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28.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Lst>
  <p:notesMasterIdLst>
    <p:notesMasterId r:id="rId54"/>
  </p:notesMasterIdLst>
  <p:handoutMasterIdLst>
    <p:handoutMasterId r:id="rId55"/>
  </p:handoutMasterIdLst>
  <p:sldIdLst>
    <p:sldId id="259" r:id="rId5"/>
    <p:sldId id="416" r:id="rId6"/>
    <p:sldId id="415" r:id="rId7"/>
    <p:sldId id="283" r:id="rId8"/>
    <p:sldId id="345" r:id="rId9"/>
    <p:sldId id="339" r:id="rId10"/>
    <p:sldId id="413" r:id="rId11"/>
    <p:sldId id="414" r:id="rId12"/>
    <p:sldId id="338" r:id="rId13"/>
    <p:sldId id="342" r:id="rId14"/>
    <p:sldId id="396" r:id="rId15"/>
    <p:sldId id="279" r:id="rId16"/>
    <p:sldId id="369" r:id="rId17"/>
    <p:sldId id="386" r:id="rId18"/>
    <p:sldId id="398" r:id="rId19"/>
    <p:sldId id="399" r:id="rId20"/>
    <p:sldId id="400" r:id="rId21"/>
    <p:sldId id="370" r:id="rId22"/>
    <p:sldId id="401" r:id="rId23"/>
    <p:sldId id="354" r:id="rId24"/>
    <p:sldId id="402" r:id="rId25"/>
    <p:sldId id="355" r:id="rId26"/>
    <p:sldId id="285" r:id="rId27"/>
    <p:sldId id="282" r:id="rId28"/>
    <p:sldId id="284" r:id="rId29"/>
    <p:sldId id="299" r:id="rId30"/>
    <p:sldId id="324" r:id="rId31"/>
    <p:sldId id="409" r:id="rId32"/>
    <p:sldId id="346" r:id="rId33"/>
    <p:sldId id="404" r:id="rId34"/>
    <p:sldId id="323" r:id="rId35"/>
    <p:sldId id="347" r:id="rId36"/>
    <p:sldId id="406" r:id="rId37"/>
    <p:sldId id="411" r:id="rId38"/>
    <p:sldId id="412" r:id="rId39"/>
    <p:sldId id="348" r:id="rId40"/>
    <p:sldId id="359" r:id="rId41"/>
    <p:sldId id="352" r:id="rId42"/>
    <p:sldId id="360" r:id="rId43"/>
    <p:sldId id="353" r:id="rId44"/>
    <p:sldId id="361" r:id="rId45"/>
    <p:sldId id="395" r:id="rId46"/>
    <p:sldId id="292" r:id="rId47"/>
    <p:sldId id="375" r:id="rId48"/>
    <p:sldId id="376" r:id="rId49"/>
    <p:sldId id="290" r:id="rId50"/>
    <p:sldId id="310" r:id="rId51"/>
    <p:sldId id="381" r:id="rId52"/>
    <p:sldId id="309" r:id="rId53"/>
  </p:sldIdLst>
  <p:sldSz cx="9906000" cy="6858000" type="A4"/>
  <p:notesSz cx="6735763" cy="9866313"/>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59">
          <p15:clr>
            <a:srgbClr val="A4A3A4"/>
          </p15:clr>
        </p15:guide>
        <p15:guide id="2" pos="312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guide id="3"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柳川　美保" initials="柳川　美保" lastIdx="2" clrIdx="0">
    <p:extLst>
      <p:ext uri="{19B8F6BF-5375-455C-9EA6-DF929625EA0E}">
        <p15:presenceInfo xmlns:p15="http://schemas.microsoft.com/office/powerpoint/2012/main" userId="S::R975339@tokiorisk.co.jp::851d6a6f-4386-4692-8aa6-bc3d17fc1c68" providerId="AD"/>
      </p:ext>
    </p:extLst>
  </p:cmAuthor>
  <p:cmAuthor id="2" name="庄司 直樹(shouji-naoki.2i4)" initials="庄司" lastIdx="3" clrIdx="1">
    <p:extLst>
      <p:ext uri="{19B8F6BF-5375-455C-9EA6-DF929625EA0E}">
        <p15:presenceInfo xmlns:p15="http://schemas.microsoft.com/office/powerpoint/2012/main" userId="S-1-5-21-4175116151-3849908774-3845857867-549027" providerId="AD"/>
      </p:ext>
    </p:extLst>
  </p:cmAuthor>
  <p:cmAuthor id="3" name="関本　高史" initials="関本　高史" lastIdx="5" clrIdx="2">
    <p:extLst>
      <p:ext uri="{19B8F6BF-5375-455C-9EA6-DF929625EA0E}">
        <p15:presenceInfo xmlns:p15="http://schemas.microsoft.com/office/powerpoint/2012/main" userId="S::R176070@tokiorisk.co.jp::849b1b18-1019-4f67-97c2-6b34bd8faa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9FC"/>
    <a:srgbClr val="609FFC"/>
    <a:srgbClr val="53B5FF"/>
    <a:srgbClr val="21A0FF"/>
    <a:srgbClr val="FF9999"/>
    <a:srgbClr val="21C5FF"/>
    <a:srgbClr val="FFE7FF"/>
    <a:srgbClr val="FE9202"/>
    <a:srgbClr val="FFCCFF"/>
    <a:srgbClr val="FFEC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76204" autoAdjust="0"/>
  </p:normalViewPr>
  <p:slideViewPr>
    <p:cSldViewPr snapToGrid="0" snapToObjects="1">
      <p:cViewPr varScale="1">
        <p:scale>
          <a:sx n="91" d="100"/>
          <a:sy n="91" d="100"/>
        </p:scale>
        <p:origin x="72" y="294"/>
      </p:cViewPr>
      <p:guideLst>
        <p:guide orient="horz" pos="2159"/>
        <p:guide pos="312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00" d="100"/>
          <a:sy n="100" d="100"/>
        </p:scale>
        <p:origin x="-162" y="1032"/>
      </p:cViewPr>
      <p:guideLst>
        <p:guide orient="horz" pos="3107"/>
        <p:guide pos="2122"/>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98569892877509E-2"/>
          <c:y val="6.3680755641959325E-2"/>
          <c:w val="0.91056700746642649"/>
          <c:h val="0.87845920139518618"/>
        </c:manualLayout>
      </c:layout>
      <c:lineChart>
        <c:grouping val="standard"/>
        <c:varyColors val="0"/>
        <c:ser>
          <c:idx val="1"/>
          <c:order val="0"/>
          <c:tx>
            <c:v>共働き世帯（雇用者の共働き世帯）</c:v>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39"/>
              <c:layout>
                <c:manualLayout>
                  <c:x val="-6.7510539551409654E-3"/>
                  <c:y val="6.2649896188048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C8-437A-8985-4D265F5636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'表　専業主婦世帯と共働き世帯'!$B$4:$B$43</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'表　専業主婦世帯と共働き世帯'!$D$4:$D$43</c:f>
              <c:numCache>
                <c:formatCode>#,##0_ </c:formatCode>
                <c:ptCount val="40"/>
                <c:pt idx="0">
                  <c:v>614</c:v>
                </c:pt>
                <c:pt idx="1">
                  <c:v>645</c:v>
                </c:pt>
                <c:pt idx="2">
                  <c:v>664</c:v>
                </c:pt>
                <c:pt idx="3">
                  <c:v>708</c:v>
                </c:pt>
                <c:pt idx="4">
                  <c:v>721</c:v>
                </c:pt>
                <c:pt idx="5">
                  <c:v>722</c:v>
                </c:pt>
                <c:pt idx="6">
                  <c:v>720</c:v>
                </c:pt>
                <c:pt idx="7">
                  <c:v>748</c:v>
                </c:pt>
                <c:pt idx="8">
                  <c:v>771</c:v>
                </c:pt>
                <c:pt idx="9">
                  <c:v>783</c:v>
                </c:pt>
                <c:pt idx="10">
                  <c:v>823</c:v>
                </c:pt>
                <c:pt idx="11">
                  <c:v>877</c:v>
                </c:pt>
                <c:pt idx="12">
                  <c:v>914</c:v>
                </c:pt>
                <c:pt idx="13">
                  <c:v>929</c:v>
                </c:pt>
                <c:pt idx="14">
                  <c:v>943</c:v>
                </c:pt>
                <c:pt idx="15">
                  <c:v>908</c:v>
                </c:pt>
                <c:pt idx="16">
                  <c:v>927</c:v>
                </c:pt>
                <c:pt idx="17">
                  <c:v>949</c:v>
                </c:pt>
                <c:pt idx="18">
                  <c:v>956</c:v>
                </c:pt>
                <c:pt idx="19">
                  <c:v>929</c:v>
                </c:pt>
                <c:pt idx="20">
                  <c:v>942</c:v>
                </c:pt>
                <c:pt idx="21">
                  <c:v>951</c:v>
                </c:pt>
                <c:pt idx="22">
                  <c:v>951</c:v>
                </c:pt>
                <c:pt idx="23">
                  <c:v>949</c:v>
                </c:pt>
                <c:pt idx="24">
                  <c:v>961</c:v>
                </c:pt>
                <c:pt idx="25">
                  <c:v>988</c:v>
                </c:pt>
                <c:pt idx="26">
                  <c:v>977</c:v>
                </c:pt>
                <c:pt idx="27">
                  <c:v>1013</c:v>
                </c:pt>
                <c:pt idx="28">
                  <c:v>1011</c:v>
                </c:pt>
                <c:pt idx="29">
                  <c:v>995</c:v>
                </c:pt>
                <c:pt idx="30">
                  <c:v>1012</c:v>
                </c:pt>
                <c:pt idx="31">
                  <c:v>987</c:v>
                </c:pt>
                <c:pt idx="32">
                  <c:v>1054</c:v>
                </c:pt>
                <c:pt idx="33">
                  <c:v>1069</c:v>
                </c:pt>
                <c:pt idx="34">
                  <c:v>1082</c:v>
                </c:pt>
                <c:pt idx="35">
                  <c:v>1120</c:v>
                </c:pt>
                <c:pt idx="36">
                  <c:v>1136</c:v>
                </c:pt>
                <c:pt idx="37">
                  <c:v>1188</c:v>
                </c:pt>
                <c:pt idx="38">
                  <c:v>1219</c:v>
                </c:pt>
                <c:pt idx="39">
                  <c:v>1245</c:v>
                </c:pt>
              </c:numCache>
            </c:numRef>
          </c:val>
          <c:smooth val="0"/>
          <c:extLst>
            <c:ext xmlns:c16="http://schemas.microsoft.com/office/drawing/2014/chart" uri="{C3380CC4-5D6E-409C-BE32-E72D297353CC}">
              <c16:uniqueId val="{00000000-FBC8-437A-8985-4D265F563699}"/>
            </c:ext>
          </c:extLst>
        </c:ser>
        <c:ser>
          <c:idx val="0"/>
          <c:order val="1"/>
          <c:tx>
            <c:v>専業主婦世帯（男性雇用者と無業の妻からなる世帯）</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9"/>
              <c:layout>
                <c:manualLayout>
                  <c:x val="-8.4388174439259285E-3"/>
                  <c:y val="4.4223456132739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C8-437A-8985-4D265F5636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'表　専業主婦世帯と共働き世帯'!$B$4:$B$43</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'表　専業主婦世帯と共働き世帯'!$C$4:$C$43</c:f>
              <c:numCache>
                <c:formatCode>#,##0_ </c:formatCode>
                <c:ptCount val="40"/>
                <c:pt idx="0">
                  <c:v>1114</c:v>
                </c:pt>
                <c:pt idx="1">
                  <c:v>1082</c:v>
                </c:pt>
                <c:pt idx="2">
                  <c:v>1096</c:v>
                </c:pt>
                <c:pt idx="3">
                  <c:v>1038</c:v>
                </c:pt>
                <c:pt idx="4">
                  <c:v>1054</c:v>
                </c:pt>
                <c:pt idx="5">
                  <c:v>952</c:v>
                </c:pt>
                <c:pt idx="6">
                  <c:v>952</c:v>
                </c:pt>
                <c:pt idx="7">
                  <c:v>933</c:v>
                </c:pt>
                <c:pt idx="8">
                  <c:v>946</c:v>
                </c:pt>
                <c:pt idx="9">
                  <c:v>930</c:v>
                </c:pt>
                <c:pt idx="10">
                  <c:v>897</c:v>
                </c:pt>
                <c:pt idx="11">
                  <c:v>888</c:v>
                </c:pt>
                <c:pt idx="12">
                  <c:v>903</c:v>
                </c:pt>
                <c:pt idx="13">
                  <c:v>915</c:v>
                </c:pt>
                <c:pt idx="14">
                  <c:v>930</c:v>
                </c:pt>
                <c:pt idx="15">
                  <c:v>955</c:v>
                </c:pt>
                <c:pt idx="16">
                  <c:v>937</c:v>
                </c:pt>
                <c:pt idx="17">
                  <c:v>921</c:v>
                </c:pt>
                <c:pt idx="18">
                  <c:v>889</c:v>
                </c:pt>
                <c:pt idx="19">
                  <c:v>912</c:v>
                </c:pt>
                <c:pt idx="20">
                  <c:v>916</c:v>
                </c:pt>
                <c:pt idx="21">
                  <c:v>890</c:v>
                </c:pt>
                <c:pt idx="22">
                  <c:v>894</c:v>
                </c:pt>
                <c:pt idx="23">
                  <c:v>870</c:v>
                </c:pt>
                <c:pt idx="24">
                  <c:v>875</c:v>
                </c:pt>
                <c:pt idx="25">
                  <c:v>863</c:v>
                </c:pt>
                <c:pt idx="26">
                  <c:v>854</c:v>
                </c:pt>
                <c:pt idx="27">
                  <c:v>851</c:v>
                </c:pt>
                <c:pt idx="28">
                  <c:v>825</c:v>
                </c:pt>
                <c:pt idx="29">
                  <c:v>831</c:v>
                </c:pt>
                <c:pt idx="30">
                  <c:v>797</c:v>
                </c:pt>
                <c:pt idx="31">
                  <c:v>773</c:v>
                </c:pt>
                <c:pt idx="32">
                  <c:v>787</c:v>
                </c:pt>
                <c:pt idx="33">
                  <c:v>748</c:v>
                </c:pt>
                <c:pt idx="34">
                  <c:v>723</c:v>
                </c:pt>
                <c:pt idx="35">
                  <c:v>692</c:v>
                </c:pt>
                <c:pt idx="36">
                  <c:v>668</c:v>
                </c:pt>
                <c:pt idx="37">
                  <c:v>641</c:v>
                </c:pt>
                <c:pt idx="38">
                  <c:v>600</c:v>
                </c:pt>
                <c:pt idx="39">
                  <c:v>575</c:v>
                </c:pt>
              </c:numCache>
            </c:numRef>
          </c:val>
          <c:smooth val="0"/>
          <c:extLst>
            <c:ext xmlns:c16="http://schemas.microsoft.com/office/drawing/2014/chart" uri="{C3380CC4-5D6E-409C-BE32-E72D297353CC}">
              <c16:uniqueId val="{00000001-FBC8-437A-8985-4D265F563699}"/>
            </c:ext>
          </c:extLst>
        </c:ser>
        <c:dLbls>
          <c:showLegendKey val="0"/>
          <c:showVal val="0"/>
          <c:showCatName val="0"/>
          <c:showSerName val="0"/>
          <c:showPercent val="0"/>
          <c:showBubbleSize val="0"/>
        </c:dLbls>
        <c:marker val="1"/>
        <c:smooth val="0"/>
        <c:axId val="1734826127"/>
        <c:axId val="1812319679"/>
      </c:lineChart>
      <c:catAx>
        <c:axId val="173482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12319679"/>
        <c:crosses val="autoZero"/>
        <c:auto val="1"/>
        <c:lblAlgn val="ctr"/>
        <c:lblOffset val="100"/>
        <c:tickMarkSkip val="1"/>
        <c:noMultiLvlLbl val="0"/>
      </c:catAx>
      <c:valAx>
        <c:axId val="1812319679"/>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34826127"/>
        <c:crosses val="autoZero"/>
        <c:crossBetween val="between"/>
      </c:valAx>
      <c:spPr>
        <a:noFill/>
        <a:ln>
          <a:noFill/>
        </a:ln>
        <a:effectLst/>
      </c:spPr>
    </c:plotArea>
    <c:legend>
      <c:legendPos val="r"/>
      <c:layout>
        <c:manualLayout>
          <c:xMode val="edge"/>
          <c:yMode val="edge"/>
          <c:x val="0.3353451828505688"/>
          <c:y val="6.5904556844116682E-2"/>
          <c:w val="0.44228652881670105"/>
          <c:h val="0.12808813351769449"/>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75000"/>
        </a:sysClr>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80195201388923E-2"/>
          <c:y val="3.7485148411444798E-2"/>
          <c:w val="0.91875967735237529"/>
          <c:h val="0.70796730822804688"/>
        </c:manualLayout>
      </c:layout>
      <c:barChart>
        <c:barDir val="bar"/>
        <c:grouping val="stacked"/>
        <c:varyColors val="0"/>
        <c:ser>
          <c:idx val="0"/>
          <c:order val="0"/>
          <c:tx>
            <c:strRef>
              <c:f>家庭での育児や家事の役割世代別!$B$1</c:f>
              <c:strCache>
                <c:ptCount val="1"/>
                <c:pt idx="0">
                  <c:v>妻の役割である</c:v>
                </c:pt>
              </c:strCache>
            </c:strRef>
          </c:tx>
          <c:spPr>
            <a:solidFill>
              <a:srgbClr val="00B0F0"/>
            </a:solidFill>
            <a:ln>
              <a:noFill/>
            </a:ln>
            <a:effectLst/>
          </c:spPr>
          <c:invertIfNegative val="0"/>
          <c:dLbls>
            <c:dLbl>
              <c:idx val="0"/>
              <c:tx>
                <c:rich>
                  <a:bodyPr/>
                  <a:lstStyle/>
                  <a:p>
                    <a:fld id="{05E44D1D-8BA5-4BE2-B3D8-54C575E5393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FDB5-485E-8E64-A8E34B14A368}"/>
                </c:ext>
              </c:extLst>
            </c:dLbl>
            <c:dLbl>
              <c:idx val="1"/>
              <c:tx>
                <c:rich>
                  <a:bodyPr/>
                  <a:lstStyle/>
                  <a:p>
                    <a:fld id="{E9CC45A0-B338-4F49-B230-295DF7E4B66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FDB5-485E-8E64-A8E34B14A368}"/>
                </c:ext>
              </c:extLst>
            </c:dLbl>
            <c:dLbl>
              <c:idx val="2"/>
              <c:tx>
                <c:rich>
                  <a:bodyPr/>
                  <a:lstStyle/>
                  <a:p>
                    <a:fld id="{A7794A7C-178E-42AD-A759-0E533750561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FDB5-485E-8E64-A8E34B14A368}"/>
                </c:ext>
              </c:extLst>
            </c:dLbl>
            <c:dLbl>
              <c:idx val="3"/>
              <c:tx>
                <c:rich>
                  <a:bodyPr/>
                  <a:lstStyle/>
                  <a:p>
                    <a:fld id="{BE13E2BF-198F-4CFB-8EAE-46D35DE9674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FDB5-485E-8E64-A8E34B14A368}"/>
                </c:ext>
              </c:extLst>
            </c:dLbl>
            <c:dLbl>
              <c:idx val="4"/>
              <c:layout>
                <c:manualLayout>
                  <c:x val="2.7349384838039419E-3"/>
                  <c:y val="-1.4417364773632614E-3"/>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fld id="{87E6139E-4B58-408A-B0EE-30D9F40C44D7}" type="VALUE">
                      <a:rPr lang="en-US" altLang="ja-JP" smtClean="0"/>
                      <a:pPr>
                        <a:defRPr sz="1100"/>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416247300459588E-2"/>
                      <c:h val="4.7000609162042323E-2"/>
                    </c:manualLayout>
                  </c15:layout>
                  <c15:dlblFieldTable/>
                  <c15:showDataLabelsRange val="0"/>
                </c:ext>
                <c:ext xmlns:c16="http://schemas.microsoft.com/office/drawing/2014/chart" uri="{C3380CC4-5D6E-409C-BE32-E72D297353CC}">
                  <c16:uniqueId val="{00000018-FDB5-485E-8E64-A8E34B14A368}"/>
                </c:ext>
              </c:extLst>
            </c:dLbl>
            <c:dLbl>
              <c:idx val="5"/>
              <c:layout>
                <c:manualLayout>
                  <c:x val="6.8373462095098489E-3"/>
                  <c:y val="2.8834729547265229E-3"/>
                </c:manualLayout>
              </c:layout>
              <c:tx>
                <c:rich>
                  <a:bodyPr/>
                  <a:lstStyle/>
                  <a:p>
                    <a:fld id="{EDB7E28C-2C4B-43F7-B8EA-369F2449A565}"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家庭での育児や家事の役割世代別!$B$2:$B$7</c:f>
              <c:numCache>
                <c:formatCode>0.0</c:formatCode>
                <c:ptCount val="6"/>
                <c:pt idx="0">
                  <c:v>20.7</c:v>
                </c:pt>
                <c:pt idx="1">
                  <c:v>19.3</c:v>
                </c:pt>
                <c:pt idx="2">
                  <c:v>11.4</c:v>
                </c:pt>
                <c:pt idx="3">
                  <c:v>3.5</c:v>
                </c:pt>
                <c:pt idx="4">
                  <c:v>3.2</c:v>
                </c:pt>
                <c:pt idx="5">
                  <c:v>1.6</c:v>
                </c:pt>
              </c:numCache>
            </c:numRef>
          </c:val>
          <c:extLst>
            <c:ext xmlns:c16="http://schemas.microsoft.com/office/drawing/2014/chart" uri="{C3380CC4-5D6E-409C-BE32-E72D297353CC}">
              <c16:uniqueId val="{00000000-FDB5-485E-8E64-A8E34B14A368}"/>
            </c:ext>
          </c:extLst>
        </c:ser>
        <c:ser>
          <c:idx val="1"/>
          <c:order val="1"/>
          <c:tx>
            <c:strRef>
              <c:f>家庭での育児や家事の役割世代別!$C$1</c:f>
              <c:strCache>
                <c:ptCount val="1"/>
                <c:pt idx="0">
                  <c:v>基本的に妻の役割であり、夫はそれを手伝う程度</c:v>
                </c:pt>
              </c:strCache>
            </c:strRef>
          </c:tx>
          <c:spPr>
            <a:solidFill>
              <a:schemeClr val="accent3"/>
            </a:solidFill>
            <a:ln>
              <a:noFill/>
            </a:ln>
            <a:effectLst/>
          </c:spPr>
          <c:invertIfNegative val="0"/>
          <c:dLbls>
            <c:dLbl>
              <c:idx val="0"/>
              <c:tx>
                <c:rich>
                  <a:bodyPr/>
                  <a:lstStyle/>
                  <a:p>
                    <a:fld id="{6A0BDB0C-CE3C-4DB3-8B70-18211A79C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FDB5-485E-8E64-A8E34B14A368}"/>
                </c:ext>
              </c:extLst>
            </c:dLbl>
            <c:dLbl>
              <c:idx val="1"/>
              <c:tx>
                <c:rich>
                  <a:bodyPr/>
                  <a:lstStyle/>
                  <a:p>
                    <a:fld id="{0EBEB82E-6E6E-482C-94CD-A910627230A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FDB5-485E-8E64-A8E34B14A368}"/>
                </c:ext>
              </c:extLst>
            </c:dLbl>
            <c:dLbl>
              <c:idx val="2"/>
              <c:tx>
                <c:rich>
                  <a:bodyPr/>
                  <a:lstStyle/>
                  <a:p>
                    <a:fld id="{F328C3AF-49BA-4918-88EE-F35947853BE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FDB5-485E-8E64-A8E34B14A368}"/>
                </c:ext>
              </c:extLst>
            </c:dLbl>
            <c:dLbl>
              <c:idx val="3"/>
              <c:tx>
                <c:rich>
                  <a:bodyPr/>
                  <a:lstStyle/>
                  <a:p>
                    <a:fld id="{4DD6FAE2-485C-479B-99DE-94D7C854E86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FDB5-485E-8E64-A8E34B14A368}"/>
                </c:ext>
              </c:extLst>
            </c:dLbl>
            <c:dLbl>
              <c:idx val="4"/>
              <c:tx>
                <c:rich>
                  <a:bodyPr/>
                  <a:lstStyle/>
                  <a:p>
                    <a:fld id="{E187AAC6-D1D4-4C30-BC44-BA84EA04C5B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FDB5-485E-8E64-A8E34B14A368}"/>
                </c:ext>
              </c:extLst>
            </c:dLbl>
            <c:dLbl>
              <c:idx val="5"/>
              <c:tx>
                <c:rich>
                  <a:bodyPr/>
                  <a:lstStyle/>
                  <a:p>
                    <a:fld id="{E4ADE6FC-1DCE-46C2-99F4-CDE0A73158A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家庭での育児や家事の役割世代別!$C$2:$C$7</c:f>
              <c:numCache>
                <c:formatCode>0.0</c:formatCode>
                <c:ptCount val="6"/>
                <c:pt idx="0">
                  <c:v>39.799999999999997</c:v>
                </c:pt>
                <c:pt idx="1">
                  <c:v>40.4</c:v>
                </c:pt>
                <c:pt idx="2">
                  <c:v>39.799999999999997</c:v>
                </c:pt>
                <c:pt idx="3">
                  <c:v>41.1</c:v>
                </c:pt>
                <c:pt idx="4">
                  <c:v>34</c:v>
                </c:pt>
                <c:pt idx="5">
                  <c:v>26.6</c:v>
                </c:pt>
              </c:numCache>
            </c:numRef>
          </c:val>
          <c:extLst>
            <c:ext xmlns:c16="http://schemas.microsoft.com/office/drawing/2014/chart" uri="{C3380CC4-5D6E-409C-BE32-E72D297353CC}">
              <c16:uniqueId val="{00000001-FDB5-485E-8E64-A8E34B14A368}"/>
            </c:ext>
          </c:extLst>
        </c:ser>
        <c:ser>
          <c:idx val="2"/>
          <c:order val="2"/>
          <c:tx>
            <c:strRef>
              <c:f>家庭での育児や家事の役割世代別!$D$1</c:f>
              <c:strCache>
                <c:ptCount val="1"/>
                <c:pt idx="0">
                  <c:v>妻も夫も同様に行う</c:v>
                </c:pt>
              </c:strCache>
            </c:strRef>
          </c:tx>
          <c:spPr>
            <a:solidFill>
              <a:srgbClr val="92D050"/>
            </a:solidFill>
            <a:ln>
              <a:noFill/>
            </a:ln>
            <a:effectLst/>
          </c:spPr>
          <c:invertIfNegative val="0"/>
          <c:dLbls>
            <c:dLbl>
              <c:idx val="0"/>
              <c:tx>
                <c:rich>
                  <a:bodyPr/>
                  <a:lstStyle/>
                  <a:p>
                    <a:fld id="{D4456C8F-BE91-4034-9FE7-4E4326F33A2A}"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FDB5-485E-8E64-A8E34B14A368}"/>
                </c:ext>
              </c:extLst>
            </c:dLbl>
            <c:dLbl>
              <c:idx val="1"/>
              <c:tx>
                <c:rich>
                  <a:bodyPr/>
                  <a:lstStyle/>
                  <a:p>
                    <a:fld id="{19F56F9F-3907-49AB-9A45-76A8806E974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FDB5-485E-8E64-A8E34B14A368}"/>
                </c:ext>
              </c:extLst>
            </c:dLbl>
            <c:dLbl>
              <c:idx val="2"/>
              <c:tx>
                <c:rich>
                  <a:bodyPr/>
                  <a:lstStyle/>
                  <a:p>
                    <a:fld id="{6FEB9540-1D56-4377-88DE-805FE4FA32E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FDB5-485E-8E64-A8E34B14A368}"/>
                </c:ext>
              </c:extLst>
            </c:dLbl>
            <c:dLbl>
              <c:idx val="3"/>
              <c:tx>
                <c:rich>
                  <a:bodyPr/>
                  <a:lstStyle/>
                  <a:p>
                    <a:fld id="{663ABDEB-AB7C-4157-B255-09BAFA9C078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FDB5-485E-8E64-A8E34B14A368}"/>
                </c:ext>
              </c:extLst>
            </c:dLbl>
            <c:dLbl>
              <c:idx val="4"/>
              <c:tx>
                <c:rich>
                  <a:bodyPr/>
                  <a:lstStyle/>
                  <a:p>
                    <a:fld id="{AFC86292-2A21-42FB-9E2A-73A67469B0B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FDB5-485E-8E64-A8E34B14A368}"/>
                </c:ext>
              </c:extLst>
            </c:dLbl>
            <c:dLbl>
              <c:idx val="5"/>
              <c:layout>
                <c:manualLayout>
                  <c:x val="2.7349384838039419E-3"/>
                  <c:y val="2.8834729547265229E-3"/>
                </c:manualLayout>
              </c:layout>
              <c:tx>
                <c:rich>
                  <a:bodyPr/>
                  <a:lstStyle/>
                  <a:p>
                    <a:fld id="{0F0443A7-84EA-4721-AD1C-C80354DE7C52}"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家庭での育児や家事の役割世代別!$D$2:$D$7</c:f>
              <c:numCache>
                <c:formatCode>0.0</c:formatCode>
                <c:ptCount val="6"/>
                <c:pt idx="0">
                  <c:v>29.3</c:v>
                </c:pt>
                <c:pt idx="1">
                  <c:v>31.7</c:v>
                </c:pt>
                <c:pt idx="2">
                  <c:v>38.200000000000003</c:v>
                </c:pt>
                <c:pt idx="3">
                  <c:v>42.6</c:v>
                </c:pt>
                <c:pt idx="4">
                  <c:v>43.6</c:v>
                </c:pt>
                <c:pt idx="5">
                  <c:v>43.8</c:v>
                </c:pt>
              </c:numCache>
            </c:numRef>
          </c:val>
          <c:extLst>
            <c:ext xmlns:c16="http://schemas.microsoft.com/office/drawing/2014/chart" uri="{C3380CC4-5D6E-409C-BE32-E72D297353CC}">
              <c16:uniqueId val="{00000002-FDB5-485E-8E64-A8E34B14A368}"/>
            </c:ext>
          </c:extLst>
        </c:ser>
        <c:ser>
          <c:idx val="3"/>
          <c:order val="3"/>
          <c:tx>
            <c:strRef>
              <c:f>家庭での育児や家事の役割世代別!$E$1</c:f>
              <c:strCache>
                <c:ptCount val="1"/>
                <c:pt idx="0">
                  <c:v>基本的に夫の役割であり、妻はそれを手伝う程度</c:v>
                </c:pt>
              </c:strCache>
            </c:strRef>
          </c:tx>
          <c:spPr>
            <a:solidFill>
              <a:schemeClr val="accent4"/>
            </a:solidFill>
            <a:ln>
              <a:noFill/>
            </a:ln>
            <a:effectLst/>
          </c:spPr>
          <c:invertIfNegative val="0"/>
          <c:dLbls>
            <c:dLbl>
              <c:idx val="0"/>
              <c:tx>
                <c:rich>
                  <a:bodyPr/>
                  <a:lstStyle/>
                  <a:p>
                    <a:fld id="{737CA0C1-13B1-488F-AB3A-7C9ECABD7279}"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DB5-485E-8E64-A8E34B14A368}"/>
                </c:ext>
              </c:extLst>
            </c:dLbl>
            <c:dLbl>
              <c:idx val="2"/>
              <c:layout>
                <c:manualLayout>
                  <c:x val="2.5114150736319101E-2"/>
                  <c:y val="3.460167545671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DB5-485E-8E64-A8E34B14A368}"/>
                </c:ext>
              </c:extLst>
            </c:dLbl>
            <c:dLbl>
              <c:idx val="3"/>
              <c:layout>
                <c:manualLayout>
                  <c:x val="0"/>
                  <c:y val="2.883472954726523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9053933133079291E-2"/>
                      <c:h val="3.2713114193929679E-2"/>
                    </c:manualLayout>
                  </c15:layout>
                </c:ext>
                <c:ext xmlns:c16="http://schemas.microsoft.com/office/drawing/2014/chart" uri="{C3380CC4-5D6E-409C-BE32-E72D297353CC}">
                  <c16:uniqueId val="{0000000D-FDB5-485E-8E64-A8E34B14A368}"/>
                </c:ext>
              </c:extLst>
            </c:dLbl>
            <c:dLbl>
              <c:idx val="4"/>
              <c:layout>
                <c:manualLayout>
                  <c:x val="7.848172105099754E-3"/>
                  <c:y val="2.88347295472652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B5-485E-8E64-A8E34B14A368}"/>
                </c:ext>
              </c:extLst>
            </c:dLbl>
            <c:dLbl>
              <c:idx val="5"/>
              <c:layout>
                <c:manualLayout>
                  <c:x val="-3.139268842039902E-3"/>
                  <c:y val="3.7485148411444798E-2"/>
                </c:manualLayout>
              </c:layout>
              <c:tx>
                <c:rich>
                  <a:bodyPr/>
                  <a:lstStyle/>
                  <a:p>
                    <a:r>
                      <a:rPr lang="en-US" altLang="ja-JP" dirty="0"/>
                      <a:t>0.0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家庭での育児や家事の役割世代別!$E$2:$E$7</c:f>
              <c:numCache>
                <c:formatCode>0.0</c:formatCode>
                <c:ptCount val="6"/>
                <c:pt idx="0">
                  <c:v>1.4</c:v>
                </c:pt>
                <c:pt idx="1">
                  <c:v>1.2</c:v>
                </c:pt>
                <c:pt idx="2">
                  <c:v>0</c:v>
                </c:pt>
                <c:pt idx="3">
                  <c:v>0</c:v>
                </c:pt>
                <c:pt idx="4">
                  <c:v>0</c:v>
                </c:pt>
                <c:pt idx="5">
                  <c:v>0</c:v>
                </c:pt>
              </c:numCache>
            </c:numRef>
          </c:val>
          <c:extLst>
            <c:ext xmlns:c16="http://schemas.microsoft.com/office/drawing/2014/chart" uri="{C3380CC4-5D6E-409C-BE32-E72D297353CC}">
              <c16:uniqueId val="{00000003-FDB5-485E-8E64-A8E34B14A368}"/>
            </c:ext>
          </c:extLst>
        </c:ser>
        <c:ser>
          <c:idx val="4"/>
          <c:order val="4"/>
          <c:tx>
            <c:strRef>
              <c:f>家庭での育児や家事の役割世代別!$F$1</c:f>
              <c:strCache>
                <c:ptCount val="1"/>
                <c:pt idx="0">
                  <c:v>夫の役割である</c:v>
                </c:pt>
              </c:strCache>
            </c:strRef>
          </c:tx>
          <c:spPr>
            <a:solidFill>
              <a:schemeClr val="accent5"/>
            </a:solidFill>
            <a:ln>
              <a:noFill/>
            </a:ln>
            <a:effectLst/>
          </c:spPr>
          <c:invertIfNegative val="0"/>
          <c:dLbls>
            <c:dLbl>
              <c:idx val="0"/>
              <c:layout>
                <c:manualLayout>
                  <c:x val="1.0862540135931464E-2"/>
                  <c:y val="3.74851484114446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73642543-42C0-4BA7-A69D-1A94B1D8CC9E}" type="VALUE">
                      <a:rPr lang="en-US" altLang="ja-JP" smtClean="0"/>
                      <a:pPr>
                        <a:defRPr/>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1361206878822512E-2"/>
                      <c:h val="4.4247006012835766E-2"/>
                    </c:manualLayout>
                  </c15:layout>
                  <c15:dlblFieldTable/>
                  <c15:showDataLabelsRange val="0"/>
                </c:ext>
                <c:ext xmlns:c16="http://schemas.microsoft.com/office/drawing/2014/chart" uri="{C3380CC4-5D6E-409C-BE32-E72D297353CC}">
                  <c16:uniqueId val="{00000013-FDB5-485E-8E64-A8E34B14A368}"/>
                </c:ext>
              </c:extLst>
            </c:dLbl>
            <c:dLbl>
              <c:idx val="1"/>
              <c:layout>
                <c:manualLayout>
                  <c:x val="-1.726597863121946E-2"/>
                  <c:y val="2.883472954726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B5-485E-8E64-A8E34B14A368}"/>
                </c:ext>
              </c:extLst>
            </c:dLbl>
            <c:dLbl>
              <c:idx val="2"/>
              <c:layout>
                <c:manualLayout>
                  <c:x val="-3.1392688420400169E-3"/>
                  <c:y val="3.460167545671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B5-485E-8E64-A8E34B14A368}"/>
                </c:ext>
              </c:extLst>
            </c:dLbl>
            <c:dLbl>
              <c:idx val="3"/>
              <c:delete val="1"/>
              <c:extLst>
                <c:ext xmlns:c15="http://schemas.microsoft.com/office/drawing/2012/chart" uri="{CE6537A1-D6FC-4f65-9D91-7224C49458BB}"/>
                <c:ext xmlns:c16="http://schemas.microsoft.com/office/drawing/2014/chart" uri="{C3380CC4-5D6E-409C-BE32-E72D297353CC}">
                  <c16:uniqueId val="{0000000C-FDB5-485E-8E64-A8E34B14A368}"/>
                </c:ext>
              </c:extLst>
            </c:dLbl>
            <c:dLbl>
              <c:idx val="4"/>
              <c:layout>
                <c:manualLayout>
                  <c:x val="-1.726597863121946E-2"/>
                  <c:y val="2.88347295472652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B5-485E-8E64-A8E34B14A368}"/>
                </c:ext>
              </c:extLst>
            </c:dLbl>
            <c:dLbl>
              <c:idx val="5"/>
              <c:layout>
                <c:manualLayout>
                  <c:x val="-1.569634421019951E-3"/>
                  <c:y val="0"/>
                </c:manualLayout>
              </c:layout>
              <c:tx>
                <c:rich>
                  <a:bodyPr/>
                  <a:lstStyle/>
                  <a:p>
                    <a:fld id="{B013B189-968F-46FF-86C4-201CAADA27A0}"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家庭での育児や家事の役割世代別!$F$2:$F$7</c:f>
              <c:numCache>
                <c:formatCode>0.0</c:formatCode>
                <c:ptCount val="6"/>
                <c:pt idx="0">
                  <c:v>0.7</c:v>
                </c:pt>
                <c:pt idx="1">
                  <c:v>0</c:v>
                </c:pt>
                <c:pt idx="2">
                  <c:v>0</c:v>
                </c:pt>
                <c:pt idx="3">
                  <c:v>0</c:v>
                </c:pt>
                <c:pt idx="4">
                  <c:v>0</c:v>
                </c:pt>
                <c:pt idx="5">
                  <c:v>1.8</c:v>
                </c:pt>
              </c:numCache>
            </c:numRef>
          </c:val>
          <c:extLst>
            <c:ext xmlns:c16="http://schemas.microsoft.com/office/drawing/2014/chart" uri="{C3380CC4-5D6E-409C-BE32-E72D297353CC}">
              <c16:uniqueId val="{00000004-FDB5-485E-8E64-A8E34B14A368}"/>
            </c:ext>
          </c:extLst>
        </c:ser>
        <c:ser>
          <c:idx val="5"/>
          <c:order val="5"/>
          <c:tx>
            <c:strRef>
              <c:f>家庭での育児や家事の役割世代別!$G$1</c:f>
              <c:strCache>
                <c:ptCount val="1"/>
                <c:pt idx="0">
                  <c:v>どちらかできる方がすればよい</c:v>
                </c:pt>
              </c:strCache>
            </c:strRef>
          </c:tx>
          <c:spPr>
            <a:solidFill>
              <a:schemeClr val="accent6"/>
            </a:solidFill>
            <a:ln>
              <a:noFill/>
            </a:ln>
            <a:effectLst/>
          </c:spPr>
          <c:invertIfNegative val="0"/>
          <c:dLbls>
            <c:dLbl>
              <c:idx val="0"/>
              <c:tx>
                <c:rich>
                  <a:bodyPr/>
                  <a:lstStyle/>
                  <a:p>
                    <a:fld id="{D2373479-123A-4CA9-97DE-D44BE706550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FDB5-485E-8E64-A8E34B14A368}"/>
                </c:ext>
              </c:extLst>
            </c:dLbl>
            <c:dLbl>
              <c:idx val="1"/>
              <c:tx>
                <c:rich>
                  <a:bodyPr/>
                  <a:lstStyle/>
                  <a:p>
                    <a:fld id="{9DA3B38A-8F3A-458C-8FAB-904AD70AE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FDB5-485E-8E64-A8E34B14A368}"/>
                </c:ext>
              </c:extLst>
            </c:dLbl>
            <c:dLbl>
              <c:idx val="2"/>
              <c:tx>
                <c:rich>
                  <a:bodyPr/>
                  <a:lstStyle/>
                  <a:p>
                    <a:fld id="{D9108F1B-34E3-4CC7-A317-C8D1B779F72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DB5-485E-8E64-A8E34B14A368}"/>
                </c:ext>
              </c:extLst>
            </c:dLbl>
            <c:dLbl>
              <c:idx val="3"/>
              <c:tx>
                <c:rich>
                  <a:bodyPr/>
                  <a:lstStyle/>
                  <a:p>
                    <a:fld id="{306C67BD-1E80-40FE-87E4-350410D7DF3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FDB5-485E-8E64-A8E34B14A368}"/>
                </c:ext>
              </c:extLst>
            </c:dLbl>
            <c:dLbl>
              <c:idx val="4"/>
              <c:tx>
                <c:rich>
                  <a:bodyPr/>
                  <a:lstStyle/>
                  <a:p>
                    <a:fld id="{49E88376-5076-42F4-A35F-14EC9BC6D1E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FDB5-485E-8E64-A8E34B14A368}"/>
                </c:ext>
              </c:extLst>
            </c:dLbl>
            <c:dLbl>
              <c:idx val="5"/>
              <c:tx>
                <c:rich>
                  <a:bodyPr/>
                  <a:lstStyle/>
                  <a:p>
                    <a:fld id="{13CA0A15-8B58-4392-88EF-7FE648E1413C}"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家庭での育児や家事の役割世代別!$G$2:$G$7</c:f>
              <c:numCache>
                <c:formatCode>0.0</c:formatCode>
                <c:ptCount val="6"/>
                <c:pt idx="0">
                  <c:v>7.1</c:v>
                </c:pt>
                <c:pt idx="1">
                  <c:v>7.5</c:v>
                </c:pt>
                <c:pt idx="2">
                  <c:v>10.6</c:v>
                </c:pt>
                <c:pt idx="3">
                  <c:v>12.8</c:v>
                </c:pt>
                <c:pt idx="4">
                  <c:v>19.100000000000001</c:v>
                </c:pt>
                <c:pt idx="5">
                  <c:v>25</c:v>
                </c:pt>
              </c:numCache>
            </c:numRef>
          </c:val>
          <c:extLst>
            <c:ext xmlns:c16="http://schemas.microsoft.com/office/drawing/2014/chart" uri="{C3380CC4-5D6E-409C-BE32-E72D297353CC}">
              <c16:uniqueId val="{00000005-FDB5-485E-8E64-A8E34B14A368}"/>
            </c:ext>
          </c:extLst>
        </c:ser>
        <c:ser>
          <c:idx val="6"/>
          <c:order val="6"/>
          <c:tx>
            <c:strRef>
              <c:f>家庭での育児や家事の役割世代別!$H$1</c:f>
              <c:strCache>
                <c:ptCount val="1"/>
                <c:pt idx="0">
                  <c:v>その他</c:v>
                </c:pt>
              </c:strCache>
            </c:strRef>
          </c:tx>
          <c:spPr>
            <a:solidFill>
              <a:schemeClr val="accent1">
                <a:lumMod val="60000"/>
              </a:schemeClr>
            </a:solidFill>
            <a:ln>
              <a:noFill/>
            </a:ln>
            <a:effectLst/>
          </c:spPr>
          <c:invertIfNegative val="0"/>
          <c:dLbls>
            <c:dLbl>
              <c:idx val="0"/>
              <c:tx>
                <c:rich>
                  <a:bodyPr/>
                  <a:lstStyle/>
                  <a:p>
                    <a:fld id="{BA415FF3-EC74-4D1B-9699-35D7CF29F4DF}"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家庭での育児や家事の役割世代別!$H$2:$H$7</c:f>
              <c:numCache>
                <c:formatCode>0.0</c:formatCode>
                <c:ptCount val="6"/>
                <c:pt idx="0">
                  <c:v>0.7</c:v>
                </c:pt>
                <c:pt idx="1">
                  <c:v>0</c:v>
                </c:pt>
                <c:pt idx="2">
                  <c:v>0</c:v>
                </c:pt>
                <c:pt idx="3">
                  <c:v>0</c:v>
                </c:pt>
                <c:pt idx="4">
                  <c:v>0</c:v>
                </c:pt>
                <c:pt idx="5">
                  <c:v>0.1</c:v>
                </c:pt>
              </c:numCache>
            </c:numRef>
          </c:val>
          <c:extLst>
            <c:ext xmlns:c16="http://schemas.microsoft.com/office/drawing/2014/chart" uri="{C3380CC4-5D6E-409C-BE32-E72D297353CC}">
              <c16:uniqueId val="{00000006-FDB5-485E-8E64-A8E34B14A368}"/>
            </c:ext>
          </c:extLst>
        </c:ser>
        <c:ser>
          <c:idx val="7"/>
          <c:order val="7"/>
          <c:tx>
            <c:strRef>
              <c:f>家庭での育児や家事の役割世代別!$I$1</c:f>
              <c:strCache>
                <c:ptCount val="1"/>
                <c:pt idx="0">
                  <c:v>わからない</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家庭での育児や家事の役割世代別!$I$2:$I$7</c:f>
              <c:numCache>
                <c:formatCode>0.0</c:formatCode>
                <c:ptCount val="6"/>
                <c:pt idx="0">
                  <c:v>0.7</c:v>
                </c:pt>
                <c:pt idx="1">
                  <c:v>0</c:v>
                </c:pt>
                <c:pt idx="2">
                  <c:v>0</c:v>
                </c:pt>
                <c:pt idx="3">
                  <c:v>0</c:v>
                </c:pt>
                <c:pt idx="4">
                  <c:v>0</c:v>
                </c:pt>
                <c:pt idx="5">
                  <c:v>1.6</c:v>
                </c:pt>
              </c:numCache>
            </c:numRef>
          </c:val>
          <c:extLst>
            <c:ext xmlns:c16="http://schemas.microsoft.com/office/drawing/2014/chart" uri="{C3380CC4-5D6E-409C-BE32-E72D297353CC}">
              <c16:uniqueId val="{00000007-FDB5-485E-8E64-A8E34B14A368}"/>
            </c:ext>
          </c:extLst>
        </c:ser>
        <c:dLbls>
          <c:dLblPos val="ctr"/>
          <c:showLegendKey val="0"/>
          <c:showVal val="1"/>
          <c:showCatName val="0"/>
          <c:showSerName val="0"/>
          <c:showPercent val="0"/>
          <c:showBubbleSize val="0"/>
        </c:dLbls>
        <c:gapWidth val="150"/>
        <c:overlap val="100"/>
        <c:axId val="463949919"/>
        <c:axId val="455746431"/>
      </c:barChart>
      <c:catAx>
        <c:axId val="463949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5746431"/>
        <c:crosses val="autoZero"/>
        <c:auto val="1"/>
        <c:lblAlgn val="ctr"/>
        <c:lblOffset val="100"/>
        <c:noMultiLvlLbl val="0"/>
      </c:catAx>
      <c:valAx>
        <c:axId val="45574643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3949919"/>
        <c:crosses val="autoZero"/>
        <c:crossBetween val="between"/>
        <c:majorUnit val="10"/>
      </c:valAx>
      <c:spPr>
        <a:noFill/>
        <a:ln>
          <a:noFill/>
        </a:ln>
        <a:effectLst/>
      </c:spPr>
    </c:plotArea>
    <c:legend>
      <c:legendPos val="b"/>
      <c:layout>
        <c:manualLayout>
          <c:xMode val="edge"/>
          <c:yMode val="edge"/>
          <c:x val="4.0243973740714263E-2"/>
          <c:y val="0.80306424627492756"/>
          <c:w val="0.91938251847139152"/>
          <c:h val="0.142149767585268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7C56-4D03-9281-D0833B672397}"/>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7C56-4D03-9281-D0833B672397}"/>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56-4D03-9281-D0833B672397}"/>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56-4D03-9281-D0833B672397}"/>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56-4D03-9281-D0833B672397}"/>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56-4D03-9281-D0833B672397}"/>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56-4D03-9281-D0833B672397}"/>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56-4D03-9281-D0833B67239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7C56-4D03-9281-D0833B672397}"/>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[グラフ2020_育休取得率.xlsx]育休取得意向!$F$17</c:f>
              <c:strCache>
                <c:ptCount val="1"/>
                <c:pt idx="0">
                  <c:v>女性</c:v>
                </c:pt>
              </c:strCache>
            </c:strRef>
          </c:tx>
          <c:spPr>
            <a:ln>
              <a:solidFill>
                <a:schemeClr val="accent3"/>
              </a:solidFill>
            </a:ln>
          </c:spPr>
          <c:marker>
            <c:symbol val="diamond"/>
            <c:size val="7"/>
            <c:spPr>
              <a:solidFill>
                <a:schemeClr val="accent3"/>
              </a:solidFill>
              <a:ln>
                <a:solidFill>
                  <a:schemeClr val="accent3"/>
                </a:solidFill>
              </a:ln>
            </c:spPr>
          </c:marker>
          <c:dLbls>
            <c:dLbl>
              <c:idx val="0"/>
              <c:layout>
                <c:manualLayout>
                  <c:x val="-6.9657859243954456E-2"/>
                  <c:y val="-4.4825304845407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53-452D-A43D-7171D09BB6B3}"/>
                </c:ext>
              </c:extLst>
            </c:dLbl>
            <c:dLbl>
              <c:idx val="1"/>
              <c:layout>
                <c:manualLayout>
                  <c:x val="-8.7072324054943084E-2"/>
                  <c:y val="5.9767073127210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53-452D-A43D-7171D09BB6B3}"/>
                </c:ext>
              </c:extLst>
            </c:dLbl>
            <c:dLbl>
              <c:idx val="2"/>
              <c:layout>
                <c:manualLayout>
                  <c:x val="-6.6174966281756786E-2"/>
                  <c:y val="-5.9767073127210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53-452D-A43D-7171D09BB6B3}"/>
                </c:ext>
              </c:extLst>
            </c:dLbl>
            <c:dLbl>
              <c:idx val="3"/>
              <c:layout>
                <c:manualLayout>
                  <c:x val="-7.662364516834988E-2"/>
                  <c:y val="7.4708841409012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53-452D-A43D-7171D09BB6B3}"/>
                </c:ext>
              </c:extLst>
            </c:dLbl>
            <c:dLbl>
              <c:idx val="4"/>
              <c:layout>
                <c:manualLayout>
                  <c:x val="-6.9657859243954443E-2"/>
                  <c:y val="-4.9805894272675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53-452D-A43D-7171D09BB6B3}"/>
                </c:ext>
              </c:extLst>
            </c:dLbl>
            <c:dLbl>
              <c:idx val="5"/>
              <c:layout>
                <c:manualLayout>
                  <c:x val="-7.6623645168349949E-2"/>
                  <c:y val="6.9728251981745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53-452D-A43D-7171D09BB6B3}"/>
                </c:ext>
              </c:extLst>
            </c:dLbl>
            <c:dLbl>
              <c:idx val="6"/>
              <c:layout>
                <c:manualLayout>
                  <c:x val="-7.662364516834988E-2"/>
                  <c:y val="-5.9767073127210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53-452D-A43D-7171D09BB6B3}"/>
                </c:ext>
              </c:extLst>
            </c:dLbl>
            <c:dLbl>
              <c:idx val="7"/>
              <c:layout>
                <c:manualLayout>
                  <c:x val="-5.3082539562327356E-2"/>
                  <c:y val="5.5661063239993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53-452D-A43D-7171D09BB6B3}"/>
                </c:ext>
              </c:extLst>
            </c:dLbl>
            <c:dLbl>
              <c:idx val="8"/>
              <c:layout>
                <c:manualLayout>
                  <c:x val="-3.8312096827715268E-2"/>
                  <c:y val="7.4708841409012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53-452D-A43D-7171D09BB6B3}"/>
                </c:ext>
              </c:extLst>
            </c:dLbl>
            <c:dLbl>
              <c:idx val="9"/>
              <c:layout>
                <c:manualLayout>
                  <c:x val="-2.7863143697581777E-2"/>
                  <c:y val="-6.97282519817451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53-452D-A43D-7171D09BB6B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[グラフ2020_育休取得率.xlsx]育休取得意向!$B$23:$B$30</c:f>
              <c:strCache>
                <c:ptCount val="8"/>
                <c:pt idx="0">
                  <c:v>H24</c:v>
                </c:pt>
                <c:pt idx="1">
                  <c:v>H25</c:v>
                </c:pt>
                <c:pt idx="2">
                  <c:v>H26</c:v>
                </c:pt>
                <c:pt idx="3">
                  <c:v>H27</c:v>
                </c:pt>
                <c:pt idx="4">
                  <c:v>H28</c:v>
                </c:pt>
                <c:pt idx="5">
                  <c:v>H29</c:v>
                </c:pt>
                <c:pt idx="6">
                  <c:v>H30</c:v>
                </c:pt>
                <c:pt idx="7">
                  <c:v>R1</c:v>
                </c:pt>
              </c:strCache>
            </c:strRef>
          </c:cat>
          <c:val>
            <c:numRef>
              <c:f>[グラフ2020_育休取得率.xlsx]育休取得意向!$F$23:$F$30</c:f>
              <c:numCache>
                <c:formatCode>0.000</c:formatCode>
                <c:ptCount val="8"/>
                <c:pt idx="0">
                  <c:v>0.83599999999999997</c:v>
                </c:pt>
                <c:pt idx="1">
                  <c:v>0.83</c:v>
                </c:pt>
                <c:pt idx="2">
                  <c:v>0.86599999999999999</c:v>
                </c:pt>
                <c:pt idx="3">
                  <c:v>0.81499999999999995</c:v>
                </c:pt>
                <c:pt idx="4">
                  <c:v>0.81799999999999995</c:v>
                </c:pt>
                <c:pt idx="5">
                  <c:v>0.83200000000000007</c:v>
                </c:pt>
                <c:pt idx="6">
                  <c:v>0.82200000000000006</c:v>
                </c:pt>
                <c:pt idx="7">
                  <c:v>0.83</c:v>
                </c:pt>
              </c:numCache>
            </c:numRef>
          </c:val>
          <c:smooth val="0"/>
          <c:extLst>
            <c:ext xmlns:c16="http://schemas.microsoft.com/office/drawing/2014/chart" uri="{C3380CC4-5D6E-409C-BE32-E72D297353CC}">
              <c16:uniqueId val="{0000000A-ED53-452D-A43D-7171D09BB6B3}"/>
            </c:ext>
          </c:extLst>
        </c:ser>
        <c:ser>
          <c:idx val="0"/>
          <c:order val="1"/>
          <c:tx>
            <c:strRef>
              <c:f>[グラフ2020_育休取得率.xlsx]育休取得意向!$G$17</c:f>
              <c:strCache>
                <c:ptCount val="1"/>
                <c:pt idx="0">
                  <c:v>男性</c:v>
                </c:pt>
              </c:strCache>
            </c:strRef>
          </c:tx>
          <c:spPr>
            <a:ln>
              <a:solidFill>
                <a:srgbClr val="70A9FC"/>
              </a:solidFill>
            </a:ln>
          </c:spPr>
          <c:marker>
            <c:symbol val="square"/>
            <c:size val="7"/>
            <c:spPr>
              <a:solidFill>
                <a:srgbClr val="609FFC"/>
              </a:solidFill>
              <a:ln>
                <a:solidFill>
                  <a:srgbClr val="70A9FC"/>
                </a:solidFill>
              </a:ln>
            </c:spPr>
          </c:marker>
          <c:dLbls>
            <c:dLbl>
              <c:idx val="0"/>
              <c:layout>
                <c:manualLayout>
                  <c:x val="-6.6174966281756731E-2"/>
                  <c:y val="-6.4747662554477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53-452D-A43D-7171D09BB6B3}"/>
                </c:ext>
              </c:extLst>
            </c:dLbl>
            <c:dLbl>
              <c:idx val="1"/>
              <c:layout>
                <c:manualLayout>
                  <c:x val="-8.0106538130547633E-2"/>
                  <c:y val="-0.144437093390757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53-452D-A43D-7171D09BB6B3}"/>
                </c:ext>
              </c:extLst>
            </c:dLbl>
            <c:dLbl>
              <c:idx val="2"/>
              <c:layout>
                <c:manualLayout>
                  <c:x val="-8.0106538130547675E-2"/>
                  <c:y val="-6.4747662554477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53-452D-A43D-7171D09BB6B3}"/>
                </c:ext>
              </c:extLst>
            </c:dLbl>
            <c:dLbl>
              <c:idx val="3"/>
              <c:layout>
                <c:manualLayout>
                  <c:x val="-7.662364516834988E-2"/>
                  <c:y val="-0.119534146254420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D53-452D-A43D-7171D09BB6B3}"/>
                </c:ext>
              </c:extLst>
            </c:dLbl>
            <c:dLbl>
              <c:idx val="4"/>
              <c:layout>
                <c:manualLayout>
                  <c:x val="-7.3140752206152224E-2"/>
                  <c:y val="-5.9767073127210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D53-452D-A43D-7171D09BB6B3}"/>
                </c:ext>
              </c:extLst>
            </c:dLbl>
            <c:dLbl>
              <c:idx val="5"/>
              <c:layout>
                <c:manualLayout>
                  <c:x val="-6.9658133487494764E-2"/>
                  <c:y val="-0.119534146254420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D53-452D-A43D-7171D09BB6B3}"/>
                </c:ext>
              </c:extLst>
            </c:dLbl>
            <c:dLbl>
              <c:idx val="6"/>
              <c:layout>
                <c:manualLayout>
                  <c:x val="-7.6623583995585193E-2"/>
                  <c:y val="-0.1026243354421955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D53-452D-A43D-7171D09BB6B3}"/>
                </c:ext>
              </c:extLst>
            </c:dLbl>
            <c:dLbl>
              <c:idx val="7"/>
              <c:layout>
                <c:manualLayout>
                  <c:x val="-5.9928508310730259E-2"/>
                  <c:y val="-5.2648688657176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D53-452D-A43D-7171D09BB6B3}"/>
                </c:ext>
              </c:extLst>
            </c:dLbl>
            <c:dLbl>
              <c:idx val="8"/>
              <c:layout>
                <c:manualLayout>
                  <c:x val="-8.0106538130547605E-2"/>
                  <c:y val="-6.4747662554477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D53-452D-A43D-7171D09BB6B3}"/>
                </c:ext>
              </c:extLst>
            </c:dLbl>
            <c:dLbl>
              <c:idx val="9"/>
              <c:layout>
                <c:manualLayout>
                  <c:x val="-2.4380250735384055E-2"/>
                  <c:y val="-0.119534146254420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D53-452D-A43D-7171D09BB6B3}"/>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[グラフ2020_育休取得率.xlsx]育休取得意向!$B$23:$B$30</c:f>
              <c:strCache>
                <c:ptCount val="8"/>
                <c:pt idx="0">
                  <c:v>H24</c:v>
                </c:pt>
                <c:pt idx="1">
                  <c:v>H25</c:v>
                </c:pt>
                <c:pt idx="2">
                  <c:v>H26</c:v>
                </c:pt>
                <c:pt idx="3">
                  <c:v>H27</c:v>
                </c:pt>
                <c:pt idx="4">
                  <c:v>H28</c:v>
                </c:pt>
                <c:pt idx="5">
                  <c:v>H29</c:v>
                </c:pt>
                <c:pt idx="6">
                  <c:v>H30</c:v>
                </c:pt>
                <c:pt idx="7">
                  <c:v>R1</c:v>
                </c:pt>
              </c:strCache>
            </c:strRef>
          </c:cat>
          <c:val>
            <c:numRef>
              <c:f>[グラフ2020_育休取得率.xlsx]育休取得意向!$G$23:$G$30</c:f>
              <c:numCache>
                <c:formatCode>0.000</c:formatCode>
                <c:ptCount val="8"/>
                <c:pt idx="0">
                  <c:v>1.89E-2</c:v>
                </c:pt>
                <c:pt idx="1">
                  <c:v>2.0299999999999999E-2</c:v>
                </c:pt>
                <c:pt idx="2">
                  <c:v>2.3E-2</c:v>
                </c:pt>
                <c:pt idx="3">
                  <c:v>2.6499999999999999E-2</c:v>
                </c:pt>
                <c:pt idx="4">
                  <c:v>3.1600000000000003E-2</c:v>
                </c:pt>
                <c:pt idx="5">
                  <c:v>5.1399999999999994E-2</c:v>
                </c:pt>
                <c:pt idx="6">
                  <c:v>6.1600000000000002E-2</c:v>
                </c:pt>
                <c:pt idx="7">
                  <c:v>7.4800000000000005E-2</c:v>
                </c:pt>
              </c:numCache>
            </c:numRef>
          </c:val>
          <c:smooth val="0"/>
          <c:extLst>
            <c:ext xmlns:c16="http://schemas.microsoft.com/office/drawing/2014/chart" uri="{C3380CC4-5D6E-409C-BE32-E72D297353CC}">
              <c16:uniqueId val="{00000015-ED53-452D-A43D-7171D09BB6B3}"/>
            </c:ext>
          </c:extLst>
        </c:ser>
        <c:dLbls>
          <c:showLegendKey val="0"/>
          <c:showVal val="0"/>
          <c:showCatName val="0"/>
          <c:showSerName val="0"/>
          <c:showPercent val="0"/>
          <c:showBubbleSize val="0"/>
        </c:dLbls>
        <c:marker val="1"/>
        <c:smooth val="0"/>
        <c:axId val="192214528"/>
        <c:axId val="192293120"/>
      </c:lineChart>
      <c:catAx>
        <c:axId val="192214528"/>
        <c:scaling>
          <c:orientation val="minMax"/>
        </c:scaling>
        <c:delete val="0"/>
        <c:axPos val="b"/>
        <c:numFmt formatCode="General" sourceLinked="1"/>
        <c:majorTickMark val="out"/>
        <c:minorTickMark val="none"/>
        <c:tickLblPos val="nextTo"/>
        <c:crossAx val="192293120"/>
        <c:crosses val="autoZero"/>
        <c:auto val="1"/>
        <c:lblAlgn val="ctr"/>
        <c:lblOffset val="100"/>
        <c:noMultiLvlLbl val="0"/>
      </c:catAx>
      <c:valAx>
        <c:axId val="192293120"/>
        <c:scaling>
          <c:orientation val="minMax"/>
          <c:max val="1"/>
        </c:scaling>
        <c:delete val="0"/>
        <c:axPos val="l"/>
        <c:majorGridlines/>
        <c:numFmt formatCode="0%" sourceLinked="0"/>
        <c:majorTickMark val="out"/>
        <c:minorTickMark val="none"/>
        <c:tickLblPos val="nextTo"/>
        <c:crossAx val="192214528"/>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348946965499743"/>
          <c:y val="0.1121553442961367"/>
          <c:w val="0.55483195535696017"/>
          <c:h val="0.83859805467113002"/>
        </c:manualLayout>
      </c:layout>
      <c:barChart>
        <c:barDir val="bar"/>
        <c:grouping val="clustered"/>
        <c:varyColors val="0"/>
        <c:ser>
          <c:idx val="0"/>
          <c:order val="0"/>
          <c:tx>
            <c:v>事業所</c:v>
          </c:tx>
          <c:spPr>
            <a:solidFill>
              <a:srgbClr val="FF6161"/>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'[☆グラフ2020_男性WLB(R1).xlsx]男性WLB'!$C$130:$C$139</c:f>
              <c:numCache>
                <c:formatCode>0.00</c:formatCode>
                <c:ptCount val="10"/>
                <c:pt idx="0">
                  <c:v>0.73099999999999998</c:v>
                </c:pt>
                <c:pt idx="1">
                  <c:v>0.496</c:v>
                </c:pt>
                <c:pt idx="2">
                  <c:v>0.374</c:v>
                </c:pt>
                <c:pt idx="3">
                  <c:v>0.33</c:v>
                </c:pt>
                <c:pt idx="4">
                  <c:v>0.20300000000000001</c:v>
                </c:pt>
                <c:pt idx="5">
                  <c:v>0.20100000000000001</c:v>
                </c:pt>
                <c:pt idx="6">
                  <c:v>0.11199999999999999</c:v>
                </c:pt>
                <c:pt idx="7">
                  <c:v>9.3000000000000013E-2</c:v>
                </c:pt>
                <c:pt idx="8">
                  <c:v>0.02</c:v>
                </c:pt>
                <c:pt idx="9">
                  <c:v>0.01</c:v>
                </c:pt>
              </c:numCache>
            </c:numRef>
          </c:val>
          <c:extLst>
            <c:ext xmlns:c16="http://schemas.microsoft.com/office/drawing/2014/chart" uri="{C3380CC4-5D6E-409C-BE32-E72D297353CC}">
              <c16:uniqueId val="{00000000-04D0-4459-920B-09027068329D}"/>
            </c:ext>
          </c:extLst>
        </c:ser>
        <c:ser>
          <c:idx val="1"/>
          <c:order val="1"/>
          <c:tx>
            <c:v>従業員</c:v>
          </c:tx>
          <c:spPr>
            <a:solidFill>
              <a:schemeClr val="tx2">
                <a:lumMod val="60000"/>
                <a:lumOff val="4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'[☆グラフ2020_男性WLB(R1).xlsx]男性WLB'!$H$130:$H$139</c:f>
              <c:numCache>
                <c:formatCode>0.00</c:formatCode>
                <c:ptCount val="10"/>
                <c:pt idx="0">
                  <c:v>0.65142857142857158</c:v>
                </c:pt>
                <c:pt idx="1">
                  <c:v>0.42775510204081635</c:v>
                </c:pt>
                <c:pt idx="2">
                  <c:v>0.49224489795918364</c:v>
                </c:pt>
                <c:pt idx="3">
                  <c:v>0.40897959183673471</c:v>
                </c:pt>
                <c:pt idx="4">
                  <c:v>0.51346938775510209</c:v>
                </c:pt>
                <c:pt idx="5">
                  <c:v>0.396734693877551</c:v>
                </c:pt>
                <c:pt idx="6">
                  <c:v>0.37142857142857144</c:v>
                </c:pt>
                <c:pt idx="7">
                  <c:v>0.27591836734693875</c:v>
                </c:pt>
                <c:pt idx="8">
                  <c:v>2.5306122448979593E-2</c:v>
                </c:pt>
                <c:pt idx="9">
                  <c:v>6.5306122448979594E-3</c:v>
                </c:pt>
              </c:numCache>
            </c:numRef>
          </c:val>
          <c:extLst>
            <c:ext xmlns:c16="http://schemas.microsoft.com/office/drawing/2014/chart" uri="{C3380CC4-5D6E-409C-BE32-E72D297353CC}">
              <c16:uniqueId val="{00000001-04D0-4459-920B-09027068329D}"/>
            </c:ext>
          </c:extLst>
        </c:ser>
        <c:dLbls>
          <c:showLegendKey val="0"/>
          <c:showVal val="0"/>
          <c:showCatName val="0"/>
          <c:showSerName val="0"/>
          <c:showPercent val="0"/>
          <c:showBubbleSize val="0"/>
        </c:dLbls>
        <c:gapWidth val="150"/>
        <c:axId val="95787008"/>
        <c:axId val="57859392"/>
      </c:barChart>
      <c:catAx>
        <c:axId val="95787008"/>
        <c:scaling>
          <c:orientation val="maxMin"/>
        </c:scaling>
        <c:delete val="0"/>
        <c:axPos val="l"/>
        <c:numFmt formatCode="General" sourceLinked="0"/>
        <c:majorTickMark val="none"/>
        <c:minorTickMark val="none"/>
        <c:tickLblPos val="nextTo"/>
        <c:crossAx val="57859392"/>
        <c:crosses val="autoZero"/>
        <c:auto val="1"/>
        <c:lblAlgn val="ctr"/>
        <c:lblOffset val="100"/>
        <c:noMultiLvlLbl val="0"/>
      </c:catAx>
      <c:valAx>
        <c:axId val="57859392"/>
        <c:scaling>
          <c:orientation val="minMax"/>
        </c:scaling>
        <c:delete val="0"/>
        <c:axPos val="t"/>
        <c:majorGridlines/>
        <c:numFmt formatCode="0%" sourceLinked="0"/>
        <c:majorTickMark val="out"/>
        <c:minorTickMark val="none"/>
        <c:tickLblPos val="nextTo"/>
        <c:crossAx val="95787008"/>
        <c:crosses val="autoZero"/>
        <c:crossBetween val="between"/>
        <c:majorUnit val="0.1"/>
      </c:valAx>
      <c:spPr>
        <a:noFill/>
        <a:ln>
          <a:solidFill>
            <a:schemeClr val="bg1">
              <a:lumMod val="50000"/>
            </a:schemeClr>
          </a:solidFill>
        </a:ln>
      </c:spPr>
    </c:plotArea>
    <c:legend>
      <c:legendPos val="r"/>
      <c:layout>
        <c:manualLayout>
          <c:xMode val="edge"/>
          <c:yMode val="edge"/>
          <c:x val="0.79533993444729123"/>
          <c:y val="0.71900002256107698"/>
          <c:w val="0.13062383458162713"/>
          <c:h val="0.16743438320209975"/>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24759405074369"/>
          <c:y val="0.10739938757655293"/>
          <c:w val="0.53104418197725289"/>
          <c:h val="0.8416746864975212"/>
        </c:manualLayout>
      </c:layout>
      <c:barChart>
        <c:barDir val="bar"/>
        <c:grouping val="clustered"/>
        <c:varyColors val="0"/>
        <c:ser>
          <c:idx val="0"/>
          <c:order val="0"/>
          <c:spPr>
            <a:solidFill>
              <a:schemeClr val="accent1"/>
            </a:solidFill>
            <a:ln>
              <a:noFill/>
            </a:ln>
            <a:effectLst/>
          </c:spPr>
          <c:invertIfNegative val="0"/>
          <c:dLbls>
            <c:dLbl>
              <c:idx val="0"/>
              <c:tx>
                <c:rich>
                  <a:bodyPr/>
                  <a:lstStyle/>
                  <a:p>
                    <a:fld id="{8A82A1AF-E837-4A44-B7A1-CB159D470C1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DA-4907-BA35-CAE236E117D4}"/>
                </c:ext>
              </c:extLst>
            </c:dLbl>
            <c:dLbl>
              <c:idx val="1"/>
              <c:tx>
                <c:rich>
                  <a:bodyPr/>
                  <a:lstStyle/>
                  <a:p>
                    <a:fld id="{DE0B9F16-BD0E-4F78-AAB1-56BF268C5FE0}"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DA-4907-BA35-CAE236E117D4}"/>
                </c:ext>
              </c:extLst>
            </c:dLbl>
            <c:dLbl>
              <c:idx val="2"/>
              <c:tx>
                <c:rich>
                  <a:bodyPr/>
                  <a:lstStyle/>
                  <a:p>
                    <a:fld id="{F6280D8B-0BC4-4D20-BF4E-445593994338}"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DA-4907-BA35-CAE236E117D4}"/>
                </c:ext>
              </c:extLst>
            </c:dLbl>
            <c:dLbl>
              <c:idx val="3"/>
              <c:tx>
                <c:rich>
                  <a:bodyPr/>
                  <a:lstStyle/>
                  <a:p>
                    <a:fld id="{27B0C2DC-614D-491C-854F-E29CFBDD201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DA-4907-BA35-CAE236E117D4}"/>
                </c:ext>
              </c:extLst>
            </c:dLbl>
            <c:dLbl>
              <c:idx val="4"/>
              <c:tx>
                <c:rich>
                  <a:bodyPr/>
                  <a:lstStyle/>
                  <a:p>
                    <a:fld id="{948EDF07-18CA-4C93-A194-99CD88A484D0}"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DDA-4907-BA35-CAE236E117D4}"/>
                </c:ext>
              </c:extLst>
            </c:dLbl>
            <c:dLbl>
              <c:idx val="5"/>
              <c:tx>
                <c:rich>
                  <a:bodyPr/>
                  <a:lstStyle/>
                  <a:p>
                    <a:fld id="{4CE96262-3D0A-4E94-A354-9928B1AF6451}"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DA-4907-BA35-CAE236E117D4}"/>
                </c:ext>
              </c:extLst>
            </c:dLbl>
            <c:dLbl>
              <c:idx val="6"/>
              <c:tx>
                <c:rich>
                  <a:bodyPr/>
                  <a:lstStyle/>
                  <a:p>
                    <a:fld id="{F4EBBCB1-6FC7-4877-B2CD-30E5504F769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DDA-4907-BA35-CAE236E117D4}"/>
                </c:ext>
              </c:extLst>
            </c:dLbl>
            <c:dLbl>
              <c:idx val="7"/>
              <c:tx>
                <c:rich>
                  <a:bodyPr/>
                  <a:lstStyle/>
                  <a:p>
                    <a:fld id="{4299B2E1-6648-4BF8-A429-62C1021FC3F4}"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DA-4907-BA35-CAE236E117D4}"/>
                </c:ext>
              </c:extLst>
            </c:dLbl>
            <c:dLbl>
              <c:idx val="8"/>
              <c:tx>
                <c:rich>
                  <a:bodyPr/>
                  <a:lstStyle/>
                  <a:p>
                    <a:fld id="{E0222F32-2B57-4ACF-8828-280FEED3E455}"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DDA-4907-BA35-CAE236E117D4}"/>
                </c:ext>
              </c:extLst>
            </c:dLbl>
            <c:dLbl>
              <c:idx val="9"/>
              <c:tx>
                <c:rich>
                  <a:bodyPr/>
                  <a:lstStyle/>
                  <a:p>
                    <a:fld id="{A2F746A2-7F0E-4A76-9D88-B91C7A71AEAE}"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DDA-4907-BA35-CAE236E117D4}"/>
                </c:ext>
              </c:extLst>
            </c:dLbl>
            <c:dLbl>
              <c:idx val="10"/>
              <c:tx>
                <c:rich>
                  <a:bodyPr/>
                  <a:lstStyle/>
                  <a:p>
                    <a:fld id="{A0BA9004-262A-474A-AC4C-68B41F78836B}"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DDA-4907-BA35-CAE236E117D4}"/>
                </c:ext>
              </c:extLst>
            </c:dLbl>
            <c:dLbl>
              <c:idx val="11"/>
              <c:tx>
                <c:rich>
                  <a:bodyPr/>
                  <a:lstStyle/>
                  <a:p>
                    <a:fld id="{BC07F3EF-F85A-4AA2-9843-AA3AFC572CCC}"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DDA-4907-BA35-CAE236E117D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職場・仕事関係</c:v>
                </c:pt>
                <c:pt idx="1">
                  <c:v>特になし</c:v>
                </c:pt>
                <c:pt idx="2">
                  <c:v>孤独だと感じる</c:v>
                </c:pt>
                <c:pt idx="3">
                  <c:v>経済的な不安がある</c:v>
                </c:pt>
                <c:pt idx="4">
                  <c:v>育児方法に自信が持てない</c:v>
                </c:pt>
                <c:pt idx="5">
                  <c:v>生活リズムの作り方がわからない</c:v>
                </c:pt>
                <c:pt idx="6">
                  <c:v>上の子の世話</c:v>
                </c:pt>
                <c:pt idx="7">
                  <c:v>自分の時間がない</c:v>
                </c:pt>
                <c:pt idx="8">
                  <c:v>家事が思うようにできない</c:v>
                </c:pt>
                <c:pt idx="9">
                  <c:v>自分の体のトラブル</c:v>
                </c:pt>
                <c:pt idx="10">
                  <c:v>十分な睡眠がとれない</c:v>
                </c:pt>
                <c:pt idx="11">
                  <c:v>妊娠・出産・育児による体の疲れ</c:v>
                </c:pt>
              </c:strCache>
            </c:strRef>
          </c:cat>
          <c:val>
            <c:numRef>
              <c:f>Sheet1!$B$4:$B$15</c:f>
              <c:numCache>
                <c:formatCode>0.0</c:formatCode>
                <c:ptCount val="12"/>
                <c:pt idx="0">
                  <c:v>3.2</c:v>
                </c:pt>
                <c:pt idx="1">
                  <c:v>10</c:v>
                </c:pt>
                <c:pt idx="2">
                  <c:v>11.2</c:v>
                </c:pt>
                <c:pt idx="3">
                  <c:v>12.2</c:v>
                </c:pt>
                <c:pt idx="4" formatCode="General">
                  <c:v>18.600000000000001</c:v>
                </c:pt>
                <c:pt idx="5">
                  <c:v>21.2</c:v>
                </c:pt>
                <c:pt idx="6" formatCode="General">
                  <c:v>22.4</c:v>
                </c:pt>
                <c:pt idx="7">
                  <c:v>38</c:v>
                </c:pt>
                <c:pt idx="8">
                  <c:v>40.1</c:v>
                </c:pt>
                <c:pt idx="9" formatCode="General">
                  <c:v>41.6</c:v>
                </c:pt>
                <c:pt idx="10" formatCode="General">
                  <c:v>49.2</c:v>
                </c:pt>
                <c:pt idx="11" formatCode="General">
                  <c:v>50.4</c:v>
                </c:pt>
              </c:numCache>
            </c:numRef>
          </c:val>
          <c:extLst>
            <c:ext xmlns:c16="http://schemas.microsoft.com/office/drawing/2014/chart" uri="{C3380CC4-5D6E-409C-BE32-E72D297353CC}">
              <c16:uniqueId val="{0000000C-7DDA-4907-BA35-CAE236E117D4}"/>
            </c:ext>
          </c:extLst>
        </c:ser>
        <c:dLbls>
          <c:dLblPos val="outEnd"/>
          <c:showLegendKey val="0"/>
          <c:showVal val="1"/>
          <c:showCatName val="0"/>
          <c:showSerName val="0"/>
          <c:showPercent val="0"/>
          <c:showBubbleSize val="0"/>
        </c:dLbls>
        <c:gapWidth val="150"/>
        <c:axId val="1504487088"/>
        <c:axId val="1504533280"/>
      </c:barChart>
      <c:catAx>
        <c:axId val="1504487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04533280"/>
        <c:crossesAt val="0"/>
        <c:auto val="1"/>
        <c:lblAlgn val="ctr"/>
        <c:lblOffset val="100"/>
        <c:noMultiLvlLbl val="0"/>
      </c:catAx>
      <c:valAx>
        <c:axId val="150453328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48708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D3E7-4E5C-AB1A-A179CFE0AC6D}"/>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D3E7-4E5C-AB1A-A179CFE0AC6D}"/>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00844919766631"/>
          <c:y val="4.8396934142197548E-3"/>
          <c:w val="0.58543341271921323"/>
          <c:h val="0.82482869126594949"/>
        </c:manualLayout>
      </c:layout>
      <c:barChart>
        <c:barDir val="bar"/>
        <c:grouping val="stacked"/>
        <c:varyColors val="0"/>
        <c:ser>
          <c:idx val="0"/>
          <c:order val="0"/>
          <c:tx>
            <c:strRef>
              <c:f>Sheet1!$C$2</c:f>
              <c:strCache>
                <c:ptCount val="1"/>
                <c:pt idx="0">
                  <c:v>生涯賃金</c:v>
                </c:pt>
              </c:strCache>
            </c:strRef>
          </c:tx>
          <c:spPr>
            <a:solidFill>
              <a:srgbClr val="FF9999"/>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Sheet1!$C$3:$C$4</c:f>
              <c:numCache>
                <c:formatCode>General</c:formatCode>
                <c:ptCount val="2"/>
                <c:pt idx="0">
                  <c:v>21152</c:v>
                </c:pt>
                <c:pt idx="1">
                  <c:v>5809</c:v>
                </c:pt>
              </c:numCache>
            </c:numRef>
          </c:val>
          <c:extLst>
            <c:ext xmlns:c16="http://schemas.microsoft.com/office/drawing/2014/chart" uri="{C3380CC4-5D6E-409C-BE32-E72D297353CC}">
              <c16:uniqueId val="{00000000-6509-4A66-A2C7-7B62D91514BF}"/>
            </c:ext>
          </c:extLst>
        </c:ser>
        <c:ser>
          <c:idx val="1"/>
          <c:order val="1"/>
          <c:tx>
            <c:strRef>
              <c:f>Sheet1!$D$2</c:f>
              <c:strCache>
                <c:ptCount val="1"/>
                <c:pt idx="0">
                  <c:v>退職金</c:v>
                </c:pt>
              </c:strCache>
            </c:strRef>
          </c:tx>
          <c:spPr>
            <a:solidFill>
              <a:srgbClr val="99CCFF"/>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Sheet1!$D$3:$D$4</c:f>
              <c:numCache>
                <c:formatCode>General</c:formatCode>
                <c:ptCount val="2"/>
                <c:pt idx="0">
                  <c:v>1856</c:v>
                </c:pt>
                <c:pt idx="1">
                  <c:v>338</c:v>
                </c:pt>
              </c:numCache>
            </c:numRef>
          </c:val>
          <c:extLst>
            <c:ext xmlns:c16="http://schemas.microsoft.com/office/drawing/2014/chart" uri="{C3380CC4-5D6E-409C-BE32-E72D297353CC}">
              <c16:uniqueId val="{00000001-6509-4A66-A2C7-7B62D91514BF}"/>
            </c:ext>
          </c:extLst>
        </c:ser>
        <c:dLbls>
          <c:showLegendKey val="0"/>
          <c:showVal val="0"/>
          <c:showCatName val="0"/>
          <c:showSerName val="0"/>
          <c:showPercent val="0"/>
          <c:showBubbleSize val="0"/>
        </c:dLbls>
        <c:gapWidth val="110"/>
        <c:overlap val="100"/>
        <c:axId val="253712096"/>
        <c:axId val="223722448"/>
      </c:barChart>
      <c:catAx>
        <c:axId val="25371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23722448"/>
        <c:crosses val="autoZero"/>
        <c:auto val="1"/>
        <c:lblAlgn val="ctr"/>
        <c:lblOffset val="100"/>
        <c:noMultiLvlLbl val="0"/>
      </c:catAx>
      <c:valAx>
        <c:axId val="223722448"/>
        <c:scaling>
          <c:orientation val="minMax"/>
          <c:max val="30000"/>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one"/>
        <c:spPr>
          <a:noFill/>
          <a:ln w="6350">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712096"/>
        <c:crosses val="autoZero"/>
        <c:crossBetween val="between"/>
        <c:majorUnit val="5000"/>
      </c:valAx>
      <c:spPr>
        <a:noFill/>
        <a:ln>
          <a:noFill/>
        </a:ln>
        <a:effectLst/>
      </c:spPr>
    </c:plotArea>
    <c:legend>
      <c:legendPos val="b"/>
      <c:layout>
        <c:manualLayout>
          <c:xMode val="edge"/>
          <c:yMode val="edge"/>
          <c:x val="0.64419617356211856"/>
          <c:y val="0.63543804476107879"/>
          <c:w val="0.2377016401918888"/>
          <c:h val="0.186252043777700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19413" cy="493713"/>
          </a:xfrm>
          <a:prstGeom prst="rect">
            <a:avLst/>
          </a:prstGeom>
        </p:spPr>
        <p:txBody>
          <a:bodyPr vert="horz" lIns="91408" tIns="45704" rIns="91408" bIns="45704"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14762" y="3"/>
            <a:ext cx="2919412" cy="493713"/>
          </a:xfrm>
          <a:prstGeom prst="rect">
            <a:avLst/>
          </a:prstGeom>
        </p:spPr>
        <p:txBody>
          <a:bodyPr vert="horz" wrap="square" lIns="91408" tIns="45704" rIns="91408" bIns="45704" numCol="1" anchor="t" anchorCtr="0" compatLnSpc="1">
            <a:prstTxWarp prst="textNoShape">
              <a:avLst/>
            </a:prstTxWarp>
          </a:bodyPr>
          <a:lstStyle>
            <a:lvl1pPr algn="r" eaLnBrk="1" hangingPunct="1">
              <a:defRPr sz="1200">
                <a:ea typeface="ＭＳ Ｐゴシック" pitchFamily="50" charset="-128"/>
              </a:defRPr>
            </a:lvl1pPr>
          </a:lstStyle>
          <a:p>
            <a:pPr>
              <a:defRPr/>
            </a:pPr>
            <a:fld id="{7DA3EFD1-82CE-4F5B-910C-69323388F7B6}" type="datetimeFigureOut">
              <a:rPr lang="ja-JP" altLang="en-US"/>
              <a:pPr>
                <a:defRPr/>
              </a:pPr>
              <a:t>2021/1/6</a:t>
            </a:fld>
            <a:endParaRPr lang="ja-JP" altLang="en-US" dirty="0"/>
          </a:p>
        </p:txBody>
      </p:sp>
      <p:sp>
        <p:nvSpPr>
          <p:cNvPr id="4" name="フッター プレースホルダー 3"/>
          <p:cNvSpPr>
            <a:spLocks noGrp="1"/>
          </p:cNvSpPr>
          <p:nvPr>
            <p:ph type="ftr" sz="quarter" idx="2"/>
          </p:nvPr>
        </p:nvSpPr>
        <p:spPr>
          <a:xfrm>
            <a:off x="4" y="9371013"/>
            <a:ext cx="2919413" cy="493712"/>
          </a:xfrm>
          <a:prstGeom prst="rect">
            <a:avLst/>
          </a:prstGeom>
        </p:spPr>
        <p:txBody>
          <a:bodyPr vert="horz" lIns="91408" tIns="45704" rIns="91408" bIns="45704"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14762" y="9371013"/>
            <a:ext cx="2919412" cy="493712"/>
          </a:xfrm>
          <a:prstGeom prst="rect">
            <a:avLst/>
          </a:prstGeom>
        </p:spPr>
        <p:txBody>
          <a:bodyPr vert="horz" wrap="square" lIns="91408" tIns="45704" rIns="91408" bIns="45704" numCol="1" anchor="b" anchorCtr="0" compatLnSpc="1">
            <a:prstTxWarp prst="textNoShape">
              <a:avLst/>
            </a:prstTxWarp>
          </a:bodyPr>
          <a:lstStyle>
            <a:lvl1pPr algn="r" eaLnBrk="1" hangingPunct="1">
              <a:defRPr sz="12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19413" cy="493713"/>
          </a:xfrm>
          <a:prstGeom prst="rect">
            <a:avLst/>
          </a:prstGeom>
        </p:spPr>
        <p:txBody>
          <a:bodyPr vert="horz" lIns="91408" tIns="45704" rIns="91408" bIns="45704"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14762" y="3"/>
            <a:ext cx="2919412" cy="493713"/>
          </a:xfrm>
          <a:prstGeom prst="rect">
            <a:avLst/>
          </a:prstGeom>
        </p:spPr>
        <p:txBody>
          <a:bodyPr vert="horz" wrap="square" lIns="91408" tIns="45704" rIns="91408" bIns="45704" numCol="1" anchor="t" anchorCtr="0" compatLnSpc="1">
            <a:prstTxWarp prst="textNoShape">
              <a:avLst/>
            </a:prstTxWarp>
          </a:bodyPr>
          <a:lstStyle>
            <a:lvl1pPr algn="r" eaLnBrk="1" hangingPunct="1">
              <a:defRPr sz="1200">
                <a:ea typeface="ＭＳ Ｐゴシック" pitchFamily="50" charset="-128"/>
              </a:defRPr>
            </a:lvl1pPr>
          </a:lstStyle>
          <a:p>
            <a:pPr>
              <a:defRPr/>
            </a:pPr>
            <a:fld id="{BA25AE57-A5C1-49C1-801C-BDA097D1586D}" type="datetimeFigureOut">
              <a:rPr lang="ja-JP" altLang="en-US"/>
              <a:pPr>
                <a:defRPr/>
              </a:pPr>
              <a:t>2021/1/6</a:t>
            </a:fld>
            <a:endParaRPr lang="ja-JP" altLang="en-US" dirty="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08" tIns="45704" rIns="91408" bIns="45704" rtlCol="0" anchor="ctr"/>
          <a:lstStyle/>
          <a:p>
            <a:pPr lvl="0"/>
            <a:endParaRPr lang="ja-JP" altLang="en-US" noProof="0" dirty="0"/>
          </a:p>
        </p:txBody>
      </p:sp>
      <p:sp>
        <p:nvSpPr>
          <p:cNvPr id="5" name="ノート プレースホルダー 4"/>
          <p:cNvSpPr>
            <a:spLocks noGrp="1"/>
          </p:cNvSpPr>
          <p:nvPr>
            <p:ph type="body" sz="quarter" idx="3"/>
          </p:nvPr>
        </p:nvSpPr>
        <p:spPr>
          <a:xfrm>
            <a:off x="673103" y="4686299"/>
            <a:ext cx="5389563" cy="4440238"/>
          </a:xfrm>
          <a:prstGeom prst="rect">
            <a:avLst/>
          </a:prstGeom>
        </p:spPr>
        <p:txBody>
          <a:bodyPr vert="horz" lIns="91408" tIns="45704" rIns="91408" bIns="4570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4" y="9371013"/>
            <a:ext cx="2919413" cy="493712"/>
          </a:xfrm>
          <a:prstGeom prst="rect">
            <a:avLst/>
          </a:prstGeom>
        </p:spPr>
        <p:txBody>
          <a:bodyPr vert="horz" lIns="91408" tIns="45704" rIns="91408" bIns="45704"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762" y="9371013"/>
            <a:ext cx="2919412" cy="493712"/>
          </a:xfrm>
          <a:prstGeom prst="rect">
            <a:avLst/>
          </a:prstGeom>
        </p:spPr>
        <p:txBody>
          <a:bodyPr vert="horz" wrap="square" lIns="91408" tIns="45704" rIns="91408" bIns="45704" numCol="1" anchor="b" anchorCtr="0" compatLnSpc="1">
            <a:prstTxWarp prst="textNoShape">
              <a:avLst/>
            </a:prstTxWarp>
          </a:bodyPr>
          <a:lstStyle>
            <a:lvl1pPr algn="r" eaLnBrk="1" hangingPunct="1">
              <a:defRPr sz="12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a:r>
              <a:rPr kumimoji="1" lang="ja-JP" altLang="en-US" dirty="0"/>
              <a:t>４ページ目以降のノート欄に詳細情報が記載されています。併せてご利用ください。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それでは、男性が育児休業を取得するに当たり、どのような課題があるのでしょうか。</a:t>
            </a:r>
            <a:endParaRPr lang="en-US" altLang="ja-JP" sz="1100" dirty="0"/>
          </a:p>
          <a:p>
            <a:pPr algn="just" eaLnBrk="1">
              <a:spcBef>
                <a:spcPts val="0"/>
              </a:spcBef>
            </a:pPr>
            <a:r>
              <a:rPr lang="ja-JP" altLang="en-US" sz="1100" dirty="0"/>
              <a:t>これは、事業所と従業員の両方を対象とした、「男性の育児休業取得にあたっての課題」の調査結果です。</a:t>
            </a:r>
            <a:endParaRPr lang="en-US" altLang="ja-JP" sz="1100" dirty="0"/>
          </a:p>
          <a:p>
            <a:pPr algn="just" eaLnBrk="1">
              <a:spcBef>
                <a:spcPts val="0"/>
              </a:spcBef>
            </a:pPr>
            <a:endParaRPr lang="en-US" altLang="ja-JP" sz="1100" dirty="0"/>
          </a:p>
          <a:p>
            <a:pPr algn="just" eaLnBrk="1">
              <a:spcBef>
                <a:spcPts val="0"/>
              </a:spcBef>
            </a:pPr>
            <a:r>
              <a:rPr lang="ja-JP" altLang="en-US" sz="1100" dirty="0"/>
              <a:t>「代替要員の確保」「男性自身に育児休業を取る意識がない」は事業所、従業員共にその割合が高くなっています。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一方で、グラフ中央付近でまとめてオレンジ枠で囲った部分、「職場の雰囲気」「社会全体の認識の欠如」「キャリアの懸念」「上司の理解」は、事業所が課題と感じている割合は少ない反面、従業員の約</a:t>
            </a:r>
            <a:r>
              <a:rPr lang="en-US" altLang="ja-JP" sz="1100" dirty="0"/>
              <a:t>1/3</a:t>
            </a:r>
            <a:r>
              <a:rPr lang="ja-JP" altLang="en-US" sz="1100" dirty="0"/>
              <a:t>以上は課題と認識しており、事業所と従業員の認識のギャップが見て取れます。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9</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それでは、育児休業制度について見ていきましょう。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10</a:t>
            </a:fld>
            <a:endParaRPr lang="en-US" altLang="ja-JP" dirty="0"/>
          </a:p>
        </p:txBody>
      </p:sp>
    </p:spTree>
    <p:extLst>
      <p:ext uri="{BB962C8B-B14F-4D97-AF65-F5344CB8AC3E}">
        <p14:creationId xmlns:p14="http://schemas.microsoft.com/office/powerpoint/2010/main" val="2909612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a:t>
            </a:r>
            <a:r>
              <a:rPr lang="en-US" altLang="ja-JP" sz="1100" dirty="0"/>
              <a:t>1</a:t>
            </a:r>
            <a:r>
              <a:rPr lang="ja-JP" altLang="en-US" sz="1100" dirty="0"/>
              <a:t>回取得できます。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2498089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また、両親で協力して育児ができるよう、特例が設けられています。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育児休業は、通常、一人の子につき一回しか取得できませんが、男性が妻の出産後</a:t>
            </a:r>
            <a:r>
              <a:rPr lang="en-US" altLang="ja-JP" sz="1100" dirty="0"/>
              <a:t>8</a:t>
            </a:r>
            <a:r>
              <a:rPr lang="ja-JP" altLang="en-US" sz="1100" dirty="0"/>
              <a:t>週間以内に育児休業を取得し、かつ終了した場合は、一旦復職しても再度育児休業が取得できます（「パパ休暇」）。</a:t>
            </a:r>
            <a:endParaRPr lang="en-US" altLang="ja-JP" sz="1100" dirty="0"/>
          </a:p>
          <a:p>
            <a:pPr algn="just" eaLnBrk="1">
              <a:spcBef>
                <a:spcPts val="0"/>
              </a:spcBef>
            </a:pPr>
            <a:r>
              <a:rPr lang="ja-JP" altLang="en-US" sz="1100" dirty="0"/>
              <a:t>また、両親がともに育児休業を取得する場合は、原則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こうした特例を活用すると、例えば、出産後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12</a:t>
            </a:fld>
            <a:endParaRPr lang="en-US" altLang="ja-JP" dirty="0"/>
          </a:p>
        </p:txBody>
      </p:sp>
    </p:spTree>
    <p:extLst>
      <p:ext uri="{BB962C8B-B14F-4D97-AF65-F5344CB8AC3E}">
        <p14:creationId xmlns:p14="http://schemas.microsoft.com/office/powerpoint/2010/main" val="313043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さらに、この育児休業中には収入があります。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育児休業給付金が、国の雇用保険から支給されます。（給与とは異なり、会社から支払われるわけではありません。）</a:t>
            </a:r>
            <a:endParaRPr lang="en-US" altLang="ja-JP" sz="1100" dirty="0"/>
          </a:p>
          <a:p>
            <a:pPr algn="just" eaLnBrk="1">
              <a:spcBef>
                <a:spcPts val="0"/>
              </a:spcBef>
            </a:pPr>
            <a:r>
              <a:rPr lang="ja-JP" altLang="en-US" sz="1100" dirty="0"/>
              <a:t>育児休業期間のはじめの半年間は、給与の</a:t>
            </a:r>
            <a:r>
              <a:rPr lang="en-US" altLang="ja-JP" sz="1100" dirty="0"/>
              <a:t>67%</a:t>
            </a:r>
            <a:r>
              <a:rPr lang="ja-JP" altLang="en-US" sz="1100" dirty="0"/>
              <a:t>、それ以降は</a:t>
            </a:r>
            <a:r>
              <a:rPr lang="en-US" altLang="ja-JP" sz="1100" dirty="0"/>
              <a:t>50%</a:t>
            </a:r>
            <a:r>
              <a:rPr lang="ja-JP" altLang="en-US" sz="1100" dirty="0"/>
              <a:t>が支給され、給付金は所得税、社会保険料、雇用保険料が免除となります。</a:t>
            </a:r>
            <a:endParaRPr lang="en-US" altLang="ja-JP" sz="1100" dirty="0"/>
          </a:p>
          <a:p>
            <a:pPr algn="just" eaLnBrk="1">
              <a:spcBef>
                <a:spcPts val="0"/>
              </a:spcBef>
            </a:pPr>
            <a:r>
              <a:rPr lang="ja-JP" altLang="en-US" sz="1100" dirty="0"/>
              <a:t>そのため、手取りの金額は休業前の約</a:t>
            </a:r>
            <a:r>
              <a:rPr lang="en-US" altLang="ja-JP" sz="1100" dirty="0"/>
              <a:t>8</a:t>
            </a:r>
            <a:r>
              <a:rPr lang="ja-JP" altLang="en-US" sz="1100" dirty="0"/>
              <a:t>割にもなります。</a:t>
            </a:r>
            <a:endParaRPr lang="en-US" altLang="ja-JP" sz="1100" dirty="0"/>
          </a:p>
          <a:p>
            <a:pPr algn="just" eaLnBrk="1">
              <a:spcBef>
                <a:spcPts val="0"/>
              </a:spcBef>
            </a:pPr>
            <a:r>
              <a:rPr lang="ja-JP" altLang="en-US" sz="1100" dirty="0"/>
              <a:t>なお、会社の社会保険料も免除されることになっており、会社の負担も軽減されます。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このように、育児休業制度は、男性にも使いやすい制度となっています。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13</a:t>
            </a:fld>
            <a:endParaRPr lang="en-US" altLang="ja-JP" dirty="0"/>
          </a:p>
        </p:txBody>
      </p:sp>
    </p:spTree>
    <p:extLst>
      <p:ext uri="{BB962C8B-B14F-4D97-AF65-F5344CB8AC3E}">
        <p14:creationId xmlns:p14="http://schemas.microsoft.com/office/powerpoint/2010/main" val="277206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こちらは、実際に育児休業を取得した男性の取得パターンの一例です。</a:t>
            </a:r>
            <a:endParaRPr lang="en-US" altLang="ja-JP" sz="1100" dirty="0"/>
          </a:p>
          <a:p>
            <a:pPr algn="just" eaLnBrk="1">
              <a:spcBef>
                <a:spcPts val="0"/>
              </a:spcBef>
            </a:pPr>
            <a:r>
              <a:rPr lang="ja-JP" altLang="en-US" sz="1100" dirty="0"/>
              <a:t>育児休業をいつ、どれくらいの期間とるかは、家庭の事情や職場の状況によって変わってきます。</a:t>
            </a:r>
            <a:endParaRPr lang="en-US" altLang="ja-JP" sz="1100" dirty="0"/>
          </a:p>
          <a:p>
            <a:pPr algn="just" eaLnBrk="1">
              <a:spcBef>
                <a:spcPts val="0"/>
              </a:spcBef>
            </a:pPr>
            <a:r>
              <a:rPr lang="ja-JP" altLang="en-US" sz="1100" dirty="0"/>
              <a:t>夫婦でよく話し合い、自分に合った形を検討してください。</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14</a:t>
            </a:fld>
            <a:endParaRPr lang="en-US" altLang="ja-JP" dirty="0"/>
          </a:p>
        </p:txBody>
      </p:sp>
    </p:spTree>
    <p:extLst>
      <p:ext uri="{BB962C8B-B14F-4D97-AF65-F5344CB8AC3E}">
        <p14:creationId xmlns:p14="http://schemas.microsoft.com/office/powerpoint/2010/main" val="152822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パターン</a:t>
            </a:r>
            <a:r>
              <a:rPr lang="en-US" altLang="ja-JP" sz="1100" dirty="0"/>
              <a:t>4</a:t>
            </a:r>
            <a:r>
              <a:rPr lang="ja-JP" altLang="en-US" sz="1100" dirty="0"/>
              <a:t>のように、妻が専業主婦であっても、夫は育児休業を取得することができます。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15</a:t>
            </a:fld>
            <a:endParaRPr lang="en-US" altLang="ja-JP" dirty="0"/>
          </a:p>
        </p:txBody>
      </p:sp>
    </p:spTree>
    <p:extLst>
      <p:ext uri="{BB962C8B-B14F-4D97-AF65-F5344CB8AC3E}">
        <p14:creationId xmlns:p14="http://schemas.microsoft.com/office/powerpoint/2010/main" val="147516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7538" y="706438"/>
            <a:ext cx="5151437" cy="3567112"/>
          </a:xfrm>
        </p:spPr>
      </p:sp>
      <p:sp>
        <p:nvSpPr>
          <p:cNvPr id="3" name="ノート プレースホルダー 2"/>
          <p:cNvSpPr>
            <a:spLocks noGrp="1"/>
          </p:cNvSpPr>
          <p:nvPr>
            <p:ph type="body" idx="1"/>
          </p:nvPr>
        </p:nvSpPr>
        <p:spPr>
          <a:xfrm>
            <a:off x="577999" y="4325576"/>
            <a:ext cx="5262171" cy="4897900"/>
          </a:xfrm>
        </p:spPr>
        <p:txBody>
          <a:bodyPr/>
          <a:lstStyle/>
          <a:p>
            <a:pPr algn="just" eaLnBrk="1">
              <a:spcBef>
                <a:spcPts val="0"/>
              </a:spcBef>
            </a:pPr>
            <a:r>
              <a:rPr lang="ja-JP" altLang="en-US" sz="1100" dirty="0"/>
              <a:t>会社によっては、育児・介護休業法に定められた制度の他に、独自の育児支援制度を導入している会社もあります。</a:t>
            </a:r>
            <a:endParaRPr lang="en-US" altLang="ja-JP" sz="1100" dirty="0"/>
          </a:p>
          <a:p>
            <a:pPr algn="just" eaLnBrk="1">
              <a:spcBef>
                <a:spcPts val="0"/>
              </a:spcBef>
            </a:pPr>
            <a:r>
              <a:rPr lang="ja-JP" altLang="en-US" sz="1100" dirty="0"/>
              <a:t>育児休業と合わせて、自分の生活スタイルに合わせた制度利用を検討するとよいでしょう。</a:t>
            </a:r>
            <a:endParaRPr lang="en-US" altLang="ja-JP" sz="1100" dirty="0"/>
          </a:p>
          <a:p>
            <a:pPr algn="just" eaLnBrk="1">
              <a:spcBef>
                <a:spcPts val="0"/>
              </a:spcBef>
            </a:pPr>
            <a:r>
              <a:rPr lang="ja-JP" altLang="en-US" sz="1100" dirty="0"/>
              <a:t>社会人であれば就業規則等、これから就職する人は会社のホームページ等で、どのような制度があるか調べてみましょう。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また、会社には、育児休業制度について周知する努力義務が設けられています。（</a:t>
            </a:r>
            <a:r>
              <a:rPr lang="en-US" altLang="ja-JP" sz="1100" dirty="0"/>
              <a:t>2017</a:t>
            </a:r>
            <a:r>
              <a:rPr lang="ja-JP" altLang="en-US" sz="1100" dirty="0"/>
              <a:t>年</a:t>
            </a:r>
            <a:r>
              <a:rPr lang="en-US" altLang="ja-JP" sz="1100" dirty="0"/>
              <a:t>10</a:t>
            </a:r>
            <a:r>
              <a:rPr lang="ja-JP" altLang="en-US" sz="1100" dirty="0"/>
              <a:t>月</a:t>
            </a:r>
            <a:r>
              <a:rPr lang="en-US" altLang="ja-JP" sz="1100" dirty="0"/>
              <a:t>1</a:t>
            </a:r>
            <a:r>
              <a:rPr lang="ja-JP" altLang="en-US" sz="1100" dirty="0"/>
              <a:t>日から）</a:t>
            </a:r>
            <a:endParaRPr lang="en-US" altLang="ja-JP" sz="1100" dirty="0"/>
          </a:p>
          <a:p>
            <a:pPr algn="just" eaLnBrk="1">
              <a:spcBef>
                <a:spcPts val="0"/>
              </a:spcBef>
            </a:pPr>
            <a:r>
              <a:rPr lang="ja-JP" altLang="en-US" sz="1100" dirty="0"/>
              <a:t>従業員やその配偶者が妊娠・出産したことなどを知った場合に、その方に育児休業などに関する制度（育児休業中・休業後の待遇や労働条件など）について、個別に周知する努力義務があります。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16</a:t>
            </a:fld>
            <a:endParaRPr lang="en-US" altLang="ja-JP" dirty="0"/>
          </a:p>
        </p:txBody>
      </p:sp>
    </p:spTree>
    <p:extLst>
      <p:ext uri="{BB962C8B-B14F-4D97-AF65-F5344CB8AC3E}">
        <p14:creationId xmlns:p14="http://schemas.microsoft.com/office/powerpoint/2010/main" val="1279149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将来、育児休業を取得するに当たり、普段から心掛けておくと良いポイントです。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育児休業を取得する際には、</a:t>
            </a:r>
            <a:r>
              <a:rPr lang="en-US" altLang="ja-JP" sz="1100" dirty="0"/>
              <a:t>1</a:t>
            </a:r>
            <a:r>
              <a:rPr lang="ja-JP" altLang="en-US" sz="1100" dirty="0"/>
              <a:t>か月前までに書面で会社に申し出る必要があります。</a:t>
            </a:r>
            <a:endParaRPr lang="en-US" altLang="ja-JP" sz="1100" dirty="0"/>
          </a:p>
          <a:p>
            <a:pPr algn="just" eaLnBrk="1">
              <a:spcBef>
                <a:spcPts val="0"/>
              </a:spcBef>
            </a:pPr>
            <a:r>
              <a:rPr lang="ja-JP" altLang="en-US" sz="1100" dirty="0"/>
              <a:t>長期に取る場合には職場での調整や引継ぎが必要になりますので、スケジュールに余裕を持って上司や同僚に伝えましょう。</a:t>
            </a:r>
            <a:endParaRPr lang="en-US" altLang="ja-JP" sz="1100" dirty="0"/>
          </a:p>
          <a:p>
            <a:pPr algn="just" eaLnBrk="1">
              <a:spcBef>
                <a:spcPts val="0"/>
              </a:spcBef>
            </a:pPr>
            <a:r>
              <a:rPr lang="ja-JP" altLang="en-US" sz="1100" dirty="0"/>
              <a:t>育児休業の取得は、法で定められた労働者の権利ではありますが、休業中の業務をサポートしてくれる同僚への感謝の気持ちを持つことが、復帰後も上手くいくポイントです。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また、育児休業はまだまだ先と思っていても、怪我や病気による入院や介護などで、いつ何時、自分がサポートを受ける側に回るかわかりません。</a:t>
            </a:r>
            <a:endParaRPr lang="en-US" altLang="ja-JP" sz="1100" dirty="0"/>
          </a:p>
          <a:p>
            <a:pPr algn="just" eaLnBrk="1">
              <a:spcBef>
                <a:spcPts val="0"/>
              </a:spcBef>
            </a:pPr>
            <a:r>
              <a:rPr lang="ja-JP" altLang="en-US" sz="1100" dirty="0"/>
              <a:t>育児休業をとる先輩や同僚がいたら、普段から「お互い様」の気持ちでサポートし合える職場環境づくりを心掛けましょう。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17</a:t>
            </a:fld>
            <a:endParaRPr lang="en-US" altLang="ja-JP" dirty="0"/>
          </a:p>
        </p:txBody>
      </p:sp>
    </p:spTree>
    <p:extLst>
      <p:ext uri="{BB962C8B-B14F-4D97-AF65-F5344CB8AC3E}">
        <p14:creationId xmlns:p14="http://schemas.microsoft.com/office/powerpoint/2010/main" val="1133362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「其の三」は大学生や求職者の方向けです。</a:t>
            </a:r>
            <a:endParaRPr lang="en-US" altLang="ja-JP" sz="1100" dirty="0"/>
          </a:p>
          <a:p>
            <a:r>
              <a:rPr lang="ja-JP" altLang="en-US" sz="1100" dirty="0"/>
              <a:t>男性の育児休業を推進している企業の探し方のヒントを紹介しています。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18</a:t>
            </a:fld>
            <a:endParaRPr lang="en-US" altLang="ja-JP" dirty="0"/>
          </a:p>
        </p:txBody>
      </p:sp>
    </p:spTree>
    <p:extLst>
      <p:ext uri="{BB962C8B-B14F-4D97-AF65-F5344CB8AC3E}">
        <p14:creationId xmlns:p14="http://schemas.microsoft.com/office/powerpoint/2010/main" val="256924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181970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イクメンプロジェクトは、育児に意欲を持つ多くの男性が、育児休業を取得しやすい環境づくりを目指したプロジェクトです。</a:t>
            </a:r>
            <a:endParaRPr lang="en-US" altLang="ja-JP" sz="1100" dirty="0"/>
          </a:p>
          <a:p>
            <a:pPr algn="just" eaLnBrk="1"/>
            <a:endParaRPr lang="en-US" altLang="ja-JP" sz="1100" dirty="0"/>
          </a:p>
          <a:p>
            <a:pPr algn="just" eaLnBrk="1"/>
            <a:r>
              <a:rPr lang="ja-JP" altLang="en-US" sz="1100" dirty="0"/>
              <a:t>イクメンとは、子育てを楽しみ、自分自身も成長する男性、また、将来そんな人生を送ろうと考えている男性のことです。</a:t>
            </a:r>
            <a:endParaRPr lang="en-US" altLang="ja-JP" sz="1100" dirty="0"/>
          </a:p>
          <a:p>
            <a:pPr algn="just" eaLnBrk="1"/>
            <a:r>
              <a:rPr lang="ja-JP" altLang="en-US" sz="1100" dirty="0"/>
              <a:t>育児にもっと関わりたいと考える男性に役立つ多くの情報をこのプロジェクトから発信しています。</a:t>
            </a:r>
            <a:endParaRPr lang="en-US" altLang="ja-JP" sz="1100" dirty="0"/>
          </a:p>
          <a:p>
            <a:pPr algn="just" eaLnBrk="1"/>
            <a:endParaRPr lang="en-US" altLang="ja-JP" sz="1100" dirty="0"/>
          </a:p>
          <a:p>
            <a:pPr algn="just" eaLnBrk="1"/>
            <a:r>
              <a:rPr lang="ja-JP" altLang="en-US" sz="1100" dirty="0"/>
              <a:t>ウエブサイトで、男性の育児休業に関するさまざまな情報を掲載しているほか、</a:t>
            </a:r>
            <a:endParaRPr lang="en-US" altLang="ja-JP" sz="1100" dirty="0"/>
          </a:p>
          <a:p>
            <a:pPr algn="just" eaLnBrk="1"/>
            <a:r>
              <a:rPr lang="ja-JP" altLang="en-US" sz="1100" dirty="0"/>
              <a:t>男性の育児と仕事の両立を積極的に推進する企業の表彰や、男性の育児休業取得を進めるセミナー等、多くのイベントも開催しています。</a:t>
            </a:r>
            <a:endParaRPr lang="en-US" altLang="ja-JP" sz="1100" dirty="0"/>
          </a:p>
          <a:p>
            <a:pPr algn="just" eaLnBrk="1"/>
            <a:endParaRPr lang="en-US" altLang="ja-JP" sz="1100" dirty="0"/>
          </a:p>
          <a:p>
            <a:pPr algn="just" eaLnBrk="1"/>
            <a:r>
              <a:rPr lang="ja-JP" altLang="en-US" sz="1100" dirty="0"/>
              <a:t>また、イクメンプロジェクトでは、男性の育児と仕事の両立を積極的に推進する企業を「イクメン推進企業」として表彰しています。</a:t>
            </a:r>
            <a:endParaRPr lang="en-US" altLang="ja-JP" sz="1100" dirty="0"/>
          </a:p>
          <a:p>
            <a:pPr algn="just" eaLnBrk="1"/>
            <a:r>
              <a:rPr lang="ja-JP" altLang="en-US" sz="1100" dirty="0"/>
              <a:t>「イクメン推進企業」表彰は、男性従業員の育児と仕事の両立を推進し、業務改善を図る企業を表彰しています。</a:t>
            </a:r>
            <a:endParaRPr lang="en-US" altLang="ja-JP" sz="1100" dirty="0"/>
          </a:p>
          <a:p>
            <a:pPr algn="just" eaLnBrk="1"/>
            <a:r>
              <a:rPr lang="ja-JP" altLang="en-US" sz="1100" dirty="0"/>
              <a:t>また、「イクボスアワード」では、部下が育児と仕事を両立できるよう配慮し、業務を滞りなく進めるための工夫をしつつ、自らも仕事と生活を充実させている管理職を表彰しています。</a:t>
            </a:r>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19</a:t>
            </a:fld>
            <a:endParaRPr lang="en-US" altLang="ja-JP" dirty="0"/>
          </a:p>
        </p:txBody>
      </p:sp>
    </p:spTree>
    <p:extLst>
      <p:ext uri="{BB962C8B-B14F-4D97-AF65-F5344CB8AC3E}">
        <p14:creationId xmlns:p14="http://schemas.microsoft.com/office/powerpoint/2010/main" val="3054591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国（厚生労働省）では、企業の働き方に関する情報を集約したウェブサイトを運営しています。</a:t>
            </a:r>
            <a:endParaRPr lang="en-US" altLang="ja-JP" sz="1100" dirty="0"/>
          </a:p>
          <a:p>
            <a:pPr algn="just" eaLnBrk="1"/>
            <a:endParaRPr lang="en-US" altLang="ja-JP" sz="1100" dirty="0"/>
          </a:p>
          <a:p>
            <a:pPr algn="just" eaLnBrk="1"/>
            <a:r>
              <a:rPr lang="ja-JP" altLang="en-US" sz="1100" dirty="0"/>
              <a:t>「両立支援のひろば」は、仕事と家庭の両立支援に関する情報を提供しているサイトです。仕事と家庭の両立支援を推進していくための企業の行動計画（次世代育成支援対策推進法に基づく一般事業主行動計画）を閲覧することができます。</a:t>
            </a:r>
            <a:endParaRPr lang="en-US" altLang="ja-JP" sz="1100" dirty="0"/>
          </a:p>
          <a:p>
            <a:pPr algn="just" eaLnBrk="1"/>
            <a:endParaRPr lang="en-US" altLang="ja-JP" sz="1100" dirty="0"/>
          </a:p>
          <a:p>
            <a:pPr algn="just" eaLnBrk="1"/>
            <a:r>
              <a:rPr lang="ja-JP" altLang="en-US" sz="1100" dirty="0"/>
              <a:t>「女性の活躍推進企業データベース」は、男女別の育児休業取得率や残業時間、有給休暇取得率など、企業が自主的に公表している働き方に関するデータを集約したデータベースです。</a:t>
            </a:r>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20</a:t>
            </a:fld>
            <a:endParaRPr lang="en-US" altLang="ja-JP" dirty="0"/>
          </a:p>
        </p:txBody>
      </p:sp>
    </p:spTree>
    <p:extLst>
      <p:ext uri="{BB962C8B-B14F-4D97-AF65-F5344CB8AC3E}">
        <p14:creationId xmlns:p14="http://schemas.microsoft.com/office/powerpoint/2010/main" val="3182279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「くるみん」や「プラチナくるみん」認定は、厚生労働大臣による「子育てサポート企業」としての認定です。</a:t>
            </a:r>
            <a:endParaRPr lang="en-US" altLang="ja-JP" sz="1100" dirty="0"/>
          </a:p>
          <a:p>
            <a:pPr algn="just" eaLnBrk="1"/>
            <a:r>
              <a:rPr lang="ja-JP" altLang="en-US" sz="1100" dirty="0"/>
              <a:t>これらの認定を受けるための要件の一つとして、男性の育児休業取得に関する基準を満たすことが求められているため、認定を受けている企業は、男性の育児支援の実績のある企業と考えられます。</a:t>
            </a:r>
            <a:endParaRPr lang="en-US" altLang="ja-JP" sz="1100" dirty="0"/>
          </a:p>
          <a:p>
            <a:pPr algn="just" eaLnBrk="1"/>
            <a:endParaRPr lang="en-US" altLang="ja-JP" sz="1100" dirty="0"/>
          </a:p>
          <a:p>
            <a:pPr algn="just" eaLnBrk="1"/>
            <a:r>
              <a:rPr lang="ja-JP" altLang="en-US" sz="1100" dirty="0"/>
              <a:t>また、多くの自治体では、仕事と家庭の両立を支援し、ワーク・ライフ・バランスを推進するため、独自の表彰制度や認定制度を設けています。</a:t>
            </a:r>
            <a:endParaRPr lang="en-US" altLang="ja-JP" sz="1100" dirty="0"/>
          </a:p>
          <a:p>
            <a:pPr algn="just" eaLnBrk="1"/>
            <a:r>
              <a:rPr lang="ja-JP" altLang="en-US" sz="1100" dirty="0"/>
              <a:t>身近な企業がどのような取組をしているか、自治体のホームページ等から調べてみましょう。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21</a:t>
            </a:fld>
            <a:endParaRPr lang="en-US" altLang="ja-JP" dirty="0"/>
          </a:p>
        </p:txBody>
      </p:sp>
    </p:spTree>
    <p:extLst>
      <p:ext uri="{BB962C8B-B14F-4D97-AF65-F5344CB8AC3E}">
        <p14:creationId xmlns:p14="http://schemas.microsoft.com/office/powerpoint/2010/main" val="2532460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男性が育児休業を取得すると、さまざまなメリットがあります。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22</a:t>
            </a:fld>
            <a:endParaRPr lang="en-US" altLang="ja-JP" dirty="0"/>
          </a:p>
        </p:txBody>
      </p:sp>
    </p:spTree>
    <p:extLst>
      <p:ext uri="{BB962C8B-B14F-4D97-AF65-F5344CB8AC3E}">
        <p14:creationId xmlns:p14="http://schemas.microsoft.com/office/powerpoint/2010/main" val="4189241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3" y="4545209"/>
            <a:ext cx="5389563" cy="5096140"/>
          </a:xfrm>
        </p:spPr>
        <p:txBody>
          <a:bodyPr/>
          <a:lstStyle/>
          <a:p>
            <a:pPr algn="just" eaLnBrk="1">
              <a:spcBef>
                <a:spcPts val="0"/>
              </a:spcBef>
            </a:pPr>
            <a:r>
              <a:rPr lang="ja-JP" altLang="en-US" sz="1100" dirty="0"/>
              <a:t>まずは、育児休業を取得する男性にとってのメリットです。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何より、子どもと一緒に過ごす時間が増えます。わが子の日々の成長を見守ることで、親子の信頼関係が築かれます。</a:t>
            </a:r>
            <a:endParaRPr lang="en-US" altLang="ja-JP" sz="1100" dirty="0"/>
          </a:p>
          <a:p>
            <a:pPr algn="just" eaLnBrk="1">
              <a:spcBef>
                <a:spcPts val="0"/>
              </a:spcBef>
            </a:pPr>
            <a:r>
              <a:rPr lang="ja-JP" altLang="en-US" sz="1100" dirty="0"/>
              <a:t>また、育児や家事のすべてを主体的に行うことで、育児や家事スキルが向上します。</a:t>
            </a:r>
            <a:endParaRPr lang="en-US" altLang="ja-JP" sz="1100" dirty="0"/>
          </a:p>
          <a:p>
            <a:pPr algn="just" eaLnBrk="1">
              <a:spcBef>
                <a:spcPts val="0"/>
              </a:spcBef>
            </a:pPr>
            <a:r>
              <a:rPr lang="ja-JP" altLang="en-US" sz="1100" dirty="0"/>
              <a:t>妻と夫のどちらかが病気になった時や、子どもが病気になった時などにも、問題なく対応ができ、生活面での不安がなくなります。</a:t>
            </a:r>
            <a:endParaRPr lang="en-US" altLang="ja-JP" sz="1100" dirty="0"/>
          </a:p>
          <a:p>
            <a:pPr algn="just" eaLnBrk="1">
              <a:spcBef>
                <a:spcPts val="0"/>
              </a:spcBef>
            </a:pPr>
            <a:r>
              <a:rPr lang="ja-JP" altLang="en-US" sz="1100" dirty="0"/>
              <a:t>そして、育児の喜びや悩みを夫婦で共有することができます。育児で大変な時も、お互いをサポートしながら、乗り越えることで家族の絆が深まるでしょう。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そのほか、仕事面についての好影響も考えられます。</a:t>
            </a:r>
            <a:endParaRPr lang="en-US" altLang="ja-JP" sz="1100" dirty="0"/>
          </a:p>
          <a:p>
            <a:pPr algn="just" eaLnBrk="1">
              <a:spcBef>
                <a:spcPts val="0"/>
              </a:spcBef>
            </a:pPr>
            <a:r>
              <a:rPr lang="ja-JP" altLang="en-US" sz="1100" dirty="0"/>
              <a:t>パパサークルや地域の子育てひろば等に、情報交換も兼ねて親子で参加してみましょう。</a:t>
            </a:r>
            <a:endParaRPr lang="en-US" altLang="ja-JP" sz="1100" dirty="0"/>
          </a:p>
          <a:p>
            <a:pPr algn="just" eaLnBrk="1">
              <a:spcBef>
                <a:spcPts val="0"/>
              </a:spcBef>
            </a:pPr>
            <a:r>
              <a:rPr lang="ja-JP" altLang="en-US" sz="1100" dirty="0"/>
              <a:t>普段の仕事では出会えないような人とのコミュニケーションから、新しい発想が生まれることもあるでしょう。</a:t>
            </a:r>
            <a:endParaRPr lang="en-US" altLang="ja-JP" sz="1100" dirty="0"/>
          </a:p>
          <a:p>
            <a:pPr algn="just" eaLnBrk="1">
              <a:spcBef>
                <a:spcPts val="0"/>
              </a:spcBef>
            </a:pPr>
            <a:r>
              <a:rPr lang="ja-JP" altLang="en-US" sz="1100" dirty="0"/>
              <a:t>また、育休取得後も育児・家事を行うため、メリハリをつけて仕事をし、限られた時間で成果を出すために、時間管理能力、効率的な働き方が身に付きます。</a:t>
            </a:r>
            <a:endParaRPr lang="en-US" altLang="ja-JP" sz="1100" dirty="0"/>
          </a:p>
          <a:p>
            <a:pPr algn="just" eaLnBrk="1">
              <a:spcBef>
                <a:spcPts val="0"/>
              </a:spcBef>
            </a:pPr>
            <a:r>
              <a:rPr lang="ja-JP" altLang="en-US" sz="1100" dirty="0"/>
              <a:t>加えて、復帰後は、経験者として「仕事と家庭の両立」を目指す人の良き理解者になれることでしょう。</a:t>
            </a:r>
            <a:endParaRPr lang="en-US" altLang="ja-JP" sz="1100" dirty="0"/>
          </a:p>
          <a:p>
            <a:pPr algn="just" eaLnBrk="1">
              <a:spcBef>
                <a:spcPts val="0"/>
              </a:spcBef>
            </a:pPr>
            <a:r>
              <a:rPr lang="ja-JP" altLang="en-US" sz="1100" dirty="0"/>
              <a:t>休業中にサポートしてもらった感謝を忘れず、「お互い様」の気持ちでサポートをする側に回れば、社内コミュニケーションも良好になることと思います。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23</a:t>
            </a:fld>
            <a:endParaRPr lang="en-US" altLang="ja-JP" dirty="0"/>
          </a:p>
        </p:txBody>
      </p:sp>
    </p:spTree>
    <p:extLst>
      <p:ext uri="{BB962C8B-B14F-4D97-AF65-F5344CB8AC3E}">
        <p14:creationId xmlns:p14="http://schemas.microsoft.com/office/powerpoint/2010/main" val="357775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次に、妻にとってのメリットです。</a:t>
            </a:r>
            <a:endParaRPr lang="en-US" altLang="ja-JP" sz="1100" dirty="0"/>
          </a:p>
          <a:p>
            <a:pPr algn="just" eaLnBrk="1">
              <a:spcBef>
                <a:spcPts val="0"/>
              </a:spcBef>
            </a:pPr>
            <a:r>
              <a:rPr lang="ja-JP" altLang="en-US" sz="1100" dirty="0"/>
              <a:t>慣れない育児を夫婦二人で乗り切ることで、良好な夫婦関係を築くことができます。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また、産後の育児不安やストレスを軽減することにもつながります。</a:t>
            </a:r>
            <a:endParaRPr lang="en-US" altLang="ja-JP" sz="1100" dirty="0"/>
          </a:p>
          <a:p>
            <a:pPr algn="just" eaLnBrk="1">
              <a:spcBef>
                <a:spcPts val="0"/>
              </a:spcBef>
            </a:pPr>
            <a:r>
              <a:rPr lang="ja-JP" altLang="en-US" sz="1100" dirty="0"/>
              <a:t>出産後の多くの女性が不安や負担を感じています。</a:t>
            </a:r>
            <a:endParaRPr lang="en-US" altLang="ja-JP" sz="1100" dirty="0"/>
          </a:p>
          <a:p>
            <a:pPr algn="just" eaLnBrk="1">
              <a:spcBef>
                <a:spcPts val="0"/>
              </a:spcBef>
            </a:pPr>
            <a:r>
              <a:rPr lang="ja-JP" altLang="en-US" sz="1100" dirty="0"/>
              <a:t>不安や気分の落ち込みが数日では回復せず、数週間から数か月後まで続く場合には、「産後うつ」の可能性もあります。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一人で育児をしていると、自分の育児の仕方でよいのか不安になったり、相談相手が欲しい時があります。</a:t>
            </a:r>
            <a:endParaRPr lang="en-US" altLang="ja-JP" sz="1100" dirty="0"/>
          </a:p>
          <a:p>
            <a:pPr algn="just" eaLnBrk="1">
              <a:spcBef>
                <a:spcPts val="0"/>
              </a:spcBef>
            </a:pPr>
            <a:r>
              <a:rPr lang="ja-JP" altLang="en-US" sz="1100" dirty="0"/>
              <a:t>夫が育児休業をとり、育児・家事をともにすることで、悩みを共有したり、相談相手にもなることができ、妻の精神的な安定につながります。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24</a:t>
            </a:fld>
            <a:endParaRPr lang="en-US" altLang="ja-JP" dirty="0"/>
          </a:p>
        </p:txBody>
      </p:sp>
    </p:spTree>
    <p:extLst>
      <p:ext uri="{BB962C8B-B14F-4D97-AF65-F5344CB8AC3E}">
        <p14:creationId xmlns:p14="http://schemas.microsoft.com/office/powerpoint/2010/main" val="1476905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育休を取得する男性の職場にとってもメリットがあります。</a:t>
            </a:r>
            <a:endParaRPr lang="en-US" altLang="ja-JP" sz="1100" dirty="0"/>
          </a:p>
          <a:p>
            <a:pPr algn="just" eaLnBrk="1">
              <a:spcBef>
                <a:spcPts val="0"/>
              </a:spcBef>
            </a:pPr>
            <a:endParaRPr lang="en-US" altLang="ja-JP" sz="1100" dirty="0"/>
          </a:p>
          <a:p>
            <a:pPr marL="0" marR="0" lvl="0" indent="0" algn="just" defTabSz="457200" rtl="0" eaLnBrk="1" fontAlgn="base" latinLnBrk="0" hangingPunct="0">
              <a:lnSpc>
                <a:spcPct val="100000"/>
              </a:lnSpc>
              <a:spcBef>
                <a:spcPts val="0"/>
              </a:spcBef>
              <a:spcAft>
                <a:spcPct val="0"/>
              </a:spcAft>
              <a:buClrTx/>
              <a:buSzTx/>
              <a:buFontTx/>
              <a:buNone/>
              <a:tabLst/>
              <a:defRPr/>
            </a:pPr>
            <a:r>
              <a:rPr lang="ja-JP" altLang="en-US" sz="1100" dirty="0"/>
              <a:t>まずは、従業員が育休を取得することで、従業員同士が互いにサポートしあえる環境が構築できるでしょう。</a:t>
            </a:r>
            <a:endParaRPr lang="en-US" altLang="ja-JP" sz="1100" dirty="0"/>
          </a:p>
          <a:p>
            <a:pPr marL="0" marR="0" lvl="0" indent="0" algn="just" defTabSz="457200" rtl="0" eaLnBrk="1" fontAlgn="base" latinLnBrk="0" hangingPunct="0">
              <a:lnSpc>
                <a:spcPct val="100000"/>
              </a:lnSpc>
              <a:spcBef>
                <a:spcPts val="0"/>
              </a:spcBef>
              <a:spcAft>
                <a:spcPct val="0"/>
              </a:spcAft>
              <a:buClrTx/>
              <a:buSzTx/>
              <a:buFontTx/>
              <a:buNone/>
              <a:tabLst/>
              <a:defRPr/>
            </a:pPr>
            <a:r>
              <a:rPr lang="ja-JP" altLang="en-US" sz="1100" dirty="0"/>
              <a:t>そうすれば、自分自身の病気や介護などで休まなければならなくなった場合に、気兼ねなく休暇、休業を取り、必要な療養、介護にあたれるでしょう。</a:t>
            </a:r>
            <a:endParaRPr lang="en-US" altLang="ja-JP" sz="1100" dirty="0"/>
          </a:p>
          <a:p>
            <a:pPr marL="0" marR="0" lvl="0" indent="0" algn="just" defTabSz="457200" rtl="0" eaLnBrk="1" fontAlgn="base" latinLnBrk="0" hangingPunct="0">
              <a:lnSpc>
                <a:spcPct val="100000"/>
              </a:lnSpc>
              <a:spcBef>
                <a:spcPts val="0"/>
              </a:spcBef>
              <a:spcAft>
                <a:spcPct val="0"/>
              </a:spcAft>
              <a:buClrTx/>
              <a:buSzTx/>
              <a:buFontTx/>
              <a:buNone/>
              <a:tabLst/>
              <a:defRPr/>
            </a:pPr>
            <a:endParaRPr lang="en-US" altLang="ja-JP" sz="1100" dirty="0"/>
          </a:p>
          <a:p>
            <a:pPr marL="0" marR="0" lvl="0" indent="0" algn="just" defTabSz="457200" rtl="0" eaLnBrk="1" fontAlgn="base" latinLnBrk="0" hangingPunct="0">
              <a:lnSpc>
                <a:spcPct val="100000"/>
              </a:lnSpc>
              <a:spcBef>
                <a:spcPts val="0"/>
              </a:spcBef>
              <a:spcAft>
                <a:spcPct val="0"/>
              </a:spcAft>
              <a:buClrTx/>
              <a:buSzTx/>
              <a:buFontTx/>
              <a:buNone/>
              <a:tabLst/>
              <a:defRPr/>
            </a:pPr>
            <a:r>
              <a:rPr lang="ja-JP" altLang="en-US" sz="1100" dirty="0"/>
              <a:t>また、時間に制約のある同僚と共に働くことで、業務効率を向上させて長時間労働を抑制する風土が醸成され、従業員全体のワーク・ライフ・バランスの向上につながるでしょう。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25</a:t>
            </a:fld>
            <a:endParaRPr lang="en-US" altLang="ja-JP" dirty="0"/>
          </a:p>
        </p:txBody>
      </p:sp>
    </p:spTree>
    <p:extLst>
      <p:ext uri="{BB962C8B-B14F-4D97-AF65-F5344CB8AC3E}">
        <p14:creationId xmlns:p14="http://schemas.microsoft.com/office/powerpoint/2010/main" val="2180970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積極的に進め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26</a:t>
            </a:fld>
            <a:endParaRPr lang="en-US" altLang="ja-JP" dirty="0"/>
          </a:p>
        </p:txBody>
      </p:sp>
    </p:spTree>
    <p:extLst>
      <p:ext uri="{BB962C8B-B14F-4D97-AF65-F5344CB8AC3E}">
        <p14:creationId xmlns:p14="http://schemas.microsoft.com/office/powerpoint/2010/main" val="2927116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最後に、女性活躍推進の観点からのメリットです。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述べたように、男性の育児休業取得により、職場における「仕事と家庭の両立」への理解が深まると、時間に制約のある人たちも能力を発揮しやすい環境が生まれ、現状では家事や育児の多くを担っている女性の活躍を後押しすること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また、家庭においては、妻が正社員として働き続けると、その生涯収入は、出産後に一旦仕事を辞め、子どもが小学校に入る段階からパートで働く場合に比べて</a:t>
            </a:r>
            <a:r>
              <a:rPr lang="en-US" altLang="ja-JP" sz="1100" dirty="0"/>
              <a:t>1.6</a:t>
            </a:r>
            <a:r>
              <a:rPr lang="ja-JP" altLang="en-US" sz="1100" dirty="0"/>
              <a:t>億円以上差が出るというデータがあります。</a:t>
            </a:r>
            <a:endParaRPr lang="en-US" altLang="ja-JP" sz="1100" dirty="0"/>
          </a:p>
          <a:p>
            <a:pPr algn="just" eaLnBrk="1">
              <a:spcBef>
                <a:spcPts val="0"/>
              </a:spcBef>
            </a:pPr>
            <a:r>
              <a:rPr lang="ja-JP" altLang="en-US" sz="1100" dirty="0"/>
              <a:t>夫婦で協力して育児をすることで、妻の就労継続をサポートすることになり、家庭の経済的安定にもつながります。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129498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3534501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実際に育児休業を取得した男性の体験談を紹介します。</a:t>
            </a:r>
            <a:endParaRPr lang="en-US" altLang="ja-JP" sz="1100" dirty="0"/>
          </a:p>
          <a:p>
            <a:pPr algn="just" eaLnBrk="1"/>
            <a:endParaRPr lang="en-US" altLang="ja-JP" sz="1100" dirty="0"/>
          </a:p>
          <a:p>
            <a:pPr algn="just" eaLnBrk="1"/>
            <a:r>
              <a:rPr lang="ja-JP" altLang="en-US" sz="1100" dirty="0"/>
              <a:t>イクメンプロジェクトでは、イクメンスピーチ甲子園を毎年実施しており、男性からの育児と仕事の両立についてのエピソードを募集し、予選を勝ち抜いた決勝進出者によるスピーチにより優勝者「イクメンの星」を決定しています。</a:t>
            </a:r>
            <a:endParaRPr lang="en-US" altLang="ja-JP" sz="1100" dirty="0"/>
          </a:p>
          <a:p>
            <a:pPr algn="just" eaLnBrk="1"/>
            <a:r>
              <a:rPr lang="ja-JP" altLang="en-US" sz="1100" dirty="0"/>
              <a:t>また、イクメンプロジェクトサイトで「イクメンの星育児体験談」を掲載しています。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Tree>
    <p:extLst>
      <p:ext uri="{BB962C8B-B14F-4D97-AF65-F5344CB8AC3E}">
        <p14:creationId xmlns:p14="http://schemas.microsoft.com/office/powerpoint/2010/main" val="885170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1742667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こちらは、夫が育児休業を取得した妻の声です。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31</a:t>
            </a:fld>
            <a:endParaRPr lang="en-US" altLang="ja-JP" dirty="0"/>
          </a:p>
        </p:txBody>
      </p:sp>
    </p:spTree>
    <p:extLst>
      <p:ext uri="{BB962C8B-B14F-4D97-AF65-F5344CB8AC3E}">
        <p14:creationId xmlns:p14="http://schemas.microsoft.com/office/powerpoint/2010/main" val="2701760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ここからは、男性の育児休業取得を支援する企業の取組の一例と、育休取得経験者の声を紹介します。</a:t>
            </a:r>
            <a:endParaRPr lang="en-US" altLang="ja-JP" sz="1100" dirty="0"/>
          </a:p>
          <a:p>
            <a:pPr algn="just" eaLnBrk="1"/>
            <a:r>
              <a:rPr lang="ja-JP" altLang="en-US" sz="1100" dirty="0"/>
              <a:t>紹介する企業は、イクメン企業アワード受賞企業です。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32</a:t>
            </a:fld>
            <a:endParaRPr lang="en-US" altLang="ja-JP" dirty="0"/>
          </a:p>
        </p:txBody>
      </p:sp>
    </p:spTree>
    <p:extLst>
      <p:ext uri="{BB962C8B-B14F-4D97-AF65-F5344CB8AC3E}">
        <p14:creationId xmlns:p14="http://schemas.microsoft.com/office/powerpoint/2010/main" val="2839407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3050462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Tree>
    <p:extLst>
      <p:ext uri="{BB962C8B-B14F-4D97-AF65-F5344CB8AC3E}">
        <p14:creationId xmlns:p14="http://schemas.microsoft.com/office/powerpoint/2010/main" val="2058853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Tree>
    <p:extLst>
      <p:ext uri="{BB962C8B-B14F-4D97-AF65-F5344CB8AC3E}">
        <p14:creationId xmlns:p14="http://schemas.microsoft.com/office/powerpoint/2010/main" val="3483090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夫婦ともに育児休業を取得することができます。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両親で協力して育児休業を取得するための特例もある。</a:t>
            </a:r>
            <a:endParaRPr lang="en-US" altLang="ja-JP" sz="1100" dirty="0"/>
          </a:p>
          <a:p>
            <a:pPr algn="just" eaLnBrk="1">
              <a:spcBef>
                <a:spcPts val="0"/>
              </a:spcBef>
            </a:pPr>
            <a:r>
              <a:rPr lang="ja-JP" altLang="en-US" sz="1100" dirty="0"/>
              <a:t>・出生後</a:t>
            </a:r>
            <a:r>
              <a:rPr lang="en-US" altLang="ja-JP" sz="1100" dirty="0"/>
              <a:t>8</a:t>
            </a:r>
            <a:r>
              <a:rPr lang="ja-JP" altLang="en-US" sz="1100" dirty="0"/>
              <a:t>週間以内に、育児休業を開始し、かつ終了した場合、再度の取得が可能。（「パパ休暇」）</a:t>
            </a:r>
            <a:endParaRPr lang="en-US" altLang="ja-JP" sz="1100" dirty="0"/>
          </a:p>
          <a:p>
            <a:pPr algn="just" eaLnBrk="1">
              <a:spcBef>
                <a:spcPts val="0"/>
              </a:spcBef>
            </a:pPr>
            <a:r>
              <a:rPr lang="ja-JP" altLang="en-US" sz="1100" dirty="0"/>
              <a:t>・両親がともに育児休業を取得する場合は、子が</a:t>
            </a:r>
            <a:r>
              <a:rPr lang="en-US" altLang="ja-JP" sz="1100" dirty="0"/>
              <a:t>1</a:t>
            </a:r>
            <a:r>
              <a:rPr lang="ja-JP" altLang="en-US" sz="1100" dirty="0"/>
              <a:t>歳</a:t>
            </a:r>
            <a:r>
              <a:rPr lang="en-US" altLang="ja-JP" sz="1100" dirty="0"/>
              <a:t>2</a:t>
            </a:r>
            <a:r>
              <a:rPr lang="ja-JP" altLang="en-US" sz="1100" dirty="0"/>
              <a:t>か月に達するまでの間、育児休業が取得可能。（「パパ・ママ育休プラス」）</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185072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育児休業は、育児・介護休業法に定められた、労働者が請求できる権利です。</a:t>
            </a:r>
            <a:endParaRPr lang="en-US" altLang="ja-JP" sz="1100" dirty="0"/>
          </a:p>
          <a:p>
            <a:pPr algn="just" eaLnBrk="1"/>
            <a:r>
              <a:rPr lang="ja-JP" altLang="en-US" sz="1100" dirty="0"/>
              <a:t>そのため、会社に規定がない場合でも、労働者からの申出により育児休業を取得することができます。</a:t>
            </a:r>
            <a:endParaRPr lang="en-US" altLang="ja-JP" sz="1100" dirty="0"/>
          </a:p>
          <a:p>
            <a:pPr algn="just" eaLnBrk="1"/>
            <a:endParaRPr lang="en-US" altLang="ja-JP" sz="1100" dirty="0"/>
          </a:p>
          <a:p>
            <a:pPr algn="just" eaLnBrk="1"/>
            <a:r>
              <a:rPr lang="ja-JP" altLang="en-US" sz="1100" dirty="0"/>
              <a:t>会社に規定がない場合でも、育休取得を諦めず、上司や人事担当者に相談してみましょう。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37</a:t>
            </a:fld>
            <a:endParaRPr lang="en-US" altLang="ja-JP" dirty="0"/>
          </a:p>
        </p:txBody>
      </p:sp>
    </p:spTree>
    <p:extLst>
      <p:ext uri="{BB962C8B-B14F-4D97-AF65-F5344CB8AC3E}">
        <p14:creationId xmlns:p14="http://schemas.microsoft.com/office/powerpoint/2010/main" val="2310954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育児や介護だけでなく、怪我や病気による入院など、いつ何時、自分がサポートを受ける側に回るかわかりません。</a:t>
            </a:r>
            <a:endParaRPr lang="en-US" altLang="ja-JP" sz="1100" dirty="0"/>
          </a:p>
          <a:p>
            <a:pPr algn="just" eaLnBrk="1"/>
            <a:r>
              <a:rPr lang="ja-JP" altLang="en-US" sz="1100" dirty="0"/>
              <a:t>「お互い様」でサポートし合える環境をぜひ作ってください。</a:t>
            </a:r>
            <a:endParaRPr lang="en-US" altLang="ja-JP" sz="1100" dirty="0"/>
          </a:p>
          <a:p>
            <a:pPr algn="just" eaLnBrk="1"/>
            <a:r>
              <a:rPr lang="ja-JP" altLang="en-US" sz="1100" dirty="0"/>
              <a:t>もし、職場で育児休業を取得する人の業務を引き継ぎ、新しい仕事を担う場合には、スキルアップのチャンスと前向きに捉えましょう。</a:t>
            </a:r>
            <a:endParaRPr lang="en-US" altLang="ja-JP" sz="1100" dirty="0"/>
          </a:p>
          <a:p>
            <a:pPr algn="just" eaLnBrk="1"/>
            <a:endParaRPr lang="en-US" altLang="ja-JP" sz="1100" dirty="0"/>
          </a:p>
          <a:p>
            <a:pPr algn="just" eaLnBrk="1"/>
            <a:r>
              <a:rPr lang="ja-JP" altLang="en-US" sz="1100" dirty="0"/>
              <a:t>効率のよい仕事の仕方を考え、長時間労働を抑制しましょう。時間に制約のある人を含め、すべての人が能力を発揮しやすい職場づくりにつながります。</a:t>
            </a:r>
            <a:endParaRPr lang="en-US" altLang="ja-JP" sz="1100" dirty="0"/>
          </a:p>
          <a:p>
            <a:pPr algn="just" eaLnBrk="1"/>
            <a:endParaRPr lang="en-US" altLang="ja-JP" sz="1100" dirty="0"/>
          </a:p>
          <a:p>
            <a:pPr algn="just" eaLnBrk="1"/>
            <a:r>
              <a:rPr lang="ja-JP" altLang="en-US" sz="1100" dirty="0"/>
              <a:t>困ったことがあったら、一人で悩まず、上司・同僚に相談しましょう。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38</a:t>
            </a:fld>
            <a:endParaRPr lang="en-US" altLang="ja-JP" dirty="0"/>
          </a:p>
        </p:txBody>
      </p:sp>
    </p:spTree>
    <p:extLst>
      <p:ext uri="{BB962C8B-B14F-4D97-AF65-F5344CB8AC3E}">
        <p14:creationId xmlns:p14="http://schemas.microsoft.com/office/powerpoint/2010/main" val="382703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育児休業給付金が、国の雇用保険から支給されます。（給与と異なり、会社から支払われるわけではありません。）</a:t>
            </a:r>
            <a:endParaRPr lang="en-US" altLang="ja-JP" sz="1100" dirty="0"/>
          </a:p>
          <a:p>
            <a:pPr algn="just" eaLnBrk="1">
              <a:spcBef>
                <a:spcPts val="0"/>
              </a:spcBef>
            </a:pPr>
            <a:r>
              <a:rPr lang="ja-JP" altLang="en-US" sz="1100" dirty="0"/>
              <a:t>育児休業期間のはじめの半年間は、給与の</a:t>
            </a:r>
            <a:r>
              <a:rPr lang="en-US" altLang="ja-JP" sz="1100" dirty="0"/>
              <a:t>67%</a:t>
            </a:r>
            <a:r>
              <a:rPr lang="ja-JP" altLang="en-US" sz="1100" dirty="0"/>
              <a:t>、それ以降は</a:t>
            </a:r>
            <a:r>
              <a:rPr lang="en-US" altLang="ja-JP" sz="1100" dirty="0"/>
              <a:t>50%</a:t>
            </a:r>
            <a:r>
              <a:rPr lang="ja-JP" altLang="en-US" sz="1100" dirty="0"/>
              <a:t>が支給され、給付金は所得税、社会保険料、雇用保険料が免除となります。</a:t>
            </a:r>
            <a:endParaRPr lang="en-US" altLang="ja-JP" sz="1100" dirty="0"/>
          </a:p>
          <a:p>
            <a:pPr algn="just" eaLnBrk="1">
              <a:spcBef>
                <a:spcPts val="0"/>
              </a:spcBef>
            </a:pPr>
            <a:r>
              <a:rPr lang="ja-JP" altLang="en-US" sz="1100" dirty="0"/>
              <a:t>そのため、手取りの金額は休業前の約</a:t>
            </a:r>
            <a:r>
              <a:rPr lang="en-US" altLang="ja-JP" sz="1100" dirty="0"/>
              <a:t>8</a:t>
            </a:r>
            <a:r>
              <a:rPr lang="ja-JP" altLang="en-US" sz="1100" dirty="0"/>
              <a:t>割にもなります。</a:t>
            </a:r>
            <a:endParaRPr lang="en-US" altLang="ja-JP" sz="1100" dirty="0"/>
          </a:p>
          <a:p>
            <a:pPr algn="just" eaLnBrk="1">
              <a:spcBef>
                <a:spcPts val="0"/>
              </a:spcBef>
            </a:pPr>
            <a:r>
              <a:rPr lang="ja-JP" altLang="en-US" sz="1100" dirty="0"/>
              <a:t>なお、会社の社会保険料も免除されることになっており、会社の負担も軽減されます。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このように、育児休業制度は、男性にも使いやすい制度となっています。</a:t>
            </a:r>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39</a:t>
            </a:fld>
            <a:endParaRPr lang="en-US" altLang="ja-JP" dirty="0"/>
          </a:p>
        </p:txBody>
      </p:sp>
    </p:spTree>
    <p:extLst>
      <p:ext uri="{BB962C8B-B14F-4D97-AF65-F5344CB8AC3E}">
        <p14:creationId xmlns:p14="http://schemas.microsoft.com/office/powerpoint/2010/main" val="907513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職場において、今までに男性の育休取得の前例がない場合もあると思います。</a:t>
            </a:r>
            <a:endParaRPr lang="en-US" altLang="ja-JP" sz="1100" dirty="0"/>
          </a:p>
          <a:p>
            <a:pPr algn="just" eaLnBrk="1"/>
            <a:r>
              <a:rPr lang="ja-JP" altLang="en-US" sz="1100" dirty="0"/>
              <a:t>その場合でも、育休取得を諦めず、自分がロールモデルになる気持ちで、まずは上司や人事担当者に相談してみましょう。</a:t>
            </a:r>
            <a:endParaRPr lang="en-US" altLang="ja-JP" sz="1100" dirty="0"/>
          </a:p>
          <a:p>
            <a:pPr algn="just" eaLnBrk="1"/>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40</a:t>
            </a:fld>
            <a:endParaRPr lang="en-US" altLang="ja-JP" dirty="0"/>
          </a:p>
        </p:txBody>
      </p:sp>
    </p:spTree>
    <p:extLst>
      <p:ext uri="{BB962C8B-B14F-4D97-AF65-F5344CB8AC3E}">
        <p14:creationId xmlns:p14="http://schemas.microsoft.com/office/powerpoint/2010/main" val="959209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育児は、夫婦二人で協力してしていくものです。育児は女性だけが担うものではありません。大変なところは助け合い、悩みを分かち合いながら、子どもの成長を二人で見守りましょう。</a:t>
            </a:r>
            <a:endParaRPr lang="en-US" altLang="ja-JP" sz="1100" dirty="0"/>
          </a:p>
          <a:p>
            <a:pPr algn="just" eaLnBrk="1"/>
            <a:endParaRPr lang="en-US" altLang="ja-JP" sz="1100" dirty="0"/>
          </a:p>
          <a:p>
            <a:pPr algn="just" eaLnBrk="1"/>
            <a:r>
              <a:rPr lang="ja-JP" altLang="en-US" sz="1100" dirty="0"/>
              <a:t>育児や家事を「手伝う」のではなく、夫婦それぞれが主体的に育児にかかわることが大切です。そのためには、すべてを自分でやろうとするのではなく、思い切ってパートナーに任せることも必要でしょう。</a:t>
            </a:r>
            <a:endParaRPr lang="en-US" altLang="ja-JP" sz="1100" dirty="0"/>
          </a:p>
          <a:p>
            <a:pPr algn="just" eaLnBrk="1"/>
            <a:endParaRPr lang="en-US" altLang="ja-JP" sz="1100" dirty="0"/>
          </a:p>
          <a:p>
            <a:pPr algn="just" eaLnBrk="1"/>
            <a:r>
              <a:rPr lang="ja-JP" altLang="en-US" sz="1100" dirty="0"/>
              <a:t>また、日々パートナーがやってくれていることを当たり前と思わず、お互いに感謝の気持ちを伝え合うことが大切です。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41</a:t>
            </a:fld>
            <a:endParaRPr lang="en-US" altLang="ja-JP" dirty="0"/>
          </a:p>
        </p:txBody>
      </p:sp>
    </p:spTree>
    <p:extLst>
      <p:ext uri="{BB962C8B-B14F-4D97-AF65-F5344CB8AC3E}">
        <p14:creationId xmlns:p14="http://schemas.microsoft.com/office/powerpoint/2010/main" val="1494039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ここからは、皆さんと一緒に考えてみたいと思います。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42</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（はじめに）</a:t>
            </a:r>
            <a:endParaRPr lang="en-US" altLang="ja-JP" sz="1100" dirty="0"/>
          </a:p>
          <a:p>
            <a:pPr algn="just" eaLnBrk="1">
              <a:spcBef>
                <a:spcPts val="0"/>
              </a:spcBef>
            </a:pPr>
            <a:r>
              <a:rPr lang="ja-JP" altLang="en-US" sz="1100" dirty="0"/>
              <a:t>あなたが将来、育休を取る場合、家庭や職場において、どのようなことをしたいと思いますか？</a:t>
            </a:r>
            <a:endParaRPr lang="en-US" altLang="ja-JP" sz="1100" dirty="0"/>
          </a:p>
          <a:p>
            <a:pPr algn="just" eaLnBrk="1">
              <a:spcBef>
                <a:spcPts val="0"/>
              </a:spcBef>
            </a:pPr>
            <a:endParaRPr lang="en-US" altLang="ja-JP" sz="1100" dirty="0"/>
          </a:p>
          <a:p>
            <a:pPr algn="just" eaLnBrk="1">
              <a:spcBef>
                <a:spcPts val="0"/>
              </a:spcBef>
            </a:pPr>
            <a:r>
              <a:rPr lang="ja-JP" altLang="en-US" sz="1100" dirty="0"/>
              <a:t>〇家庭</a:t>
            </a:r>
            <a:endParaRPr lang="en-US" altLang="ja-JP" sz="1100" dirty="0"/>
          </a:p>
          <a:p>
            <a:pPr algn="just" eaLnBrk="1">
              <a:spcBef>
                <a:spcPts val="0"/>
              </a:spcBef>
            </a:pPr>
            <a:r>
              <a:rPr lang="ja-JP" altLang="en-US" sz="1100" dirty="0"/>
              <a:t>　「家庭ではこんなことをしてみたい」または「家庭の家事や育児の夫婦の分担について」など考え、適宜発表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〇職場</a:t>
            </a:r>
            <a:endParaRPr lang="en-US" altLang="ja-JP" sz="1100" dirty="0"/>
          </a:p>
          <a:p>
            <a:pPr algn="just" eaLnBrk="1">
              <a:spcBef>
                <a:spcPts val="0"/>
              </a:spcBef>
            </a:pPr>
            <a:r>
              <a:rPr lang="ja-JP" altLang="en-US" sz="1100" dirty="0"/>
              <a:t>　「将来、育休をとるために日頃取り組もうと思うこと」「育児休業を取得するためには、どのような職場が望ましいか」など考え、適宜発表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（参考）</a:t>
            </a:r>
            <a:r>
              <a:rPr lang="en-US" altLang="ja-JP" sz="1100" dirty="0"/>
              <a:t>P.49</a:t>
            </a:r>
            <a:r>
              <a:rPr lang="ja-JP" altLang="en-US" sz="1100" dirty="0"/>
              <a:t>育児や家事の一例</a:t>
            </a:r>
            <a:endParaRPr lang="en-US" altLang="ja-JP" sz="1100" dirty="0"/>
          </a:p>
          <a:p>
            <a:pPr algn="just" eaLnBrk="1">
              <a:spcBef>
                <a:spcPts val="0"/>
              </a:spcBef>
            </a:pPr>
            <a:r>
              <a:rPr lang="ja-JP" altLang="en-US" sz="1100" dirty="0"/>
              <a:t>　育児や家事を具体的にイメージするために、使っても良い。</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43</a:t>
            </a:fld>
            <a:endParaRPr lang="en-US" altLang="ja-JP" dirty="0"/>
          </a:p>
        </p:txBody>
      </p:sp>
    </p:spTree>
    <p:extLst>
      <p:ext uri="{BB962C8B-B14F-4D97-AF65-F5344CB8AC3E}">
        <p14:creationId xmlns:p14="http://schemas.microsoft.com/office/powerpoint/2010/main" val="1642337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44</a:t>
            </a:fld>
            <a:endParaRPr lang="en-US" altLang="ja-JP" dirty="0"/>
          </a:p>
        </p:txBody>
      </p:sp>
    </p:spTree>
    <p:extLst>
      <p:ext uri="{BB962C8B-B14F-4D97-AF65-F5344CB8AC3E}">
        <p14:creationId xmlns:p14="http://schemas.microsoft.com/office/powerpoint/2010/main" val="210644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（はじめに）</a:t>
            </a:r>
            <a:endParaRPr lang="en-US" altLang="ja-JP" sz="1100" dirty="0"/>
          </a:p>
          <a:p>
            <a:pPr algn="just" eaLnBrk="1">
              <a:spcBef>
                <a:spcPts val="0"/>
              </a:spcBef>
            </a:pPr>
            <a:r>
              <a:rPr lang="ja-JP" altLang="en-US" sz="1100" dirty="0"/>
              <a:t>あなたが「育休を取りたい」と思った場合、どのような職場であれば取りやすいでしょうか？</a:t>
            </a:r>
            <a:endParaRPr lang="en-US" altLang="ja-JP" sz="1100" dirty="0"/>
          </a:p>
          <a:p>
            <a:pPr algn="just" eaLnBrk="1">
              <a:spcBef>
                <a:spcPts val="0"/>
              </a:spcBef>
            </a:pPr>
            <a:r>
              <a:rPr lang="ja-JP" altLang="en-US" sz="1100" dirty="0"/>
              <a:t>（「こんな職場だったら長く育休を取れそう」または「こんな職場だったら育休取得を言い出しにくいかもしれない」など考え、適宜発表）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育児と仕事の両立のためには、良好な職場環境が必要です。</a:t>
            </a:r>
            <a:endParaRPr lang="en-US" altLang="ja-JP" sz="1100" dirty="0"/>
          </a:p>
          <a:p>
            <a:pPr algn="just" eaLnBrk="1">
              <a:spcBef>
                <a:spcPts val="0"/>
              </a:spcBef>
            </a:pPr>
            <a:r>
              <a:rPr lang="ja-JP" altLang="en-US" sz="1100" dirty="0"/>
              <a:t>こちらに記載の事項について、どのような職場環境が望ましいか、考えてみましょう。</a:t>
            </a:r>
            <a:endParaRPr lang="en-US" altLang="ja-JP" sz="1100" dirty="0"/>
          </a:p>
          <a:p>
            <a:pPr algn="just" eaLnBrk="1">
              <a:spcBef>
                <a:spcPts val="0"/>
              </a:spcBef>
            </a:pPr>
            <a:r>
              <a:rPr lang="ja-JP" altLang="en-US" sz="1100" dirty="0"/>
              <a:t>また、望ましい職場環境づくりのために、自分がどんなことができるかも考えてみましょう。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r>
              <a:rPr lang="ja-JP" altLang="en-US" sz="1100" dirty="0"/>
              <a:t>ぜひ、職場のみなさんとこういったテーマで話をしてみてください。</a:t>
            </a:r>
            <a:endParaRPr lang="en-US" altLang="ja-JP" sz="1100" dirty="0"/>
          </a:p>
          <a:p>
            <a:pPr algn="just" eaLnBrk="1">
              <a:spcBef>
                <a:spcPts val="0"/>
              </a:spcBef>
            </a:pPr>
            <a:r>
              <a:rPr lang="ja-JP" altLang="en-US" sz="1100" dirty="0"/>
              <a:t>育児と仕事の両立、ワーク・ライフ・バランスの取れる職場を作っていってください。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45</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46</a:t>
            </a:fld>
            <a:endParaRPr lang="en-US" altLang="ja-JP" dirty="0"/>
          </a:p>
        </p:txBody>
      </p:sp>
    </p:spTree>
    <p:extLst>
      <p:ext uri="{BB962C8B-B14F-4D97-AF65-F5344CB8AC3E}">
        <p14:creationId xmlns:p14="http://schemas.microsoft.com/office/powerpoint/2010/main" val="42273548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47</a:t>
            </a:fld>
            <a:endParaRPr lang="en-US" altLang="ja-JP" dirty="0"/>
          </a:p>
        </p:txBody>
      </p:sp>
    </p:spTree>
    <p:extLst>
      <p:ext uri="{BB962C8B-B14F-4D97-AF65-F5344CB8AC3E}">
        <p14:creationId xmlns:p14="http://schemas.microsoft.com/office/powerpoint/2010/main" val="10368277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48</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まず、男性の育児への関わりや育児休業の取得の現状について、データで見ていきましょう。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こちらは、共働き世帯と専業主婦世帯の数の推移を示したグラフです。</a:t>
            </a:r>
            <a:endParaRPr lang="en-US" altLang="ja-JP" sz="1100" dirty="0"/>
          </a:p>
          <a:p>
            <a:pPr algn="just" eaLnBrk="1">
              <a:spcBef>
                <a:spcPts val="0"/>
              </a:spcBef>
            </a:pPr>
            <a:r>
              <a:rPr lang="en-US" altLang="ja-JP" sz="1100" dirty="0"/>
              <a:t>1990</a:t>
            </a:r>
            <a:r>
              <a:rPr lang="ja-JP" altLang="en-US" sz="1100" dirty="0"/>
              <a:t>年代には、共働き世帯が専業主婦世帯の数を上回り、その差は大きくなっています。</a:t>
            </a:r>
            <a:endParaRPr lang="en-US" altLang="ja-JP" sz="1100" dirty="0"/>
          </a:p>
          <a:p>
            <a:pPr algn="just" eaLnBrk="1">
              <a:spcBef>
                <a:spcPts val="0"/>
              </a:spcBef>
            </a:pPr>
            <a:r>
              <a:rPr lang="ja-JP" altLang="en-US" sz="1100" dirty="0"/>
              <a:t>また、それに伴い、「夫は外で働き、妻は家庭を守るべきである」という考え方にも変化が見られ、子どもができても仕事を続ける方が良いと考える人が、男女ともに増加の傾向にあります。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421200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このグラフは、この５年間に子供が生まれた同居夫婦について、出産後の夫の家事・育児時間別に、出産後の妻の就業状況を調べた厚生労働省の調査を基に作成したものです。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２時間以上４時間未満」又は「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共働き世帯が年々増加している中、女性が出産後も継続して活躍していくためには、男性が育児参画しやすい職場環境が必要です。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2175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こちらは、男性の育児や家事に関する意識を世代別に比較したグラフです。</a:t>
            </a:r>
            <a:endParaRPr kumimoji="1" lang="en-US" altLang="ja-JP" dirty="0"/>
          </a:p>
          <a:p>
            <a:r>
              <a:rPr kumimoji="1" lang="ja-JP" altLang="en-US" dirty="0"/>
              <a:t>「育児や家事は誰の役割だと思うか」という問いに対して、</a:t>
            </a:r>
            <a:r>
              <a:rPr kumimoji="1" lang="en-US" altLang="ja-JP" dirty="0"/>
              <a:t>20</a:t>
            </a:r>
            <a:r>
              <a:rPr kumimoji="1" lang="ja-JP" altLang="en-US" dirty="0"/>
              <a:t>代～</a:t>
            </a:r>
            <a:r>
              <a:rPr kumimoji="1" lang="en-US" altLang="ja-JP" dirty="0"/>
              <a:t>30</a:t>
            </a:r>
            <a:r>
              <a:rPr kumimoji="1" lang="ja-JP" altLang="en-US" dirty="0"/>
              <a:t>代の男性は、「妻も夫も同様に行う」「どちらかできる方がすればよい」と考えている人が多いことがわかります。</a:t>
            </a:r>
            <a:endParaRPr kumimoji="1" lang="en-US" altLang="ja-JP" dirty="0"/>
          </a:p>
          <a:p>
            <a:endParaRPr kumimoji="1" lang="en-US" altLang="ja-JP" dirty="0"/>
          </a:p>
          <a:p>
            <a:r>
              <a:rPr kumimoji="1" lang="ja-JP" altLang="en-US" dirty="0"/>
              <a:t>一方、</a:t>
            </a:r>
            <a:r>
              <a:rPr kumimoji="1" lang="en-US" altLang="ja-JP" dirty="0"/>
              <a:t>50</a:t>
            </a:r>
            <a:r>
              <a:rPr kumimoji="1" lang="ja-JP" altLang="en-US" dirty="0"/>
              <a:t>代以上では、「妻の役割である」「基本的に妻の役割であり、夫はそれを手伝う程度」と考えている人が比較的多く、世代によって、家事や育児に関する考え方に大きな違いがあります。</a:t>
            </a:r>
            <a:endParaRPr kumimoji="1" lang="en-US" altLang="ja-JP" dirty="0"/>
          </a:p>
          <a:p>
            <a:endParaRPr kumimoji="1" lang="en-US" altLang="ja-JP" dirty="0"/>
          </a:p>
          <a:p>
            <a:r>
              <a:rPr kumimoji="1" lang="ja-JP" altLang="en-US" dirty="0"/>
              <a:t>（備考）</a:t>
            </a:r>
            <a:endParaRPr kumimoji="1" lang="en-US" altLang="ja-JP" dirty="0"/>
          </a:p>
          <a:p>
            <a:r>
              <a:rPr kumimoji="1" lang="ja-JP" altLang="en-US" dirty="0"/>
              <a:t>設問「あなたは、家庭ての育児や家事は、だれの役割だと思いますか。この中から</a:t>
            </a:r>
            <a:r>
              <a:rPr kumimoji="1" lang="en-US" altLang="ja-JP" dirty="0"/>
              <a:t>1</a:t>
            </a:r>
            <a:r>
              <a:rPr kumimoji="1" lang="ja-JP" altLang="en-US" dirty="0"/>
              <a:t>つ選んでください。」</a:t>
            </a:r>
            <a:endParaRPr kumimoji="1" lang="en-US" altLang="ja-JP" dirty="0"/>
          </a:p>
          <a:p>
            <a:r>
              <a:rPr kumimoji="1" lang="ja-JP" altLang="en-US" dirty="0"/>
              <a:t>（ア）妻の役割である、（イ）基本的に妻の役割であり、夫はそれを手伝う程度、（ウ）妻も夫も同様に行う、（エ）基本的に夫の役割であり、妻はそれを手伝う程度、（オ）夫の役割である、（カ）どちらか、できる人がすればよい、その他、わからないに対する回答。</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391828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6</a:t>
            </a:r>
            <a:r>
              <a:rPr kumimoji="1" lang="ja-JP" altLang="en-US" dirty="0"/>
              <a:t>歳未満の子どもを持つ夫婦の家事・育児関連時間のデータを見てみます。</a:t>
            </a:r>
            <a:endParaRPr kumimoji="1" lang="en-US" altLang="ja-JP" dirty="0"/>
          </a:p>
          <a:p>
            <a:r>
              <a:rPr kumimoji="1" lang="ja-JP" altLang="en-US" dirty="0"/>
              <a:t>日本においては、</a:t>
            </a:r>
            <a:r>
              <a:rPr kumimoji="1" lang="en-US" altLang="ja-JP" dirty="0"/>
              <a:t>6</a:t>
            </a:r>
            <a:r>
              <a:rPr kumimoji="1" lang="ja-JP" altLang="en-US" dirty="0"/>
              <a:t>歳未満の子がいる家庭の夫が</a:t>
            </a:r>
            <a:r>
              <a:rPr kumimoji="1" lang="en-US" altLang="ja-JP" dirty="0"/>
              <a:t>1</a:t>
            </a:r>
            <a:r>
              <a:rPr kumimoji="1" lang="ja-JP" altLang="en-US" dirty="0"/>
              <a:t>日に家事や育児をしている時間は、</a:t>
            </a:r>
            <a:r>
              <a:rPr kumimoji="1" lang="en-US" altLang="ja-JP" dirty="0"/>
              <a:t>1</a:t>
            </a:r>
            <a:r>
              <a:rPr kumimoji="1" lang="ja-JP" altLang="en-US" dirty="0"/>
              <a:t>時間</a:t>
            </a:r>
            <a:r>
              <a:rPr kumimoji="1" lang="en-US" altLang="ja-JP" dirty="0"/>
              <a:t>23</a:t>
            </a:r>
            <a:r>
              <a:rPr kumimoji="1" lang="ja-JP" altLang="en-US" dirty="0"/>
              <a:t>分です。</a:t>
            </a:r>
            <a:endParaRPr kumimoji="1" lang="en-US" altLang="ja-JP" dirty="0"/>
          </a:p>
          <a:p>
            <a:r>
              <a:rPr kumimoji="1" lang="ja-JP" altLang="en-US" dirty="0"/>
              <a:t>実に、妻との差は約</a:t>
            </a:r>
            <a:r>
              <a:rPr kumimoji="1" lang="en-US" altLang="ja-JP" dirty="0"/>
              <a:t>6</a:t>
            </a:r>
            <a:r>
              <a:rPr kumimoji="1" lang="ja-JP" altLang="en-US" dirty="0"/>
              <a:t>倍です。</a:t>
            </a:r>
            <a:endParaRPr kumimoji="1" lang="en-US" altLang="ja-JP" dirty="0"/>
          </a:p>
          <a:p>
            <a:r>
              <a:rPr kumimoji="1" lang="ja-JP" altLang="en-US" dirty="0"/>
              <a:t>また、各国と比較してもその時間が短いことがわかります。</a:t>
            </a:r>
            <a:endParaRPr kumimoji="1" lang="en-US" altLang="ja-JP" dirty="0"/>
          </a:p>
          <a:p>
            <a:endParaRPr kumimoji="1" lang="en-US" altLang="ja-JP" dirty="0"/>
          </a:p>
          <a:p>
            <a:r>
              <a:rPr kumimoji="1" lang="en-US" altLang="ja-JP" dirty="0"/>
              <a:t>1-3</a:t>
            </a:r>
            <a:r>
              <a:rPr kumimoji="1" lang="ja-JP" altLang="en-US" dirty="0"/>
              <a:t>のデータで見たように、若い世代の男性は、「家事や育児は夫もすべき」という意識は高いものの、意識と実際の行動にはギャップが生じています。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81389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8207" y="4517662"/>
            <a:ext cx="5110149" cy="4516130"/>
          </a:xfrm>
        </p:spPr>
        <p:txBody>
          <a:bodyPr/>
          <a:lstStyle/>
          <a:p>
            <a:pPr algn="just" eaLnBrk="1">
              <a:spcBef>
                <a:spcPts val="0"/>
              </a:spcBef>
            </a:pPr>
            <a:r>
              <a:rPr lang="ja-JP" altLang="en-US" sz="1100" dirty="0"/>
              <a:t>続いて、男性の育児休業に関するデータを見てみましょう。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割近くは、育児休業を取りたいと考えているという結果が出ています。いまや、性別に関係なく、育児休業の取得を希望しており、ワーク・ライフ・バランスの充実が求められていることが分かります。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一方、実際の男性の育児休業取得率は、年々増加しているものの、最新のデータでも</a:t>
            </a:r>
            <a:r>
              <a:rPr lang="en-US" altLang="ja-JP" sz="1100" dirty="0"/>
              <a:t>7.48%</a:t>
            </a:r>
            <a:r>
              <a:rPr lang="ja-JP" altLang="en-US" sz="1100" dirty="0"/>
              <a:t>と低い数字となっています。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4183045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0" y="266043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solidFill>
                <a:schemeClr val="bg1"/>
              </a:solidFill>
            </a:endParaRPr>
          </a:p>
        </p:txBody>
      </p:sp>
      <p:sp>
        <p:nvSpPr>
          <p:cNvPr id="9" name="テキスト ボックス 11"/>
          <p:cNvSpPr txBox="1">
            <a:spLocks noChangeArrowheads="1"/>
          </p:cNvSpPr>
          <p:nvPr userDrawn="1"/>
        </p:nvSpPr>
        <p:spPr bwMode="auto">
          <a:xfrm>
            <a:off x="3151188" y="1935163"/>
            <a:ext cx="917575" cy="385762"/>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dirty="0"/>
          </a:p>
        </p:txBody>
      </p:sp>
      <p:sp>
        <p:nvSpPr>
          <p:cNvPr id="2" name="タイトル 1"/>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3" y="4496829"/>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3"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2021/1/6</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026" name="Picture 2" descr="\\NAS01m\user$\R176070\デスクトップ\footer_logo_mhl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542" y="6061075"/>
            <a:ext cx="22352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NAS01m\user$\R176070\デスクトップ\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61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7" name="正方形/長方形 6"/>
          <p:cNvSpPr/>
          <p:nvPr userDrawn="1"/>
        </p:nvSpPr>
        <p:spPr>
          <a:xfrm>
            <a:off x="-9332" y="1"/>
            <a:ext cx="9915331" cy="971550"/>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8" eaLnBrk="1" fontAlgn="auto" hangingPunct="1">
              <a:spcBef>
                <a:spcPts val="0"/>
              </a:spcBef>
              <a:spcAft>
                <a:spcPts val="0"/>
              </a:spcAft>
              <a:defRPr/>
            </a:pPr>
            <a:r>
              <a:rPr lang="ja-JP" altLang="en-US" dirty="0">
                <a:solidFill>
                  <a:schemeClr val="bg1"/>
                </a:solidFill>
              </a:rPr>
              <a:t>　　</a:t>
            </a:r>
          </a:p>
        </p:txBody>
      </p:sp>
      <p:sp>
        <p:nvSpPr>
          <p:cNvPr id="3" name="コンテンツ プレースホルダー 2"/>
          <p:cNvSpPr>
            <a:spLocks noGrp="1"/>
          </p:cNvSpPr>
          <p:nvPr>
            <p:ph idx="1"/>
          </p:nvPr>
        </p:nvSpPr>
        <p:spPr/>
        <p:txBody>
          <a:bodyPr/>
          <a:lstStyle>
            <a:lvl1pPr marL="0" marR="0" indent="0" algn="l" defTabSz="478908" rtl="0" eaLnBrk="1" fontAlgn="auto" latinLnBrk="0" hangingPunct="1">
              <a:lnSpc>
                <a:spcPct val="100000"/>
              </a:lnSpc>
              <a:spcBef>
                <a:spcPct val="20000"/>
              </a:spcBef>
              <a:spcAft>
                <a:spcPts val="0"/>
              </a:spcAft>
              <a:buClrTx/>
              <a:buSzTx/>
              <a:buFont typeface="Arial"/>
              <a:buNone/>
              <a:tabLst/>
              <a:defRPr sz="2000"/>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sz="2000"/>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sz="1800"/>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sz="1600"/>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2021/1/6</a:t>
            </a:fld>
            <a:endParaRPr lang="ja-JP" altLang="en-US" dirty="0"/>
          </a:p>
        </p:txBody>
      </p:sp>
      <p:sp>
        <p:nvSpPr>
          <p:cNvPr id="9" name="スライド番号プレースホルダー 11"/>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2050" name="Picture 2" descr="\\NAS01m\user$\R176070\デスクトップ\footer_logo_mhl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6789" y="6465061"/>
            <a:ext cx="1330120" cy="39299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NAS01m\user$\R176070\デスクトップ\bnr_w234.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0390" y="6465061"/>
            <a:ext cx="1515996" cy="38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9" name="タイトル 1"/>
          <p:cNvSpPr txBox="1">
            <a:spLocks/>
          </p:cNvSpPr>
          <p:nvPr userDrawn="1"/>
        </p:nvSpPr>
        <p:spPr bwMode="auto">
          <a:xfrm>
            <a:off x="974725" y="2638664"/>
            <a:ext cx="8920838" cy="70256"/>
          </a:xfrm>
          <a:prstGeom prst="rect">
            <a:avLst/>
          </a:prstGeom>
          <a:gradFill flip="none" rotWithShape="1">
            <a:gsLst>
              <a:gs pos="0">
                <a:srgbClr val="C11920"/>
              </a:gs>
              <a:gs pos="69000">
                <a:srgbClr val="C11920"/>
              </a:gs>
              <a:gs pos="100000">
                <a:srgbClr val="C11920">
                  <a:tint val="23500"/>
                  <a:satMod val="160000"/>
                </a:srgbClr>
              </a:gs>
            </a:gsLst>
            <a:lin ang="0" scaled="1"/>
            <a:tileRect/>
          </a:gradFill>
          <a:ln>
            <a:noFill/>
          </a:ln>
        </p:spPr>
        <p:txBody>
          <a:bodyPr vert="horz" wrap="square" lIns="0" tIns="0" rIns="0" bIns="56564" numCol="1" anchor="t" anchorCtr="0" compatLnSpc="1">
            <a:prstTxWarp prst="textNoShape">
              <a:avLst/>
            </a:prstTxWarp>
            <a:normAutofit fontScale="25000" lnSpcReduction="20000"/>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sp>
        <p:nvSpPr>
          <p:cNvPr id="2" name="タイトル 1"/>
          <p:cNvSpPr>
            <a:spLocks noGrp="1"/>
          </p:cNvSpPr>
          <p:nvPr>
            <p:ph type="title"/>
          </p:nvPr>
        </p:nvSpPr>
        <p:spPr>
          <a:xfrm>
            <a:off x="974725" y="1220102"/>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2021/1/6</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pic>
        <p:nvPicPr>
          <p:cNvPr id="10" name="Picture 2" descr="\\NAS01m\user$\R176070\デスクトップ\footer_logo_mhlw.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834" y="6022322"/>
            <a:ext cx="2489945" cy="735666"/>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3074" name="Picture 2" descr="\\NAS01m\user$\R176070\デスクトップ\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498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2021/1/6</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2050" name="Picture 2" descr="\\NAS01m\user$\R176070\デスクトップ\クリップボード.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20" y="343021"/>
            <a:ext cx="6266007" cy="3692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S01m\user$\R176070\デスクトップ\footer_logo_mhlw.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542" y="6116047"/>
            <a:ext cx="2049142" cy="6054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AS01m\user$\R176070\デスクトップ\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2021/1/6</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S01m\user$\R176070\デスクトップ\footer_logo_mhlw.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552" y="6116047"/>
            <a:ext cx="2049142" cy="605428"/>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spTree>
    <p:extLst>
      <p:ext uri="{BB962C8B-B14F-4D97-AF65-F5344CB8AC3E}">
        <p14:creationId xmlns:p14="http://schemas.microsoft.com/office/powerpoint/2010/main" val="3144264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2021/1/6</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publicdomainq.net/business-persons-meeting-0003881/" TargetMode="External"/><Relationship Id="rId5" Type="http://schemas.openxmlformats.org/officeDocument/2006/relationships/image" Target="../media/image1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jp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2.gi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publicdomainq.net/father-son-0000665/" TargetMode="External"/><Relationship Id="rId5" Type="http://schemas.openxmlformats.org/officeDocument/2006/relationships/image" Target="../media/image19.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chart" Target="../charts/chart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publicdomainq.net/microphone-0010388/"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mhlw.go.jp/chosakuken/" TargetMode="External"/><Relationship Id="rId7" Type="http://schemas.openxmlformats.org/officeDocument/2006/relationships/image" Target="../media/image12.gi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hyperlink" Target="https://www.mhlw.go.jp/stf/seisakunitsuite/bunya/0000130583.html" TargetMode="External"/><Relationship Id="rId4" Type="http://schemas.openxmlformats.org/officeDocument/2006/relationships/hyperlink" Target="https://ikumen-project.mhlw.go.jp/"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63309" y="1384245"/>
            <a:ext cx="7263527" cy="1200329"/>
          </a:xfrm>
          <a:prstGeom prst="rect">
            <a:avLst/>
          </a:prstGeom>
          <a:noFill/>
        </p:spPr>
        <p:txBody>
          <a:bodyPr wrap="none" rtlCol="0" anchor="b">
            <a:spAutoFit/>
          </a:bodyPr>
          <a:lstStyle/>
          <a:p>
            <a:r>
              <a:rPr kumimoji="1" lang="ja-JP" altLang="en-US" sz="3600" dirty="0">
                <a:solidFill>
                  <a:srgbClr val="000000"/>
                </a:solidFill>
                <a:latin typeface="HGS創英角ｺﾞｼｯｸUB" panose="020B0900000000000000" pitchFamily="50" charset="-128"/>
                <a:ea typeface="HGS創英角ｺﾞｼｯｸUB" panose="020B0900000000000000" pitchFamily="50" charset="-128"/>
              </a:rPr>
              <a:t>男性の育児休業取得促進 研修資料</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a:p>
            <a:r>
              <a:rPr lang="en-US" altLang="ja-JP" sz="3600" dirty="0">
                <a:solidFill>
                  <a:srgbClr val="000000"/>
                </a:solidFill>
                <a:latin typeface="HGS創英角ｺﾞｼｯｸUB" panose="020B0900000000000000" pitchFamily="50" charset="-128"/>
                <a:ea typeface="HGS創英角ｺﾞｼｯｸUB" panose="020B0900000000000000" pitchFamily="50" charset="-128"/>
              </a:rPr>
              <a:t>【</a:t>
            </a:r>
            <a:r>
              <a:rPr lang="ja-JP" altLang="en-US" sz="3600" dirty="0">
                <a:solidFill>
                  <a:srgbClr val="000000"/>
                </a:solidFill>
                <a:latin typeface="HGS創英角ｺﾞｼｯｸUB" panose="020B0900000000000000" pitchFamily="50" charset="-128"/>
                <a:ea typeface="HGS創英角ｺﾞｼｯｸUB" panose="020B0900000000000000" pitchFamily="50" charset="-128"/>
              </a:rPr>
              <a:t>若手社員・大学生向け</a:t>
            </a:r>
            <a:r>
              <a:rPr lang="en-US" altLang="ja-JP" sz="3600" dirty="0">
                <a:solidFill>
                  <a:srgbClr val="000000"/>
                </a:solidFill>
                <a:latin typeface="HGS創英角ｺﾞｼｯｸUB" panose="020B0900000000000000" pitchFamily="50" charset="-128"/>
                <a:ea typeface="HGS創英角ｺﾞｼｯｸUB" panose="020B0900000000000000" pitchFamily="50" charset="-128"/>
              </a:rPr>
              <a:t>】</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2047397" y="2801732"/>
            <a:ext cx="5811206" cy="523220"/>
          </a:xfrm>
          <a:prstGeom prst="rect">
            <a:avLst/>
          </a:prstGeom>
          <a:noFill/>
        </p:spPr>
        <p:txBody>
          <a:bodyPr wrap="none" rtlCol="0">
            <a:spAutoFit/>
          </a:bodyPr>
          <a:lstStyle/>
          <a:p>
            <a:r>
              <a:rPr lang="ja-JP" altLang="en-US" sz="2800" dirty="0">
                <a:latin typeface="Arial"/>
              </a:rPr>
              <a:t>－ 育児休業について考えてみよう －</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028" y="3036195"/>
            <a:ext cx="3886200" cy="3886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299" y="274638"/>
            <a:ext cx="9387609" cy="647700"/>
          </a:xfrm>
        </p:spPr>
        <p:txBody>
          <a:bodyPr/>
          <a:lstStyle/>
          <a:p>
            <a:r>
              <a:rPr kumimoji="1" lang="ja-JP" altLang="en-US" dirty="0"/>
              <a:t>１－６．</a:t>
            </a:r>
            <a:r>
              <a:rPr lang="ja-JP" altLang="en-US" spc="-100" dirty="0"/>
              <a:t>男性の育児休業取得における課題</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9</a:t>
            </a:fld>
            <a:endParaRPr lang="en-US" altLang="ja-JP" sz="1600" dirty="0"/>
          </a:p>
        </p:txBody>
      </p:sp>
      <p:sp>
        <p:nvSpPr>
          <p:cNvPr id="8" name="正方形/長方形 7"/>
          <p:cNvSpPr/>
          <p:nvPr/>
        </p:nvSpPr>
        <p:spPr>
          <a:xfrm>
            <a:off x="4433333" y="5995802"/>
            <a:ext cx="534204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出典：東京都産業労働局「平成元年度東京都男女雇用平等参画状況調査結果報告書」（</a:t>
            </a:r>
            <a:r>
              <a:rPr lang="en-US" altLang="ja-JP" sz="900">
                <a:latin typeface="Meiryo UI" panose="020B0604030504040204" pitchFamily="50" charset="-128"/>
                <a:ea typeface="Meiryo UI" panose="020B0604030504040204" pitchFamily="50" charset="-128"/>
                <a:cs typeface="Meiryo UI" panose="020B0604030504040204" pitchFamily="50" charset="-128"/>
              </a:rPr>
              <a:t>R</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90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月）を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もとに東京海上日動リスクコンサルティング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6" name="テキスト ボックス 15"/>
          <p:cNvSpPr txBox="1"/>
          <p:nvPr/>
        </p:nvSpPr>
        <p:spPr>
          <a:xfrm>
            <a:off x="3151613" y="1120282"/>
            <a:ext cx="3314335"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男性の育児休業取得にあたっての課題</a:t>
            </a:r>
          </a:p>
        </p:txBody>
      </p:sp>
      <p:sp>
        <p:nvSpPr>
          <p:cNvPr id="17" name="角丸四角形 16"/>
          <p:cNvSpPr/>
          <p:nvPr/>
        </p:nvSpPr>
        <p:spPr>
          <a:xfrm>
            <a:off x="1992429" y="3647768"/>
            <a:ext cx="2233332" cy="1455785"/>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角丸四角形 18"/>
          <p:cNvSpPr/>
          <p:nvPr/>
        </p:nvSpPr>
        <p:spPr>
          <a:xfrm>
            <a:off x="2802194" y="2075740"/>
            <a:ext cx="1413942"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角丸四角形 20"/>
          <p:cNvSpPr/>
          <p:nvPr/>
        </p:nvSpPr>
        <p:spPr>
          <a:xfrm>
            <a:off x="1897627" y="2471972"/>
            <a:ext cx="2328134"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0" name="グラフ 9">
            <a:extLst>
              <a:ext uri="{FF2B5EF4-FFF2-40B4-BE49-F238E27FC236}">
                <a16:creationId xmlns:a16="http://schemas.microsoft.com/office/drawing/2014/main" id="{E92682E2-B46D-4EC2-BB0D-44EB34463C29}"/>
              </a:ext>
            </a:extLst>
          </p:cNvPr>
          <p:cNvGraphicFramePr>
            <a:graphicFrameLocks/>
          </p:cNvGraphicFramePr>
          <p:nvPr>
            <p:extLst>
              <p:ext uri="{D42A27DB-BD31-4B8C-83A1-F6EECF244321}">
                <p14:modId xmlns:p14="http://schemas.microsoft.com/office/powerpoint/2010/main" val="45112720"/>
              </p:ext>
            </p:extLst>
          </p:nvPr>
        </p:nvGraphicFramePr>
        <p:xfrm>
          <a:off x="1136583" y="1498926"/>
          <a:ext cx="7959291" cy="4680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482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bwMode="white">
          <a:xfrm>
            <a:off x="0" y="3105150"/>
            <a:ext cx="8915400" cy="647700"/>
          </a:xfrm>
        </p:spPr>
        <p:txBody>
          <a:bodyPr>
            <a:noAutofit/>
          </a:bodyPr>
          <a:lstStyle/>
          <a:p>
            <a:r>
              <a:rPr lang="ja-JP" altLang="en-US" sz="3200" dirty="0">
                <a:solidFill>
                  <a:schemeClr val="bg1"/>
                </a:solidFill>
              </a:rPr>
              <a:t>　　第二章　　育児休業制度の概要</a:t>
            </a:r>
            <a:endParaRPr kumimoji="1" lang="ja-JP" altLang="en-US" sz="3200" dirty="0">
              <a:solidFill>
                <a:schemeClr val="bg1"/>
              </a:solidFill>
            </a:endParaRPr>
          </a:p>
        </p:txBody>
      </p:sp>
      <p:sp>
        <p:nvSpPr>
          <p:cNvPr id="3" name="スライド番号プレースホルダー 2"/>
          <p:cNvSpPr>
            <a:spLocks noGrp="1"/>
          </p:cNvSpPr>
          <p:nvPr>
            <p:ph type="sldNum" sz="quarter" idx="11"/>
          </p:nvPr>
        </p:nvSpPr>
        <p:spPr>
          <a:xfrm>
            <a:off x="218168" y="6427788"/>
            <a:ext cx="434975" cy="360362"/>
          </a:xfrm>
        </p:spPr>
        <p:txBody>
          <a:bodyPr/>
          <a:lstStyle/>
          <a:p>
            <a:pPr>
              <a:defRPr/>
            </a:pPr>
            <a:fld id="{E998A1A3-FEA1-4990-8247-73F0C5D4C06C}" type="slidenum">
              <a:rPr lang="ja-JP" altLang="en-US" sz="1600" smtClean="0"/>
              <a:pPr>
                <a:defRPr/>
              </a:pPr>
              <a:t>10</a:t>
            </a:fld>
            <a:endParaRPr lang="en-US" altLang="ja-JP" sz="1600" dirty="0"/>
          </a:p>
        </p:txBody>
      </p:sp>
    </p:spTree>
    <p:extLst>
      <p:ext uri="{BB962C8B-B14F-4D97-AF65-F5344CB8AC3E}">
        <p14:creationId xmlns:p14="http://schemas.microsoft.com/office/powerpoint/2010/main" val="1328852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565603" y="4425623"/>
            <a:ext cx="9097034" cy="1848727"/>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p:txBody>
          <a:bodyPr/>
          <a:lstStyle/>
          <a:p>
            <a:r>
              <a:rPr lang="ja-JP" altLang="en-US" dirty="0"/>
              <a:t>２－１－１．</a:t>
            </a:r>
            <a:r>
              <a:rPr kumimoji="1" lang="ja-JP" altLang="en-US" dirty="0"/>
              <a:t>育児休業制度の概要①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11</a:t>
            </a:fld>
            <a:endParaRPr lang="en-US" altLang="ja-JP" sz="1600" dirty="0"/>
          </a:p>
        </p:txBody>
      </p:sp>
      <p:sp>
        <p:nvSpPr>
          <p:cNvPr id="18" name="正方形/長方形 17"/>
          <p:cNvSpPr/>
          <p:nvPr/>
        </p:nvSpPr>
        <p:spPr>
          <a:xfrm>
            <a:off x="587829" y="2102708"/>
            <a:ext cx="8988876" cy="48439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原則、子どもが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歳になるまで、子ども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人につき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回。ただし、次のような場合は、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歳を超えて育児休業を取得可能。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50312" y="1643497"/>
            <a:ext cx="8762151"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160"/>
              </a:lnSpc>
              <a:spcBef>
                <a:spcPts val="300"/>
              </a:spcBef>
              <a:spcAft>
                <a:spcPts val="300"/>
              </a:spcAft>
            </a:pPr>
            <a:r>
              <a:rPr lang="ja-JP" altLang="en-US" sz="24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2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kumimoji="1"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859483" y="3610222"/>
            <a:ext cx="1250502" cy="605480"/>
            <a:chOff x="971829" y="1493659"/>
            <a:chExt cx="1401988" cy="678828"/>
          </a:xfrm>
        </p:grpSpPr>
        <p:cxnSp>
          <p:nvCxnSpPr>
            <p:cNvPr id="57" name="直線コネクタ 56"/>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4" name="グループ化 43"/>
            <p:cNvGrpSpPr/>
            <p:nvPr/>
          </p:nvGrpSpPr>
          <p:grpSpPr>
            <a:xfrm>
              <a:off x="971829" y="1493659"/>
              <a:ext cx="401469" cy="678828"/>
              <a:chOff x="892445" y="2378728"/>
              <a:chExt cx="792162" cy="1286531"/>
            </a:xfrm>
          </p:grpSpPr>
          <p:pic>
            <p:nvPicPr>
              <p:cNvPr id="1027"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p:cNvGrpSpPr/>
              <p:nvPr/>
            </p:nvGrpSpPr>
            <p:grpSpPr>
              <a:xfrm rot="865085">
                <a:off x="1241880" y="2378728"/>
                <a:ext cx="312183" cy="563748"/>
                <a:chOff x="2790652" y="3004952"/>
                <a:chExt cx="312183" cy="563748"/>
              </a:xfrm>
            </p:grpSpPr>
            <p:sp>
              <p:nvSpPr>
                <p:cNvPr id="42" name="二等辺三角形 4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二等辺三角形 4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9" name="角丸四角形 1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正方形/長方形 5">
            <a:extLst>
              <a:ext uri="{FF2B5EF4-FFF2-40B4-BE49-F238E27FC236}">
                <a16:creationId xmlns:a16="http://schemas.microsoft.com/office/drawing/2014/main" id="{D3EE1241-5BE5-42AC-A11A-D4FD78323CEA}"/>
              </a:ext>
            </a:extLst>
          </p:cNvPr>
          <p:cNvSpPr/>
          <p:nvPr/>
        </p:nvSpPr>
        <p:spPr>
          <a:xfrm>
            <a:off x="2114284" y="3719733"/>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53">
            <a:extLst>
              <a:ext uri="{FF2B5EF4-FFF2-40B4-BE49-F238E27FC236}">
                <a16:creationId xmlns:a16="http://schemas.microsoft.com/office/drawing/2014/main" id="{0F116A3A-2B31-4A11-B954-0E544A124495}"/>
              </a:ext>
            </a:extLst>
          </p:cNvPr>
          <p:cNvSpPr/>
          <p:nvPr/>
        </p:nvSpPr>
        <p:spPr>
          <a:xfrm>
            <a:off x="565603" y="3573000"/>
            <a:ext cx="9119260" cy="752558"/>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86" name="グループ化 85">
            <a:extLst>
              <a:ext uri="{FF2B5EF4-FFF2-40B4-BE49-F238E27FC236}">
                <a16:creationId xmlns:a16="http://schemas.microsoft.com/office/drawing/2014/main" id="{0886B569-847C-4919-80AB-8A28F43C0116}"/>
              </a:ext>
            </a:extLst>
          </p:cNvPr>
          <p:cNvGrpSpPr/>
          <p:nvPr/>
        </p:nvGrpSpPr>
        <p:grpSpPr>
          <a:xfrm>
            <a:off x="927359" y="4504115"/>
            <a:ext cx="1250502" cy="605480"/>
            <a:chOff x="971829" y="1493659"/>
            <a:chExt cx="1401988" cy="678828"/>
          </a:xfrm>
        </p:grpSpPr>
        <p:cxnSp>
          <p:nvCxnSpPr>
            <p:cNvPr id="87" name="直線コネクタ 86">
              <a:extLst>
                <a:ext uri="{FF2B5EF4-FFF2-40B4-BE49-F238E27FC236}">
                  <a16:creationId xmlns:a16="http://schemas.microsoft.com/office/drawing/2014/main" id="{5D1B6E36-B62A-4B1F-B100-B10D5DBAEE24}"/>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88" name="グループ化 87">
              <a:extLst>
                <a:ext uri="{FF2B5EF4-FFF2-40B4-BE49-F238E27FC236}">
                  <a16:creationId xmlns:a16="http://schemas.microsoft.com/office/drawing/2014/main" id="{E5F33227-FE71-4C00-BCB2-64DA7C97D7C6}"/>
                </a:ext>
              </a:extLst>
            </p:cNvPr>
            <p:cNvGrpSpPr/>
            <p:nvPr/>
          </p:nvGrpSpPr>
          <p:grpSpPr>
            <a:xfrm>
              <a:off x="971829" y="1493659"/>
              <a:ext cx="401469" cy="678828"/>
              <a:chOff x="892445" y="2378728"/>
              <a:chExt cx="792162" cy="1286531"/>
            </a:xfrm>
          </p:grpSpPr>
          <p:pic>
            <p:nvPicPr>
              <p:cNvPr id="90" name="Picture 3" descr="C:\Users\R176070\AppData\Local\Microsoft\Windows\Temporary Internet Files\Content.IE5\340NT5HK\Finger-pointing-icon[1].png">
                <a:extLst>
                  <a:ext uri="{FF2B5EF4-FFF2-40B4-BE49-F238E27FC236}">
                    <a16:creationId xmlns:a16="http://schemas.microsoft.com/office/drawing/2014/main" id="{9E97EDCF-D227-4DB0-A89E-FB7C3448FC1E}"/>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グループ化 90">
                <a:extLst>
                  <a:ext uri="{FF2B5EF4-FFF2-40B4-BE49-F238E27FC236}">
                    <a16:creationId xmlns:a16="http://schemas.microsoft.com/office/drawing/2014/main" id="{B6E4FD13-1E26-420B-B136-8BD917CA04F6}"/>
                  </a:ext>
                </a:extLst>
              </p:cNvPr>
              <p:cNvGrpSpPr/>
              <p:nvPr/>
            </p:nvGrpSpPr>
            <p:grpSpPr>
              <a:xfrm rot="865085">
                <a:off x="1241880" y="2378728"/>
                <a:ext cx="312183" cy="563748"/>
                <a:chOff x="2790652" y="3004952"/>
                <a:chExt cx="312183" cy="563748"/>
              </a:xfrm>
            </p:grpSpPr>
            <p:sp>
              <p:nvSpPr>
                <p:cNvPr id="92" name="二等辺三角形 91">
                  <a:extLst>
                    <a:ext uri="{FF2B5EF4-FFF2-40B4-BE49-F238E27FC236}">
                      <a16:creationId xmlns:a16="http://schemas.microsoft.com/office/drawing/2014/main" id="{7BCE1C55-EDFB-44E3-9A0A-F47168DB016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3" name="二等辺三角形 92">
                  <a:extLst>
                    <a:ext uri="{FF2B5EF4-FFF2-40B4-BE49-F238E27FC236}">
                      <a16:creationId xmlns:a16="http://schemas.microsoft.com/office/drawing/2014/main" id="{92EA32A7-11AA-4070-8426-9CCB42BA0A32}"/>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89" name="角丸四角形 18">
              <a:extLst>
                <a:ext uri="{FF2B5EF4-FFF2-40B4-BE49-F238E27FC236}">
                  <a16:creationId xmlns:a16="http://schemas.microsoft.com/office/drawing/2014/main" id="{489903E9-F991-4CF4-A236-8FED1EAAFD64}"/>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a:extLst>
              <a:ext uri="{FF2B5EF4-FFF2-40B4-BE49-F238E27FC236}">
                <a16:creationId xmlns:a16="http://schemas.microsoft.com/office/drawing/2014/main" id="{9B81C0BC-E68E-493F-9253-83D031244B49}"/>
              </a:ext>
            </a:extLst>
          </p:cNvPr>
          <p:cNvSpPr/>
          <p:nvPr/>
        </p:nvSpPr>
        <p:spPr>
          <a:xfrm>
            <a:off x="2159934" y="4504115"/>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a:extLst>
              <a:ext uri="{FF2B5EF4-FFF2-40B4-BE49-F238E27FC236}">
                <a16:creationId xmlns:a16="http://schemas.microsoft.com/office/drawing/2014/main" id="{45EB62A8-33DA-4659-8468-50AD996444FE}"/>
              </a:ext>
            </a:extLst>
          </p:cNvPr>
          <p:cNvSpPr/>
          <p:nvPr/>
        </p:nvSpPr>
        <p:spPr>
          <a:xfrm>
            <a:off x="1219123" y="4992565"/>
            <a:ext cx="8349400" cy="125801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育児休業取得の申出の時点で次の①②を満たす労働者が取得可能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①同一の事業主に引き続き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年以上雇用されていること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②子が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か月に達する日までに、労働契約（更新される場合には、更新後の契約）の期間が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満了することが明らかでないこと</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6">
            <a:extLst>
              <a:ext uri="{FF2B5EF4-FFF2-40B4-BE49-F238E27FC236}">
                <a16:creationId xmlns:a16="http://schemas.microsoft.com/office/drawing/2014/main" id="{3B2399A6-ECBC-4397-A5F2-013A4733450C}"/>
              </a:ext>
            </a:extLst>
          </p:cNvPr>
          <p:cNvGraphicFramePr>
            <a:graphicFrameLocks noGrp="1"/>
          </p:cNvGraphicFramePr>
          <p:nvPr/>
        </p:nvGraphicFramePr>
        <p:xfrm>
          <a:off x="800219" y="2583648"/>
          <a:ext cx="7862338" cy="653694"/>
        </p:xfrm>
        <a:graphic>
          <a:graphicData uri="http://schemas.openxmlformats.org/drawingml/2006/table">
            <a:tbl>
              <a:tblPr firstRow="1" bandRow="1">
                <a:tableStyleId>{16D9F66E-5EB9-4882-86FB-DCBF35E3C3E4}</a:tableStyleId>
              </a:tblPr>
              <a:tblGrid>
                <a:gridCol w="6023540">
                  <a:extLst>
                    <a:ext uri="{9D8B030D-6E8A-4147-A177-3AD203B41FA5}">
                      <a16:colId xmlns:a16="http://schemas.microsoft.com/office/drawing/2014/main" val="3107399596"/>
                    </a:ext>
                  </a:extLst>
                </a:gridCol>
                <a:gridCol w="1838798">
                  <a:extLst>
                    <a:ext uri="{9D8B030D-6E8A-4147-A177-3AD203B41FA5}">
                      <a16:colId xmlns:a16="http://schemas.microsoft.com/office/drawing/2014/main" val="2426791149"/>
                    </a:ext>
                  </a:extLst>
                </a:gridCol>
              </a:tblGrid>
              <a:tr h="326847">
                <a:tc>
                  <a:txBody>
                    <a:bodyPr/>
                    <a:lstStyle/>
                    <a:p>
                      <a:r>
                        <a:rPr kumimoji="1" lang="ja-JP" altLang="en-US" sz="1200" b="0" dirty="0"/>
                        <a:t>子どもが</a:t>
                      </a:r>
                      <a:r>
                        <a:rPr kumimoji="1" lang="en-US" altLang="ja-JP" sz="1200" b="0" dirty="0"/>
                        <a:t>1</a:t>
                      </a:r>
                      <a:r>
                        <a:rPr kumimoji="1" lang="ja-JP" altLang="en-US" sz="1200" b="0" dirty="0"/>
                        <a:t>歳以降、保育所等に入れないなど一定の要件を満たす場合</a:t>
                      </a:r>
                      <a:endParaRPr kumimoji="1" lang="ja-JP" altLang="en-US" sz="1200" b="0" dirty="0">
                        <a:solidFill>
                          <a:schemeClr val="tx1"/>
                        </a:solidFill>
                      </a:endParaRPr>
                    </a:p>
                  </a:txBody>
                  <a:tcPr anchor="ctr"/>
                </a:tc>
                <a:tc>
                  <a:txBody>
                    <a:bodyPr/>
                    <a:lstStyle/>
                    <a:p>
                      <a:r>
                        <a:rPr kumimoji="1" lang="en-US" altLang="ja-JP" sz="1200" b="0" dirty="0"/>
                        <a:t>1</a:t>
                      </a:r>
                      <a:r>
                        <a:rPr kumimoji="1" lang="ja-JP" altLang="en-US" sz="1200" b="0" dirty="0"/>
                        <a:t>歳</a:t>
                      </a:r>
                      <a:r>
                        <a:rPr kumimoji="1" lang="en-US" altLang="ja-JP" sz="1200" b="0" dirty="0"/>
                        <a:t>6</a:t>
                      </a:r>
                      <a:r>
                        <a:rPr kumimoji="1" lang="ja-JP" altLang="en-US" sz="1200" b="0" dirty="0"/>
                        <a:t>か月になるまで</a:t>
                      </a:r>
                      <a:endParaRPr kumimoji="1" lang="ja-JP" altLang="en-US" sz="1200" b="0" dirty="0">
                        <a:solidFill>
                          <a:schemeClr val="tx1"/>
                        </a:solidFill>
                      </a:endParaRPr>
                    </a:p>
                  </a:txBody>
                  <a:tcPr anchor="ctr"/>
                </a:tc>
                <a:extLst>
                  <a:ext uri="{0D108BD9-81ED-4DB2-BD59-A6C34878D82A}">
                    <a16:rowId xmlns:a16="http://schemas.microsoft.com/office/drawing/2014/main" val="2178096500"/>
                  </a:ext>
                </a:extLst>
              </a:tr>
              <a:tr h="326847">
                <a:tc>
                  <a:txBody>
                    <a:bodyPr/>
                    <a:lstStyle/>
                    <a:p>
                      <a:r>
                        <a:rPr kumimoji="1" lang="ja-JP" altLang="en-US" sz="1200" dirty="0"/>
                        <a:t>子どもが</a:t>
                      </a:r>
                      <a:r>
                        <a:rPr kumimoji="1" lang="en-US" altLang="ja-JP" sz="1200" dirty="0"/>
                        <a:t>1</a:t>
                      </a:r>
                      <a:r>
                        <a:rPr kumimoji="1" lang="ja-JP" altLang="en-US" sz="1200" dirty="0"/>
                        <a:t>歳</a:t>
                      </a:r>
                      <a:r>
                        <a:rPr kumimoji="1" lang="en-US" altLang="ja-JP" sz="1200" dirty="0"/>
                        <a:t>6</a:t>
                      </a:r>
                      <a:r>
                        <a:rPr kumimoji="1" lang="ja-JP" altLang="en-US" sz="1200" dirty="0"/>
                        <a:t>か月以降、保育所等に入れないなど一定の要件を満たす場合</a:t>
                      </a:r>
                      <a:endParaRPr kumimoji="1" lang="ja-JP" altLang="en-US" sz="1200" dirty="0">
                        <a:solidFill>
                          <a:schemeClr val="tx1"/>
                        </a:solidFill>
                      </a:endParaRPr>
                    </a:p>
                  </a:txBody>
                  <a:tcPr anchor="ctr"/>
                </a:tc>
                <a:tc>
                  <a:txBody>
                    <a:bodyPr/>
                    <a:lstStyle/>
                    <a:p>
                      <a:r>
                        <a:rPr kumimoji="1" lang="en-US" altLang="ja-JP" sz="1200" dirty="0"/>
                        <a:t>2</a:t>
                      </a:r>
                      <a:r>
                        <a:rPr kumimoji="1" lang="ja-JP" altLang="en-US" sz="1200" dirty="0"/>
                        <a:t>歳になるまで</a:t>
                      </a:r>
                      <a:endParaRPr kumimoji="1" lang="ja-JP" altLang="en-US" sz="1200" dirty="0">
                        <a:solidFill>
                          <a:schemeClr val="tx1"/>
                        </a:solidFill>
                      </a:endParaRPr>
                    </a:p>
                  </a:txBody>
                  <a:tcPr anchor="ctr"/>
                </a:tc>
                <a:extLst>
                  <a:ext uri="{0D108BD9-81ED-4DB2-BD59-A6C34878D82A}">
                    <a16:rowId xmlns:a16="http://schemas.microsoft.com/office/drawing/2014/main" val="1096083656"/>
                  </a:ext>
                </a:extLst>
              </a:tr>
            </a:tbl>
          </a:graphicData>
        </a:graphic>
      </p:graphicFrame>
      <p:sp>
        <p:nvSpPr>
          <p:cNvPr id="28" name="正方形/長方形 27">
            <a:extLst>
              <a:ext uri="{FF2B5EF4-FFF2-40B4-BE49-F238E27FC236}">
                <a16:creationId xmlns:a16="http://schemas.microsoft.com/office/drawing/2014/main" id="{17F196A7-FF67-47CF-B6BA-27A5773D8626}"/>
              </a:ext>
            </a:extLst>
          </p:cNvPr>
          <p:cNvSpPr/>
          <p:nvPr/>
        </p:nvSpPr>
        <p:spPr>
          <a:xfrm>
            <a:off x="495300" y="1122049"/>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育児休業は育児・介護休業法で取得が認められている</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614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２－１－２．</a:t>
            </a:r>
            <a:r>
              <a:rPr kumimoji="1" lang="ja-JP" altLang="en-US" dirty="0"/>
              <a:t>育児休業制度の概要②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12</a:t>
            </a:fld>
            <a:endParaRPr lang="en-US" altLang="ja-JP" sz="1600" dirty="0"/>
          </a:p>
        </p:txBody>
      </p:sp>
      <p:sp>
        <p:nvSpPr>
          <p:cNvPr id="10" name="正方形/長方形 9"/>
          <p:cNvSpPr/>
          <p:nvPr/>
        </p:nvSpPr>
        <p:spPr>
          <a:xfrm>
            <a:off x="245580" y="1193902"/>
            <a:ext cx="9752750"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○両親で協力して育児休業を取得するための特例</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00097" y="1954974"/>
            <a:ext cx="67564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「パパ休暇」</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出生後</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週間以内に、育児休業を開始し、かつ終了した場合、再度の取得が可能！</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587829" y="1518769"/>
            <a:ext cx="8887936" cy="4493411"/>
          </a:xfrm>
          <a:prstGeom prst="roundRect">
            <a:avLst>
              <a:gd name="adj" fmla="val 9098"/>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1240697" y="4017332"/>
            <a:ext cx="8028058" cy="1611500"/>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38"/>
          <p:cNvSpPr/>
          <p:nvPr/>
        </p:nvSpPr>
        <p:spPr>
          <a:xfrm>
            <a:off x="2691470" y="4653933"/>
            <a:ext cx="1081980"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40" name="ホームベース 39"/>
          <p:cNvSpPr/>
          <p:nvPr/>
        </p:nvSpPr>
        <p:spPr>
          <a:xfrm>
            <a:off x="2705140" y="5051798"/>
            <a:ext cx="108198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41" name="ホームベース 40"/>
          <p:cNvSpPr/>
          <p:nvPr/>
        </p:nvSpPr>
        <p:spPr>
          <a:xfrm>
            <a:off x="7493354" y="5008853"/>
            <a:ext cx="1278063"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67" name="ホームベース 66"/>
          <p:cNvSpPr/>
          <p:nvPr/>
        </p:nvSpPr>
        <p:spPr>
          <a:xfrm>
            <a:off x="3787120" y="4651894"/>
            <a:ext cx="3740241"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68" name="直線コネクタ 67"/>
          <p:cNvCxnSpPr>
            <a:cxnSpLocks/>
          </p:cNvCxnSpPr>
          <p:nvPr/>
        </p:nvCxnSpPr>
        <p:spPr>
          <a:xfrm>
            <a:off x="2691470" y="4429176"/>
            <a:ext cx="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角丸四角形 69"/>
          <p:cNvSpPr/>
          <p:nvPr/>
        </p:nvSpPr>
        <p:spPr>
          <a:xfrm>
            <a:off x="1341143" y="5076796"/>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2322806"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72" name="角丸四角形 71"/>
          <p:cNvSpPr/>
          <p:nvPr/>
        </p:nvSpPr>
        <p:spPr>
          <a:xfrm>
            <a:off x="3455613"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73" name="角丸四角形 72"/>
          <p:cNvSpPr/>
          <p:nvPr/>
        </p:nvSpPr>
        <p:spPr>
          <a:xfrm>
            <a:off x="8319663" y="4194940"/>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74" name="直線コネクタ 73"/>
          <p:cNvCxnSpPr>
            <a:cxnSpLocks/>
            <a:stCxn id="72" idx="2"/>
          </p:cNvCxnSpPr>
          <p:nvPr/>
        </p:nvCxnSpPr>
        <p:spPr>
          <a:xfrm>
            <a:off x="3763060" y="4429176"/>
            <a:ext cx="2406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7200029" y="4219826"/>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76" name="直線コネクタ 75"/>
          <p:cNvCxnSpPr>
            <a:cxnSpLocks/>
            <a:stCxn id="75" idx="2"/>
          </p:cNvCxnSpPr>
          <p:nvPr/>
        </p:nvCxnSpPr>
        <p:spPr>
          <a:xfrm>
            <a:off x="7507476" y="4482262"/>
            <a:ext cx="0" cy="99270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a:cxnSpLocks/>
            <a:stCxn id="73" idx="2"/>
          </p:cNvCxnSpPr>
          <p:nvPr/>
        </p:nvCxnSpPr>
        <p:spPr>
          <a:xfrm>
            <a:off x="8751711" y="4457376"/>
            <a:ext cx="0" cy="10175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3" name="正方形/長方形 82"/>
          <p:cNvSpPr/>
          <p:nvPr/>
        </p:nvSpPr>
        <p:spPr>
          <a:xfrm>
            <a:off x="1297579" y="4128770"/>
            <a:ext cx="978642"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338003" y="4627594"/>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904875" y="1755088"/>
            <a:ext cx="1250502" cy="605480"/>
            <a:chOff x="971829" y="1493659"/>
            <a:chExt cx="1401988" cy="678828"/>
          </a:xfrm>
        </p:grpSpPr>
        <p:cxnSp>
          <p:nvCxnSpPr>
            <p:cNvPr id="56" name="直線コネクタ 5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58" name="グループ化 57"/>
            <p:cNvGrpSpPr/>
            <p:nvPr/>
          </p:nvGrpSpPr>
          <p:grpSpPr>
            <a:xfrm>
              <a:off x="971829" y="1493659"/>
              <a:ext cx="401469" cy="678828"/>
              <a:chOff x="892445" y="2378728"/>
              <a:chExt cx="792162" cy="1286531"/>
            </a:xfrm>
          </p:grpSpPr>
          <p:pic>
            <p:nvPicPr>
              <p:cNvPr id="60"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p:cNvGrpSpPr/>
              <p:nvPr/>
            </p:nvGrpSpPr>
            <p:grpSpPr>
              <a:xfrm rot="865085">
                <a:off x="1241880" y="2378728"/>
                <a:ext cx="312183" cy="563748"/>
                <a:chOff x="2790652" y="3004952"/>
                <a:chExt cx="312183" cy="563748"/>
              </a:xfrm>
            </p:grpSpPr>
            <p:sp>
              <p:nvSpPr>
                <p:cNvPr id="62" name="二等辺三角形 6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3" name="二等辺三角形 62"/>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59" name="角丸四角形 5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4" name="正方形/長方形 63"/>
          <p:cNvSpPr/>
          <p:nvPr/>
        </p:nvSpPr>
        <p:spPr>
          <a:xfrm>
            <a:off x="2424839" y="3063637"/>
            <a:ext cx="70475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「パパ・ママ育休プラス」</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両親がともに育児休業を取得する場合は、子が１歳２か月に達するまでの間、育児休業が取得可能！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（取得期間は産後休業期間を含め１年間）</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1002388" y="2823841"/>
            <a:ext cx="1250502" cy="605480"/>
            <a:chOff x="971829" y="1493659"/>
            <a:chExt cx="1401988" cy="678828"/>
          </a:xfrm>
        </p:grpSpPr>
        <p:cxnSp>
          <p:nvCxnSpPr>
            <p:cNvPr id="66" name="直線コネクタ 6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69" name="グループ化 68"/>
            <p:cNvGrpSpPr/>
            <p:nvPr/>
          </p:nvGrpSpPr>
          <p:grpSpPr>
            <a:xfrm>
              <a:off x="971829" y="1493659"/>
              <a:ext cx="401469" cy="678828"/>
              <a:chOff x="892445" y="2378728"/>
              <a:chExt cx="792162" cy="1286531"/>
            </a:xfrm>
          </p:grpSpPr>
          <p:pic>
            <p:nvPicPr>
              <p:cNvPr id="79"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rot="865085">
                <a:off x="1241880" y="2378728"/>
                <a:ext cx="312183" cy="563748"/>
                <a:chOff x="2790652" y="3004952"/>
                <a:chExt cx="312183" cy="563748"/>
              </a:xfrm>
            </p:grpSpPr>
            <p:sp>
              <p:nvSpPr>
                <p:cNvPr id="82" name="二等辺三角形 8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5" name="二等辺三角形 8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78" name="角丸四角形 77"/>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2771400" y="4411036"/>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71932" y="444484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10/27</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743424" y="4434218"/>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805827" y="444607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8491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２－２．</a:t>
            </a:r>
            <a:r>
              <a:rPr kumimoji="1" lang="ja-JP" altLang="en-US" dirty="0"/>
              <a:t>育児休業給付金</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13</a:t>
            </a:fld>
            <a:endParaRPr lang="en-US" altLang="ja-JP" sz="1600" dirty="0"/>
          </a:p>
        </p:txBody>
      </p:sp>
      <p:sp>
        <p:nvSpPr>
          <p:cNvPr id="58" name="角丸四角形 57"/>
          <p:cNvSpPr/>
          <p:nvPr/>
        </p:nvSpPr>
        <p:spPr>
          <a:xfrm>
            <a:off x="587829" y="3147575"/>
            <a:ext cx="9036000" cy="3121544"/>
          </a:xfrm>
          <a:prstGeom prst="roundRect">
            <a:avLst>
              <a:gd name="adj" fmla="val 11630"/>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9" name="角丸四角形 68"/>
          <p:cNvSpPr/>
          <p:nvPr/>
        </p:nvSpPr>
        <p:spPr>
          <a:xfrm>
            <a:off x="1026941" y="3670457"/>
            <a:ext cx="8291229" cy="2397999"/>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ホームベース 77"/>
          <p:cNvSpPr/>
          <p:nvPr/>
        </p:nvSpPr>
        <p:spPr>
          <a:xfrm>
            <a:off x="2592509" y="4350649"/>
            <a:ext cx="1081980"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cxnSp>
        <p:nvCxnSpPr>
          <p:cNvPr id="85" name="直線コネクタ 84"/>
          <p:cNvCxnSpPr>
            <a:cxnSpLocks/>
          </p:cNvCxnSpPr>
          <p:nvPr/>
        </p:nvCxnSpPr>
        <p:spPr>
          <a:xfrm>
            <a:off x="2630496" y="4252179"/>
            <a:ext cx="0" cy="1512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6" name="角丸四角形 85"/>
          <p:cNvSpPr/>
          <p:nvPr/>
        </p:nvSpPr>
        <p:spPr>
          <a:xfrm>
            <a:off x="1288546" y="5286923"/>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2267757" y="3932059"/>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88" name="角丸四角形 87"/>
          <p:cNvSpPr/>
          <p:nvPr/>
        </p:nvSpPr>
        <p:spPr>
          <a:xfrm>
            <a:off x="3388253" y="3910353"/>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89" name="角丸四角形 88"/>
          <p:cNvSpPr/>
          <p:nvPr/>
        </p:nvSpPr>
        <p:spPr>
          <a:xfrm>
            <a:off x="8252091" y="3866435"/>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90" name="直線コネクタ 89"/>
          <p:cNvCxnSpPr>
            <a:cxnSpLocks/>
          </p:cNvCxnSpPr>
          <p:nvPr/>
        </p:nvCxnSpPr>
        <p:spPr>
          <a:xfrm>
            <a:off x="3695700" y="4237576"/>
            <a:ext cx="0" cy="1512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7402588" y="3899893"/>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92" name="直線コネクタ 91"/>
          <p:cNvCxnSpPr/>
          <p:nvPr/>
        </p:nvCxnSpPr>
        <p:spPr>
          <a:xfrm>
            <a:off x="7736985" y="4237576"/>
            <a:ext cx="0" cy="1512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cxnSpLocks/>
          </p:cNvCxnSpPr>
          <p:nvPr/>
        </p:nvCxnSpPr>
        <p:spPr>
          <a:xfrm>
            <a:off x="8725984" y="4237576"/>
            <a:ext cx="0" cy="1512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正方形/長方形 93"/>
          <p:cNvSpPr/>
          <p:nvPr/>
        </p:nvSpPr>
        <p:spPr>
          <a:xfrm>
            <a:off x="922385" y="3234876"/>
            <a:ext cx="8983615"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5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パパ・ママ育休プラスを利用した以下の場合</a:t>
            </a:r>
            <a:r>
              <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２人合わせて１歳２か月まで</a:t>
            </a:r>
            <a:r>
              <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％給付を受けられます</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a:xfrm>
            <a:off x="1253706" y="4382834"/>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矢印コネクタ 5"/>
          <p:cNvCxnSpPr>
            <a:cxnSpLocks/>
          </p:cNvCxnSpPr>
          <p:nvPr/>
        </p:nvCxnSpPr>
        <p:spPr>
          <a:xfrm>
            <a:off x="2603500" y="4867576"/>
            <a:ext cx="1083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2" name="正方形/長方形 111"/>
          <p:cNvSpPr/>
          <p:nvPr/>
        </p:nvSpPr>
        <p:spPr>
          <a:xfrm>
            <a:off x="2698500" y="4741576"/>
            <a:ext cx="792000" cy="252000"/>
          </a:xfrm>
          <a:prstGeom prst="rect">
            <a:avLst/>
          </a:prstGeom>
          <a:solidFill>
            <a:schemeClr val="bg1"/>
          </a:solidFill>
          <a:ln w="15875">
            <a:solidFill>
              <a:schemeClr val="accent1"/>
            </a:solidFill>
            <a:prstDash val="sysDash"/>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440"/>
              </a:lnSpc>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出産手当金</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3" name="直線矢印コネクタ 112"/>
          <p:cNvCxnSpPr>
            <a:cxnSpLocks/>
          </p:cNvCxnSpPr>
          <p:nvPr/>
        </p:nvCxnSpPr>
        <p:spPr>
          <a:xfrm>
            <a:off x="3729600" y="4867576"/>
            <a:ext cx="252000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4" name="正方形/長方形 113"/>
          <p:cNvSpPr/>
          <p:nvPr/>
        </p:nvSpPr>
        <p:spPr>
          <a:xfrm>
            <a:off x="4617133" y="4731116"/>
            <a:ext cx="792000" cy="252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440"/>
              </a:lnSpc>
            </a:pP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114"/>
          <p:cNvSpPr/>
          <p:nvPr/>
        </p:nvSpPr>
        <p:spPr>
          <a:xfrm>
            <a:off x="5800517" y="3933006"/>
            <a:ext cx="615600"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6" name="直線コネクタ 115"/>
          <p:cNvCxnSpPr>
            <a:cxnSpLocks/>
          </p:cNvCxnSpPr>
          <p:nvPr/>
        </p:nvCxnSpPr>
        <p:spPr>
          <a:xfrm>
            <a:off x="6193285" y="4298193"/>
            <a:ext cx="0" cy="1512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cxnSpLocks/>
          </p:cNvCxnSpPr>
          <p:nvPr/>
        </p:nvCxnSpPr>
        <p:spPr>
          <a:xfrm>
            <a:off x="6230054" y="4857116"/>
            <a:ext cx="154800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8" name="正方形/長方形 117"/>
          <p:cNvSpPr/>
          <p:nvPr/>
        </p:nvSpPr>
        <p:spPr>
          <a:xfrm>
            <a:off x="6610588" y="4731116"/>
            <a:ext cx="792000" cy="252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44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ホームベース 80"/>
          <p:cNvSpPr/>
          <p:nvPr/>
        </p:nvSpPr>
        <p:spPr>
          <a:xfrm>
            <a:off x="6214335" y="5219411"/>
            <a:ext cx="2520000"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19" name="直線矢印コネクタ 118"/>
          <p:cNvCxnSpPr>
            <a:cxnSpLocks/>
          </p:cNvCxnSpPr>
          <p:nvPr/>
        </p:nvCxnSpPr>
        <p:spPr>
          <a:xfrm>
            <a:off x="6193285" y="5701487"/>
            <a:ext cx="252000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7113677" y="5530842"/>
            <a:ext cx="792000" cy="252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440"/>
              </a:lnSpc>
            </a:pP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ホームベース 81"/>
          <p:cNvSpPr/>
          <p:nvPr/>
        </p:nvSpPr>
        <p:spPr>
          <a:xfrm>
            <a:off x="3676270" y="4362857"/>
            <a:ext cx="406800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52" name="テキスト ボックス 51"/>
          <p:cNvSpPr txBox="1"/>
          <p:nvPr/>
        </p:nvSpPr>
        <p:spPr>
          <a:xfrm>
            <a:off x="2709614" y="4153384"/>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3919260" y="414900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10/27</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7795872" y="4155913"/>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760046" y="412524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6275515" y="4163896"/>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4/30</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53FC7CAE-910C-4FAF-B092-05E894FB82DC}"/>
              </a:ext>
            </a:extLst>
          </p:cNvPr>
          <p:cNvSpPr/>
          <p:nvPr/>
        </p:nvSpPr>
        <p:spPr>
          <a:xfrm>
            <a:off x="236057" y="1134253"/>
            <a:ext cx="8986067"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160"/>
              </a:lnSpc>
              <a:spcBef>
                <a:spcPts val="300"/>
              </a:spcBef>
              <a:spcAft>
                <a:spcPts val="300"/>
              </a:spcAft>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○育児休業中も収入あり：</a:t>
            </a:r>
            <a:r>
              <a:rPr lang="ja-JP" altLang="en-US" sz="28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育児休業給付金</a:t>
            </a:r>
            <a:r>
              <a:rPr lang="ja-JP" altLang="en-US" sz="18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（雇用保険から支給）</a:t>
            </a:r>
            <a:endParaRPr kumimoji="1" lang="en-US" altLang="ja-JP" sz="18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3F5480A2-646D-4C3B-8B20-335890E4DE90}"/>
              </a:ext>
            </a:extLst>
          </p:cNvPr>
          <p:cNvSpPr/>
          <p:nvPr/>
        </p:nvSpPr>
        <p:spPr>
          <a:xfrm>
            <a:off x="1591713" y="1611784"/>
            <a:ext cx="8179266" cy="118634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nSpc>
                <a:spcPts val="2500"/>
              </a:lnSpc>
            </a:pP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はじめの半年間は給与の</a:t>
            </a:r>
            <a:r>
              <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、それ以降は</a:t>
            </a:r>
            <a:r>
              <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給付金は所得税、社会保険料、雇用保険料が免除</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手取り金額は休業前の約</a:t>
            </a:r>
            <a:r>
              <a:rPr lang="en-US" altLang="ja-JP"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割！会社負担の社会保険料も免除！！</a:t>
            </a:r>
            <a:endParaRPr lang="en-US" altLang="ja-JP"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7" name="グループ化 36">
            <a:extLst>
              <a:ext uri="{FF2B5EF4-FFF2-40B4-BE49-F238E27FC236}">
                <a16:creationId xmlns:a16="http://schemas.microsoft.com/office/drawing/2014/main" id="{7F15F717-5315-4F7B-82D8-2E26D4D479C0}"/>
              </a:ext>
            </a:extLst>
          </p:cNvPr>
          <p:cNvGrpSpPr/>
          <p:nvPr/>
        </p:nvGrpSpPr>
        <p:grpSpPr>
          <a:xfrm>
            <a:off x="401690" y="1536922"/>
            <a:ext cx="1250502" cy="605480"/>
            <a:chOff x="971829" y="1493659"/>
            <a:chExt cx="1401988" cy="678828"/>
          </a:xfrm>
        </p:grpSpPr>
        <p:cxnSp>
          <p:nvCxnSpPr>
            <p:cNvPr id="38" name="直線コネクタ 37">
              <a:extLst>
                <a:ext uri="{FF2B5EF4-FFF2-40B4-BE49-F238E27FC236}">
                  <a16:creationId xmlns:a16="http://schemas.microsoft.com/office/drawing/2014/main" id="{AB30E2AC-2D26-4F9B-A204-9A3C2BD37920}"/>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39" name="グループ化 38">
              <a:extLst>
                <a:ext uri="{FF2B5EF4-FFF2-40B4-BE49-F238E27FC236}">
                  <a16:creationId xmlns:a16="http://schemas.microsoft.com/office/drawing/2014/main" id="{2440C0A2-3E5F-41CE-9D7E-D25E583ECC85}"/>
                </a:ext>
              </a:extLst>
            </p:cNvPr>
            <p:cNvGrpSpPr/>
            <p:nvPr/>
          </p:nvGrpSpPr>
          <p:grpSpPr>
            <a:xfrm>
              <a:off x="971829" y="1493659"/>
              <a:ext cx="401469" cy="678828"/>
              <a:chOff x="892445" y="2378728"/>
              <a:chExt cx="792162" cy="1286531"/>
            </a:xfrm>
          </p:grpSpPr>
          <p:pic>
            <p:nvPicPr>
              <p:cNvPr id="41" name="Picture 3" descr="C:\Users\R176070\AppData\Local\Microsoft\Windows\Temporary Internet Files\Content.IE5\340NT5HK\Finger-pointing-icon[1].png">
                <a:extLst>
                  <a:ext uri="{FF2B5EF4-FFF2-40B4-BE49-F238E27FC236}">
                    <a16:creationId xmlns:a16="http://schemas.microsoft.com/office/drawing/2014/main" id="{9EA05D09-0CC5-439D-9CB9-DF2BFBB2A19E}"/>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グループ化 41">
                <a:extLst>
                  <a:ext uri="{FF2B5EF4-FFF2-40B4-BE49-F238E27FC236}">
                    <a16:creationId xmlns:a16="http://schemas.microsoft.com/office/drawing/2014/main" id="{FA97E8EB-0B47-497B-9BE0-C49D607B3652}"/>
                  </a:ext>
                </a:extLst>
              </p:cNvPr>
              <p:cNvGrpSpPr/>
              <p:nvPr/>
            </p:nvGrpSpPr>
            <p:grpSpPr>
              <a:xfrm rot="865085">
                <a:off x="1241880" y="2378728"/>
                <a:ext cx="312183" cy="563748"/>
                <a:chOff x="2790652" y="3004952"/>
                <a:chExt cx="312183" cy="563748"/>
              </a:xfrm>
            </p:grpSpPr>
            <p:sp>
              <p:nvSpPr>
                <p:cNvPr id="43" name="二等辺三角形 42">
                  <a:extLst>
                    <a:ext uri="{FF2B5EF4-FFF2-40B4-BE49-F238E27FC236}">
                      <a16:creationId xmlns:a16="http://schemas.microsoft.com/office/drawing/2014/main" id="{35B5FF1C-0787-4113-B652-E21398D7A072}"/>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4" name="二等辺三角形 43">
                  <a:extLst>
                    <a:ext uri="{FF2B5EF4-FFF2-40B4-BE49-F238E27FC236}">
                      <a16:creationId xmlns:a16="http://schemas.microsoft.com/office/drawing/2014/main" id="{C3529BF6-FD2C-418C-BF1D-0300FE004C32}"/>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40" name="角丸四角形 106">
              <a:extLst>
                <a:ext uri="{FF2B5EF4-FFF2-40B4-BE49-F238E27FC236}">
                  <a16:creationId xmlns:a16="http://schemas.microsoft.com/office/drawing/2014/main" id="{CF6E2EEE-38EA-4134-B00F-447E25BEA93C}"/>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右矢印 1">
            <a:extLst>
              <a:ext uri="{FF2B5EF4-FFF2-40B4-BE49-F238E27FC236}">
                <a16:creationId xmlns:a16="http://schemas.microsoft.com/office/drawing/2014/main" id="{F80C52D2-969D-4805-B029-C7F00809B6EE}"/>
              </a:ext>
            </a:extLst>
          </p:cNvPr>
          <p:cNvSpPr/>
          <p:nvPr/>
        </p:nvSpPr>
        <p:spPr>
          <a:xfrm>
            <a:off x="1820192" y="2235516"/>
            <a:ext cx="344496" cy="333649"/>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DC99C89F-9F88-47D4-B2A8-5E93E06F65A6}"/>
              </a:ext>
            </a:extLst>
          </p:cNvPr>
          <p:cNvSpPr txBox="1"/>
          <p:nvPr/>
        </p:nvSpPr>
        <p:spPr>
          <a:xfrm>
            <a:off x="1591712" y="2669874"/>
            <a:ext cx="7818987"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育児休業給付金の支給は</a:t>
            </a:r>
            <a:r>
              <a:rPr kumimoji="1" lang="en-US" altLang="ja-JP" sz="1600" dirty="0">
                <a:latin typeface="Meiryo UI" panose="020B0604030504040204" pitchFamily="50" charset="-128"/>
                <a:ea typeface="Meiryo UI" panose="020B0604030504040204" pitchFamily="50" charset="-128"/>
              </a:rPr>
              <a:t>2</a:t>
            </a:r>
            <a:r>
              <a:rPr kumimoji="1" lang="ja-JP" altLang="en-US" sz="1600" dirty="0">
                <a:latin typeface="Meiryo UI" panose="020B0604030504040204" pitchFamily="50" charset="-128"/>
                <a:ea typeface="Meiryo UI" panose="020B0604030504040204" pitchFamily="50" charset="-128"/>
              </a:rPr>
              <a:t>か月に一度。あらかじめマネープランを立てておこう。</a:t>
            </a:r>
          </a:p>
        </p:txBody>
      </p:sp>
    </p:spTree>
    <p:extLst>
      <p:ext uri="{BB962C8B-B14F-4D97-AF65-F5344CB8AC3E}">
        <p14:creationId xmlns:p14="http://schemas.microsoft.com/office/powerpoint/2010/main" val="189870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68">
            <a:extLst>
              <a:ext uri="{FF2B5EF4-FFF2-40B4-BE49-F238E27FC236}">
                <a16:creationId xmlns:a16="http://schemas.microsoft.com/office/drawing/2014/main" id="{56582062-7B5C-4B32-BAAC-E184128D1644}"/>
              </a:ext>
            </a:extLst>
          </p:cNvPr>
          <p:cNvSpPr/>
          <p:nvPr/>
        </p:nvSpPr>
        <p:spPr>
          <a:xfrm>
            <a:off x="650651" y="2207387"/>
            <a:ext cx="8545282" cy="1428905"/>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p:txBody>
          <a:bodyPr/>
          <a:lstStyle/>
          <a:p>
            <a:r>
              <a:rPr lang="ja-JP" altLang="en-US" dirty="0"/>
              <a:t>２－３－１．</a:t>
            </a:r>
            <a:r>
              <a:rPr kumimoji="1" lang="ja-JP" altLang="en-US" dirty="0"/>
              <a:t>育児休業をとるタイミングと期間①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14</a:t>
            </a:fld>
            <a:endParaRPr lang="en-US" altLang="ja-JP" sz="1600" dirty="0"/>
          </a:p>
        </p:txBody>
      </p:sp>
      <p:sp>
        <p:nvSpPr>
          <p:cNvPr id="58" name="角丸四角形 57"/>
          <p:cNvSpPr/>
          <p:nvPr/>
        </p:nvSpPr>
        <p:spPr>
          <a:xfrm>
            <a:off x="284751" y="1771441"/>
            <a:ext cx="9336497" cy="2304349"/>
          </a:xfrm>
          <a:prstGeom prst="roundRect">
            <a:avLst>
              <a:gd name="adj" fmla="val 11630"/>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9" name="角丸四角形 68"/>
          <p:cNvSpPr/>
          <p:nvPr/>
        </p:nvSpPr>
        <p:spPr>
          <a:xfrm>
            <a:off x="714466" y="4621819"/>
            <a:ext cx="8545282" cy="1174147"/>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ホームベース 77"/>
          <p:cNvSpPr/>
          <p:nvPr/>
        </p:nvSpPr>
        <p:spPr>
          <a:xfrm>
            <a:off x="1697508" y="2700507"/>
            <a:ext cx="1101973"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cxnSp>
        <p:nvCxnSpPr>
          <p:cNvPr id="85" name="直線コネクタ 84"/>
          <p:cNvCxnSpPr>
            <a:cxnSpLocks/>
          </p:cNvCxnSpPr>
          <p:nvPr/>
        </p:nvCxnSpPr>
        <p:spPr>
          <a:xfrm flipH="1">
            <a:off x="1672245" y="2558106"/>
            <a:ext cx="1" cy="964039"/>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7" name="角丸四角形 86"/>
          <p:cNvSpPr/>
          <p:nvPr/>
        </p:nvSpPr>
        <p:spPr>
          <a:xfrm>
            <a:off x="1390060" y="2284097"/>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88" name="角丸四角形 87"/>
          <p:cNvSpPr/>
          <p:nvPr/>
        </p:nvSpPr>
        <p:spPr>
          <a:xfrm>
            <a:off x="2530407" y="229567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89" name="角丸四角形 88"/>
          <p:cNvSpPr/>
          <p:nvPr/>
        </p:nvSpPr>
        <p:spPr>
          <a:xfrm>
            <a:off x="8104270" y="2283972"/>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90" name="直線コネクタ 89"/>
          <p:cNvCxnSpPr>
            <a:cxnSpLocks/>
          </p:cNvCxnSpPr>
          <p:nvPr/>
        </p:nvCxnSpPr>
        <p:spPr>
          <a:xfrm>
            <a:off x="2808896" y="2666189"/>
            <a:ext cx="5923" cy="856652"/>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6582855" y="2280654"/>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92" name="直線コネクタ 91"/>
          <p:cNvCxnSpPr>
            <a:cxnSpLocks/>
          </p:cNvCxnSpPr>
          <p:nvPr/>
        </p:nvCxnSpPr>
        <p:spPr>
          <a:xfrm>
            <a:off x="6788921" y="5040226"/>
            <a:ext cx="9419" cy="845963"/>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cxnSpLocks/>
          </p:cNvCxnSpPr>
          <p:nvPr/>
        </p:nvCxnSpPr>
        <p:spPr>
          <a:xfrm>
            <a:off x="8583298" y="2571639"/>
            <a:ext cx="0" cy="852177"/>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正方形/長方形 93"/>
          <p:cNvSpPr/>
          <p:nvPr/>
        </p:nvSpPr>
        <p:spPr>
          <a:xfrm>
            <a:off x="521325" y="1832689"/>
            <a:ext cx="8983615"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パターン１：出産直後と妻の復職後、</a:t>
            </a:r>
            <a:r>
              <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回に分けて取得</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a:xfrm>
            <a:off x="1073521" y="2664192"/>
            <a:ext cx="538880" cy="320818"/>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ホームベース 80"/>
          <p:cNvSpPr/>
          <p:nvPr/>
        </p:nvSpPr>
        <p:spPr>
          <a:xfrm>
            <a:off x="4918587" y="5435891"/>
            <a:ext cx="1879753"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82" name="ホームベース 81"/>
          <p:cNvSpPr/>
          <p:nvPr/>
        </p:nvSpPr>
        <p:spPr>
          <a:xfrm>
            <a:off x="2822699" y="2707466"/>
            <a:ext cx="406800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35" name="テキスト ボックス 34">
            <a:extLst>
              <a:ext uri="{FF2B5EF4-FFF2-40B4-BE49-F238E27FC236}">
                <a16:creationId xmlns:a16="http://schemas.microsoft.com/office/drawing/2014/main" id="{2161463B-EBF0-4746-A698-986CBF1CB1AA}"/>
              </a:ext>
            </a:extLst>
          </p:cNvPr>
          <p:cNvSpPr txBox="1"/>
          <p:nvPr/>
        </p:nvSpPr>
        <p:spPr>
          <a:xfrm>
            <a:off x="402770" y="1022391"/>
            <a:ext cx="9102170" cy="721608"/>
          </a:xfrm>
          <a:prstGeom prst="rect">
            <a:avLst/>
          </a:prstGeom>
          <a:noFill/>
        </p:spPr>
        <p:txBody>
          <a:bodyPr wrap="square" rtlCol="0">
            <a:spAutoFit/>
          </a:bodyPr>
          <a:lstStyle/>
          <a:p>
            <a:pPr>
              <a:lnSpc>
                <a:spcPts val="2600"/>
              </a:lnSpc>
            </a:pPr>
            <a:r>
              <a:rPr kumimoji="1" lang="ja-JP" altLang="en-US" sz="1800" b="1" dirty="0">
                <a:latin typeface="Meiryo UI" panose="020B0604030504040204" pitchFamily="50" charset="-128"/>
                <a:ea typeface="Meiryo UI" panose="020B0604030504040204" pitchFamily="50" charset="-128"/>
              </a:rPr>
              <a:t>育児休業をいつ、どれくらいとるかは、家庭の事情や職場の状況を</a:t>
            </a:r>
            <a:r>
              <a:rPr lang="ja-JP" altLang="en-US" sz="1800" b="1" dirty="0">
                <a:latin typeface="Meiryo UI" panose="020B0604030504040204" pitchFamily="50" charset="-128"/>
                <a:ea typeface="Meiryo UI" panose="020B0604030504040204" pitchFamily="50" charset="-128"/>
              </a:rPr>
              <a:t>考慮し</a:t>
            </a:r>
            <a:r>
              <a:rPr kumimoji="1" lang="ja-JP" altLang="en-US" sz="1800" b="1" dirty="0">
                <a:latin typeface="Meiryo UI" panose="020B0604030504040204" pitchFamily="50" charset="-128"/>
                <a:ea typeface="Meiryo UI" panose="020B0604030504040204" pitchFamily="50" charset="-128"/>
              </a:rPr>
              <a:t>て検討する必要がある。夫婦でよく話し合い、自分に合った形を考えよう。</a:t>
            </a:r>
          </a:p>
        </p:txBody>
      </p:sp>
      <p:sp>
        <p:nvSpPr>
          <p:cNvPr id="36" name="角丸四角形 94">
            <a:extLst>
              <a:ext uri="{FF2B5EF4-FFF2-40B4-BE49-F238E27FC236}">
                <a16:creationId xmlns:a16="http://schemas.microsoft.com/office/drawing/2014/main" id="{18E61F67-B36B-42EF-8E5B-79282D49404D}"/>
              </a:ext>
            </a:extLst>
          </p:cNvPr>
          <p:cNvSpPr/>
          <p:nvPr/>
        </p:nvSpPr>
        <p:spPr>
          <a:xfrm>
            <a:off x="1073521" y="3110536"/>
            <a:ext cx="538880" cy="288652"/>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p>
        </p:txBody>
      </p:sp>
      <p:sp>
        <p:nvSpPr>
          <p:cNvPr id="41" name="ホームベース 80">
            <a:extLst>
              <a:ext uri="{FF2B5EF4-FFF2-40B4-BE49-F238E27FC236}">
                <a16:creationId xmlns:a16="http://schemas.microsoft.com/office/drawing/2014/main" id="{76A598DB-3B2B-4BCF-B489-ED3C0857EF15}"/>
              </a:ext>
            </a:extLst>
          </p:cNvPr>
          <p:cNvSpPr/>
          <p:nvPr/>
        </p:nvSpPr>
        <p:spPr>
          <a:xfrm>
            <a:off x="1684875" y="3132686"/>
            <a:ext cx="1127237"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9" name="テキスト ボックス 8">
            <a:extLst>
              <a:ext uri="{FF2B5EF4-FFF2-40B4-BE49-F238E27FC236}">
                <a16:creationId xmlns:a16="http://schemas.microsoft.com/office/drawing/2014/main" id="{580EED2A-E7C4-4471-8D5B-F390C1E9F639}"/>
              </a:ext>
            </a:extLst>
          </p:cNvPr>
          <p:cNvSpPr txBox="1"/>
          <p:nvPr/>
        </p:nvSpPr>
        <p:spPr>
          <a:xfrm>
            <a:off x="6843598" y="3385643"/>
            <a:ext cx="2334771" cy="276999"/>
          </a:xfrm>
          <a:prstGeom prst="rect">
            <a:avLst/>
          </a:prstGeom>
          <a:noFill/>
        </p:spPr>
        <p:txBody>
          <a:bodyPr wrap="square" rtlCol="0">
            <a:spAutoFit/>
          </a:bodyPr>
          <a:lstStyle/>
          <a:p>
            <a:r>
              <a:rPr kumimoji="1" lang="en-US" altLang="ja-JP" sz="1200" dirty="0">
                <a:latin typeface="Arial"/>
              </a:rPr>
              <a:t>※</a:t>
            </a:r>
            <a:r>
              <a:rPr kumimoji="1" lang="ja-JP" altLang="en-US" sz="1200" dirty="0">
                <a:latin typeface="Arial"/>
              </a:rPr>
              <a:t>「パパ・ママ育休プラス」を活用</a:t>
            </a:r>
          </a:p>
        </p:txBody>
      </p:sp>
      <p:sp>
        <p:nvSpPr>
          <p:cNvPr id="10" name="テキスト ボックス 9">
            <a:extLst>
              <a:ext uri="{FF2B5EF4-FFF2-40B4-BE49-F238E27FC236}">
                <a16:creationId xmlns:a16="http://schemas.microsoft.com/office/drawing/2014/main" id="{5CF871CF-3077-4654-B805-D58B527B0F9B}"/>
              </a:ext>
            </a:extLst>
          </p:cNvPr>
          <p:cNvSpPr txBox="1"/>
          <p:nvPr/>
        </p:nvSpPr>
        <p:spPr>
          <a:xfrm>
            <a:off x="2692148" y="3658000"/>
            <a:ext cx="6425989"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〇 出産後の妻をサポートするため　〇 復職後の妻をサポートするため</a:t>
            </a:r>
          </a:p>
        </p:txBody>
      </p:sp>
      <p:sp>
        <p:nvSpPr>
          <p:cNvPr id="44" name="正方形/長方形 43">
            <a:extLst>
              <a:ext uri="{FF2B5EF4-FFF2-40B4-BE49-F238E27FC236}">
                <a16:creationId xmlns:a16="http://schemas.microsoft.com/office/drawing/2014/main" id="{EB22D6C7-DB8B-406D-ADDF-75DBF14E22CA}"/>
              </a:ext>
            </a:extLst>
          </p:cNvPr>
          <p:cNvSpPr/>
          <p:nvPr/>
        </p:nvSpPr>
        <p:spPr>
          <a:xfrm>
            <a:off x="691994" y="3648999"/>
            <a:ext cx="2062881"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先輩パパの動機</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a:extLst>
              <a:ext uri="{FF2B5EF4-FFF2-40B4-BE49-F238E27FC236}">
                <a16:creationId xmlns:a16="http://schemas.microsoft.com/office/drawing/2014/main" id="{E50CE93C-0B65-46A3-BCD7-F1EC22F8940B}"/>
              </a:ext>
            </a:extLst>
          </p:cNvPr>
          <p:cNvSpPr/>
          <p:nvPr/>
        </p:nvSpPr>
        <p:spPr>
          <a:xfrm>
            <a:off x="495300" y="4240084"/>
            <a:ext cx="8983615"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パターン</a:t>
            </a:r>
            <a:r>
              <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：妻が早めに復職するためバトンタッチで取得</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7">
            <a:extLst>
              <a:ext uri="{FF2B5EF4-FFF2-40B4-BE49-F238E27FC236}">
                <a16:creationId xmlns:a16="http://schemas.microsoft.com/office/drawing/2014/main" id="{77ECA447-CB66-4C89-A419-B54E1529B0B8}"/>
              </a:ext>
            </a:extLst>
          </p:cNvPr>
          <p:cNvSpPr/>
          <p:nvPr/>
        </p:nvSpPr>
        <p:spPr>
          <a:xfrm>
            <a:off x="296387" y="4163267"/>
            <a:ext cx="9336497" cy="2165106"/>
          </a:xfrm>
          <a:prstGeom prst="roundRect">
            <a:avLst>
              <a:gd name="adj" fmla="val 11630"/>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0" name="角丸四角形 94">
            <a:extLst>
              <a:ext uri="{FF2B5EF4-FFF2-40B4-BE49-F238E27FC236}">
                <a16:creationId xmlns:a16="http://schemas.microsoft.com/office/drawing/2014/main" id="{358CD199-0168-49DD-8961-0631D6D8E12B}"/>
              </a:ext>
            </a:extLst>
          </p:cNvPr>
          <p:cNvSpPr/>
          <p:nvPr/>
        </p:nvSpPr>
        <p:spPr>
          <a:xfrm>
            <a:off x="1082730" y="5040226"/>
            <a:ext cx="538880" cy="313117"/>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94">
            <a:extLst>
              <a:ext uri="{FF2B5EF4-FFF2-40B4-BE49-F238E27FC236}">
                <a16:creationId xmlns:a16="http://schemas.microsoft.com/office/drawing/2014/main" id="{1E9D1691-84E0-4557-93DD-035018724B78}"/>
              </a:ext>
            </a:extLst>
          </p:cNvPr>
          <p:cNvSpPr/>
          <p:nvPr/>
        </p:nvSpPr>
        <p:spPr>
          <a:xfrm>
            <a:off x="1084855" y="5428185"/>
            <a:ext cx="538880" cy="313117"/>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p>
        </p:txBody>
      </p:sp>
      <p:sp>
        <p:nvSpPr>
          <p:cNvPr id="62" name="角丸四角形 86">
            <a:extLst>
              <a:ext uri="{FF2B5EF4-FFF2-40B4-BE49-F238E27FC236}">
                <a16:creationId xmlns:a16="http://schemas.microsoft.com/office/drawing/2014/main" id="{582BC22C-5B23-4784-821F-22452B87A097}"/>
              </a:ext>
            </a:extLst>
          </p:cNvPr>
          <p:cNvSpPr/>
          <p:nvPr/>
        </p:nvSpPr>
        <p:spPr>
          <a:xfrm>
            <a:off x="1383873" y="4689397"/>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63" name="ホームベース 77">
            <a:extLst>
              <a:ext uri="{FF2B5EF4-FFF2-40B4-BE49-F238E27FC236}">
                <a16:creationId xmlns:a16="http://schemas.microsoft.com/office/drawing/2014/main" id="{21148DC8-F32F-4DF3-84D2-15C5A021FEC0}"/>
              </a:ext>
            </a:extLst>
          </p:cNvPr>
          <p:cNvSpPr/>
          <p:nvPr/>
        </p:nvSpPr>
        <p:spPr>
          <a:xfrm>
            <a:off x="1667542" y="5105217"/>
            <a:ext cx="1101973"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cxnSp>
        <p:nvCxnSpPr>
          <p:cNvPr id="65" name="直線コネクタ 64">
            <a:extLst>
              <a:ext uri="{FF2B5EF4-FFF2-40B4-BE49-F238E27FC236}">
                <a16:creationId xmlns:a16="http://schemas.microsoft.com/office/drawing/2014/main" id="{F6E7DDAD-BD30-4F0D-A479-D23582875F7E}"/>
              </a:ext>
            </a:extLst>
          </p:cNvPr>
          <p:cNvCxnSpPr>
            <a:cxnSpLocks/>
          </p:cNvCxnSpPr>
          <p:nvPr/>
        </p:nvCxnSpPr>
        <p:spPr>
          <a:xfrm flipH="1">
            <a:off x="1673176" y="4890823"/>
            <a:ext cx="1" cy="82120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6" name="角丸四角形 87">
            <a:extLst>
              <a:ext uri="{FF2B5EF4-FFF2-40B4-BE49-F238E27FC236}">
                <a16:creationId xmlns:a16="http://schemas.microsoft.com/office/drawing/2014/main" id="{943CF0E0-4FDC-4796-AEB8-7270EEBC9E72}"/>
              </a:ext>
            </a:extLst>
          </p:cNvPr>
          <p:cNvSpPr/>
          <p:nvPr/>
        </p:nvSpPr>
        <p:spPr>
          <a:xfrm>
            <a:off x="2530407" y="4694765"/>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cxnSp>
        <p:nvCxnSpPr>
          <p:cNvPr id="67" name="直線コネクタ 66">
            <a:extLst>
              <a:ext uri="{FF2B5EF4-FFF2-40B4-BE49-F238E27FC236}">
                <a16:creationId xmlns:a16="http://schemas.microsoft.com/office/drawing/2014/main" id="{0068CFE7-C29D-4E94-BD75-1E64F69A3952}"/>
              </a:ext>
            </a:extLst>
          </p:cNvPr>
          <p:cNvCxnSpPr>
            <a:cxnSpLocks/>
          </p:cNvCxnSpPr>
          <p:nvPr/>
        </p:nvCxnSpPr>
        <p:spPr>
          <a:xfrm>
            <a:off x="2775652" y="4983189"/>
            <a:ext cx="11035" cy="76964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8" name="ホームベース 81">
            <a:extLst>
              <a:ext uri="{FF2B5EF4-FFF2-40B4-BE49-F238E27FC236}">
                <a16:creationId xmlns:a16="http://schemas.microsoft.com/office/drawing/2014/main" id="{0FFC1C2C-17A4-4C15-841E-B92864C08516}"/>
              </a:ext>
            </a:extLst>
          </p:cNvPr>
          <p:cNvSpPr/>
          <p:nvPr/>
        </p:nvSpPr>
        <p:spPr>
          <a:xfrm>
            <a:off x="2793067" y="5106292"/>
            <a:ext cx="2130225"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70" name="角丸四角形 90">
            <a:extLst>
              <a:ext uri="{FF2B5EF4-FFF2-40B4-BE49-F238E27FC236}">
                <a16:creationId xmlns:a16="http://schemas.microsoft.com/office/drawing/2014/main" id="{56CF802E-FB84-40BE-ABE4-E55AF1157511}"/>
              </a:ext>
            </a:extLst>
          </p:cNvPr>
          <p:cNvSpPr/>
          <p:nvPr/>
        </p:nvSpPr>
        <p:spPr>
          <a:xfrm>
            <a:off x="6501870" y="4849702"/>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71" name="正方形/長方形 70">
            <a:extLst>
              <a:ext uri="{FF2B5EF4-FFF2-40B4-BE49-F238E27FC236}">
                <a16:creationId xmlns:a16="http://schemas.microsoft.com/office/drawing/2014/main" id="{F4B9FFC5-2C37-44DE-952B-E71366981F9C}"/>
              </a:ext>
            </a:extLst>
          </p:cNvPr>
          <p:cNvSpPr/>
          <p:nvPr/>
        </p:nvSpPr>
        <p:spPr>
          <a:xfrm>
            <a:off x="706634" y="5844005"/>
            <a:ext cx="2062881"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先輩パパの動機</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75D20C30-9442-41C2-98C6-87294BDD9EDD}"/>
              </a:ext>
            </a:extLst>
          </p:cNvPr>
          <p:cNvSpPr txBox="1"/>
          <p:nvPr/>
        </p:nvSpPr>
        <p:spPr>
          <a:xfrm>
            <a:off x="2979637" y="5793305"/>
            <a:ext cx="6425989"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〇 「できるだけ早く復職したい」という妻の希望</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〇 本人の「育児を体験してみたい」という気持ち</a:t>
            </a:r>
            <a:endParaRPr kumimoji="1" lang="ja-JP" altLang="en-US" sz="1600" dirty="0">
              <a:latin typeface="Meiryo UI" panose="020B0604030504040204" pitchFamily="50" charset="-128"/>
              <a:ea typeface="Meiryo UI" panose="020B0604030504040204" pitchFamily="50" charset="-128"/>
            </a:endParaRPr>
          </a:p>
        </p:txBody>
      </p:sp>
      <p:sp>
        <p:nvSpPr>
          <p:cNvPr id="73" name="ホームベース 80">
            <a:extLst>
              <a:ext uri="{FF2B5EF4-FFF2-40B4-BE49-F238E27FC236}">
                <a16:creationId xmlns:a16="http://schemas.microsoft.com/office/drawing/2014/main" id="{4F336342-00D0-49B8-AB44-3175054278DD}"/>
              </a:ext>
            </a:extLst>
          </p:cNvPr>
          <p:cNvSpPr/>
          <p:nvPr/>
        </p:nvSpPr>
        <p:spPr>
          <a:xfrm>
            <a:off x="6887992" y="3092562"/>
            <a:ext cx="1695306"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74" name="直線コネクタ 73">
            <a:extLst>
              <a:ext uri="{FF2B5EF4-FFF2-40B4-BE49-F238E27FC236}">
                <a16:creationId xmlns:a16="http://schemas.microsoft.com/office/drawing/2014/main" id="{2E7A7B6B-43F1-4F57-86AE-C774EE4835A1}"/>
              </a:ext>
            </a:extLst>
          </p:cNvPr>
          <p:cNvCxnSpPr>
            <a:cxnSpLocks/>
          </p:cNvCxnSpPr>
          <p:nvPr/>
        </p:nvCxnSpPr>
        <p:spPr>
          <a:xfrm>
            <a:off x="6890699" y="2546533"/>
            <a:ext cx="0" cy="852177"/>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0" name="テキスト ボックス 79">
            <a:extLst>
              <a:ext uri="{FF2B5EF4-FFF2-40B4-BE49-F238E27FC236}">
                <a16:creationId xmlns:a16="http://schemas.microsoft.com/office/drawing/2014/main" id="{A01C1EF5-614B-4AA6-89CC-693F9D487AFE}"/>
              </a:ext>
            </a:extLst>
          </p:cNvPr>
          <p:cNvSpPr txBox="1"/>
          <p:nvPr/>
        </p:nvSpPr>
        <p:spPr>
          <a:xfrm>
            <a:off x="7180082" y="4951833"/>
            <a:ext cx="2057194" cy="646331"/>
          </a:xfrm>
          <a:prstGeom prst="rect">
            <a:avLst/>
          </a:prstGeom>
          <a:noFill/>
        </p:spPr>
        <p:txBody>
          <a:bodyPr wrap="square" rtlCol="0">
            <a:spAutoFit/>
          </a:bodyPr>
          <a:lstStyle/>
          <a:p>
            <a:pPr marL="171450" indent="-171450">
              <a:buFont typeface="Meiryo UI" panose="020B0604030504040204" pitchFamily="50" charset="-128"/>
              <a:buChar char="※"/>
            </a:pPr>
            <a:r>
              <a:rPr kumimoji="1" lang="ja-JP" altLang="en-US" sz="1200" dirty="0">
                <a:latin typeface="Arial"/>
              </a:rPr>
              <a:t>「パパ・ママ育休プラス」を活用の場合は、</a:t>
            </a:r>
            <a:r>
              <a:rPr kumimoji="1" lang="en-US" altLang="ja-JP" sz="1200" dirty="0">
                <a:latin typeface="Arial"/>
              </a:rPr>
              <a:t>1</a:t>
            </a:r>
            <a:r>
              <a:rPr kumimoji="1" lang="ja-JP" altLang="en-US" sz="1200" dirty="0">
                <a:latin typeface="Arial"/>
              </a:rPr>
              <a:t>歳</a:t>
            </a:r>
            <a:r>
              <a:rPr kumimoji="1" lang="en-US" altLang="ja-JP" sz="1200" dirty="0">
                <a:latin typeface="Arial"/>
              </a:rPr>
              <a:t>2</a:t>
            </a:r>
            <a:r>
              <a:rPr kumimoji="1" lang="ja-JP" altLang="en-US" sz="1200" dirty="0">
                <a:latin typeface="Arial"/>
              </a:rPr>
              <a:t>か月まで取得可能</a:t>
            </a:r>
          </a:p>
        </p:txBody>
      </p:sp>
    </p:spTree>
    <p:extLst>
      <p:ext uri="{BB962C8B-B14F-4D97-AF65-F5344CB8AC3E}">
        <p14:creationId xmlns:p14="http://schemas.microsoft.com/office/powerpoint/2010/main" val="85718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68">
            <a:extLst>
              <a:ext uri="{FF2B5EF4-FFF2-40B4-BE49-F238E27FC236}">
                <a16:creationId xmlns:a16="http://schemas.microsoft.com/office/drawing/2014/main" id="{56582062-7B5C-4B32-BAAC-E184128D1644}"/>
              </a:ext>
            </a:extLst>
          </p:cNvPr>
          <p:cNvSpPr/>
          <p:nvPr/>
        </p:nvSpPr>
        <p:spPr>
          <a:xfrm>
            <a:off x="714466" y="1655184"/>
            <a:ext cx="8545282" cy="1679063"/>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p:txBody>
          <a:bodyPr/>
          <a:lstStyle/>
          <a:p>
            <a:r>
              <a:rPr lang="ja-JP" altLang="en-US" dirty="0"/>
              <a:t>２－３－２．</a:t>
            </a:r>
            <a:r>
              <a:rPr kumimoji="1" lang="ja-JP" altLang="en-US" dirty="0"/>
              <a:t>育児休業をとるタイミングと期間②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15</a:t>
            </a:fld>
            <a:endParaRPr lang="en-US" altLang="ja-JP" sz="1600" dirty="0"/>
          </a:p>
        </p:txBody>
      </p:sp>
      <p:sp>
        <p:nvSpPr>
          <p:cNvPr id="58" name="角丸四角形 57"/>
          <p:cNvSpPr/>
          <p:nvPr/>
        </p:nvSpPr>
        <p:spPr>
          <a:xfrm>
            <a:off x="284751" y="1118961"/>
            <a:ext cx="9336497" cy="2720553"/>
          </a:xfrm>
          <a:prstGeom prst="roundRect">
            <a:avLst>
              <a:gd name="adj" fmla="val 11630"/>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9" name="角丸四角形 68"/>
          <p:cNvSpPr/>
          <p:nvPr/>
        </p:nvSpPr>
        <p:spPr>
          <a:xfrm>
            <a:off x="714466" y="4379953"/>
            <a:ext cx="8545282" cy="1351631"/>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ホームベース 77"/>
          <p:cNvSpPr/>
          <p:nvPr/>
        </p:nvSpPr>
        <p:spPr>
          <a:xfrm>
            <a:off x="1706923" y="2301791"/>
            <a:ext cx="1101973"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cxnSp>
        <p:nvCxnSpPr>
          <p:cNvPr id="85" name="直線コネクタ 84"/>
          <p:cNvCxnSpPr>
            <a:cxnSpLocks/>
          </p:cNvCxnSpPr>
          <p:nvPr/>
        </p:nvCxnSpPr>
        <p:spPr>
          <a:xfrm flipH="1">
            <a:off x="1689797" y="2201716"/>
            <a:ext cx="1" cy="964039"/>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7" name="角丸四角形 86"/>
          <p:cNvSpPr/>
          <p:nvPr/>
        </p:nvSpPr>
        <p:spPr>
          <a:xfrm>
            <a:off x="1393329" y="1832038"/>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88" name="角丸四角形 87"/>
          <p:cNvSpPr/>
          <p:nvPr/>
        </p:nvSpPr>
        <p:spPr>
          <a:xfrm>
            <a:off x="2530407" y="1832614"/>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89" name="角丸四角形 88"/>
          <p:cNvSpPr/>
          <p:nvPr/>
        </p:nvSpPr>
        <p:spPr>
          <a:xfrm>
            <a:off x="8080623" y="1836365"/>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90" name="直線コネクタ 89"/>
          <p:cNvCxnSpPr>
            <a:cxnSpLocks/>
          </p:cNvCxnSpPr>
          <p:nvPr/>
        </p:nvCxnSpPr>
        <p:spPr>
          <a:xfrm>
            <a:off x="2800012" y="2204909"/>
            <a:ext cx="5923" cy="856652"/>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6583923" y="1827751"/>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92" name="直線コネクタ 91"/>
          <p:cNvCxnSpPr>
            <a:cxnSpLocks/>
          </p:cNvCxnSpPr>
          <p:nvPr/>
        </p:nvCxnSpPr>
        <p:spPr>
          <a:xfrm>
            <a:off x="6779502" y="4764968"/>
            <a:ext cx="9419" cy="845963"/>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cxnSpLocks/>
          </p:cNvCxnSpPr>
          <p:nvPr/>
        </p:nvCxnSpPr>
        <p:spPr>
          <a:xfrm>
            <a:off x="8551736" y="2090187"/>
            <a:ext cx="0" cy="852177"/>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正方形/長方形 93"/>
          <p:cNvSpPr/>
          <p:nvPr/>
        </p:nvSpPr>
        <p:spPr>
          <a:xfrm>
            <a:off x="521325" y="1181071"/>
            <a:ext cx="8983615"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パターン</a:t>
            </a:r>
            <a:r>
              <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：妻の</a:t>
            </a:r>
            <a:r>
              <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歳までの育休後、バトンタッチで取得</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a:xfrm>
            <a:off x="1073521" y="2247197"/>
            <a:ext cx="538880" cy="320818"/>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ホームベース 80"/>
          <p:cNvSpPr/>
          <p:nvPr/>
        </p:nvSpPr>
        <p:spPr>
          <a:xfrm>
            <a:off x="1653572" y="5326778"/>
            <a:ext cx="5135349"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82" name="ホームベース 81"/>
          <p:cNvSpPr/>
          <p:nvPr/>
        </p:nvSpPr>
        <p:spPr>
          <a:xfrm>
            <a:off x="2794699" y="2299489"/>
            <a:ext cx="406800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36" name="角丸四角形 94">
            <a:extLst>
              <a:ext uri="{FF2B5EF4-FFF2-40B4-BE49-F238E27FC236}">
                <a16:creationId xmlns:a16="http://schemas.microsoft.com/office/drawing/2014/main" id="{18E61F67-B36B-42EF-8E5B-79282D49404D}"/>
              </a:ext>
            </a:extLst>
          </p:cNvPr>
          <p:cNvSpPr/>
          <p:nvPr/>
        </p:nvSpPr>
        <p:spPr>
          <a:xfrm>
            <a:off x="1096137" y="2757892"/>
            <a:ext cx="538880" cy="288652"/>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p>
        </p:txBody>
      </p:sp>
      <p:sp>
        <p:nvSpPr>
          <p:cNvPr id="9" name="テキスト ボックス 8">
            <a:extLst>
              <a:ext uri="{FF2B5EF4-FFF2-40B4-BE49-F238E27FC236}">
                <a16:creationId xmlns:a16="http://schemas.microsoft.com/office/drawing/2014/main" id="{580EED2A-E7C4-4471-8D5B-F390C1E9F639}"/>
              </a:ext>
            </a:extLst>
          </p:cNvPr>
          <p:cNvSpPr txBox="1"/>
          <p:nvPr/>
        </p:nvSpPr>
        <p:spPr>
          <a:xfrm>
            <a:off x="6783366" y="3012704"/>
            <a:ext cx="2334771" cy="276999"/>
          </a:xfrm>
          <a:prstGeom prst="rect">
            <a:avLst/>
          </a:prstGeom>
          <a:noFill/>
        </p:spPr>
        <p:txBody>
          <a:bodyPr wrap="square" rtlCol="0">
            <a:spAutoFit/>
          </a:bodyPr>
          <a:lstStyle/>
          <a:p>
            <a:r>
              <a:rPr kumimoji="1" lang="en-US" altLang="ja-JP" sz="1200" dirty="0">
                <a:latin typeface="Arial"/>
              </a:rPr>
              <a:t>※</a:t>
            </a:r>
            <a:r>
              <a:rPr kumimoji="1" lang="ja-JP" altLang="en-US" sz="1200" dirty="0">
                <a:latin typeface="Arial"/>
              </a:rPr>
              <a:t>「パパ・ママ育休プラス」を活用</a:t>
            </a:r>
          </a:p>
        </p:txBody>
      </p:sp>
      <p:sp>
        <p:nvSpPr>
          <p:cNvPr id="10" name="テキスト ボックス 9">
            <a:extLst>
              <a:ext uri="{FF2B5EF4-FFF2-40B4-BE49-F238E27FC236}">
                <a16:creationId xmlns:a16="http://schemas.microsoft.com/office/drawing/2014/main" id="{5CF871CF-3077-4654-B805-D58B527B0F9B}"/>
              </a:ext>
            </a:extLst>
          </p:cNvPr>
          <p:cNvSpPr txBox="1"/>
          <p:nvPr/>
        </p:nvSpPr>
        <p:spPr>
          <a:xfrm>
            <a:off x="2692148" y="3431953"/>
            <a:ext cx="6425989"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〇 復職後の妻をサポートするため</a:t>
            </a:r>
          </a:p>
        </p:txBody>
      </p:sp>
      <p:sp>
        <p:nvSpPr>
          <p:cNvPr id="44" name="正方形/長方形 43">
            <a:extLst>
              <a:ext uri="{FF2B5EF4-FFF2-40B4-BE49-F238E27FC236}">
                <a16:creationId xmlns:a16="http://schemas.microsoft.com/office/drawing/2014/main" id="{EB22D6C7-DB8B-406D-ADDF-75DBF14E22CA}"/>
              </a:ext>
            </a:extLst>
          </p:cNvPr>
          <p:cNvSpPr/>
          <p:nvPr/>
        </p:nvSpPr>
        <p:spPr>
          <a:xfrm>
            <a:off x="710806" y="3395809"/>
            <a:ext cx="2062881"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先輩パパの動機</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a:extLst>
              <a:ext uri="{FF2B5EF4-FFF2-40B4-BE49-F238E27FC236}">
                <a16:creationId xmlns:a16="http://schemas.microsoft.com/office/drawing/2014/main" id="{E50CE93C-0B65-46A3-BCD7-F1EC22F8940B}"/>
              </a:ext>
            </a:extLst>
          </p:cNvPr>
          <p:cNvSpPr/>
          <p:nvPr/>
        </p:nvSpPr>
        <p:spPr>
          <a:xfrm>
            <a:off x="521325" y="4005255"/>
            <a:ext cx="8983615"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パターン</a:t>
            </a:r>
            <a:r>
              <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：出産直後から取得して一緒に子育て</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7">
            <a:extLst>
              <a:ext uri="{FF2B5EF4-FFF2-40B4-BE49-F238E27FC236}">
                <a16:creationId xmlns:a16="http://schemas.microsoft.com/office/drawing/2014/main" id="{77ECA447-CB66-4C89-A419-B54E1529B0B8}"/>
              </a:ext>
            </a:extLst>
          </p:cNvPr>
          <p:cNvSpPr/>
          <p:nvPr/>
        </p:nvSpPr>
        <p:spPr>
          <a:xfrm>
            <a:off x="250338" y="3956931"/>
            <a:ext cx="9336497" cy="2371442"/>
          </a:xfrm>
          <a:prstGeom prst="roundRect">
            <a:avLst>
              <a:gd name="adj" fmla="val 11630"/>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0" name="角丸四角形 94">
            <a:extLst>
              <a:ext uri="{FF2B5EF4-FFF2-40B4-BE49-F238E27FC236}">
                <a16:creationId xmlns:a16="http://schemas.microsoft.com/office/drawing/2014/main" id="{358CD199-0168-49DD-8961-0631D6D8E12B}"/>
              </a:ext>
            </a:extLst>
          </p:cNvPr>
          <p:cNvSpPr/>
          <p:nvPr/>
        </p:nvSpPr>
        <p:spPr>
          <a:xfrm>
            <a:off x="1093271" y="4884487"/>
            <a:ext cx="538880" cy="313117"/>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94">
            <a:extLst>
              <a:ext uri="{FF2B5EF4-FFF2-40B4-BE49-F238E27FC236}">
                <a16:creationId xmlns:a16="http://schemas.microsoft.com/office/drawing/2014/main" id="{1E9D1691-84E0-4557-93DD-035018724B78}"/>
              </a:ext>
            </a:extLst>
          </p:cNvPr>
          <p:cNvSpPr/>
          <p:nvPr/>
        </p:nvSpPr>
        <p:spPr>
          <a:xfrm>
            <a:off x="1093271" y="5311185"/>
            <a:ext cx="538880" cy="313117"/>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p>
        </p:txBody>
      </p:sp>
      <p:sp>
        <p:nvSpPr>
          <p:cNvPr id="62" name="角丸四角形 86">
            <a:extLst>
              <a:ext uri="{FF2B5EF4-FFF2-40B4-BE49-F238E27FC236}">
                <a16:creationId xmlns:a16="http://schemas.microsoft.com/office/drawing/2014/main" id="{582BC22C-5B23-4784-821F-22452B87A097}"/>
              </a:ext>
            </a:extLst>
          </p:cNvPr>
          <p:cNvSpPr/>
          <p:nvPr/>
        </p:nvSpPr>
        <p:spPr>
          <a:xfrm>
            <a:off x="1383873" y="4497098"/>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cxnSp>
        <p:nvCxnSpPr>
          <p:cNvPr id="65" name="直線コネクタ 64">
            <a:extLst>
              <a:ext uri="{FF2B5EF4-FFF2-40B4-BE49-F238E27FC236}">
                <a16:creationId xmlns:a16="http://schemas.microsoft.com/office/drawing/2014/main" id="{F6E7DDAD-BD30-4F0D-A479-D23582875F7E}"/>
              </a:ext>
            </a:extLst>
          </p:cNvPr>
          <p:cNvCxnSpPr>
            <a:cxnSpLocks/>
          </p:cNvCxnSpPr>
          <p:nvPr/>
        </p:nvCxnSpPr>
        <p:spPr>
          <a:xfrm flipH="1">
            <a:off x="1663144" y="4754651"/>
            <a:ext cx="1" cy="82120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66" name="角丸四角形 87">
            <a:extLst>
              <a:ext uri="{FF2B5EF4-FFF2-40B4-BE49-F238E27FC236}">
                <a16:creationId xmlns:a16="http://schemas.microsoft.com/office/drawing/2014/main" id="{943CF0E0-4FDC-4796-AEB8-7270EEBC9E72}"/>
              </a:ext>
            </a:extLst>
          </p:cNvPr>
          <p:cNvSpPr/>
          <p:nvPr/>
        </p:nvSpPr>
        <p:spPr>
          <a:xfrm>
            <a:off x="2514894" y="4494389"/>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cxnSp>
        <p:nvCxnSpPr>
          <p:cNvPr id="67" name="直線コネクタ 66">
            <a:extLst>
              <a:ext uri="{FF2B5EF4-FFF2-40B4-BE49-F238E27FC236}">
                <a16:creationId xmlns:a16="http://schemas.microsoft.com/office/drawing/2014/main" id="{0068CFE7-C29D-4E94-BD75-1E64F69A3952}"/>
              </a:ext>
            </a:extLst>
          </p:cNvPr>
          <p:cNvCxnSpPr>
            <a:cxnSpLocks/>
          </p:cNvCxnSpPr>
          <p:nvPr/>
        </p:nvCxnSpPr>
        <p:spPr>
          <a:xfrm>
            <a:off x="2793680" y="4811226"/>
            <a:ext cx="11035" cy="76964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角丸四角形 90">
            <a:extLst>
              <a:ext uri="{FF2B5EF4-FFF2-40B4-BE49-F238E27FC236}">
                <a16:creationId xmlns:a16="http://schemas.microsoft.com/office/drawing/2014/main" id="{56CF802E-FB84-40BE-ABE4-E55AF1157511}"/>
              </a:ext>
            </a:extLst>
          </p:cNvPr>
          <p:cNvSpPr/>
          <p:nvPr/>
        </p:nvSpPr>
        <p:spPr>
          <a:xfrm>
            <a:off x="6475919" y="4495435"/>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71" name="正方形/長方形 70">
            <a:extLst>
              <a:ext uri="{FF2B5EF4-FFF2-40B4-BE49-F238E27FC236}">
                <a16:creationId xmlns:a16="http://schemas.microsoft.com/office/drawing/2014/main" id="{F4B9FFC5-2C37-44DE-952B-E71366981F9C}"/>
              </a:ext>
            </a:extLst>
          </p:cNvPr>
          <p:cNvSpPr/>
          <p:nvPr/>
        </p:nvSpPr>
        <p:spPr>
          <a:xfrm>
            <a:off x="759460" y="5785701"/>
            <a:ext cx="2062881"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先輩パパの動機</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75D20C30-9442-41C2-98C6-87294BDD9EDD}"/>
              </a:ext>
            </a:extLst>
          </p:cNvPr>
          <p:cNvSpPr txBox="1"/>
          <p:nvPr/>
        </p:nvSpPr>
        <p:spPr>
          <a:xfrm>
            <a:off x="2802973" y="5731010"/>
            <a:ext cx="4151234"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〇 出産後から妻をサポートするため</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〇 本人の「育児を体験してみたい」という気持ち</a:t>
            </a:r>
            <a:endParaRPr kumimoji="1" lang="ja-JP" altLang="en-US" sz="1600" dirty="0">
              <a:latin typeface="Meiryo UI" panose="020B0604030504040204" pitchFamily="50" charset="-128"/>
              <a:ea typeface="Meiryo UI" panose="020B0604030504040204" pitchFamily="50" charset="-128"/>
            </a:endParaRPr>
          </a:p>
        </p:txBody>
      </p:sp>
      <p:sp>
        <p:nvSpPr>
          <p:cNvPr id="73" name="ホームベース 80">
            <a:extLst>
              <a:ext uri="{FF2B5EF4-FFF2-40B4-BE49-F238E27FC236}">
                <a16:creationId xmlns:a16="http://schemas.microsoft.com/office/drawing/2014/main" id="{4F336342-00D0-49B8-AB44-3175054278DD}"/>
              </a:ext>
            </a:extLst>
          </p:cNvPr>
          <p:cNvSpPr/>
          <p:nvPr/>
        </p:nvSpPr>
        <p:spPr>
          <a:xfrm>
            <a:off x="6888580" y="2684544"/>
            <a:ext cx="1657231"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74" name="直線コネクタ 73">
            <a:extLst>
              <a:ext uri="{FF2B5EF4-FFF2-40B4-BE49-F238E27FC236}">
                <a16:creationId xmlns:a16="http://schemas.microsoft.com/office/drawing/2014/main" id="{2E7A7B6B-43F1-4F57-86AE-C774EE4835A1}"/>
              </a:ext>
            </a:extLst>
          </p:cNvPr>
          <p:cNvCxnSpPr>
            <a:cxnSpLocks/>
          </p:cNvCxnSpPr>
          <p:nvPr/>
        </p:nvCxnSpPr>
        <p:spPr>
          <a:xfrm>
            <a:off x="6882657" y="2053148"/>
            <a:ext cx="0" cy="852177"/>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0" name="テキスト ボックス 79">
            <a:extLst>
              <a:ext uri="{FF2B5EF4-FFF2-40B4-BE49-F238E27FC236}">
                <a16:creationId xmlns:a16="http://schemas.microsoft.com/office/drawing/2014/main" id="{A01C1EF5-614B-4AA6-89CC-693F9D487AFE}"/>
              </a:ext>
            </a:extLst>
          </p:cNvPr>
          <p:cNvSpPr txBox="1"/>
          <p:nvPr/>
        </p:nvSpPr>
        <p:spPr>
          <a:xfrm>
            <a:off x="1689798" y="4854850"/>
            <a:ext cx="5842223" cy="276999"/>
          </a:xfrm>
          <a:prstGeom prst="rect">
            <a:avLst/>
          </a:prstGeom>
          <a:noFill/>
        </p:spPr>
        <p:txBody>
          <a:bodyPr wrap="square" rtlCol="0">
            <a:spAutoFit/>
          </a:bodyPr>
          <a:lstStyle/>
          <a:p>
            <a:r>
              <a:rPr kumimoji="1" lang="ja-JP" altLang="en-US" sz="1200" dirty="0">
                <a:latin typeface="Arial"/>
              </a:rPr>
              <a:t>（専業主婦）</a:t>
            </a:r>
          </a:p>
        </p:txBody>
      </p:sp>
    </p:spTree>
    <p:extLst>
      <p:ext uri="{BB962C8B-B14F-4D97-AF65-F5344CB8AC3E}">
        <p14:creationId xmlns:p14="http://schemas.microsoft.com/office/powerpoint/2010/main" val="59266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２</a:t>
            </a:r>
            <a:r>
              <a:rPr kumimoji="1" lang="ja-JP" altLang="en-US" dirty="0"/>
              <a:t>－４．会社の育児支援制度を</a:t>
            </a:r>
            <a:r>
              <a:rPr lang="ja-JP" altLang="en-US" dirty="0"/>
              <a:t>調べてみよう</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16</a:t>
            </a:fld>
            <a:endParaRPr lang="en-US" altLang="ja-JP" sz="1600" dirty="0"/>
          </a:p>
        </p:txBody>
      </p:sp>
      <p:cxnSp>
        <p:nvCxnSpPr>
          <p:cNvPr id="9" name="直線コネクタ 8"/>
          <p:cNvCxnSpPr/>
          <p:nvPr/>
        </p:nvCxnSpPr>
        <p:spPr>
          <a:xfrm flipV="1">
            <a:off x="912511" y="5011530"/>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812657" y="456609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59274" y="4552414"/>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6" name="正方形/長方形 25">
            <a:extLst>
              <a:ext uri="{FF2B5EF4-FFF2-40B4-BE49-F238E27FC236}">
                <a16:creationId xmlns:a16="http://schemas.microsoft.com/office/drawing/2014/main" id="{C495F5CC-8C92-42FA-BA5D-74096D5D21B3}"/>
              </a:ext>
            </a:extLst>
          </p:cNvPr>
          <p:cNvSpPr/>
          <p:nvPr/>
        </p:nvSpPr>
        <p:spPr>
          <a:xfrm>
            <a:off x="1898276" y="4653142"/>
            <a:ext cx="7000398"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160"/>
              </a:lnSpc>
              <a:spcBef>
                <a:spcPts val="300"/>
              </a:spcBef>
              <a:spcAft>
                <a:spcPts val="300"/>
              </a:spcAft>
            </a:pPr>
            <a:r>
              <a:rPr lang="ja-JP" altLang="en-US" sz="1800" b="1"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会社には、育児休業制度について周知する努力義務あり</a:t>
            </a:r>
            <a:endParaRPr kumimoji="1"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120">
            <a:extLst>
              <a:ext uri="{FF2B5EF4-FFF2-40B4-BE49-F238E27FC236}">
                <a16:creationId xmlns:a16="http://schemas.microsoft.com/office/drawing/2014/main" id="{C9AC7756-CB19-4688-9A4E-9F467C5FA008}"/>
              </a:ext>
            </a:extLst>
          </p:cNvPr>
          <p:cNvSpPr/>
          <p:nvPr/>
        </p:nvSpPr>
        <p:spPr>
          <a:xfrm>
            <a:off x="434656" y="4439815"/>
            <a:ext cx="9036000" cy="1711603"/>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51015341-020F-4540-8347-665FD26AE777}"/>
              </a:ext>
            </a:extLst>
          </p:cNvPr>
          <p:cNvSpPr/>
          <p:nvPr/>
        </p:nvSpPr>
        <p:spPr>
          <a:xfrm>
            <a:off x="1884187" y="5052122"/>
            <a:ext cx="7644644" cy="9210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会社は、子どもが生まれる予定の方などに、育児休業等に関する制度について</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個別に周知するための措置を講ずるよう努力する必要</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8DDAD6A1-5E1B-461F-A2EB-BD3FA5D7FE33}"/>
              </a:ext>
            </a:extLst>
          </p:cNvPr>
          <p:cNvSpPr/>
          <p:nvPr/>
        </p:nvSpPr>
        <p:spPr>
          <a:xfrm>
            <a:off x="1027187" y="2522632"/>
            <a:ext cx="8198469" cy="1631216"/>
          </a:xfrm>
          <a:prstGeom prst="rect">
            <a:avLst/>
          </a:prstGeom>
        </p:spPr>
        <p:txBody>
          <a:bodyPr wrap="square">
            <a:spAutoFit/>
          </a:bodyPr>
          <a:lstStyle/>
          <a:p>
            <a:pPr>
              <a:spcBef>
                <a:spcPts val="3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（会社独自の制度の例）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配偶者の出産時に</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日間の特別有給休暇を付与（</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子どもが満</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歳になるまで取得可能な育児休暇制度の導入（</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B</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男性の育児参画の情報交換の場としての「パパコミュニティ」の実施（</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C</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社）</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A6BE046B-9224-400D-A82C-FA8D5DB7348A}"/>
              </a:ext>
            </a:extLst>
          </p:cNvPr>
          <p:cNvSpPr/>
          <p:nvPr/>
        </p:nvSpPr>
        <p:spPr>
          <a:xfrm>
            <a:off x="406265" y="1117691"/>
            <a:ext cx="7644644" cy="62624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会社独自の制度を調べてみよう</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120">
            <a:extLst>
              <a:ext uri="{FF2B5EF4-FFF2-40B4-BE49-F238E27FC236}">
                <a16:creationId xmlns:a16="http://schemas.microsoft.com/office/drawing/2014/main" id="{066015EC-5EAB-4D89-B080-593779FDAA6E}"/>
              </a:ext>
            </a:extLst>
          </p:cNvPr>
          <p:cNvSpPr/>
          <p:nvPr/>
        </p:nvSpPr>
        <p:spPr>
          <a:xfrm>
            <a:off x="812657" y="2387797"/>
            <a:ext cx="7878761" cy="1711603"/>
          </a:xfrm>
          <a:prstGeom prst="roundRect">
            <a:avLst/>
          </a:prstGeom>
          <a:noFill/>
          <a:ln w="19050">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AB7898EB-D5F1-49FC-B06F-D4377C272781}"/>
              </a:ext>
            </a:extLst>
          </p:cNvPr>
          <p:cNvSpPr/>
          <p:nvPr/>
        </p:nvSpPr>
        <p:spPr>
          <a:xfrm>
            <a:off x="581109" y="1683100"/>
            <a:ext cx="8512234" cy="961802"/>
          </a:xfrm>
          <a:prstGeom prst="rect">
            <a:avLst/>
          </a:prstGeom>
        </p:spPr>
        <p:txBody>
          <a:bodyPr wrap="square">
            <a:spAutoFit/>
          </a:bodyPr>
          <a:lstStyle/>
          <a:p>
            <a:pPr>
              <a:spcBef>
                <a:spcPts val="30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会社によっては、育児・介護休業法で定められた制度以外に、独自の育児支援制度を導入しているところもある。育児休業と組み合わせて、自分に合った方法を検討してみよう。</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300"/>
              </a:spcBef>
              <a:buFont typeface="Wingdings" panose="05000000000000000000" pitchFamily="2" charset="2"/>
              <a:buChar char="Ø"/>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8953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606196" y="3843070"/>
            <a:ext cx="9097034" cy="2354550"/>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p:txBody>
          <a:bodyPr/>
          <a:lstStyle/>
          <a:p>
            <a:r>
              <a:rPr lang="ja-JP" altLang="en-US" dirty="0"/>
              <a:t>２－５．</a:t>
            </a:r>
            <a:r>
              <a:rPr kumimoji="1" lang="ja-JP" altLang="en-US" dirty="0"/>
              <a:t>育児休業取得のポイント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17</a:t>
            </a:fld>
            <a:endParaRPr lang="en-US" altLang="ja-JP" sz="1600" dirty="0"/>
          </a:p>
        </p:txBody>
      </p:sp>
      <p:grpSp>
        <p:nvGrpSpPr>
          <p:cNvPr id="86" name="グループ化 85">
            <a:extLst>
              <a:ext uri="{FF2B5EF4-FFF2-40B4-BE49-F238E27FC236}">
                <a16:creationId xmlns:a16="http://schemas.microsoft.com/office/drawing/2014/main" id="{0886B569-847C-4919-80AB-8A28F43C0116}"/>
              </a:ext>
            </a:extLst>
          </p:cNvPr>
          <p:cNvGrpSpPr/>
          <p:nvPr/>
        </p:nvGrpSpPr>
        <p:grpSpPr>
          <a:xfrm>
            <a:off x="792822" y="3983747"/>
            <a:ext cx="1250502" cy="605480"/>
            <a:chOff x="971829" y="1493659"/>
            <a:chExt cx="1401988" cy="678828"/>
          </a:xfrm>
        </p:grpSpPr>
        <p:cxnSp>
          <p:nvCxnSpPr>
            <p:cNvPr id="87" name="直線コネクタ 86">
              <a:extLst>
                <a:ext uri="{FF2B5EF4-FFF2-40B4-BE49-F238E27FC236}">
                  <a16:creationId xmlns:a16="http://schemas.microsoft.com/office/drawing/2014/main" id="{5D1B6E36-B62A-4B1F-B100-B10D5DBAEE24}"/>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88" name="グループ化 87">
              <a:extLst>
                <a:ext uri="{FF2B5EF4-FFF2-40B4-BE49-F238E27FC236}">
                  <a16:creationId xmlns:a16="http://schemas.microsoft.com/office/drawing/2014/main" id="{E5F33227-FE71-4C00-BCB2-64DA7C97D7C6}"/>
                </a:ext>
              </a:extLst>
            </p:cNvPr>
            <p:cNvGrpSpPr/>
            <p:nvPr/>
          </p:nvGrpSpPr>
          <p:grpSpPr>
            <a:xfrm>
              <a:off x="971829" y="1493659"/>
              <a:ext cx="401469" cy="678828"/>
              <a:chOff x="892445" y="2378728"/>
              <a:chExt cx="792162" cy="1286531"/>
            </a:xfrm>
          </p:grpSpPr>
          <p:pic>
            <p:nvPicPr>
              <p:cNvPr id="90" name="Picture 3" descr="C:\Users\R176070\AppData\Local\Microsoft\Windows\Temporary Internet Files\Content.IE5\340NT5HK\Finger-pointing-icon[1].png">
                <a:extLst>
                  <a:ext uri="{FF2B5EF4-FFF2-40B4-BE49-F238E27FC236}">
                    <a16:creationId xmlns:a16="http://schemas.microsoft.com/office/drawing/2014/main" id="{9E97EDCF-D227-4DB0-A89E-FB7C3448FC1E}"/>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グループ化 90">
                <a:extLst>
                  <a:ext uri="{FF2B5EF4-FFF2-40B4-BE49-F238E27FC236}">
                    <a16:creationId xmlns:a16="http://schemas.microsoft.com/office/drawing/2014/main" id="{B6E4FD13-1E26-420B-B136-8BD917CA04F6}"/>
                  </a:ext>
                </a:extLst>
              </p:cNvPr>
              <p:cNvGrpSpPr/>
              <p:nvPr/>
            </p:nvGrpSpPr>
            <p:grpSpPr>
              <a:xfrm rot="865085">
                <a:off x="1241880" y="2378728"/>
                <a:ext cx="312183" cy="563748"/>
                <a:chOff x="2790652" y="3004952"/>
                <a:chExt cx="312183" cy="563748"/>
              </a:xfrm>
            </p:grpSpPr>
            <p:sp>
              <p:nvSpPr>
                <p:cNvPr id="92" name="二等辺三角形 91">
                  <a:extLst>
                    <a:ext uri="{FF2B5EF4-FFF2-40B4-BE49-F238E27FC236}">
                      <a16:creationId xmlns:a16="http://schemas.microsoft.com/office/drawing/2014/main" id="{7BCE1C55-EDFB-44E3-9A0A-F47168DB016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3" name="二等辺三角形 92">
                  <a:extLst>
                    <a:ext uri="{FF2B5EF4-FFF2-40B4-BE49-F238E27FC236}">
                      <a16:creationId xmlns:a16="http://schemas.microsoft.com/office/drawing/2014/main" id="{92EA32A7-11AA-4070-8426-9CCB42BA0A32}"/>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89" name="角丸四角形 18">
              <a:extLst>
                <a:ext uri="{FF2B5EF4-FFF2-40B4-BE49-F238E27FC236}">
                  <a16:creationId xmlns:a16="http://schemas.microsoft.com/office/drawing/2014/main" id="{489903E9-F991-4CF4-A236-8FED1EAAFD64}"/>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 name="正方形/長方形 18">
            <a:extLst>
              <a:ext uri="{FF2B5EF4-FFF2-40B4-BE49-F238E27FC236}">
                <a16:creationId xmlns:a16="http://schemas.microsoft.com/office/drawing/2014/main" id="{F55D40C6-8774-4B3D-A1BE-3185BAC903D2}"/>
              </a:ext>
            </a:extLst>
          </p:cNvPr>
          <p:cNvSpPr/>
          <p:nvPr/>
        </p:nvSpPr>
        <p:spPr>
          <a:xfrm>
            <a:off x="1375534" y="3338430"/>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サポートしてくれる同僚への感謝の気持ちをお忘れなく！</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90E3DA6D-67B7-497F-A277-67F8312C2BA4}"/>
              </a:ext>
            </a:extLst>
          </p:cNvPr>
          <p:cNvSpPr txBox="1"/>
          <p:nvPr/>
        </p:nvSpPr>
        <p:spPr>
          <a:xfrm>
            <a:off x="1243608" y="4658570"/>
            <a:ext cx="8320045" cy="132343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育児休業はまだまだ先</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と思っていても、怪我や病気による入院や、介護など、</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いつ何時、自分がサポートを受ける側に回るかわかりません。</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普段から、</a:t>
            </a:r>
            <a:r>
              <a:rPr lang="ja-JP" altLang="en-US" sz="2000" b="1" dirty="0">
                <a:solidFill>
                  <a:srgbClr val="990033"/>
                </a:solidFill>
                <a:latin typeface="Meiryo UI" panose="020B0604030504040204" pitchFamily="50" charset="-128"/>
                <a:ea typeface="Meiryo UI" panose="020B0604030504040204" pitchFamily="50" charset="-128"/>
              </a:rPr>
              <a:t>「お互い様」の気持ち</a:t>
            </a:r>
            <a:r>
              <a:rPr lang="ja-JP" altLang="en-US" sz="2000" dirty="0">
                <a:latin typeface="Meiryo UI" panose="020B0604030504040204" pitchFamily="50" charset="-128"/>
                <a:ea typeface="Meiryo UI" panose="020B0604030504040204" pitchFamily="50" charset="-128"/>
              </a:rPr>
              <a:t>でサポートし合える環境づくりを心掛けましょう。</a:t>
            </a:r>
            <a:endParaRPr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育児休業取得者の業務を引き継ぐ時には、スキルアップのチャンスと捉えましょう。</a:t>
            </a:r>
          </a:p>
        </p:txBody>
      </p:sp>
      <p:sp>
        <p:nvSpPr>
          <p:cNvPr id="28" name="テキスト ボックス 27">
            <a:extLst>
              <a:ext uri="{FF2B5EF4-FFF2-40B4-BE49-F238E27FC236}">
                <a16:creationId xmlns:a16="http://schemas.microsoft.com/office/drawing/2014/main" id="{C5C701EE-1CA9-408C-9E84-771D4C24D3B6}"/>
              </a:ext>
            </a:extLst>
          </p:cNvPr>
          <p:cNvSpPr txBox="1"/>
          <p:nvPr/>
        </p:nvSpPr>
        <p:spPr>
          <a:xfrm>
            <a:off x="587829" y="1148913"/>
            <a:ext cx="6778742" cy="2260491"/>
          </a:xfrm>
          <a:prstGeom prst="rect">
            <a:avLst/>
          </a:prstGeom>
          <a:noFill/>
        </p:spPr>
        <p:txBody>
          <a:bodyPr wrap="square" rtlCol="0">
            <a:spAutoFit/>
          </a:bodyPr>
          <a:lstStyle/>
          <a:p>
            <a:pPr marL="342900" indent="-342900">
              <a:lnSpc>
                <a:spcPts val="3000"/>
              </a:lnSpc>
              <a:buFont typeface="Wingdings" panose="05000000000000000000" pitchFamily="2" charset="2"/>
              <a:buChar char="Ø"/>
            </a:pPr>
            <a:r>
              <a:rPr lang="ja-JP" altLang="en-US" sz="2000" b="1" spc="-100" dirty="0">
                <a:latin typeface="Meiryo UI" panose="020B0604030504040204" pitchFamily="50" charset="-128"/>
                <a:ea typeface="Meiryo UI" panose="020B0604030504040204" pitchFamily="50" charset="-128"/>
                <a:cs typeface="Meiryo UI" panose="020B0604030504040204" pitchFamily="50" charset="-128"/>
              </a:rPr>
              <a:t>「育児休業を取得したい」という希望を、時間的に余裕を持って上司や同僚に伝えましょう。</a:t>
            </a:r>
            <a:endParaRPr lang="en-US" altLang="ja-JP" sz="2000" b="1" spc="-1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000"/>
              </a:lnSpc>
              <a:buFont typeface="Wingdings" panose="05000000000000000000" pitchFamily="2" charset="2"/>
              <a:buChar char="Ø"/>
            </a:pPr>
            <a:r>
              <a:rPr lang="ja-JP" altLang="en-US" sz="2000" b="1" spc="-100" dirty="0">
                <a:latin typeface="Meiryo UI" panose="020B0604030504040204" pitchFamily="50" charset="-128"/>
                <a:ea typeface="Meiryo UI" panose="020B0604030504040204" pitchFamily="50" charset="-128"/>
                <a:cs typeface="Meiryo UI" panose="020B0604030504040204" pitchFamily="50" charset="-128"/>
              </a:rPr>
              <a:t>育児休業前には、可能な限り、業務を片付けておきましょう。</a:t>
            </a:r>
            <a:endParaRPr lang="en-US" altLang="ja-JP" sz="2000" b="1" spc="-1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3000"/>
              </a:lnSpc>
              <a:buFont typeface="Wingdings" panose="05000000000000000000" pitchFamily="2" charset="2"/>
              <a:buChar char="Ø"/>
            </a:pPr>
            <a:r>
              <a:rPr lang="ja-JP" altLang="en-US" sz="2000" b="1" spc="-100" dirty="0">
                <a:latin typeface="Meiryo UI" panose="020B0604030504040204" pitchFamily="50" charset="-128"/>
                <a:ea typeface="Meiryo UI" panose="020B0604030504040204" pitchFamily="50" charset="-128"/>
                <a:cs typeface="Meiryo UI" panose="020B0604030504040204" pitchFamily="50" charset="-128"/>
              </a:rPr>
              <a:t>業務の棚卸しを行い、スムーズな引継ぎを心掛けましょう。</a:t>
            </a:r>
            <a:endParaRPr lang="en-US" altLang="ja-JP" sz="2000" b="1" spc="-100"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sz="2000" b="1" spc="-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800" spc="-100" dirty="0">
                <a:latin typeface="Meiryo UI" panose="020B0604030504040204" pitchFamily="50" charset="-128"/>
                <a:ea typeface="Meiryo UI" panose="020B0604030504040204" pitchFamily="50" charset="-128"/>
                <a:cs typeface="Meiryo UI" panose="020B0604030504040204" pitchFamily="50" charset="-128"/>
              </a:rPr>
              <a:t>・・・予め要点をまとめた資料や業務マニュアルを作成し、業務のコツ、</a:t>
            </a:r>
            <a:endParaRPr lang="en-US" altLang="ja-JP" sz="1800" spc="-100" dirty="0">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sz="1800" spc="-100" dirty="0">
                <a:latin typeface="Meiryo UI" panose="020B0604030504040204" pitchFamily="50" charset="-128"/>
                <a:ea typeface="Meiryo UI" panose="020B0604030504040204" pitchFamily="50" charset="-128"/>
                <a:cs typeface="Meiryo UI" panose="020B0604030504040204" pitchFamily="50" charset="-128"/>
              </a:rPr>
              <a:t>　　　　　注意事項、キーポイントなどをも可能な限り引き継ぎましょう。</a:t>
            </a:r>
            <a:endParaRPr lang="en-US" altLang="ja-JP" sz="1800"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42C0794A-9332-4AF6-BFC7-B08649AA69C6}"/>
              </a:ext>
            </a:extLst>
          </p:cNvPr>
          <p:cNvSpPr/>
          <p:nvPr/>
        </p:nvSpPr>
        <p:spPr>
          <a:xfrm>
            <a:off x="2336408" y="4058552"/>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「お互い様」でサポートし合える環境づくり</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おもちゃ, 人形, 時計 が含まれている画像&#10;&#10;自動的に生成された説明">
            <a:extLst>
              <a:ext uri="{FF2B5EF4-FFF2-40B4-BE49-F238E27FC236}">
                <a16:creationId xmlns:a16="http://schemas.microsoft.com/office/drawing/2014/main" id="{7F70A178-3F7B-47FC-9268-229AA4A9327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010399" y="1579927"/>
            <a:ext cx="2307771" cy="1393677"/>
          </a:xfrm>
          <a:prstGeom prst="rect">
            <a:avLst/>
          </a:prstGeom>
        </p:spPr>
      </p:pic>
    </p:spTree>
    <p:extLst>
      <p:ext uri="{BB962C8B-B14F-4D97-AF65-F5344CB8AC3E}">
        <p14:creationId xmlns:p14="http://schemas.microsoft.com/office/powerpoint/2010/main" val="2510641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4" y="6427788"/>
            <a:ext cx="343535" cy="360362"/>
          </a:xfrm>
        </p:spPr>
        <p:txBody>
          <a:bodyPr/>
          <a:lstStyle/>
          <a:p>
            <a:pPr>
              <a:defRPr/>
            </a:pPr>
            <a:fld id="{E998A1A3-FEA1-4990-8247-73F0C5D4C06C}" type="slidenum">
              <a:rPr lang="ja-JP" altLang="en-US" sz="1600" smtClean="0"/>
              <a:pPr>
                <a:defRPr/>
              </a:pPr>
              <a:t>18</a:t>
            </a:fld>
            <a:endParaRPr lang="en-US" altLang="ja-JP" sz="1600" dirty="0"/>
          </a:p>
        </p:txBody>
      </p:sp>
      <p:sp>
        <p:nvSpPr>
          <p:cNvPr id="6" name="タイトル 1"/>
          <p:cNvSpPr>
            <a:spLocks noGrp="1"/>
          </p:cNvSpPr>
          <p:nvPr>
            <p:ph type="title"/>
          </p:nvPr>
        </p:nvSpPr>
        <p:spPr bwMode="white">
          <a:xfrm>
            <a:off x="0" y="3105150"/>
            <a:ext cx="9607273" cy="647700"/>
          </a:xfrm>
        </p:spPr>
        <p:txBody>
          <a:bodyPr/>
          <a:lstStyle/>
          <a:p>
            <a:r>
              <a:rPr kumimoji="1" lang="ja-JP" altLang="en-US" sz="3200" dirty="0">
                <a:solidFill>
                  <a:schemeClr val="bg1"/>
                </a:solidFill>
              </a:rPr>
              <a:t>　第三章　男性の育児休業を推進している企業の探し方</a:t>
            </a:r>
            <a:endParaRPr kumimoji="1" lang="ja-JP" altLang="en-US" sz="2400" dirty="0">
              <a:solidFill>
                <a:schemeClr val="bg1"/>
              </a:solidFill>
            </a:endParaRPr>
          </a:p>
        </p:txBody>
      </p:sp>
      <p:sp>
        <p:nvSpPr>
          <p:cNvPr id="2" name="正方形/長方形 1">
            <a:extLst>
              <a:ext uri="{FF2B5EF4-FFF2-40B4-BE49-F238E27FC236}">
                <a16:creationId xmlns:a16="http://schemas.microsoft.com/office/drawing/2014/main" id="{78E91A78-2016-48DF-91DD-E4F53AB7BC8E}"/>
              </a:ext>
            </a:extLst>
          </p:cNvPr>
          <p:cNvSpPr/>
          <p:nvPr/>
        </p:nvSpPr>
        <p:spPr>
          <a:xfrm>
            <a:off x="6917059" y="4225773"/>
            <a:ext cx="2490283" cy="57636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a:t>大学生・求職者向け</a:t>
            </a:r>
          </a:p>
        </p:txBody>
      </p:sp>
    </p:spTree>
    <p:extLst>
      <p:ext uri="{BB962C8B-B14F-4D97-AF65-F5344CB8AC3E}">
        <p14:creationId xmlns:p14="http://schemas.microsoft.com/office/powerpoint/2010/main" val="388656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704324" y="1174592"/>
            <a:ext cx="8326659" cy="5000942"/>
          </a:xfrm>
        </p:spPr>
        <p:txBody>
          <a:bodyPr/>
          <a:lstStyle/>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「二人の子どもは二人で育児」、「子どもが生まれたら、育児休業を取りたい」と多くの人が考えています。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000"/>
              </a:lnSpc>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育児休業は、</a:t>
            </a:r>
            <a:r>
              <a:rPr lang="ja-JP" altLang="en-US"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に基づき、労働者が取得できる休業制度です。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000"/>
              </a:lnSpc>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育児休業制度の目的は、労働者が出産や育児などで退職することなく、キャリアを継続できるようにするためのもの、言い換えれば、</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育児休業は、充実した職業生活を送るための制度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000"/>
              </a:lnSpc>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長い職業生活において、みなさんが能力を発揮し、ワーク・ライフ・バランスを確保するために、育児休業はとても重要な制度です。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1000"/>
              </a:lnSpc>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育児休業を取りたいと望む人が、男性も女性も、当たり前のように取得することができる社会の実現が望まれています。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3000"/>
              </a:lnSpc>
              <a:spcBef>
                <a:spcPts val="600"/>
              </a:spcBef>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p:txBody>
          <a:bodyPr/>
          <a:lstStyle/>
          <a:p>
            <a:r>
              <a:rPr kumimoji="1" lang="ja-JP" altLang="en-US" dirty="0"/>
              <a:t>はじめに　</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a:t>
            </a:fld>
            <a:endParaRPr lang="en-US" altLang="ja-JP" sz="1600" dirty="0"/>
          </a:p>
        </p:txBody>
      </p:sp>
    </p:spTree>
    <p:extLst>
      <p:ext uri="{BB962C8B-B14F-4D97-AF65-F5344CB8AC3E}">
        <p14:creationId xmlns:p14="http://schemas.microsoft.com/office/powerpoint/2010/main" val="3932754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19</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３－１．イクメンプロジェクトとは</a:t>
            </a:r>
          </a:p>
        </p:txBody>
      </p:sp>
      <p:pic>
        <p:nvPicPr>
          <p:cNvPr id="3" name="図 2" descr="挿絵 が含まれている画像&#10;&#10;自動的に生成された説明">
            <a:extLst>
              <a:ext uri="{FF2B5EF4-FFF2-40B4-BE49-F238E27FC236}">
                <a16:creationId xmlns:a16="http://schemas.microsoft.com/office/drawing/2014/main" id="{206995E2-56B2-4C8E-84A2-B113680D3A94}"/>
              </a:ext>
            </a:extLst>
          </p:cNvPr>
          <p:cNvPicPr>
            <a:picLocks noChangeAspect="1"/>
          </p:cNvPicPr>
          <p:nvPr/>
        </p:nvPicPr>
        <p:blipFill>
          <a:blip r:embed="rId3"/>
          <a:stretch>
            <a:fillRect/>
          </a:stretch>
        </p:blipFill>
        <p:spPr>
          <a:xfrm>
            <a:off x="4143087" y="1323566"/>
            <a:ext cx="1143000" cy="571500"/>
          </a:xfrm>
          <a:prstGeom prst="rect">
            <a:avLst/>
          </a:prstGeom>
        </p:spPr>
      </p:pic>
      <p:sp>
        <p:nvSpPr>
          <p:cNvPr id="8" name="テキスト ボックス 7">
            <a:extLst>
              <a:ext uri="{FF2B5EF4-FFF2-40B4-BE49-F238E27FC236}">
                <a16:creationId xmlns:a16="http://schemas.microsoft.com/office/drawing/2014/main" id="{30110DC1-FDF4-404F-9F14-F0D0EADA44A1}"/>
              </a:ext>
            </a:extLst>
          </p:cNvPr>
          <p:cNvSpPr txBox="1"/>
          <p:nvPr/>
        </p:nvSpPr>
        <p:spPr>
          <a:xfrm>
            <a:off x="632274" y="1291903"/>
            <a:ext cx="3718053" cy="838691"/>
          </a:xfrm>
          <a:prstGeom prst="rect">
            <a:avLst/>
          </a:prstGeom>
          <a:noFill/>
        </p:spPr>
        <p:txBody>
          <a:bodyPr wrap="square" rtlCol="0">
            <a:noAutofit/>
          </a:bodyPr>
          <a:lstStyle/>
          <a:p>
            <a:pPr>
              <a:lnSpc>
                <a:spcPct val="150000"/>
              </a:lnSpc>
            </a:pPr>
            <a:r>
              <a:rPr lang="ja-JP" altLang="en-US" sz="24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イクメンプロジェクトとは</a:t>
            </a:r>
            <a:endParaRPr lang="en-US" altLang="ja-JP" sz="24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5">
            <a:extLst>
              <a:ext uri="{FF2B5EF4-FFF2-40B4-BE49-F238E27FC236}">
                <a16:creationId xmlns:a16="http://schemas.microsoft.com/office/drawing/2014/main" id="{7E22E743-9BBA-48B8-87B9-1D2FFB6B2BDB}"/>
              </a:ext>
            </a:extLst>
          </p:cNvPr>
          <p:cNvSpPr/>
          <p:nvPr/>
        </p:nvSpPr>
        <p:spPr>
          <a:xfrm>
            <a:off x="268014" y="1101109"/>
            <a:ext cx="9369972" cy="5041073"/>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6EA4C760-5034-435B-B63C-53B5FBDC48C9}"/>
              </a:ext>
            </a:extLst>
          </p:cNvPr>
          <p:cNvSpPr txBox="1"/>
          <p:nvPr/>
        </p:nvSpPr>
        <p:spPr>
          <a:xfrm>
            <a:off x="5465413" y="1557359"/>
            <a:ext cx="3641642" cy="338554"/>
          </a:xfrm>
          <a:prstGeom prst="rect">
            <a:avLst/>
          </a:prstGeom>
          <a:noFill/>
        </p:spPr>
        <p:txBody>
          <a:bodyPr wrap="square" rtlCol="0">
            <a:spAutoFit/>
          </a:bodyPr>
          <a:lstStyle/>
          <a:p>
            <a:r>
              <a:rPr lang="en-US" altLang="ja-JP" sz="1600" dirty="0">
                <a:latin typeface="Arial"/>
              </a:rPr>
              <a:t>https://ikumen-project.mhlw.go.jp/</a:t>
            </a:r>
            <a:endParaRPr kumimoji="1" lang="ja-JP" altLang="en-US" sz="1600" dirty="0">
              <a:latin typeface="Arial"/>
            </a:endParaRPr>
          </a:p>
        </p:txBody>
      </p:sp>
      <p:pic>
        <p:nvPicPr>
          <p:cNvPr id="17" name="Picture 3">
            <a:extLst>
              <a:ext uri="{FF2B5EF4-FFF2-40B4-BE49-F238E27FC236}">
                <a16:creationId xmlns:a16="http://schemas.microsoft.com/office/drawing/2014/main" id="{B4101C56-5F1C-485E-B433-60603F8F9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017" y="2022878"/>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1A0742CE-AB5F-4E52-B348-5548EA58CCE5}"/>
              </a:ext>
            </a:extLst>
          </p:cNvPr>
          <p:cNvSpPr/>
          <p:nvPr/>
        </p:nvSpPr>
        <p:spPr>
          <a:xfrm>
            <a:off x="8385243" y="41369"/>
            <a:ext cx="1419927"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大学生・求職者向け</a:t>
            </a:r>
          </a:p>
        </p:txBody>
      </p:sp>
      <p:sp>
        <p:nvSpPr>
          <p:cNvPr id="15" name="テキスト ボックス 14">
            <a:extLst>
              <a:ext uri="{FF2B5EF4-FFF2-40B4-BE49-F238E27FC236}">
                <a16:creationId xmlns:a16="http://schemas.microsoft.com/office/drawing/2014/main" id="{52706D9F-B99F-4CB0-9629-259B0447A1C4}"/>
              </a:ext>
            </a:extLst>
          </p:cNvPr>
          <p:cNvSpPr txBox="1"/>
          <p:nvPr/>
        </p:nvSpPr>
        <p:spPr>
          <a:xfrm>
            <a:off x="714177" y="2044874"/>
            <a:ext cx="6946463" cy="838691"/>
          </a:xfrm>
          <a:prstGeom prst="rect">
            <a:avLst/>
          </a:prstGeom>
          <a:noFill/>
        </p:spPr>
        <p:txBody>
          <a:bodyPr wrap="square" rtlCol="0">
            <a:noAutofit/>
          </a:bodyPr>
          <a:lstStyle/>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厚生労働省のウェブサイトを情報発信の起点とし、育児に意欲を持つ多くの男性が、育児休業を取得しやすい環境づくりを目指したプロジェクト。「育てる男が、家族を変える。社会が動く。」というスローガンを掲げ、さまざまな情報発信を行っ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9935ED5F-8A61-4FC5-B573-CF53DE28F546}"/>
              </a:ext>
            </a:extLst>
          </p:cNvPr>
          <p:cNvSpPr txBox="1"/>
          <p:nvPr/>
        </p:nvSpPr>
        <p:spPr>
          <a:xfrm>
            <a:off x="552588" y="3348692"/>
            <a:ext cx="8784379" cy="838691"/>
          </a:xfrm>
          <a:prstGeom prst="rect">
            <a:avLst/>
          </a:prstGeom>
          <a:noFill/>
        </p:spPr>
        <p:txBody>
          <a:bodyPr wrap="square" rtlCol="0">
            <a:noAutofit/>
          </a:bodyPr>
          <a:lstStyle/>
          <a:p>
            <a:pPr>
              <a:lnSpc>
                <a:spcPct val="150000"/>
              </a:lnSpc>
            </a:pPr>
            <a:r>
              <a:rPr lang="ja-JP" altLang="en-US" sz="2000" b="1"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イクメン推進企業・イクボスアワード受賞企業をチェック！</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イクメンプロジェクトでは、男性の育児と仕事の両立を積極的に推進する企業を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「イクメン推進企業」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部下が育児と仕事を両立できるよう配慮し、業務を滞りなく進めるための工夫をしつつ、自らも仕事と生活を充実させている管理職を</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として表彰しています。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499980BF-CC89-4BFB-AA96-5D5567AB5D5A}"/>
              </a:ext>
            </a:extLst>
          </p:cNvPr>
          <p:cNvGrpSpPr/>
          <p:nvPr/>
        </p:nvGrpSpPr>
        <p:grpSpPr>
          <a:xfrm>
            <a:off x="437226" y="3243959"/>
            <a:ext cx="1422564" cy="678828"/>
            <a:chOff x="554267" y="1473860"/>
            <a:chExt cx="1422564" cy="678828"/>
          </a:xfrm>
        </p:grpSpPr>
        <p:sp>
          <p:nvSpPr>
            <p:cNvPr id="18" name="角丸四角形 9">
              <a:extLst>
                <a:ext uri="{FF2B5EF4-FFF2-40B4-BE49-F238E27FC236}">
                  <a16:creationId xmlns:a16="http://schemas.microsoft.com/office/drawing/2014/main" id="{48873ABB-9F5C-44CA-BDEF-F9A420BE8793}"/>
                </a:ext>
              </a:extLst>
            </p:cNvPr>
            <p:cNvSpPr/>
            <p:nvPr/>
          </p:nvSpPr>
          <p:spPr>
            <a:xfrm>
              <a:off x="769229" y="1516583"/>
              <a:ext cx="1207602"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Check</a:t>
              </a:r>
              <a:r>
                <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21" name="直線コネクタ 20">
              <a:extLst>
                <a:ext uri="{FF2B5EF4-FFF2-40B4-BE49-F238E27FC236}">
                  <a16:creationId xmlns:a16="http://schemas.microsoft.com/office/drawing/2014/main" id="{099EC0A8-D8CF-4151-8F79-7B92350B89B6}"/>
                </a:ext>
              </a:extLst>
            </p:cNvPr>
            <p:cNvCxnSpPr/>
            <p:nvPr/>
          </p:nvCxnSpPr>
          <p:spPr>
            <a:xfrm flipV="1">
              <a:off x="921017" y="19196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22" name="グループ化 21">
              <a:extLst>
                <a:ext uri="{FF2B5EF4-FFF2-40B4-BE49-F238E27FC236}">
                  <a16:creationId xmlns:a16="http://schemas.microsoft.com/office/drawing/2014/main" id="{3F99FA3C-E29E-4C3C-BEF7-5E5A96D8C30E}"/>
                </a:ext>
              </a:extLst>
            </p:cNvPr>
            <p:cNvGrpSpPr/>
            <p:nvPr/>
          </p:nvGrpSpPr>
          <p:grpSpPr>
            <a:xfrm>
              <a:off x="554267" y="1473860"/>
              <a:ext cx="401469" cy="678828"/>
              <a:chOff x="892445" y="2378728"/>
              <a:chExt cx="792162" cy="1286531"/>
            </a:xfrm>
          </p:grpSpPr>
          <p:pic>
            <p:nvPicPr>
              <p:cNvPr id="23" name="Picture 3" descr="C:\Users\R176070\AppData\Local\Microsoft\Windows\Temporary Internet Files\Content.IE5\340NT5HK\Finger-pointing-icon[1].png">
                <a:extLst>
                  <a:ext uri="{FF2B5EF4-FFF2-40B4-BE49-F238E27FC236}">
                    <a16:creationId xmlns:a16="http://schemas.microsoft.com/office/drawing/2014/main" id="{E63569F9-B93D-4F27-9FBF-487DA22E56A5}"/>
                  </a:ext>
                </a:extLst>
              </p:cNvPr>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グループ化 23">
                <a:extLst>
                  <a:ext uri="{FF2B5EF4-FFF2-40B4-BE49-F238E27FC236}">
                    <a16:creationId xmlns:a16="http://schemas.microsoft.com/office/drawing/2014/main" id="{6FF03FC1-BAEB-49C8-A4B4-59C5CD2BDBBA}"/>
                  </a:ext>
                </a:extLst>
              </p:cNvPr>
              <p:cNvGrpSpPr/>
              <p:nvPr/>
            </p:nvGrpSpPr>
            <p:grpSpPr>
              <a:xfrm rot="865085">
                <a:off x="1241880" y="2378728"/>
                <a:ext cx="312183" cy="563748"/>
                <a:chOff x="2790652" y="3004952"/>
                <a:chExt cx="312183" cy="563748"/>
              </a:xfrm>
            </p:grpSpPr>
            <p:sp>
              <p:nvSpPr>
                <p:cNvPr id="25" name="二等辺三角形 24">
                  <a:extLst>
                    <a:ext uri="{FF2B5EF4-FFF2-40B4-BE49-F238E27FC236}">
                      <a16:creationId xmlns:a16="http://schemas.microsoft.com/office/drawing/2014/main" id="{B5DE0F6A-5FB7-42A5-90C1-19BDC48858B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二等辺三角形 25">
                  <a:extLst>
                    <a:ext uri="{FF2B5EF4-FFF2-40B4-BE49-F238E27FC236}">
                      <a16:creationId xmlns:a16="http://schemas.microsoft.com/office/drawing/2014/main" id="{6A2A33F0-E2A6-49FE-8FD2-C5993471CA9D}"/>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pic>
        <p:nvPicPr>
          <p:cNvPr id="27" name="図 26">
            <a:extLst>
              <a:ext uri="{FF2B5EF4-FFF2-40B4-BE49-F238E27FC236}">
                <a16:creationId xmlns:a16="http://schemas.microsoft.com/office/drawing/2014/main" id="{9038A99D-8735-4AD8-AC75-74DE0CDD26C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559858" y="4741718"/>
            <a:ext cx="996941" cy="1228617"/>
          </a:xfrm>
          <a:prstGeom prst="rect">
            <a:avLst/>
          </a:prstGeom>
          <a:noFill/>
          <a:ln>
            <a:noFill/>
          </a:ln>
        </p:spPr>
      </p:pic>
      <p:pic>
        <p:nvPicPr>
          <p:cNvPr id="28" name="図 27">
            <a:extLst>
              <a:ext uri="{FF2B5EF4-FFF2-40B4-BE49-F238E27FC236}">
                <a16:creationId xmlns:a16="http://schemas.microsoft.com/office/drawing/2014/main" id="{5A4D0034-BD83-4219-A3A5-5EE1A57583DA}"/>
              </a:ext>
            </a:extLst>
          </p:cNvPr>
          <p:cNvPicPr>
            <a:picLocks noChangeAspect="1"/>
          </p:cNvPicPr>
          <p:nvPr/>
        </p:nvPicPr>
        <p:blipFill rotWithShape="1">
          <a:blip r:embed="rId8"/>
          <a:srcRect l="26930" t="54177" r="62061" b="24729"/>
          <a:stretch/>
        </p:blipFill>
        <p:spPr>
          <a:xfrm>
            <a:off x="5355973" y="4672176"/>
            <a:ext cx="1071064" cy="1368135"/>
          </a:xfrm>
          <a:prstGeom prst="rect">
            <a:avLst/>
          </a:prstGeom>
        </p:spPr>
      </p:pic>
      <p:sp>
        <p:nvSpPr>
          <p:cNvPr id="29" name="テキスト ボックス 28">
            <a:extLst>
              <a:ext uri="{FF2B5EF4-FFF2-40B4-BE49-F238E27FC236}">
                <a16:creationId xmlns:a16="http://schemas.microsoft.com/office/drawing/2014/main" id="{4890B168-BD03-4549-94FE-2AE85D70DCE4}"/>
              </a:ext>
            </a:extLst>
          </p:cNvPr>
          <p:cNvSpPr txBox="1"/>
          <p:nvPr/>
        </p:nvSpPr>
        <p:spPr>
          <a:xfrm>
            <a:off x="2593860" y="5087210"/>
            <a:ext cx="1831041" cy="787305"/>
          </a:xfrm>
          <a:prstGeom prst="rect">
            <a:avLst/>
          </a:prstGeom>
          <a:noFill/>
        </p:spPr>
        <p:txBody>
          <a:bodyPr wrap="square" rtlCol="0">
            <a:noAutofit/>
          </a:bodyPr>
          <a:lstStyle/>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「イクメン推進企業」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722CB7A1-D3AD-4381-B0B4-B4C6906DE55B}"/>
              </a:ext>
            </a:extLst>
          </p:cNvPr>
          <p:cNvSpPr txBox="1"/>
          <p:nvPr/>
        </p:nvSpPr>
        <p:spPr>
          <a:xfrm>
            <a:off x="6442588" y="5103755"/>
            <a:ext cx="1831041" cy="419450"/>
          </a:xfrm>
          <a:prstGeom prst="rect">
            <a:avLst/>
          </a:prstGeom>
          <a:noFill/>
        </p:spPr>
        <p:txBody>
          <a:bodyPr wrap="square" rtlCol="0">
            <a:noAutofit/>
          </a:bodyPr>
          <a:lstStyle/>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「イクボスアワード」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22021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a:extLst>
              <a:ext uri="{FF2B5EF4-FFF2-40B4-BE49-F238E27FC236}">
                <a16:creationId xmlns:a16="http://schemas.microsoft.com/office/drawing/2014/main" id="{6F5C669F-C924-4C63-8557-3D26D6F98003}"/>
              </a:ext>
            </a:extLst>
          </p:cNvPr>
          <p:cNvGraphicFramePr>
            <a:graphicFrameLocks noGrp="1"/>
          </p:cNvGraphicFramePr>
          <p:nvPr>
            <p:extLst>
              <p:ext uri="{D42A27DB-BD31-4B8C-83A1-F6EECF244321}">
                <p14:modId xmlns:p14="http://schemas.microsoft.com/office/powerpoint/2010/main" val="2613954149"/>
              </p:ext>
            </p:extLst>
          </p:nvPr>
        </p:nvGraphicFramePr>
        <p:xfrm>
          <a:off x="858408" y="4439350"/>
          <a:ext cx="2782544" cy="1263154"/>
        </p:xfrm>
        <a:graphic>
          <a:graphicData uri="http://schemas.openxmlformats.org/drawingml/2006/table">
            <a:tbl>
              <a:tblPr/>
              <a:tblGrid>
                <a:gridCol w="2782544">
                  <a:extLst>
                    <a:ext uri="{9D8B030D-6E8A-4147-A177-3AD203B41FA5}">
                      <a16:colId xmlns:a16="http://schemas.microsoft.com/office/drawing/2014/main" val="3772163037"/>
                    </a:ext>
                  </a:extLst>
                </a:gridCol>
              </a:tblGrid>
              <a:tr h="1263154">
                <a:tc>
                  <a:txBody>
                    <a:bodyPr/>
                    <a:lstStyle/>
                    <a:p>
                      <a:r>
                        <a:rPr kumimoji="1" lang="ja-JP" altLang="en-US" sz="1400" b="1" dirty="0"/>
                        <a:t>女性の活躍推進企業データベース</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62920492"/>
                  </a:ext>
                </a:extLst>
              </a:tr>
            </a:tbl>
          </a:graphicData>
        </a:graphic>
      </p:graphicFrame>
      <p:graphicFrame>
        <p:nvGraphicFramePr>
          <p:cNvPr id="9" name="表 8">
            <a:extLst>
              <a:ext uri="{FF2B5EF4-FFF2-40B4-BE49-F238E27FC236}">
                <a16:creationId xmlns:a16="http://schemas.microsoft.com/office/drawing/2014/main" id="{EE9F16D0-1F63-47B6-8391-2FF01DB74586}"/>
              </a:ext>
            </a:extLst>
          </p:cNvPr>
          <p:cNvGraphicFramePr>
            <a:graphicFrameLocks noGrp="1"/>
          </p:cNvGraphicFramePr>
          <p:nvPr>
            <p:extLst>
              <p:ext uri="{D42A27DB-BD31-4B8C-83A1-F6EECF244321}">
                <p14:modId xmlns:p14="http://schemas.microsoft.com/office/powerpoint/2010/main" val="2040360009"/>
              </p:ext>
            </p:extLst>
          </p:nvPr>
        </p:nvGraphicFramePr>
        <p:xfrm>
          <a:off x="854702" y="3176196"/>
          <a:ext cx="2782544" cy="1263154"/>
        </p:xfrm>
        <a:graphic>
          <a:graphicData uri="http://schemas.openxmlformats.org/drawingml/2006/table">
            <a:tbl>
              <a:tblPr/>
              <a:tblGrid>
                <a:gridCol w="2782544">
                  <a:extLst>
                    <a:ext uri="{9D8B030D-6E8A-4147-A177-3AD203B41FA5}">
                      <a16:colId xmlns:a16="http://schemas.microsoft.com/office/drawing/2014/main" val="3772163037"/>
                    </a:ext>
                  </a:extLst>
                </a:gridCol>
              </a:tblGrid>
              <a:tr h="1263154">
                <a:tc>
                  <a:txBody>
                    <a:bodyPr/>
                    <a:lstStyle/>
                    <a:p>
                      <a:r>
                        <a:rPr kumimoji="1" lang="ja-JP" altLang="en-US" sz="1600" b="1" dirty="0"/>
                        <a:t>両立支援のひろば</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62920492"/>
                  </a:ext>
                </a:extLst>
              </a:tr>
            </a:tbl>
          </a:graphicData>
        </a:graphic>
      </p:graphicFrame>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20</a:t>
            </a:fld>
            <a:endParaRPr lang="en-US" altLang="ja-JP" sz="1600" dirty="0"/>
          </a:p>
        </p:txBody>
      </p:sp>
      <p:sp>
        <p:nvSpPr>
          <p:cNvPr id="7" name="テキスト ボックス 6">
            <a:extLst>
              <a:ext uri="{FF2B5EF4-FFF2-40B4-BE49-F238E27FC236}">
                <a16:creationId xmlns:a16="http://schemas.microsoft.com/office/drawing/2014/main" id="{96D2F81A-35CC-42AC-9E98-C61279195AB4}"/>
              </a:ext>
            </a:extLst>
          </p:cNvPr>
          <p:cNvSpPr txBox="1"/>
          <p:nvPr/>
        </p:nvSpPr>
        <p:spPr>
          <a:xfrm>
            <a:off x="2034746" y="1500339"/>
            <a:ext cx="5525781" cy="838691"/>
          </a:xfrm>
          <a:prstGeom prst="rect">
            <a:avLst/>
          </a:prstGeom>
          <a:noFill/>
        </p:spPr>
        <p:txBody>
          <a:bodyPr wrap="square" rtlCol="0">
            <a:no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企業の働き方に関する情報を調べてみよう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5">
            <a:extLst>
              <a:ext uri="{FF2B5EF4-FFF2-40B4-BE49-F238E27FC236}">
                <a16:creationId xmlns:a16="http://schemas.microsoft.com/office/drawing/2014/main" id="{C54D1722-65E4-4375-AF00-D0D875FE02DA}"/>
              </a:ext>
            </a:extLst>
          </p:cNvPr>
          <p:cNvSpPr/>
          <p:nvPr/>
        </p:nvSpPr>
        <p:spPr>
          <a:xfrm>
            <a:off x="246323" y="1280831"/>
            <a:ext cx="9257289" cy="4905883"/>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07CFE92E-9DC9-4141-A842-A800642A107E}"/>
              </a:ext>
            </a:extLst>
          </p:cNvPr>
          <p:cNvSpPr/>
          <p:nvPr/>
        </p:nvSpPr>
        <p:spPr>
          <a:xfrm>
            <a:off x="8271544" y="324000"/>
            <a:ext cx="1424570"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大学生・求職者向け</a:t>
            </a:r>
          </a:p>
        </p:txBody>
      </p:sp>
      <p:sp>
        <p:nvSpPr>
          <p:cNvPr id="16" name="タイトル 2">
            <a:extLst>
              <a:ext uri="{FF2B5EF4-FFF2-40B4-BE49-F238E27FC236}">
                <a16:creationId xmlns:a16="http://schemas.microsoft.com/office/drawing/2014/main" id="{A70E6D2C-F3E7-4B71-A65F-892669C15909}"/>
              </a:ext>
            </a:extLst>
          </p:cNvPr>
          <p:cNvSpPr>
            <a:spLocks noGrp="1"/>
          </p:cNvSpPr>
          <p:nvPr>
            <p:ph type="title"/>
          </p:nvPr>
        </p:nvSpPr>
        <p:spPr bwMode="white">
          <a:xfrm>
            <a:off x="520594" y="97508"/>
            <a:ext cx="8915400" cy="647700"/>
          </a:xfrm>
        </p:spPr>
        <p:txBody>
          <a:bodyPr/>
          <a:lstStyle/>
          <a:p>
            <a:r>
              <a:rPr kumimoji="1" lang="ja-JP" altLang="en-US" dirty="0"/>
              <a:t>３－２－</a:t>
            </a:r>
            <a:r>
              <a:rPr lang="ja-JP" altLang="en-US" dirty="0"/>
              <a:t>１</a:t>
            </a:r>
            <a:r>
              <a:rPr kumimoji="1" lang="ja-JP" altLang="en-US" dirty="0"/>
              <a:t>．男性の育児休業取得を推進している</a:t>
            </a:r>
            <a:br>
              <a:rPr kumimoji="1" lang="en-US" altLang="ja-JP" dirty="0"/>
            </a:br>
            <a:r>
              <a:rPr kumimoji="1" lang="ja-JP" altLang="en-US" dirty="0"/>
              <a:t>　　　　　　　企業の探し方①</a:t>
            </a:r>
          </a:p>
        </p:txBody>
      </p:sp>
      <p:grpSp>
        <p:nvGrpSpPr>
          <p:cNvPr id="11" name="グループ化 10">
            <a:extLst>
              <a:ext uri="{FF2B5EF4-FFF2-40B4-BE49-F238E27FC236}">
                <a16:creationId xmlns:a16="http://schemas.microsoft.com/office/drawing/2014/main" id="{B8A2B122-B83F-40E2-AEED-27AD20CA2DC7}"/>
              </a:ext>
            </a:extLst>
          </p:cNvPr>
          <p:cNvGrpSpPr/>
          <p:nvPr/>
        </p:nvGrpSpPr>
        <p:grpSpPr>
          <a:xfrm>
            <a:off x="554267" y="1473860"/>
            <a:ext cx="1422564" cy="678828"/>
            <a:chOff x="554267" y="1473860"/>
            <a:chExt cx="1422564" cy="678828"/>
          </a:xfrm>
        </p:grpSpPr>
        <p:sp>
          <p:nvSpPr>
            <p:cNvPr id="17" name="角丸四角形 9">
              <a:extLst>
                <a:ext uri="{FF2B5EF4-FFF2-40B4-BE49-F238E27FC236}">
                  <a16:creationId xmlns:a16="http://schemas.microsoft.com/office/drawing/2014/main" id="{1C9F5746-2267-48D9-A7AF-41A1915977C1}"/>
                </a:ext>
              </a:extLst>
            </p:cNvPr>
            <p:cNvSpPr/>
            <p:nvPr/>
          </p:nvSpPr>
          <p:spPr>
            <a:xfrm>
              <a:off x="769229" y="1516583"/>
              <a:ext cx="1207602"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Check</a:t>
              </a:r>
              <a:r>
                <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a:extLst>
                <a:ext uri="{FF2B5EF4-FFF2-40B4-BE49-F238E27FC236}">
                  <a16:creationId xmlns:a16="http://schemas.microsoft.com/office/drawing/2014/main" id="{C40942AE-2439-4FE0-AC43-799F59FB8F85}"/>
                </a:ext>
              </a:extLst>
            </p:cNvPr>
            <p:cNvCxnSpPr/>
            <p:nvPr/>
          </p:nvCxnSpPr>
          <p:spPr>
            <a:xfrm flipV="1">
              <a:off x="921017" y="19196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19" name="グループ化 18">
              <a:extLst>
                <a:ext uri="{FF2B5EF4-FFF2-40B4-BE49-F238E27FC236}">
                  <a16:creationId xmlns:a16="http://schemas.microsoft.com/office/drawing/2014/main" id="{942AA38C-9899-45EB-B93F-55B22010D9CF}"/>
                </a:ext>
              </a:extLst>
            </p:cNvPr>
            <p:cNvGrpSpPr/>
            <p:nvPr/>
          </p:nvGrpSpPr>
          <p:grpSpPr>
            <a:xfrm>
              <a:off x="554267" y="1473860"/>
              <a:ext cx="401469" cy="678828"/>
              <a:chOff x="892445" y="2378728"/>
              <a:chExt cx="792162" cy="1286531"/>
            </a:xfrm>
          </p:grpSpPr>
          <p:pic>
            <p:nvPicPr>
              <p:cNvPr id="20" name="Picture 3" descr="C:\Users\R176070\AppData\Local\Microsoft\Windows\Temporary Internet Files\Content.IE5\340NT5HK\Finger-pointing-icon[1].png">
                <a:extLst>
                  <a:ext uri="{FF2B5EF4-FFF2-40B4-BE49-F238E27FC236}">
                    <a16:creationId xmlns:a16="http://schemas.microsoft.com/office/drawing/2014/main" id="{F9284F26-D008-4FEB-9695-013FEF580AC2}"/>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a:extLst>
                  <a:ext uri="{FF2B5EF4-FFF2-40B4-BE49-F238E27FC236}">
                    <a16:creationId xmlns:a16="http://schemas.microsoft.com/office/drawing/2014/main" id="{3F57E019-BE46-44A1-AFBF-48BE83E55D4F}"/>
                  </a:ext>
                </a:extLst>
              </p:cNvPr>
              <p:cNvGrpSpPr/>
              <p:nvPr/>
            </p:nvGrpSpPr>
            <p:grpSpPr>
              <a:xfrm rot="865085">
                <a:off x="1241880" y="2378728"/>
                <a:ext cx="312183" cy="563748"/>
                <a:chOff x="2790652" y="3004952"/>
                <a:chExt cx="312183" cy="563748"/>
              </a:xfrm>
            </p:grpSpPr>
            <p:sp>
              <p:nvSpPr>
                <p:cNvPr id="22" name="二等辺三角形 21">
                  <a:extLst>
                    <a:ext uri="{FF2B5EF4-FFF2-40B4-BE49-F238E27FC236}">
                      <a16:creationId xmlns:a16="http://schemas.microsoft.com/office/drawing/2014/main" id="{EBFE8D5C-1019-4512-A189-4923D2FA39E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二等辺三角形 22">
                  <a:extLst>
                    <a:ext uri="{FF2B5EF4-FFF2-40B4-BE49-F238E27FC236}">
                      <a16:creationId xmlns:a16="http://schemas.microsoft.com/office/drawing/2014/main" id="{2994C8E2-4340-49C3-9153-C4AB0B5A17FD}"/>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32" name="テキスト ボックス 31">
            <a:extLst>
              <a:ext uri="{FF2B5EF4-FFF2-40B4-BE49-F238E27FC236}">
                <a16:creationId xmlns:a16="http://schemas.microsoft.com/office/drawing/2014/main" id="{8D673F22-2B43-40A9-AD4E-11A8E5A6599F}"/>
              </a:ext>
            </a:extLst>
          </p:cNvPr>
          <p:cNvSpPr txBox="1"/>
          <p:nvPr/>
        </p:nvSpPr>
        <p:spPr>
          <a:xfrm>
            <a:off x="766234" y="1998463"/>
            <a:ext cx="8370537" cy="838691"/>
          </a:xfrm>
          <a:prstGeom prst="rect">
            <a:avLst/>
          </a:prstGeom>
          <a:noFill/>
        </p:spPr>
        <p:txBody>
          <a:bodyPr wrap="square" rtlCol="0">
            <a:noAutofit/>
          </a:bodyPr>
          <a:lstStyle/>
          <a:p>
            <a:pPr>
              <a:lnSpc>
                <a:spcPts val="26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国（厚生労働省）が運営する企業の働き方に関する情報を集約したウェブサイトで働き方に関する情報を調べてみましょう。男女別の育児休業取得率や、残業時間、有給休暇取得率等の情報を検索したり、比較することができます。</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a:extLst>
              <a:ext uri="{FF2B5EF4-FFF2-40B4-BE49-F238E27FC236}">
                <a16:creationId xmlns:a16="http://schemas.microsoft.com/office/drawing/2014/main" id="{39B8152F-4605-491D-8D87-8F7BC33FA490}"/>
              </a:ext>
            </a:extLst>
          </p:cNvPr>
          <p:cNvPicPr>
            <a:picLocks noChangeAspect="1"/>
          </p:cNvPicPr>
          <p:nvPr/>
        </p:nvPicPr>
        <p:blipFill>
          <a:blip r:embed="rId5"/>
          <a:stretch>
            <a:fillRect/>
          </a:stretch>
        </p:blipFill>
        <p:spPr>
          <a:xfrm>
            <a:off x="1373030" y="4911473"/>
            <a:ext cx="2123288" cy="603871"/>
          </a:xfrm>
          <a:prstGeom prst="rect">
            <a:avLst/>
          </a:prstGeom>
        </p:spPr>
      </p:pic>
      <p:pic>
        <p:nvPicPr>
          <p:cNvPr id="39" name="図 38">
            <a:extLst>
              <a:ext uri="{FF2B5EF4-FFF2-40B4-BE49-F238E27FC236}">
                <a16:creationId xmlns:a16="http://schemas.microsoft.com/office/drawing/2014/main" id="{DA22D3F8-A252-4421-BED1-FE0C392EC4F9}"/>
              </a:ext>
            </a:extLst>
          </p:cNvPr>
          <p:cNvPicPr>
            <a:picLocks noChangeAspect="1"/>
          </p:cNvPicPr>
          <p:nvPr/>
        </p:nvPicPr>
        <p:blipFill>
          <a:blip r:embed="rId6"/>
          <a:stretch>
            <a:fillRect/>
          </a:stretch>
        </p:blipFill>
        <p:spPr>
          <a:xfrm>
            <a:off x="1445172" y="3626772"/>
            <a:ext cx="1925034" cy="628908"/>
          </a:xfrm>
          <a:prstGeom prst="rect">
            <a:avLst/>
          </a:prstGeom>
        </p:spPr>
      </p:pic>
      <p:graphicFrame>
        <p:nvGraphicFramePr>
          <p:cNvPr id="28" name="表 27">
            <a:extLst>
              <a:ext uri="{FF2B5EF4-FFF2-40B4-BE49-F238E27FC236}">
                <a16:creationId xmlns:a16="http://schemas.microsoft.com/office/drawing/2014/main" id="{0070B2C1-39C1-474B-B662-263F004DF870}"/>
              </a:ext>
            </a:extLst>
          </p:cNvPr>
          <p:cNvGraphicFramePr>
            <a:graphicFrameLocks noGrp="1"/>
          </p:cNvGraphicFramePr>
          <p:nvPr>
            <p:extLst>
              <p:ext uri="{D42A27DB-BD31-4B8C-83A1-F6EECF244321}">
                <p14:modId xmlns:p14="http://schemas.microsoft.com/office/powerpoint/2010/main" val="2839554001"/>
              </p:ext>
            </p:extLst>
          </p:nvPr>
        </p:nvGraphicFramePr>
        <p:xfrm>
          <a:off x="3644658" y="3176196"/>
          <a:ext cx="5416030" cy="1263154"/>
        </p:xfrm>
        <a:graphic>
          <a:graphicData uri="http://schemas.openxmlformats.org/drawingml/2006/table">
            <a:tbl>
              <a:tblPr/>
              <a:tblGrid>
                <a:gridCol w="5416030">
                  <a:extLst>
                    <a:ext uri="{9D8B030D-6E8A-4147-A177-3AD203B41FA5}">
                      <a16:colId xmlns:a16="http://schemas.microsoft.com/office/drawing/2014/main" val="3772163037"/>
                    </a:ext>
                  </a:extLst>
                </a:gridCol>
              </a:tblGrid>
              <a:tr h="1263154">
                <a:tc>
                  <a:txBody>
                    <a:bodyPr/>
                    <a:lstStyle/>
                    <a:p>
                      <a:r>
                        <a:rPr kumimoji="1" lang="ja-JP" altLang="en-US" sz="1400" dirty="0"/>
                        <a:t>「両立支援のひろば」は、仕事と家庭の両立支援に関する情報を提供しているサイト。約</a:t>
                      </a:r>
                      <a:r>
                        <a:rPr kumimoji="1" lang="en-US" altLang="ja-JP" sz="1400" dirty="0"/>
                        <a:t>79,500</a:t>
                      </a:r>
                      <a:r>
                        <a:rPr kumimoji="1" lang="ja-JP" altLang="en-US" sz="1400" dirty="0"/>
                        <a:t>社（</a:t>
                      </a:r>
                      <a:r>
                        <a:rPr kumimoji="1" lang="en-US" altLang="ja-JP" sz="1400" dirty="0"/>
                        <a:t>2020</a:t>
                      </a:r>
                      <a:r>
                        <a:rPr kumimoji="1" lang="ja-JP" altLang="en-US" sz="1400" dirty="0"/>
                        <a:t>年</a:t>
                      </a:r>
                      <a:r>
                        <a:rPr kumimoji="1" lang="en-US" altLang="ja-JP" sz="1400" dirty="0"/>
                        <a:t>9</a:t>
                      </a:r>
                      <a:r>
                        <a:rPr kumimoji="1" lang="ja-JP" altLang="en-US" sz="1400" dirty="0"/>
                        <a:t>月時点）の情報が登録されており、仕事と家庭の両立支援を推進していくための企業の行動計画（次世代育成支援対策推進法に基づく一般事業主行動計画）が閲覧できる。また、くるみん認定等を取得している企業を検索することも可能。</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62920492"/>
                  </a:ext>
                </a:extLst>
              </a:tr>
            </a:tbl>
          </a:graphicData>
        </a:graphic>
      </p:graphicFrame>
      <p:graphicFrame>
        <p:nvGraphicFramePr>
          <p:cNvPr id="29" name="表 28">
            <a:extLst>
              <a:ext uri="{FF2B5EF4-FFF2-40B4-BE49-F238E27FC236}">
                <a16:creationId xmlns:a16="http://schemas.microsoft.com/office/drawing/2014/main" id="{B0F64F0A-784F-4C46-8AC1-23B0FAC5D01F}"/>
              </a:ext>
            </a:extLst>
          </p:cNvPr>
          <p:cNvGraphicFramePr>
            <a:graphicFrameLocks noGrp="1"/>
          </p:cNvGraphicFramePr>
          <p:nvPr>
            <p:extLst>
              <p:ext uri="{D42A27DB-BD31-4B8C-83A1-F6EECF244321}">
                <p14:modId xmlns:p14="http://schemas.microsoft.com/office/powerpoint/2010/main" val="1941068945"/>
              </p:ext>
            </p:extLst>
          </p:nvPr>
        </p:nvGraphicFramePr>
        <p:xfrm>
          <a:off x="3631562" y="4439350"/>
          <a:ext cx="5416030" cy="1263154"/>
        </p:xfrm>
        <a:graphic>
          <a:graphicData uri="http://schemas.openxmlformats.org/drawingml/2006/table">
            <a:tbl>
              <a:tblPr/>
              <a:tblGrid>
                <a:gridCol w="5416030">
                  <a:extLst>
                    <a:ext uri="{9D8B030D-6E8A-4147-A177-3AD203B41FA5}">
                      <a16:colId xmlns:a16="http://schemas.microsoft.com/office/drawing/2014/main" val="3772163037"/>
                    </a:ext>
                  </a:extLst>
                </a:gridCol>
              </a:tblGrid>
              <a:tr h="1263154">
                <a:tc>
                  <a:txBody>
                    <a:bodyPr/>
                    <a:lstStyle/>
                    <a:p>
                      <a:r>
                        <a:rPr kumimoji="1" lang="ja-JP" altLang="en-US" sz="1400" dirty="0"/>
                        <a:t>「女性の活躍推進企業データベース」は、男女別の育児休業取得率や残業時間、有給休暇取得率等など、企業が自主的に公表している働き方に関するデータを集約したデータベース。男女問わず、就職活動の企業研究等に役立てることができる。</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062920492"/>
                  </a:ext>
                </a:extLst>
              </a:tr>
            </a:tbl>
          </a:graphicData>
        </a:graphic>
      </p:graphicFrame>
    </p:spTree>
    <p:extLst>
      <p:ext uri="{BB962C8B-B14F-4D97-AF65-F5344CB8AC3E}">
        <p14:creationId xmlns:p14="http://schemas.microsoft.com/office/powerpoint/2010/main" val="1776891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21</a:t>
            </a:fld>
            <a:endParaRPr lang="en-US" altLang="ja-JP" sz="1600" dirty="0"/>
          </a:p>
        </p:txBody>
      </p:sp>
      <p:sp>
        <p:nvSpPr>
          <p:cNvPr id="5" name="タイトル 2"/>
          <p:cNvSpPr>
            <a:spLocks noGrp="1"/>
          </p:cNvSpPr>
          <p:nvPr>
            <p:ph type="title"/>
          </p:nvPr>
        </p:nvSpPr>
        <p:spPr bwMode="white">
          <a:xfrm>
            <a:off x="495300" y="88092"/>
            <a:ext cx="8915400" cy="647700"/>
          </a:xfrm>
        </p:spPr>
        <p:txBody>
          <a:bodyPr/>
          <a:lstStyle/>
          <a:p>
            <a:r>
              <a:rPr kumimoji="1" lang="ja-JP" altLang="en-US" dirty="0"/>
              <a:t>３－２－２．男性の育児休業取得を推進している</a:t>
            </a:r>
            <a:br>
              <a:rPr kumimoji="1" lang="en-US" altLang="ja-JP" dirty="0"/>
            </a:br>
            <a:r>
              <a:rPr kumimoji="1" lang="ja-JP" altLang="en-US" dirty="0"/>
              <a:t>　　　　　　　企業の探し方②</a:t>
            </a:r>
          </a:p>
        </p:txBody>
      </p:sp>
      <p:pic>
        <p:nvPicPr>
          <p:cNvPr id="9" name="図 8">
            <a:extLst>
              <a:ext uri="{FF2B5EF4-FFF2-40B4-BE49-F238E27FC236}">
                <a16:creationId xmlns:a16="http://schemas.microsoft.com/office/drawing/2014/main" id="{93F37E2D-C74B-4E6A-90F7-87EFD4E2A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330" y="2458653"/>
            <a:ext cx="1081673" cy="1191928"/>
          </a:xfrm>
          <a:prstGeom prst="rect">
            <a:avLst/>
          </a:prstGeom>
        </p:spPr>
      </p:pic>
      <p:pic>
        <p:nvPicPr>
          <p:cNvPr id="10" name="図 9">
            <a:extLst>
              <a:ext uri="{FF2B5EF4-FFF2-40B4-BE49-F238E27FC236}">
                <a16:creationId xmlns:a16="http://schemas.microsoft.com/office/drawing/2014/main" id="{C3B7B631-D6CA-4176-8483-DAFE958F5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082" y="2367587"/>
            <a:ext cx="1317834" cy="1347012"/>
          </a:xfrm>
          <a:prstGeom prst="rect">
            <a:avLst/>
          </a:prstGeom>
        </p:spPr>
      </p:pic>
      <p:sp>
        <p:nvSpPr>
          <p:cNvPr id="11" name="角丸四角形 5">
            <a:extLst>
              <a:ext uri="{FF2B5EF4-FFF2-40B4-BE49-F238E27FC236}">
                <a16:creationId xmlns:a16="http://schemas.microsoft.com/office/drawing/2014/main" id="{5372F2CC-7122-4A3F-962B-0EACD8117933}"/>
              </a:ext>
            </a:extLst>
          </p:cNvPr>
          <p:cNvSpPr/>
          <p:nvPr/>
        </p:nvSpPr>
        <p:spPr>
          <a:xfrm>
            <a:off x="286569" y="1280020"/>
            <a:ext cx="9257289" cy="2493741"/>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07CFE92E-9DC9-4141-A842-A800642A107E}"/>
              </a:ext>
            </a:extLst>
          </p:cNvPr>
          <p:cNvSpPr/>
          <p:nvPr/>
        </p:nvSpPr>
        <p:spPr>
          <a:xfrm>
            <a:off x="8288323" y="306653"/>
            <a:ext cx="1424570"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大学生・求職者向け</a:t>
            </a:r>
          </a:p>
        </p:txBody>
      </p:sp>
      <p:sp>
        <p:nvSpPr>
          <p:cNvPr id="20" name="テキスト ボックス 19">
            <a:extLst>
              <a:ext uri="{FF2B5EF4-FFF2-40B4-BE49-F238E27FC236}">
                <a16:creationId xmlns:a16="http://schemas.microsoft.com/office/drawing/2014/main" id="{9579F7E4-8BB1-40E0-8E6F-AF5B34361362}"/>
              </a:ext>
            </a:extLst>
          </p:cNvPr>
          <p:cNvSpPr txBox="1"/>
          <p:nvPr/>
        </p:nvSpPr>
        <p:spPr>
          <a:xfrm>
            <a:off x="2256051" y="1541645"/>
            <a:ext cx="6292146" cy="647700"/>
          </a:xfrm>
          <a:prstGeom prst="rect">
            <a:avLst/>
          </a:prstGeom>
          <a:noFill/>
        </p:spPr>
        <p:txBody>
          <a:bodyPr wrap="square" rtlCol="0">
            <a:no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「くるみん」や「プラチナくるみん」認定企業をチェック！</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a:extLst>
              <a:ext uri="{FF2B5EF4-FFF2-40B4-BE49-F238E27FC236}">
                <a16:creationId xmlns:a16="http://schemas.microsoft.com/office/drawing/2014/main" id="{D6785AEB-AD33-4CAF-A596-50DDF0FE1AE2}"/>
              </a:ext>
            </a:extLst>
          </p:cNvPr>
          <p:cNvGrpSpPr/>
          <p:nvPr/>
        </p:nvGrpSpPr>
        <p:grpSpPr>
          <a:xfrm>
            <a:off x="672687" y="1536768"/>
            <a:ext cx="1422564" cy="678828"/>
            <a:chOff x="554267" y="1473860"/>
            <a:chExt cx="1422564" cy="678828"/>
          </a:xfrm>
        </p:grpSpPr>
        <p:sp>
          <p:nvSpPr>
            <p:cNvPr id="29" name="角丸四角形 9">
              <a:extLst>
                <a:ext uri="{FF2B5EF4-FFF2-40B4-BE49-F238E27FC236}">
                  <a16:creationId xmlns:a16="http://schemas.microsoft.com/office/drawing/2014/main" id="{F0279E0D-27F5-43E3-AAB3-B1F4657E3DC7}"/>
                </a:ext>
              </a:extLst>
            </p:cNvPr>
            <p:cNvSpPr/>
            <p:nvPr/>
          </p:nvSpPr>
          <p:spPr>
            <a:xfrm>
              <a:off x="769229" y="1516583"/>
              <a:ext cx="1207602"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Check</a:t>
              </a:r>
              <a:r>
                <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30" name="直線コネクタ 29">
              <a:extLst>
                <a:ext uri="{FF2B5EF4-FFF2-40B4-BE49-F238E27FC236}">
                  <a16:creationId xmlns:a16="http://schemas.microsoft.com/office/drawing/2014/main" id="{AFB78C61-2B42-4091-9C37-0E603B9DEDA1}"/>
                </a:ext>
              </a:extLst>
            </p:cNvPr>
            <p:cNvCxnSpPr/>
            <p:nvPr/>
          </p:nvCxnSpPr>
          <p:spPr>
            <a:xfrm flipV="1">
              <a:off x="921017" y="19196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31" name="グループ化 30">
              <a:extLst>
                <a:ext uri="{FF2B5EF4-FFF2-40B4-BE49-F238E27FC236}">
                  <a16:creationId xmlns:a16="http://schemas.microsoft.com/office/drawing/2014/main" id="{DB2E8814-ABDB-4EEA-8A5F-525168C0C983}"/>
                </a:ext>
              </a:extLst>
            </p:cNvPr>
            <p:cNvGrpSpPr/>
            <p:nvPr/>
          </p:nvGrpSpPr>
          <p:grpSpPr>
            <a:xfrm>
              <a:off x="554267" y="1473860"/>
              <a:ext cx="401469" cy="678828"/>
              <a:chOff x="892445" y="2378728"/>
              <a:chExt cx="792162" cy="1286531"/>
            </a:xfrm>
          </p:grpSpPr>
          <p:pic>
            <p:nvPicPr>
              <p:cNvPr id="32" name="Picture 3" descr="C:\Users\R176070\AppData\Local\Microsoft\Windows\Temporary Internet Files\Content.IE5\340NT5HK\Finger-pointing-icon[1].png">
                <a:extLst>
                  <a:ext uri="{FF2B5EF4-FFF2-40B4-BE49-F238E27FC236}">
                    <a16:creationId xmlns:a16="http://schemas.microsoft.com/office/drawing/2014/main" id="{24C506A2-4A52-4ED3-8730-B9BE3638FC12}"/>
                  </a:ext>
                </a:extLst>
              </p:cNvPr>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グループ化 32">
                <a:extLst>
                  <a:ext uri="{FF2B5EF4-FFF2-40B4-BE49-F238E27FC236}">
                    <a16:creationId xmlns:a16="http://schemas.microsoft.com/office/drawing/2014/main" id="{FE23A46B-8C7C-40B3-850F-9AC44B399CAB}"/>
                  </a:ext>
                </a:extLst>
              </p:cNvPr>
              <p:cNvGrpSpPr/>
              <p:nvPr/>
            </p:nvGrpSpPr>
            <p:grpSpPr>
              <a:xfrm rot="865085">
                <a:off x="1241880" y="2378728"/>
                <a:ext cx="312183" cy="563748"/>
                <a:chOff x="2790652" y="3004952"/>
                <a:chExt cx="312183" cy="563748"/>
              </a:xfrm>
            </p:grpSpPr>
            <p:sp>
              <p:nvSpPr>
                <p:cNvPr id="34" name="二等辺三角形 33">
                  <a:extLst>
                    <a:ext uri="{FF2B5EF4-FFF2-40B4-BE49-F238E27FC236}">
                      <a16:creationId xmlns:a16="http://schemas.microsoft.com/office/drawing/2014/main" id="{14D062A2-A0E1-4C51-9D59-541720ED6B9B}"/>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5" name="二等辺三角形 34">
                  <a:extLst>
                    <a:ext uri="{FF2B5EF4-FFF2-40B4-BE49-F238E27FC236}">
                      <a16:creationId xmlns:a16="http://schemas.microsoft.com/office/drawing/2014/main" id="{BDF7FFD6-FF18-45BE-AE0F-B8290F0A4B33}"/>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38" name="テキスト ボックス 37">
            <a:extLst>
              <a:ext uri="{FF2B5EF4-FFF2-40B4-BE49-F238E27FC236}">
                <a16:creationId xmlns:a16="http://schemas.microsoft.com/office/drawing/2014/main" id="{E186E13E-D701-4A39-91FD-D887E9C36C28}"/>
              </a:ext>
            </a:extLst>
          </p:cNvPr>
          <p:cNvSpPr txBox="1"/>
          <p:nvPr/>
        </p:nvSpPr>
        <p:spPr>
          <a:xfrm>
            <a:off x="7339003" y="2380420"/>
            <a:ext cx="2192886" cy="419450"/>
          </a:xfrm>
          <a:prstGeom prst="rect">
            <a:avLst/>
          </a:prstGeom>
          <a:noFill/>
        </p:spPr>
        <p:txBody>
          <a:bodyPr wrap="square" rtlCol="0">
            <a:noAutofit/>
          </a:bodyPr>
          <a:lstStyle/>
          <a:p>
            <a:pPr>
              <a:lnSpc>
                <a:spcPts val="1900"/>
              </a:lnSpc>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「プラチナくるみん」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くるみん認定企業のうち、より高い水準の取組を行っている優良な子育てサポート企業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DD5C6E0A-E67A-4D29-95FD-5C69125CFF9D}"/>
              </a:ext>
            </a:extLst>
          </p:cNvPr>
          <p:cNvSpPr txBox="1"/>
          <p:nvPr/>
        </p:nvSpPr>
        <p:spPr>
          <a:xfrm>
            <a:off x="803976" y="2321672"/>
            <a:ext cx="3440526" cy="419450"/>
          </a:xfrm>
          <a:prstGeom prst="rect">
            <a:avLst/>
          </a:prstGeom>
          <a:noFill/>
        </p:spPr>
        <p:txBody>
          <a:bodyPr wrap="square" rtlCol="0">
            <a:noAutofit/>
          </a:bodyPr>
          <a:lstStyle/>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厚生労働大臣が、</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子育てサポート企業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として認定。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認定要件には、男性の育児休業取得に関する基準が設けられている。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C4A130B8-8AA2-4A7E-9BE2-68E9ED19264B}"/>
              </a:ext>
            </a:extLst>
          </p:cNvPr>
          <p:cNvSpPr txBox="1"/>
          <p:nvPr/>
        </p:nvSpPr>
        <p:spPr>
          <a:xfrm>
            <a:off x="5402124" y="2380420"/>
            <a:ext cx="977179" cy="419450"/>
          </a:xfrm>
          <a:prstGeom prst="rect">
            <a:avLst/>
          </a:prstGeom>
          <a:noFill/>
        </p:spPr>
        <p:txBody>
          <a:bodyPr wrap="square" rtlCol="0">
            <a:noAutofit/>
          </a:bodyPr>
          <a:lstStyle/>
          <a:p>
            <a:pPr>
              <a:lnSpc>
                <a:spcPts val="1900"/>
              </a:lnSpc>
              <a:spcBef>
                <a:spcPts val="3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「くるみん」</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a:extLst>
              <a:ext uri="{FF2B5EF4-FFF2-40B4-BE49-F238E27FC236}">
                <a16:creationId xmlns:a16="http://schemas.microsoft.com/office/drawing/2014/main" id="{4E5E3E54-1C14-4774-930E-E15602ECB701}"/>
              </a:ext>
            </a:extLst>
          </p:cNvPr>
          <p:cNvSpPr txBox="1"/>
          <p:nvPr/>
        </p:nvSpPr>
        <p:spPr>
          <a:xfrm>
            <a:off x="2142227" y="4194233"/>
            <a:ext cx="6887063" cy="556751"/>
          </a:xfrm>
          <a:prstGeom prst="rect">
            <a:avLst/>
          </a:prstGeom>
          <a:noFill/>
        </p:spPr>
        <p:txBody>
          <a:bodyPr wrap="square" rtlCol="0">
            <a:no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自治体（都道府県など）の表彰・認定企業を調べてみよう</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角丸四角形 5">
            <a:extLst>
              <a:ext uri="{FF2B5EF4-FFF2-40B4-BE49-F238E27FC236}">
                <a16:creationId xmlns:a16="http://schemas.microsoft.com/office/drawing/2014/main" id="{D6EDCEC7-CDE4-4090-8971-C1F2BFA5824B}"/>
              </a:ext>
            </a:extLst>
          </p:cNvPr>
          <p:cNvSpPr/>
          <p:nvPr/>
        </p:nvSpPr>
        <p:spPr>
          <a:xfrm>
            <a:off x="246323" y="3978556"/>
            <a:ext cx="9360615" cy="2272551"/>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a:extLst>
              <a:ext uri="{FF2B5EF4-FFF2-40B4-BE49-F238E27FC236}">
                <a16:creationId xmlns:a16="http://schemas.microsoft.com/office/drawing/2014/main" id="{51FC6E89-86F8-4AE0-A111-1BAFD5F27EE8}"/>
              </a:ext>
            </a:extLst>
          </p:cNvPr>
          <p:cNvGrpSpPr/>
          <p:nvPr/>
        </p:nvGrpSpPr>
        <p:grpSpPr>
          <a:xfrm>
            <a:off x="672687" y="4170900"/>
            <a:ext cx="1422564" cy="678828"/>
            <a:chOff x="554267" y="1473860"/>
            <a:chExt cx="1422564" cy="678828"/>
          </a:xfrm>
        </p:grpSpPr>
        <p:sp>
          <p:nvSpPr>
            <p:cNvPr id="47" name="角丸四角形 9">
              <a:extLst>
                <a:ext uri="{FF2B5EF4-FFF2-40B4-BE49-F238E27FC236}">
                  <a16:creationId xmlns:a16="http://schemas.microsoft.com/office/drawing/2014/main" id="{E21E6A3C-50E4-4019-BB95-9095C34BE96A}"/>
                </a:ext>
              </a:extLst>
            </p:cNvPr>
            <p:cNvSpPr/>
            <p:nvPr/>
          </p:nvSpPr>
          <p:spPr>
            <a:xfrm>
              <a:off x="769229" y="1516583"/>
              <a:ext cx="1207602"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Check</a:t>
              </a:r>
              <a:r>
                <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48" name="直線コネクタ 47">
              <a:extLst>
                <a:ext uri="{FF2B5EF4-FFF2-40B4-BE49-F238E27FC236}">
                  <a16:creationId xmlns:a16="http://schemas.microsoft.com/office/drawing/2014/main" id="{3BC0B1C6-8AA1-41D2-870D-5441F6D46D8E}"/>
                </a:ext>
              </a:extLst>
            </p:cNvPr>
            <p:cNvCxnSpPr/>
            <p:nvPr/>
          </p:nvCxnSpPr>
          <p:spPr>
            <a:xfrm flipV="1">
              <a:off x="921017" y="19196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9" name="グループ化 48">
              <a:extLst>
                <a:ext uri="{FF2B5EF4-FFF2-40B4-BE49-F238E27FC236}">
                  <a16:creationId xmlns:a16="http://schemas.microsoft.com/office/drawing/2014/main" id="{799EE674-D99F-4111-8F68-EA55202B40D3}"/>
                </a:ext>
              </a:extLst>
            </p:cNvPr>
            <p:cNvGrpSpPr/>
            <p:nvPr/>
          </p:nvGrpSpPr>
          <p:grpSpPr>
            <a:xfrm>
              <a:off x="554267" y="1473860"/>
              <a:ext cx="401469" cy="678828"/>
              <a:chOff x="892445" y="2378728"/>
              <a:chExt cx="792162" cy="1286531"/>
            </a:xfrm>
          </p:grpSpPr>
          <p:pic>
            <p:nvPicPr>
              <p:cNvPr id="50" name="Picture 3" descr="C:\Users\R176070\AppData\Local\Microsoft\Windows\Temporary Internet Files\Content.IE5\340NT5HK\Finger-pointing-icon[1].png">
                <a:extLst>
                  <a:ext uri="{FF2B5EF4-FFF2-40B4-BE49-F238E27FC236}">
                    <a16:creationId xmlns:a16="http://schemas.microsoft.com/office/drawing/2014/main" id="{19A63670-5391-42B5-81D0-4FCEFF650F39}"/>
                  </a:ext>
                </a:extLst>
              </p:cNvPr>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6">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グループ化 50">
                <a:extLst>
                  <a:ext uri="{FF2B5EF4-FFF2-40B4-BE49-F238E27FC236}">
                    <a16:creationId xmlns:a16="http://schemas.microsoft.com/office/drawing/2014/main" id="{B2B74007-F2E1-4AF0-8084-6BEDFFE8C667}"/>
                  </a:ext>
                </a:extLst>
              </p:cNvPr>
              <p:cNvGrpSpPr/>
              <p:nvPr/>
            </p:nvGrpSpPr>
            <p:grpSpPr>
              <a:xfrm rot="865085">
                <a:off x="1241880" y="2378728"/>
                <a:ext cx="312183" cy="563748"/>
                <a:chOff x="2790652" y="3004952"/>
                <a:chExt cx="312183" cy="563748"/>
              </a:xfrm>
            </p:grpSpPr>
            <p:sp>
              <p:nvSpPr>
                <p:cNvPr id="52" name="二等辺三角形 51">
                  <a:extLst>
                    <a:ext uri="{FF2B5EF4-FFF2-40B4-BE49-F238E27FC236}">
                      <a16:creationId xmlns:a16="http://schemas.microsoft.com/office/drawing/2014/main" id="{33BFBFE5-FA45-48E9-8D6D-3609ADDA7E80}"/>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3" name="二等辺三角形 52">
                  <a:extLst>
                    <a:ext uri="{FF2B5EF4-FFF2-40B4-BE49-F238E27FC236}">
                      <a16:creationId xmlns:a16="http://schemas.microsoft.com/office/drawing/2014/main" id="{70D99922-C169-42F3-B743-E0E7336EE0C5}"/>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54" name="テキスト ボックス 53">
            <a:extLst>
              <a:ext uri="{FF2B5EF4-FFF2-40B4-BE49-F238E27FC236}">
                <a16:creationId xmlns:a16="http://schemas.microsoft.com/office/drawing/2014/main" id="{18C3DECC-227A-40DF-AFFA-DA97FE11575D}"/>
              </a:ext>
            </a:extLst>
          </p:cNvPr>
          <p:cNvSpPr txBox="1"/>
          <p:nvPr/>
        </p:nvSpPr>
        <p:spPr>
          <a:xfrm>
            <a:off x="818795" y="4921191"/>
            <a:ext cx="8417944" cy="838691"/>
          </a:xfrm>
          <a:prstGeom prst="rect">
            <a:avLst/>
          </a:prstGeom>
          <a:noFill/>
        </p:spPr>
        <p:txBody>
          <a:bodyPr wrap="square" rtlCol="0">
            <a:noAutofit/>
          </a:bodyPr>
          <a:lstStyle/>
          <a:p>
            <a:pPr>
              <a:lnSpc>
                <a:spcPts val="26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多くの自治体では、仕事と家庭の両立を支援し、ワーク・ライフ・バランスを推進するため、独自の表彰制度や認定制度を設けている。身近な企業がどのような取組をしているか、自治体のホームページ等から調べてみよ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9865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4" y="6427788"/>
            <a:ext cx="343535" cy="360362"/>
          </a:xfrm>
        </p:spPr>
        <p:txBody>
          <a:bodyPr/>
          <a:lstStyle/>
          <a:p>
            <a:pPr>
              <a:defRPr/>
            </a:pPr>
            <a:fld id="{E998A1A3-FEA1-4990-8247-73F0C5D4C06C}" type="slidenum">
              <a:rPr lang="ja-JP" altLang="en-US" sz="1600" smtClean="0"/>
              <a:pPr>
                <a:defRPr/>
              </a:pPr>
              <a:t>22</a:t>
            </a:fld>
            <a:endParaRPr lang="en-US" altLang="ja-JP" sz="1600" dirty="0"/>
          </a:p>
        </p:txBody>
      </p:sp>
      <p:sp>
        <p:nvSpPr>
          <p:cNvPr id="6" name="タイトル 1"/>
          <p:cNvSpPr>
            <a:spLocks noGrp="1"/>
          </p:cNvSpPr>
          <p:nvPr>
            <p:ph type="title"/>
          </p:nvPr>
        </p:nvSpPr>
        <p:spPr bwMode="white">
          <a:xfrm>
            <a:off x="0" y="3105150"/>
            <a:ext cx="8577305" cy="647700"/>
          </a:xfrm>
        </p:spPr>
        <p:txBody>
          <a:bodyPr/>
          <a:lstStyle/>
          <a:p>
            <a:r>
              <a:rPr lang="ja-JP" altLang="en-US" sz="3200" dirty="0">
                <a:solidFill>
                  <a:schemeClr val="bg1"/>
                </a:solidFill>
              </a:rPr>
              <a:t>　　第四章　育児休業取得のメリット</a:t>
            </a:r>
            <a:endParaRPr kumimoji="1" lang="ja-JP" altLang="en-US" sz="2400" dirty="0">
              <a:solidFill>
                <a:schemeClr val="bg1"/>
              </a:solidFill>
            </a:endParaRPr>
          </a:p>
        </p:txBody>
      </p:sp>
    </p:spTree>
    <p:extLst>
      <p:ext uri="{BB962C8B-B14F-4D97-AF65-F5344CB8AC3E}">
        <p14:creationId xmlns:p14="http://schemas.microsoft.com/office/powerpoint/2010/main" val="3087400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kumimoji="1" lang="ja-JP" altLang="en-US" dirty="0"/>
              <a:t>４－１．育児休業取得者（男性）にとってのメリット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23</a:t>
            </a:fld>
            <a:endParaRPr lang="en-US" altLang="ja-JP" sz="1600" dirty="0"/>
          </a:p>
        </p:txBody>
      </p:sp>
      <p:sp>
        <p:nvSpPr>
          <p:cNvPr id="7" name="角丸四角形 6"/>
          <p:cNvSpPr/>
          <p:nvPr/>
        </p:nvSpPr>
        <p:spPr>
          <a:xfrm>
            <a:off x="386400" y="1106308"/>
            <a:ext cx="9125900" cy="5042822"/>
          </a:xfrm>
          <a:prstGeom prst="roundRect">
            <a:avLst>
              <a:gd name="adj" fmla="val 68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996568" y="158877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3" name="角丸四角形 22"/>
          <p:cNvSpPr/>
          <p:nvPr/>
        </p:nvSpPr>
        <p:spPr>
          <a:xfrm>
            <a:off x="909731" y="1282920"/>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593361" y="1178446"/>
            <a:ext cx="401469" cy="678828"/>
            <a:chOff x="892445" y="2378728"/>
            <a:chExt cx="792162" cy="1286531"/>
          </a:xfrm>
        </p:grpSpPr>
        <p:pic>
          <p:nvPicPr>
            <p:cNvPr id="25"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p:cNvGrpSpPr/>
            <p:nvPr/>
          </p:nvGrpSpPr>
          <p:grpSpPr>
            <a:xfrm rot="865085">
              <a:off x="1241880" y="2378728"/>
              <a:ext cx="312183" cy="563748"/>
              <a:chOff x="2790652" y="3004952"/>
              <a:chExt cx="312183" cy="563748"/>
            </a:xfrm>
          </p:grpSpPr>
          <p:sp>
            <p:nvSpPr>
              <p:cNvPr id="27" name="二等辺三角形 26"/>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二等辺三角形 27"/>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cxnSp>
        <p:nvCxnSpPr>
          <p:cNvPr id="33" name="直線コネクタ 32"/>
          <p:cNvCxnSpPr/>
          <p:nvPr/>
        </p:nvCxnSpPr>
        <p:spPr>
          <a:xfrm flipV="1">
            <a:off x="1032206" y="35752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34" name="角丸四角形 33"/>
          <p:cNvSpPr/>
          <p:nvPr/>
        </p:nvSpPr>
        <p:spPr>
          <a:xfrm>
            <a:off x="919903" y="3223576"/>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607588" y="3156788"/>
            <a:ext cx="401469" cy="678828"/>
            <a:chOff x="892445" y="2378728"/>
            <a:chExt cx="792162" cy="1286531"/>
          </a:xfrm>
        </p:grpSpPr>
        <p:pic>
          <p:nvPicPr>
            <p:cNvPr id="3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rot="865085">
              <a:off x="1241880" y="2378728"/>
              <a:ext cx="312183" cy="563748"/>
              <a:chOff x="2790652" y="3004952"/>
              <a:chExt cx="312183" cy="563748"/>
            </a:xfrm>
          </p:grpSpPr>
          <p:sp>
            <p:nvSpPr>
              <p:cNvPr id="38" name="二等辺三角形 3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9" name="二等辺三角形 3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32" name="正方形/長方形 31"/>
          <p:cNvSpPr/>
          <p:nvPr/>
        </p:nvSpPr>
        <p:spPr>
          <a:xfrm>
            <a:off x="1995349" y="3249107"/>
            <a:ext cx="7574866" cy="2289427"/>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復帰後の仕事への好影響も！</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パパ友の新しい輪が広がる</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多様な人とのコミュニケーションから、新しい発想が！</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パパサークルや地域の子育てひろばで情報交換を</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限られた時間で効率的な働き方が身に付く</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育児や家事をすることで時間管理能力がアップ</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職場復帰後、「仕事と家庭の両立」を目指す人の良き理解者に</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・・・「お互い様」の気持ちを持つことで、</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社内コミュニケーションも良好に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9E3790A-F298-4FEE-A5FB-54C3813ABCE1}"/>
              </a:ext>
            </a:extLst>
          </p:cNvPr>
          <p:cNvSpPr/>
          <p:nvPr/>
        </p:nvSpPr>
        <p:spPr>
          <a:xfrm>
            <a:off x="1969314" y="1312766"/>
            <a:ext cx="7365758" cy="2289427"/>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子どもと一緒に過ごす時間が増える</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わが子の日々の成長を見逃さない！</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育児・家事スキルの向上</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妻が仕事復帰した後も頼りになる存在に！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育児の喜びや悩みを夫婦で共有することができる</a:t>
            </a:r>
            <a:b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家族の絆が深まる</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80C72014-BB2C-4C6F-886D-6F5E023434C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35349" y="1595487"/>
            <a:ext cx="1548987" cy="1940656"/>
          </a:xfrm>
          <a:prstGeom prst="rect">
            <a:avLst/>
          </a:prstGeom>
        </p:spPr>
      </p:pic>
    </p:spTree>
    <p:extLst>
      <p:ext uri="{BB962C8B-B14F-4D97-AF65-F5344CB8AC3E}">
        <p14:creationId xmlns:p14="http://schemas.microsoft.com/office/powerpoint/2010/main" val="1955531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円/楕円 26">
            <a:extLst>
              <a:ext uri="{FF2B5EF4-FFF2-40B4-BE49-F238E27FC236}">
                <a16:creationId xmlns:a16="http://schemas.microsoft.com/office/drawing/2014/main" id="{02B0DBC2-7B09-4587-BD7C-05430E332825}"/>
              </a:ext>
            </a:extLst>
          </p:cNvPr>
          <p:cNvSpPr/>
          <p:nvPr/>
        </p:nvSpPr>
        <p:spPr>
          <a:xfrm>
            <a:off x="6648123" y="3897737"/>
            <a:ext cx="2948459" cy="2129522"/>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p:txBody>
          <a:bodyPr/>
          <a:lstStyle/>
          <a:p>
            <a:r>
              <a:rPr lang="ja-JP" altLang="en-US" dirty="0"/>
              <a:t>４</a:t>
            </a:r>
            <a:r>
              <a:rPr kumimoji="1" lang="ja-JP" altLang="en-US" dirty="0"/>
              <a:t>－２．妻にとってのメリット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24</a:t>
            </a:fld>
            <a:endParaRPr lang="en-US" altLang="ja-JP" sz="1600" dirty="0"/>
          </a:p>
        </p:txBody>
      </p:sp>
      <p:sp>
        <p:nvSpPr>
          <p:cNvPr id="14" name="正方形/長方形 13"/>
          <p:cNvSpPr/>
          <p:nvPr/>
        </p:nvSpPr>
        <p:spPr>
          <a:xfrm>
            <a:off x="2114166" y="1126582"/>
            <a:ext cx="7122965" cy="107577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marL="285750" indent="-285750">
              <a:lnSpc>
                <a:spcPct val="150000"/>
              </a:lnSpc>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慣れない育児を夫婦二人で乗り切る・・・</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良好な夫婦関係の構築</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Ø"/>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産後の育児不安やストレスを軽減</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1" name="角丸四角形 40"/>
          <p:cNvSpPr/>
          <p:nvPr/>
        </p:nvSpPr>
        <p:spPr>
          <a:xfrm>
            <a:off x="351347" y="1126783"/>
            <a:ext cx="9125900" cy="1026104"/>
          </a:xfrm>
          <a:prstGeom prst="roundRect">
            <a:avLst>
              <a:gd name="adj" fmla="val 758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flipV="1">
            <a:off x="1036096" y="163072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49259" y="126089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p:nvPr/>
        </p:nvGrpSpPr>
        <p:grpSpPr>
          <a:xfrm>
            <a:off x="667475" y="1216549"/>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5" name="テキスト ボックス 4"/>
          <p:cNvSpPr txBox="1"/>
          <p:nvPr/>
        </p:nvSpPr>
        <p:spPr>
          <a:xfrm>
            <a:off x="6330081" y="2758190"/>
            <a:ext cx="3147166" cy="707886"/>
          </a:xfrm>
          <a:prstGeom prst="rect">
            <a:avLst/>
          </a:prstGeom>
          <a:noFill/>
        </p:spPr>
        <p:txBody>
          <a:bodyPr wrap="square" rIns="0" rtlCol="0">
            <a:spAutoFit/>
          </a:bodyPr>
          <a:lstStyle/>
          <a:p>
            <a:pPr>
              <a:lnSpc>
                <a:spcPts val="1600"/>
              </a:lnSpc>
            </a:pPr>
            <a:r>
              <a:rPr kumimoji="1" lang="ja-JP" altLang="en-US"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産後の母親の不安のピークは産後</a:t>
            </a:r>
            <a:r>
              <a:rPr kumimoji="1" lang="en-US" altLang="ja-JP"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週間。母子のみで過ごす時間が増え、産後</a:t>
            </a:r>
            <a:r>
              <a:rPr kumimoji="1" lang="en-US" altLang="ja-JP"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か月まで育児不安が強くなる。</a:t>
            </a:r>
            <a:endParaRPr kumimoji="1" lang="en-US" altLang="ja-JP" sz="1400" dirty="0">
              <a:solidFill>
                <a:srgbClr val="336699"/>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8" name="グラフ 67">
            <a:extLst>
              <a:ext uri="{FF2B5EF4-FFF2-40B4-BE49-F238E27FC236}">
                <a16:creationId xmlns:a16="http://schemas.microsoft.com/office/drawing/2014/main" id="{689B8B06-9294-402F-8202-9AB403FE21AF}"/>
              </a:ext>
            </a:extLst>
          </p:cNvPr>
          <p:cNvGraphicFramePr>
            <a:graphicFrameLocks/>
          </p:cNvGraphicFramePr>
          <p:nvPr>
            <p:extLst>
              <p:ext uri="{D42A27DB-BD31-4B8C-83A1-F6EECF244321}">
                <p14:modId xmlns:p14="http://schemas.microsoft.com/office/powerpoint/2010/main" val="26431897"/>
              </p:ext>
            </p:extLst>
          </p:nvPr>
        </p:nvGraphicFramePr>
        <p:xfrm>
          <a:off x="949259" y="2575272"/>
          <a:ext cx="5283496" cy="3618446"/>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a:extLst>
              <a:ext uri="{FF2B5EF4-FFF2-40B4-BE49-F238E27FC236}">
                <a16:creationId xmlns:a16="http://schemas.microsoft.com/office/drawing/2014/main" id="{66FE6ABE-03C1-4953-BEAC-46E6CCD95572}"/>
              </a:ext>
            </a:extLst>
          </p:cNvPr>
          <p:cNvSpPr txBox="1"/>
          <p:nvPr/>
        </p:nvSpPr>
        <p:spPr>
          <a:xfrm>
            <a:off x="899778" y="6129571"/>
            <a:ext cx="831372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出典：「妊産婦に対するメンタルヘルスケアのための保健・医療の連携体制に関する調査研究（平成</a:t>
            </a:r>
            <a:r>
              <a:rPr kumimoji="1" lang="en-US" altLang="ja-JP" sz="800" dirty="0">
                <a:latin typeface="Meiryo UI" panose="020B0604030504040204" pitchFamily="50" charset="-128"/>
                <a:ea typeface="Meiryo UI" panose="020B0604030504040204" pitchFamily="50" charset="-128"/>
              </a:rPr>
              <a:t>29</a:t>
            </a:r>
            <a:r>
              <a:rPr kumimoji="1" lang="ja-JP" altLang="en-US" sz="800" dirty="0">
                <a:latin typeface="Meiryo UI" panose="020B0604030504040204" pitchFamily="50" charset="-128"/>
                <a:ea typeface="Meiryo UI" panose="020B0604030504040204" pitchFamily="50" charset="-128"/>
              </a:rPr>
              <a:t>年度の子ども・子育て支援推進調査研究事業（</a:t>
            </a:r>
            <a:r>
              <a:rPr kumimoji="1" lang="en-US" altLang="ja-JP" sz="800" dirty="0">
                <a:latin typeface="Meiryo UI" panose="020B0604030504040204" pitchFamily="50" charset="-128"/>
                <a:ea typeface="Meiryo UI" panose="020B0604030504040204" pitchFamily="50" charset="-128"/>
              </a:rPr>
              <a:t>2018</a:t>
            </a:r>
            <a:r>
              <a:rPr kumimoji="1" lang="ja-JP" altLang="en-US" sz="800" dirty="0">
                <a:latin typeface="Meiryo UI" panose="020B0604030504040204" pitchFamily="50" charset="-128"/>
                <a:ea typeface="Meiryo UI" panose="020B0604030504040204" pitchFamily="50" charset="-128"/>
              </a:rPr>
              <a:t>））」より弊社作成</a:t>
            </a:r>
          </a:p>
        </p:txBody>
      </p:sp>
      <p:sp>
        <p:nvSpPr>
          <p:cNvPr id="10" name="テキスト ボックス 9">
            <a:extLst>
              <a:ext uri="{FF2B5EF4-FFF2-40B4-BE49-F238E27FC236}">
                <a16:creationId xmlns:a16="http://schemas.microsoft.com/office/drawing/2014/main" id="{762ABC43-D8D5-4399-8BAA-143DF60E0648}"/>
              </a:ext>
            </a:extLst>
          </p:cNvPr>
          <p:cNvSpPr txBox="1"/>
          <p:nvPr/>
        </p:nvSpPr>
        <p:spPr>
          <a:xfrm>
            <a:off x="6282236" y="2455481"/>
            <a:ext cx="3303233" cy="307777"/>
          </a:xfrm>
          <a:prstGeom prst="rect">
            <a:avLst/>
          </a:prstGeom>
          <a:noFill/>
        </p:spPr>
        <p:txBody>
          <a:bodyPr wrap="square" rtlCol="0">
            <a:spAutoFit/>
          </a:bodyPr>
          <a:lstStyle/>
          <a:p>
            <a:r>
              <a:rPr kumimoji="1" lang="ja-JP" altLang="en-US" sz="1400" b="1" dirty="0">
                <a:solidFill>
                  <a:schemeClr val="accent3"/>
                </a:solidFill>
                <a:latin typeface="Meiryo UI" panose="020B0604030504040204" pitchFamily="50" charset="-128"/>
                <a:ea typeface="Meiryo UI" panose="020B0604030504040204" pitchFamily="50" charset="-128"/>
              </a:rPr>
              <a:t>多くの母親が、産後に不安を感じている</a:t>
            </a:r>
            <a:r>
              <a:rPr kumimoji="1" lang="en-US" altLang="ja-JP" sz="1400" b="1" dirty="0">
                <a:solidFill>
                  <a:schemeClr val="accent3"/>
                </a:solidFill>
                <a:latin typeface="Meiryo UI" panose="020B0604030504040204" pitchFamily="50" charset="-128"/>
                <a:ea typeface="Meiryo UI" panose="020B0604030504040204" pitchFamily="50" charset="-128"/>
              </a:rPr>
              <a:t>…</a:t>
            </a:r>
            <a:endParaRPr kumimoji="1" lang="ja-JP" altLang="en-US" sz="1400" b="1" dirty="0">
              <a:solidFill>
                <a:schemeClr val="accent3"/>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CCB4300B-63CF-4DD0-84A8-978DB48919C5}"/>
              </a:ext>
            </a:extLst>
          </p:cNvPr>
          <p:cNvSpPr/>
          <p:nvPr/>
        </p:nvSpPr>
        <p:spPr>
          <a:xfrm>
            <a:off x="6971592" y="4050515"/>
            <a:ext cx="2439108" cy="1938992"/>
          </a:xfrm>
          <a:prstGeom prst="rect">
            <a:avLst/>
          </a:prstGeom>
        </p:spPr>
        <p:txBody>
          <a:bodyPr wrap="square">
            <a:spAutoFit/>
          </a:bodyPr>
          <a:lstStyle/>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「産後うつ」は、日本の母親の約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％に見られ、</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不安、イライラ、不眠、自分を責める、子どもに愛情を持てない等の症状が現れる。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出産による女性ホルモンのバランスの崩れや、周囲からの十分なサポートが得られないことからくるストレスが原因と言われている。</a:t>
            </a:r>
          </a:p>
        </p:txBody>
      </p:sp>
      <p:sp>
        <p:nvSpPr>
          <p:cNvPr id="72" name="正方形/長方形 71">
            <a:extLst>
              <a:ext uri="{FF2B5EF4-FFF2-40B4-BE49-F238E27FC236}">
                <a16:creationId xmlns:a16="http://schemas.microsoft.com/office/drawing/2014/main" id="{BE44A87D-8DC8-452E-B1AD-B0933AAE9DB5}"/>
              </a:ext>
            </a:extLst>
          </p:cNvPr>
          <p:cNvSpPr/>
          <p:nvPr/>
        </p:nvSpPr>
        <p:spPr>
          <a:xfrm>
            <a:off x="6232754" y="2308777"/>
            <a:ext cx="3303233" cy="1286366"/>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環状矢印 7">
            <a:extLst>
              <a:ext uri="{FF2B5EF4-FFF2-40B4-BE49-F238E27FC236}">
                <a16:creationId xmlns:a16="http://schemas.microsoft.com/office/drawing/2014/main" id="{B6F844BD-D66C-4506-A6FE-62A5DEC31E20}"/>
              </a:ext>
            </a:extLst>
          </p:cNvPr>
          <p:cNvSpPr/>
          <p:nvPr/>
        </p:nvSpPr>
        <p:spPr>
          <a:xfrm rot="11376076" flipV="1">
            <a:off x="1412029" y="1817177"/>
            <a:ext cx="1019885" cy="1247434"/>
          </a:xfrm>
          <a:prstGeom prst="circularArrow">
            <a:avLst>
              <a:gd name="adj1" fmla="val 12507"/>
              <a:gd name="adj2" fmla="val 1142319"/>
              <a:gd name="adj3" fmla="val 20458098"/>
              <a:gd name="adj4" fmla="val 15288802"/>
              <a:gd name="adj5" fmla="val 12500"/>
            </a:avLst>
          </a:prstGeom>
          <a:solidFill>
            <a:srgbClr val="00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Rectangle 2">
            <a:extLst>
              <a:ext uri="{FF2B5EF4-FFF2-40B4-BE49-F238E27FC236}">
                <a16:creationId xmlns:a16="http://schemas.microsoft.com/office/drawing/2014/main" id="{496506C6-DF70-4A30-8219-6D9665309B40}"/>
              </a:ext>
            </a:extLst>
          </p:cNvPr>
          <p:cNvSpPr txBox="1">
            <a:spLocks noChangeArrowheads="1"/>
          </p:cNvSpPr>
          <p:nvPr/>
        </p:nvSpPr>
        <p:spPr bwMode="auto">
          <a:xfrm>
            <a:off x="667475" y="2414819"/>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■産後に感じた不安や負担</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75939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kumimoji="1" lang="ja-JP" altLang="en-US" dirty="0"/>
              <a:t>４－３．職場にとってのメリット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25</a:t>
            </a:fld>
            <a:endParaRPr lang="en-US" altLang="ja-JP" sz="1600" dirty="0"/>
          </a:p>
        </p:txBody>
      </p:sp>
      <p:sp>
        <p:nvSpPr>
          <p:cNvPr id="9" name="角丸四角形 8"/>
          <p:cNvSpPr/>
          <p:nvPr/>
        </p:nvSpPr>
        <p:spPr>
          <a:xfrm>
            <a:off x="425318" y="1065429"/>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1054952" y="1636081"/>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2" name="角丸四角形 11"/>
          <p:cNvSpPr/>
          <p:nvPr/>
        </p:nvSpPr>
        <p:spPr>
          <a:xfrm>
            <a:off x="968115" y="1330229"/>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651745" y="1249505"/>
            <a:ext cx="401469" cy="678828"/>
            <a:chOff x="892445" y="2378728"/>
            <a:chExt cx="792162" cy="1286531"/>
          </a:xfrm>
        </p:grpSpPr>
        <p:pic>
          <p:nvPicPr>
            <p:cNvPr id="1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rot="865085">
              <a:off x="1241880" y="2378728"/>
              <a:ext cx="312183" cy="563748"/>
              <a:chOff x="2790652" y="3004952"/>
              <a:chExt cx="312183" cy="563748"/>
            </a:xfrm>
          </p:grpSpPr>
          <p:sp>
            <p:nvSpPr>
              <p:cNvPr id="16" name="二等辺三角形 1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8" name="正方形/長方形 17"/>
          <p:cNvSpPr/>
          <p:nvPr/>
        </p:nvSpPr>
        <p:spPr>
          <a:xfrm>
            <a:off x="2103214" y="1311596"/>
            <a:ext cx="7408268" cy="125445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職場の結束が強まり、</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「お互い様」でサポートしあう関係が構築</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時間に制約がある中での効率的な働き方が浸透し、</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長時間労働の削減に</a:t>
            </a: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育児休業取得者の業務の引継ぎで、</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19" name="Rectangle 23"/>
          <p:cNvSpPr>
            <a:spLocks noChangeArrowheads="1"/>
          </p:cNvSpPr>
          <p:nvPr/>
        </p:nvSpPr>
        <p:spPr bwMode="auto">
          <a:xfrm>
            <a:off x="585302" y="2800349"/>
            <a:ext cx="8847475" cy="3579813"/>
          </a:xfrm>
          <a:prstGeom prst="roundRect">
            <a:avLst>
              <a:gd name="adj" fmla="val 7390"/>
            </a:avLst>
          </a:prstGeom>
          <a:noFill/>
          <a:ln w="19050">
            <a:solidFill>
              <a:srgbClr val="0066FF"/>
            </a:solidFill>
            <a:prstDash val="sysDot"/>
            <a:miter lim="800000"/>
            <a:headEnd/>
            <a:tailEnd/>
          </a:ln>
        </p:spPr>
        <p:txBody>
          <a:bodyPr wrap="none" anchor="ctr"/>
          <a:lstStyle/>
          <a:p>
            <a:endParaRPr lang="ja-JP" altLang="en-US" dirty="0">
              <a:latin typeface="Meriyo"/>
            </a:endParaRPr>
          </a:p>
        </p:txBody>
      </p:sp>
      <p:sp>
        <p:nvSpPr>
          <p:cNvPr id="21" name="Rectangle 2"/>
          <p:cNvSpPr txBox="1">
            <a:spLocks noChangeArrowheads="1"/>
          </p:cNvSpPr>
          <p:nvPr/>
        </p:nvSpPr>
        <p:spPr bwMode="auto">
          <a:xfrm>
            <a:off x="667475"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06574" y="5710688"/>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また、業務の棚卸しによる効率化も図られ、復職時には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23" name="角丸四角形 22"/>
          <p:cNvSpPr/>
          <p:nvPr/>
        </p:nvSpPr>
        <p:spPr>
          <a:xfrm>
            <a:off x="1173136"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24" name="角丸四角形 23"/>
          <p:cNvSpPr/>
          <p:nvPr/>
        </p:nvSpPr>
        <p:spPr>
          <a:xfrm>
            <a:off x="1173136" y="39580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25" name="角丸四角形 24"/>
          <p:cNvSpPr/>
          <p:nvPr/>
        </p:nvSpPr>
        <p:spPr>
          <a:xfrm>
            <a:off x="1173136"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26" name="角丸四角形 25"/>
          <p:cNvSpPr/>
          <p:nvPr/>
        </p:nvSpPr>
        <p:spPr>
          <a:xfrm>
            <a:off x="1173136"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27" name="テキスト ボックス 26"/>
          <p:cNvSpPr txBox="1"/>
          <p:nvPr/>
        </p:nvSpPr>
        <p:spPr>
          <a:xfrm>
            <a:off x="3235117" y="3927560"/>
            <a:ext cx="627654" cy="523220"/>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28" name="フリーフォーム 27"/>
          <p:cNvSpPr/>
          <p:nvPr/>
        </p:nvSpPr>
        <p:spPr>
          <a:xfrm flipH="1">
            <a:off x="998223" y="3213914"/>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3168380" y="4379785"/>
            <a:ext cx="1678269" cy="208851"/>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2928170" y="4019893"/>
            <a:ext cx="405206" cy="338554"/>
          </a:xfrm>
          <a:prstGeom prst="rightArrow">
            <a:avLst/>
          </a:prstGeom>
          <a:solidFill>
            <a:srgbClr val="FF0000"/>
          </a:solidFill>
          <a:ln>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710688"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32" name="角丸四角形 31"/>
          <p:cNvSpPr/>
          <p:nvPr/>
        </p:nvSpPr>
        <p:spPr>
          <a:xfrm>
            <a:off x="4710688" y="3958040"/>
            <a:ext cx="1944216" cy="479093"/>
          </a:xfrm>
          <a:prstGeom prst="roundRect">
            <a:avLst/>
          </a:prstGeom>
          <a:solidFill>
            <a:schemeClr val="bg1"/>
          </a:solidFill>
          <a:ln>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710688"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34" name="角丸四角形 33"/>
          <p:cNvSpPr/>
          <p:nvPr/>
        </p:nvSpPr>
        <p:spPr>
          <a:xfrm>
            <a:off x="4725901"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35" name="二等辺三角形 34"/>
          <p:cNvSpPr/>
          <p:nvPr/>
        </p:nvSpPr>
        <p:spPr>
          <a:xfrm>
            <a:off x="5295483" y="4424776"/>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a:off x="5309997" y="5001159"/>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4541825" y="3604500"/>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861867" y="4033211"/>
            <a:ext cx="251000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1" name="テキスト ボックス 40"/>
          <p:cNvSpPr txBox="1"/>
          <p:nvPr/>
        </p:nvSpPr>
        <p:spPr>
          <a:xfrm>
            <a:off x="6861867" y="4608718"/>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2" name="フリーフォーム 41"/>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861867" y="5168418"/>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44" name="Rectangle 2"/>
          <p:cNvSpPr txBox="1">
            <a:spLocks noChangeArrowheads="1"/>
          </p:cNvSpPr>
          <p:nvPr/>
        </p:nvSpPr>
        <p:spPr bwMode="auto">
          <a:xfrm>
            <a:off x="703051" y="3810389"/>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2"/>
          <p:cNvSpPr txBox="1">
            <a:spLocks noChangeArrowheads="1"/>
          </p:cNvSpPr>
          <p:nvPr/>
        </p:nvSpPr>
        <p:spPr bwMode="auto">
          <a:xfrm>
            <a:off x="4171801" y="3885055"/>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環状矢印 7"/>
          <p:cNvSpPr/>
          <p:nvPr/>
        </p:nvSpPr>
        <p:spPr>
          <a:xfrm rot="10636625" flipV="1">
            <a:off x="1510881" y="2260087"/>
            <a:ext cx="1136950" cy="1247434"/>
          </a:xfrm>
          <a:prstGeom prst="circularArrow">
            <a:avLst>
              <a:gd name="adj1" fmla="val 12507"/>
              <a:gd name="adj2" fmla="val 1142319"/>
              <a:gd name="adj3" fmla="val 20458098"/>
              <a:gd name="adj4" fmla="val 15288802"/>
              <a:gd name="adj5" fmla="val 12500"/>
            </a:avLst>
          </a:prstGeom>
          <a:solidFill>
            <a:srgbClr val="00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130541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26</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４－４</a:t>
            </a:r>
            <a:r>
              <a:rPr kumimoji="1" lang="ja-JP" altLang="en-US" dirty="0"/>
              <a:t>．男性の育児休業取得による職場への影響</a:t>
            </a:r>
          </a:p>
        </p:txBody>
      </p:sp>
      <p:sp>
        <p:nvSpPr>
          <p:cNvPr id="20" name="角丸四角形 19"/>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31425" y="1767447"/>
            <a:ext cx="4761240" cy="307777"/>
          </a:xfrm>
          <a:prstGeom prst="rect">
            <a:avLst/>
          </a:prstGeom>
          <a:noFill/>
        </p:spPr>
        <p:txBody>
          <a:bodyPr wrap="none" rtlCol="0">
            <a:spAutoFit/>
          </a:bodyPr>
          <a:lstStyle/>
          <a:p>
            <a:r>
              <a:rPr kumimoji="1" lang="ja-JP" altLang="en-US" sz="1400" b="1" dirty="0">
                <a:latin typeface="Arial"/>
              </a:rPr>
              <a:t>男性の育児休業取得による職場への影響（男性からの回答）</a:t>
            </a:r>
          </a:p>
        </p:txBody>
      </p:sp>
      <p:sp>
        <p:nvSpPr>
          <p:cNvPr id="26" name="正方形/長方形 25"/>
          <p:cNvSpPr/>
          <p:nvPr/>
        </p:nvSpPr>
        <p:spPr>
          <a:xfrm>
            <a:off x="533400" y="104147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男性の育児休業取得者がいる（いた）職場では、さまざまな変化が！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a:off x="6563638" y="4230346"/>
            <a:ext cx="44322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6411238" y="3096403"/>
            <a:ext cx="3219450" cy="117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特に、男性の育休取得を「積極的に進めた」職場では、変化を実感する企業の割合が増加！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33861" y="3936350"/>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取り組む職場は、好影響がより大きく！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9613" y="3034724"/>
            <a:ext cx="3240000" cy="1944000"/>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33399" y="6010928"/>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aphicFrame>
        <p:nvGraphicFramePr>
          <p:cNvPr id="15" name="グラフ 14">
            <a:extLst>
              <a:ext uri="{FF2B5EF4-FFF2-40B4-BE49-F238E27FC236}">
                <a16:creationId xmlns:a16="http://schemas.microsoft.com/office/drawing/2014/main" id="{00000000-0008-0000-0700-000005000000}"/>
              </a:ext>
            </a:extLst>
          </p:cNvPr>
          <p:cNvGraphicFramePr>
            <a:graphicFrameLocks noChangeAspect="1"/>
          </p:cNvGraphicFramePr>
          <p:nvPr>
            <p:extLst>
              <p:ext uri="{D42A27DB-BD31-4B8C-83A1-F6EECF244321}">
                <p14:modId xmlns:p14="http://schemas.microsoft.com/office/powerpoint/2010/main" val="881850549"/>
              </p:ext>
            </p:extLst>
          </p:nvPr>
        </p:nvGraphicFramePr>
        <p:xfrm>
          <a:off x="463171" y="1835024"/>
          <a:ext cx="6614566" cy="4213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41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1328070" y="4392680"/>
            <a:ext cx="8017530" cy="1738287"/>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27</a:t>
            </a:fld>
            <a:endParaRPr lang="en-US" altLang="ja-JP" sz="1600" dirty="0"/>
          </a:p>
        </p:txBody>
      </p:sp>
      <p:sp>
        <p:nvSpPr>
          <p:cNvPr id="14" name="正方形/長方形 13"/>
          <p:cNvSpPr/>
          <p:nvPr/>
        </p:nvSpPr>
        <p:spPr>
          <a:xfrm>
            <a:off x="2287735" y="1188762"/>
            <a:ext cx="7122965"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marL="285750" indent="-285750">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女性の就労継続、昇進意欲、社会復帰への意欲の維持に好影響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1" name="角丸四角形 40"/>
          <p:cNvSpPr/>
          <p:nvPr/>
        </p:nvSpPr>
        <p:spPr>
          <a:xfrm>
            <a:off x="386400" y="1081481"/>
            <a:ext cx="9125900" cy="756348"/>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flipV="1">
            <a:off x="1057547" y="1475759"/>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77955" y="1081482"/>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p:nvPr/>
        </p:nvGrpSpPr>
        <p:grpSpPr>
          <a:xfrm>
            <a:off x="656078" y="1114439"/>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 name="角丸四角形 1"/>
          <p:cNvSpPr/>
          <p:nvPr/>
        </p:nvSpPr>
        <p:spPr>
          <a:xfrm>
            <a:off x="2157296" y="4255520"/>
            <a:ext cx="3128896" cy="374571"/>
          </a:xfrm>
          <a:prstGeom prst="roundRect">
            <a:avLst/>
          </a:prstGeom>
          <a:solidFill>
            <a:srgbClr val="FF6600"/>
          </a:solidFill>
        </p:spPr>
        <p:txBody>
          <a:bodyPr wrap="none">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妻の就労継続による家計のメリット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形吹き出し 26"/>
          <p:cNvSpPr/>
          <p:nvPr/>
        </p:nvSpPr>
        <p:spPr>
          <a:xfrm>
            <a:off x="306939" y="4156618"/>
            <a:ext cx="1636517" cy="720479"/>
          </a:xfrm>
          <a:prstGeom prst="wedgeEllipseCallout">
            <a:avLst>
              <a:gd name="adj1" fmla="val 67413"/>
              <a:gd name="adj2" fmla="val -19399"/>
            </a:avLst>
          </a:prstGeom>
          <a:solidFill>
            <a:srgbClr val="CCECFF"/>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b="1" dirty="0">
              <a:ln w="18000">
                <a:solidFill>
                  <a:schemeClr val="tx1">
                    <a:lumMod val="50000"/>
                    <a:lumOff val="5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28" name="正方形/長方形 27"/>
          <p:cNvSpPr/>
          <p:nvPr/>
        </p:nvSpPr>
        <p:spPr>
          <a:xfrm>
            <a:off x="377490" y="4224309"/>
            <a:ext cx="1578719" cy="595824"/>
          </a:xfrm>
          <a:prstGeom prst="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nchorCtr="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rPr>
              <a:t>妻の生涯所得に</a:t>
            </a:r>
            <a:endParaRPr lang="en-US" altLang="ja-JP"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rPr>
              <a:t>大きな違い </a:t>
            </a:r>
            <a:endParaRPr lang="en-US" altLang="ja-JP" sz="1200" spc="50" baseline="3000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3" name="グラフ 82">
            <a:extLst>
              <a:ext uri="{FF2B5EF4-FFF2-40B4-BE49-F238E27FC236}">
                <a16:creationId xmlns:a16="http://schemas.microsoft.com/office/drawing/2014/main" id="{D7F3ABEF-7E61-4890-AFD7-7EBBB2842998}"/>
              </a:ext>
            </a:extLst>
          </p:cNvPr>
          <p:cNvGraphicFramePr>
            <a:graphicFrameLocks/>
          </p:cNvGraphicFramePr>
          <p:nvPr>
            <p:extLst>
              <p:ext uri="{D42A27DB-BD31-4B8C-83A1-F6EECF244321}">
                <p14:modId xmlns:p14="http://schemas.microsoft.com/office/powerpoint/2010/main" val="3623717899"/>
              </p:ext>
            </p:extLst>
          </p:nvPr>
        </p:nvGraphicFramePr>
        <p:xfrm>
          <a:off x="1500501" y="4769910"/>
          <a:ext cx="7144347" cy="1437901"/>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p:cNvSpPr txBox="1"/>
          <p:nvPr/>
        </p:nvSpPr>
        <p:spPr>
          <a:xfrm>
            <a:off x="5385375" y="4600098"/>
            <a:ext cx="434734"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72" name="テキスト ボックス 71"/>
          <p:cNvSpPr txBox="1"/>
          <p:nvPr/>
        </p:nvSpPr>
        <p:spPr>
          <a:xfrm>
            <a:off x="6784195" y="4600098"/>
            <a:ext cx="434734"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73" name="テキスト ボックス 72"/>
          <p:cNvSpPr txBox="1"/>
          <p:nvPr/>
        </p:nvSpPr>
        <p:spPr>
          <a:xfrm>
            <a:off x="8143196" y="4590527"/>
            <a:ext cx="43473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84" name="テキスト ボックス 83">
            <a:extLst>
              <a:ext uri="{FF2B5EF4-FFF2-40B4-BE49-F238E27FC236}">
                <a16:creationId xmlns:a16="http://schemas.microsoft.com/office/drawing/2014/main" id="{27DA98D0-55A2-4638-829F-F5D8FEA650C3}"/>
              </a:ext>
            </a:extLst>
          </p:cNvPr>
          <p:cNvSpPr txBox="1"/>
          <p:nvPr/>
        </p:nvSpPr>
        <p:spPr>
          <a:xfrm>
            <a:off x="8507465" y="4620266"/>
            <a:ext cx="64633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059643" y="5605478"/>
            <a:ext cx="1082431" cy="331907"/>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1200"/>
              </a:spcBef>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7461364" y="4992466"/>
            <a:ext cx="1365561" cy="339774"/>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DCA12DA6-E5A6-46E0-B315-E3BAABDD972B}"/>
              </a:ext>
            </a:extLst>
          </p:cNvPr>
          <p:cNvSpPr/>
          <p:nvPr/>
        </p:nvSpPr>
        <p:spPr>
          <a:xfrm>
            <a:off x="1332204" y="6106966"/>
            <a:ext cx="749472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出典：ニッセイ基礎研究所　ニッセイ基礎研所報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Vol.61</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「大学卒女性の働き方別生涯所得の推計」　図表</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女性の働き方ケース別生涯所得　より一部抜粋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24" name="円形吹き出し 23"/>
          <p:cNvSpPr/>
          <p:nvPr/>
        </p:nvSpPr>
        <p:spPr>
          <a:xfrm>
            <a:off x="7851502" y="5308171"/>
            <a:ext cx="1853065" cy="920096"/>
          </a:xfrm>
          <a:prstGeom prst="wedgeEllipseCallout">
            <a:avLst>
              <a:gd name="adj1" fmla="val -63553"/>
              <a:gd name="adj2" fmla="val -47368"/>
            </a:avLst>
          </a:prstGeom>
          <a:solidFill>
            <a:srgbClr val="FFCC66"/>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959481" y="5411196"/>
            <a:ext cx="1729961" cy="615553"/>
          </a:xfrm>
          <a:prstGeom prst="rect">
            <a:avLst/>
          </a:prstGeom>
          <a:noFill/>
        </p:spPr>
        <p:txBody>
          <a:bodyPr wrap="none" rtlCol="0">
            <a:spAutoFit/>
          </a:bodyPr>
          <a:lstStyle/>
          <a:p>
            <a:pPr algn="ct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その差は</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億円以上！</a:t>
            </a:r>
          </a:p>
        </p:txBody>
      </p:sp>
      <p:sp>
        <p:nvSpPr>
          <p:cNvPr id="46" name="タイトル 2">
            <a:extLst>
              <a:ext uri="{FF2B5EF4-FFF2-40B4-BE49-F238E27FC236}">
                <a16:creationId xmlns:a16="http://schemas.microsoft.com/office/drawing/2014/main" id="{EADA683C-DA66-4F73-B2E6-4E837198752A}"/>
              </a:ext>
            </a:extLst>
          </p:cNvPr>
          <p:cNvSpPr>
            <a:spLocks noGrp="1"/>
          </p:cNvSpPr>
          <p:nvPr>
            <p:ph type="title"/>
          </p:nvPr>
        </p:nvSpPr>
        <p:spPr bwMode="white">
          <a:xfrm>
            <a:off x="495300" y="274638"/>
            <a:ext cx="8915400" cy="647700"/>
          </a:xfrm>
        </p:spPr>
        <p:txBody>
          <a:bodyPr/>
          <a:lstStyle/>
          <a:p>
            <a:r>
              <a:rPr lang="ja-JP" altLang="en-US" dirty="0"/>
              <a:t>４</a:t>
            </a:r>
            <a:r>
              <a:rPr kumimoji="1" lang="ja-JP" altLang="en-US" dirty="0"/>
              <a:t>－５．「女性の活躍推進」の観点からのメリット</a:t>
            </a:r>
          </a:p>
        </p:txBody>
      </p:sp>
      <p:sp>
        <p:nvSpPr>
          <p:cNvPr id="37" name="正方形/長方形 36">
            <a:extLst>
              <a:ext uri="{FF2B5EF4-FFF2-40B4-BE49-F238E27FC236}">
                <a16:creationId xmlns:a16="http://schemas.microsoft.com/office/drawing/2014/main" id="{CDFD3E53-322F-422B-9F8E-0E84D56C1AA3}"/>
              </a:ext>
            </a:extLst>
          </p:cNvPr>
          <p:cNvSpPr/>
          <p:nvPr/>
        </p:nvSpPr>
        <p:spPr>
          <a:xfrm>
            <a:off x="224701" y="1938219"/>
            <a:ext cx="3369134"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職場における女性活躍への影響</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EB4E8D90-7503-4289-9B77-077DE9595028}"/>
              </a:ext>
            </a:extLst>
          </p:cNvPr>
          <p:cNvSpPr/>
          <p:nvPr/>
        </p:nvSpPr>
        <p:spPr>
          <a:xfrm>
            <a:off x="274488" y="3671709"/>
            <a:ext cx="3198593"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家庭における女性活躍への影響</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4AAF28C3-8F98-4106-8CB8-91EC36AB26D0}"/>
              </a:ext>
            </a:extLst>
          </p:cNvPr>
          <p:cNvSpPr/>
          <p:nvPr/>
        </p:nvSpPr>
        <p:spPr>
          <a:xfrm>
            <a:off x="680486" y="2719537"/>
            <a:ext cx="8665114"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2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育児休業を取得する男性が増え、職場で「仕事と育児の両立」に関して理解が深まると・・・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限られた時間で成果を出すための業務効率化</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カバー体制の構築により、休暇が取りやすくなる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長時間労働の削減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矢印: 右 2">
            <a:extLst>
              <a:ext uri="{FF2B5EF4-FFF2-40B4-BE49-F238E27FC236}">
                <a16:creationId xmlns:a16="http://schemas.microsoft.com/office/drawing/2014/main" id="{16A3954B-3BE2-4A9D-8DD6-B5BD60BC0CC6}"/>
              </a:ext>
            </a:extLst>
          </p:cNvPr>
          <p:cNvSpPr/>
          <p:nvPr/>
        </p:nvSpPr>
        <p:spPr>
          <a:xfrm>
            <a:off x="5147057" y="2831118"/>
            <a:ext cx="476636" cy="665718"/>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7D644D75-5AEE-4D3E-81C6-6B561CB41415}"/>
              </a:ext>
            </a:extLst>
          </p:cNvPr>
          <p:cNvSpPr/>
          <p:nvPr/>
        </p:nvSpPr>
        <p:spPr>
          <a:xfrm>
            <a:off x="5858449" y="2818507"/>
            <a:ext cx="3367065" cy="66571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solidFill>
                  <a:srgbClr val="C00000"/>
                </a:solidFill>
                <a:latin typeface="Meiryo UI" panose="020B0604030504040204" pitchFamily="50" charset="-128"/>
                <a:ea typeface="Meiryo UI" panose="020B0604030504040204" pitchFamily="50" charset="-128"/>
              </a:rPr>
              <a:t>　・出産を機に退職する女性が減少</a:t>
            </a:r>
            <a:endParaRPr kumimoji="1" lang="en-US" altLang="ja-JP" sz="1400" dirty="0">
              <a:solidFill>
                <a:srgbClr val="C00000"/>
              </a:solidFill>
              <a:latin typeface="Meiryo UI" panose="020B0604030504040204" pitchFamily="50" charset="-128"/>
              <a:ea typeface="Meiryo UI" panose="020B0604030504040204" pitchFamily="50" charset="-128"/>
            </a:endParaRPr>
          </a:p>
          <a:p>
            <a:r>
              <a:rPr lang="ja-JP" altLang="en-US" sz="1400" dirty="0">
                <a:solidFill>
                  <a:srgbClr val="C00000"/>
                </a:solidFill>
                <a:latin typeface="Meiryo UI" panose="020B0604030504040204" pitchFamily="50" charset="-128"/>
                <a:ea typeface="Meiryo UI" panose="020B0604030504040204" pitchFamily="50" charset="-128"/>
              </a:rPr>
              <a:t>　・女性が能力を発揮しやすくなる</a:t>
            </a:r>
            <a:endParaRPr kumimoji="1" lang="ja-JP" altLang="en-US" sz="1400"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DD446C33-CD06-4A8D-8E6B-B1C637AA3AB0}"/>
              </a:ext>
            </a:extLst>
          </p:cNvPr>
          <p:cNvSpPr/>
          <p:nvPr/>
        </p:nvSpPr>
        <p:spPr>
          <a:xfrm>
            <a:off x="3440079" y="3624044"/>
            <a:ext cx="7122965"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6677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28</a:t>
            </a:fld>
            <a:endParaRPr lang="en-US" altLang="ja-JP" sz="1600" dirty="0"/>
          </a:p>
        </p:txBody>
      </p:sp>
      <p:sp>
        <p:nvSpPr>
          <p:cNvPr id="6" name="タイトル 1"/>
          <p:cNvSpPr>
            <a:spLocks noGrp="1"/>
          </p:cNvSpPr>
          <p:nvPr>
            <p:ph type="title"/>
          </p:nvPr>
        </p:nvSpPr>
        <p:spPr bwMode="white">
          <a:xfrm>
            <a:off x="0" y="3105150"/>
            <a:ext cx="8577305" cy="647700"/>
          </a:xfrm>
        </p:spPr>
        <p:txBody>
          <a:bodyPr/>
          <a:lstStyle/>
          <a:p>
            <a:r>
              <a:rPr lang="ja-JP" altLang="en-US" sz="3200" dirty="0">
                <a:solidFill>
                  <a:schemeClr val="bg1"/>
                </a:solidFill>
              </a:rPr>
              <a:t>　　第五章　育児休業取得者の体験談</a:t>
            </a:r>
            <a:endParaRPr kumimoji="1" lang="ja-JP" altLang="en-US" sz="2400" dirty="0">
              <a:solidFill>
                <a:schemeClr val="bg1"/>
              </a:solidFill>
            </a:endParaRPr>
          </a:p>
        </p:txBody>
      </p:sp>
    </p:spTree>
    <p:extLst>
      <p:ext uri="{BB962C8B-B14F-4D97-AF65-F5344CB8AC3E}">
        <p14:creationId xmlns:p14="http://schemas.microsoft.com/office/powerpoint/2010/main" val="661711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a:t>
            </a:fld>
            <a:endParaRPr lang="en-US" altLang="ja-JP" sz="1600" dirty="0"/>
          </a:p>
        </p:txBody>
      </p:sp>
      <p:sp>
        <p:nvSpPr>
          <p:cNvPr id="5" name="コンテンツ プレースホルダー 1"/>
          <p:cNvSpPr txBox="1">
            <a:spLocks/>
          </p:cNvSpPr>
          <p:nvPr/>
        </p:nvSpPr>
        <p:spPr bwMode="auto">
          <a:xfrm>
            <a:off x="1181892" y="2342188"/>
            <a:ext cx="6871044" cy="291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第一章　男性の育児休業取得の現状と課題</a:t>
            </a:r>
            <a:r>
              <a:rPr lang="en-US" altLang="ja-JP" dirty="0">
                <a:latin typeface="Meiryo UI" panose="020B0604030504040204" pitchFamily="50" charset="-128"/>
                <a:ea typeface="Meiryo UI" panose="020B0604030504040204" pitchFamily="50" charset="-128"/>
                <a:cs typeface="Meiryo UI" panose="020B0604030504040204" pitchFamily="50" charset="-128"/>
              </a:rPr>
              <a:t> ……………3p</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第二章　育児休業制度の概要 </a:t>
            </a:r>
            <a:r>
              <a:rPr lang="en-US" altLang="ja-JP" dirty="0">
                <a:latin typeface="Meiryo UI" panose="020B0604030504040204" pitchFamily="50" charset="-128"/>
                <a:ea typeface="Meiryo UI" panose="020B0604030504040204" pitchFamily="50" charset="-128"/>
                <a:cs typeface="Meiryo UI" panose="020B0604030504040204" pitchFamily="50" charset="-128"/>
              </a:rPr>
              <a:t>…………………………11p</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第三章　男性の育児休業を推進している企業の探し方</a:t>
            </a:r>
            <a:r>
              <a:rPr lang="en-US" altLang="ja-JP" dirty="0">
                <a:latin typeface="Meiryo UI" panose="020B0604030504040204" pitchFamily="50" charset="-128"/>
                <a:ea typeface="Meiryo UI" panose="020B0604030504040204" pitchFamily="50" charset="-128"/>
                <a:cs typeface="Meiryo UI" panose="020B0604030504040204" pitchFamily="50" charset="-128"/>
              </a:rPr>
              <a:t>…19p</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第四章　育児休業取得のメリット</a:t>
            </a:r>
            <a:r>
              <a:rPr lang="en-US" altLang="ja-JP" dirty="0">
                <a:latin typeface="Meiryo UI" panose="020B0604030504040204" pitchFamily="50" charset="-128"/>
                <a:ea typeface="Meiryo UI" panose="020B0604030504040204" pitchFamily="50" charset="-128"/>
                <a:cs typeface="Meiryo UI" panose="020B0604030504040204" pitchFamily="50" charset="-128"/>
              </a:rPr>
              <a:t>…………………………23p</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第五章　育児休業取得者の体験談　</a:t>
            </a:r>
            <a:r>
              <a:rPr lang="en-US" altLang="ja-JP" dirty="0">
                <a:latin typeface="Meiryo UI" panose="020B0604030504040204" pitchFamily="50" charset="-128"/>
                <a:ea typeface="Meiryo UI" panose="020B0604030504040204" pitchFamily="50" charset="-128"/>
                <a:cs typeface="Meiryo UI" panose="020B0604030504040204" pitchFamily="50" charset="-128"/>
              </a:rPr>
              <a:t>……………………29p</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第六章　育児休業についての</a:t>
            </a:r>
            <a:r>
              <a:rPr lang="en-US" altLang="ja-JP" dirty="0">
                <a:latin typeface="Meiryo UI" panose="020B0604030504040204" pitchFamily="50" charset="-128"/>
                <a:ea typeface="Meiryo UI" panose="020B0604030504040204" pitchFamily="50" charset="-128"/>
                <a:cs typeface="Meiryo UI" panose="020B0604030504040204" pitchFamily="50" charset="-128"/>
              </a:rPr>
              <a:t>Q&amp;A</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a:latin typeface="Meiryo UI" panose="020B0604030504040204" pitchFamily="50" charset="-128"/>
                <a:ea typeface="Meiryo UI" panose="020B0604030504040204" pitchFamily="50" charset="-128"/>
                <a:cs typeface="Meiryo UI" panose="020B0604030504040204" pitchFamily="50" charset="-128"/>
              </a:rPr>
              <a:t>………………………37p</a:t>
            </a: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第七章　みんなで考えてみよう </a:t>
            </a:r>
            <a:r>
              <a:rPr lang="en-US" altLang="ja-JP" dirty="0">
                <a:latin typeface="Meiryo UI" panose="020B0604030504040204" pitchFamily="50" charset="-128"/>
                <a:ea typeface="Meiryo UI" panose="020B0604030504040204" pitchFamily="50" charset="-128"/>
                <a:cs typeface="Meiryo UI" panose="020B0604030504040204" pitchFamily="50" charset="-128"/>
              </a:rPr>
              <a:t>……………………………44p</a:t>
            </a:r>
          </a:p>
          <a:p>
            <a:pPr>
              <a:spcBef>
                <a:spcPts val="600"/>
              </a:spcBef>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t>　</a:t>
            </a:r>
          </a:p>
        </p:txBody>
      </p:sp>
      <p:sp>
        <p:nvSpPr>
          <p:cNvPr id="6" name="Rectangle 23"/>
          <p:cNvSpPr>
            <a:spLocks noChangeArrowheads="1"/>
          </p:cNvSpPr>
          <p:nvPr/>
        </p:nvSpPr>
        <p:spPr bwMode="auto">
          <a:xfrm>
            <a:off x="675615" y="1425589"/>
            <a:ext cx="8694384" cy="4084320"/>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7" name="コンテンツ プレースホルダー 1"/>
          <p:cNvSpPr txBox="1">
            <a:spLocks/>
          </p:cNvSpPr>
          <p:nvPr/>
        </p:nvSpPr>
        <p:spPr bwMode="auto">
          <a:xfrm>
            <a:off x="1109908" y="1624120"/>
            <a:ext cx="921021" cy="553224"/>
          </a:xfrm>
          <a:prstGeom prst="rect">
            <a:avLst/>
          </a:prstGeom>
          <a:no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目次</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p>
        </p:txBody>
      </p:sp>
      <p:sp>
        <p:nvSpPr>
          <p:cNvPr id="8" name="正方形/長方形 7">
            <a:extLst>
              <a:ext uri="{FF2B5EF4-FFF2-40B4-BE49-F238E27FC236}">
                <a16:creationId xmlns:a16="http://schemas.microsoft.com/office/drawing/2014/main" id="{2510F130-D5D0-4FF0-A105-A0AB0C75E0D1}"/>
              </a:ext>
            </a:extLst>
          </p:cNvPr>
          <p:cNvSpPr/>
          <p:nvPr/>
        </p:nvSpPr>
        <p:spPr>
          <a:xfrm>
            <a:off x="7793930" y="3217373"/>
            <a:ext cx="1419927"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大学生・求職者向け</a:t>
            </a:r>
          </a:p>
        </p:txBody>
      </p:sp>
      <p:sp>
        <p:nvSpPr>
          <p:cNvPr id="9" name="コンテンツ プレースホルダー 1">
            <a:extLst>
              <a:ext uri="{FF2B5EF4-FFF2-40B4-BE49-F238E27FC236}">
                <a16:creationId xmlns:a16="http://schemas.microsoft.com/office/drawing/2014/main" id="{30B4E93D-0CA7-4445-AB1C-B07B2CC4A4B4}"/>
              </a:ext>
            </a:extLst>
          </p:cNvPr>
          <p:cNvSpPr txBox="1">
            <a:spLocks/>
          </p:cNvSpPr>
          <p:nvPr/>
        </p:nvSpPr>
        <p:spPr bwMode="auto">
          <a:xfrm>
            <a:off x="1181892" y="5708440"/>
            <a:ext cx="7914805" cy="553224"/>
          </a:xfrm>
          <a:prstGeom prst="rect">
            <a:avLst/>
          </a:prstGeom>
          <a:no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この資料において、育児休業とは、育児・介護休業法で定められた育児休業のことを言います。</a:t>
            </a:r>
            <a:endParaRPr lang="ja-JP" altLang="en-US" sz="1600" dirty="0"/>
          </a:p>
        </p:txBody>
      </p:sp>
    </p:spTree>
    <p:extLst>
      <p:ext uri="{BB962C8B-B14F-4D97-AF65-F5344CB8AC3E}">
        <p14:creationId xmlns:p14="http://schemas.microsoft.com/office/powerpoint/2010/main" val="409610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34">
            <a:extLst>
              <a:ext uri="{FF2B5EF4-FFF2-40B4-BE49-F238E27FC236}">
                <a16:creationId xmlns:a16="http://schemas.microsoft.com/office/drawing/2014/main" id="{B5F0684D-C3C1-4492-8CFE-3653CF08D795}"/>
              </a:ext>
            </a:extLst>
          </p:cNvPr>
          <p:cNvSpPr/>
          <p:nvPr/>
        </p:nvSpPr>
        <p:spPr>
          <a:xfrm>
            <a:off x="5181410" y="1121687"/>
            <a:ext cx="4524294" cy="4452741"/>
          </a:xfrm>
          <a:prstGeom prst="roundRect">
            <a:avLst>
              <a:gd name="adj" fmla="val 1013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34">
            <a:extLst>
              <a:ext uri="{FF2B5EF4-FFF2-40B4-BE49-F238E27FC236}">
                <a16:creationId xmlns:a16="http://schemas.microsoft.com/office/drawing/2014/main" id="{163E5C52-7C6D-4813-983D-DBAE7D2C56FD}"/>
              </a:ext>
            </a:extLst>
          </p:cNvPr>
          <p:cNvSpPr/>
          <p:nvPr/>
        </p:nvSpPr>
        <p:spPr>
          <a:xfrm>
            <a:off x="272495" y="1127787"/>
            <a:ext cx="4723233" cy="4446641"/>
          </a:xfrm>
          <a:prstGeom prst="roundRect">
            <a:avLst>
              <a:gd name="adj" fmla="val 1013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29</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５－１－１．男性の育児休業取得体験談①</a:t>
            </a:r>
          </a:p>
        </p:txBody>
      </p:sp>
      <p:sp>
        <p:nvSpPr>
          <p:cNvPr id="28" name="テキスト ボックス 27"/>
          <p:cNvSpPr txBox="1"/>
          <p:nvPr/>
        </p:nvSpPr>
        <p:spPr>
          <a:xfrm>
            <a:off x="5299503" y="1943738"/>
            <a:ext cx="4196600" cy="1884183"/>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　以前の職場は、何よりも仕事を優先しなければならない空気があり、休みを取りやすいとは言えない雰囲気の中、育休を取得した。</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　復帰後は支援制度を利用している。</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時差出勤を利用することを上司から職場の人たちに周知してもらい、子どもの看病などで急に休む場合に備え、サポート体制の構築を同僚に働きかけた。</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中には快く思わない人もいたが、意外なことに、味方になってくれた人もたくさんいた。</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　そして、僕が育休を取得した</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ことで、</a:t>
            </a:r>
            <a:r>
              <a:rPr lang="ja-JP" altLang="en-US"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職場に「仕事も大事、家庭も大事」という空気が生まれた。</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今は趣味を楽しむ時間は減ったが、子育てはそれよりも面白く、大きな喜びがある。</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（第</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回イクメンの星・</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40</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代公務員）</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EA0C2C67-4E2E-435F-B467-FFFD64C25976}"/>
              </a:ext>
            </a:extLst>
          </p:cNvPr>
          <p:cNvSpPr txBox="1"/>
          <p:nvPr/>
        </p:nvSpPr>
        <p:spPr>
          <a:xfrm>
            <a:off x="618628" y="1197813"/>
            <a:ext cx="3849825" cy="460817"/>
          </a:xfrm>
          <a:prstGeom prst="rect">
            <a:avLst/>
          </a:prstGeom>
          <a:noFill/>
        </p:spPr>
        <p:txBody>
          <a:bodyPr wrap="square" rtlCol="0">
            <a:noAutofit/>
          </a:bodyPr>
          <a:lstStyle/>
          <a:p>
            <a:pPr algn="ctr">
              <a:spcBef>
                <a:spcPts val="1200"/>
              </a:spcBef>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妻と上司の後押しで、育休取得を決意</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397602" y="1542088"/>
            <a:ext cx="4598126" cy="1881050"/>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周りに育休取得経験者が少なかったこともあり、これからのキャリアを考えると、育休取得には不安があった。</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しかし、「生後間もない娘との生活は、生涯一度きり。不安は分かち合いながら、</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人の子どもを育てよう」「夫婦で育児と仕事を両立し、夫婦ともキャリアを諦めないように、支え合って頑張ろう」という</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妻の言葉で育休取得を決意</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上司は「人として成長して帰ってくるのを楽しみにしている」と後押ししてくれた。</a:t>
            </a:r>
            <a:endParaRPr lang="en-US" altLang="ja-JP"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か月間の育休中は、身の回りことすべてを受け持った。</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復帰後は「仕事やキャリアと育児の両立」を宣言。定時で帰宅し、娘を寝かしつけてからリモートワークといった柔軟な働き方にも取り組んでいる。</a:t>
            </a:r>
            <a:r>
              <a:rPr lang="ja-JP" altLang="en-US"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妻も、復職後</a:t>
            </a:r>
            <a:r>
              <a:rPr lang="en-US" altLang="ja-JP"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年経たずに時短からフルタイム勤務に切り替えることができた。</a:t>
            </a:r>
            <a:endParaRPr lang="en-US" altLang="ja-JP"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職場の上司や同僚には感謝しかない。</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（第</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21</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回イクメンの星・</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代会社員）</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FA60534F-386C-4092-95DF-892352618B87}"/>
              </a:ext>
            </a:extLst>
          </p:cNvPr>
          <p:cNvSpPr txBox="1"/>
          <p:nvPr/>
        </p:nvSpPr>
        <p:spPr>
          <a:xfrm>
            <a:off x="5472892" y="1283572"/>
            <a:ext cx="3849825" cy="460817"/>
          </a:xfrm>
          <a:prstGeom prst="rect">
            <a:avLst/>
          </a:prstGeom>
          <a:noFill/>
        </p:spPr>
        <p:txBody>
          <a:bodyPr wrap="square" rtlCol="0">
            <a:noAutofit/>
          </a:bodyPr>
          <a:lstStyle/>
          <a:p>
            <a:pPr algn="ctr">
              <a:spcBef>
                <a:spcPts val="1200"/>
              </a:spcBef>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職場に、「仕事も大事、家庭も大事」という空気が生まれた。</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E94D954F-EE9A-4BD1-B94C-B529EDE661AC}"/>
              </a:ext>
            </a:extLst>
          </p:cNvPr>
          <p:cNvSpPr txBox="1"/>
          <p:nvPr/>
        </p:nvSpPr>
        <p:spPr>
          <a:xfrm>
            <a:off x="1097313" y="5625684"/>
            <a:ext cx="8313387"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イクメンプロジェクトでは、イクメンスピーチ甲子園を毎年実施しており、男性からの育児と仕事の両立についてのエピソードを募集し、予選</a:t>
            </a:r>
            <a:r>
              <a:rPr lang="ja-JP" altLang="en-US" sz="1600" dirty="0">
                <a:latin typeface="Meiryo UI" panose="020B0604030504040204" pitchFamily="50" charset="-128"/>
                <a:ea typeface="Meiryo UI" panose="020B0604030504040204" pitchFamily="50" charset="-128"/>
              </a:rPr>
              <a:t>を勝ち抜いた決勝進出者によるスピーチにより優勝者「</a:t>
            </a:r>
            <a:r>
              <a:rPr lang="ja-JP" altLang="en-US" sz="1600" b="1" dirty="0">
                <a:solidFill>
                  <a:schemeClr val="accent3"/>
                </a:solidFill>
                <a:latin typeface="Meiryo UI" panose="020B0604030504040204" pitchFamily="50" charset="-128"/>
                <a:ea typeface="Meiryo UI" panose="020B0604030504040204" pitchFamily="50" charset="-128"/>
              </a:rPr>
              <a:t>イクメンの星</a:t>
            </a:r>
            <a:r>
              <a:rPr lang="ja-JP" altLang="en-US" sz="1600" dirty="0">
                <a:latin typeface="Meiryo UI" panose="020B0604030504040204" pitchFamily="50" charset="-128"/>
                <a:ea typeface="Meiryo UI" panose="020B0604030504040204" pitchFamily="50" charset="-128"/>
              </a:rPr>
              <a:t>」を決定しています。また、イクメンプロジェクトサイトで「イクメンの星育児体験談」を掲載しています。</a:t>
            </a:r>
            <a:endParaRPr kumimoji="1" lang="ja-JP" altLang="en-US" sz="1600" dirty="0">
              <a:latin typeface="Meiryo UI" panose="020B0604030504040204" pitchFamily="50" charset="-128"/>
              <a:ea typeface="Meiryo UI" panose="020B0604030504040204" pitchFamily="50" charset="-128"/>
            </a:endParaRPr>
          </a:p>
        </p:txBody>
      </p:sp>
      <p:pic>
        <p:nvPicPr>
          <p:cNvPr id="20" name="図 19" descr="スポーツゲーム, バスケットボール が含まれている画像&#10;&#10;自動的に生成された説明">
            <a:extLst>
              <a:ext uri="{FF2B5EF4-FFF2-40B4-BE49-F238E27FC236}">
                <a16:creationId xmlns:a16="http://schemas.microsoft.com/office/drawing/2014/main" id="{2421E2E1-98C2-4C15-9718-61E77D5D901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7602" y="5751557"/>
            <a:ext cx="702325" cy="548691"/>
          </a:xfrm>
          <a:prstGeom prst="rect">
            <a:avLst/>
          </a:prstGeom>
        </p:spPr>
      </p:pic>
    </p:spTree>
    <p:extLst>
      <p:ext uri="{BB962C8B-B14F-4D97-AF65-F5344CB8AC3E}">
        <p14:creationId xmlns:p14="http://schemas.microsoft.com/office/powerpoint/2010/main" val="3580522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34">
            <a:extLst>
              <a:ext uri="{FF2B5EF4-FFF2-40B4-BE49-F238E27FC236}">
                <a16:creationId xmlns:a16="http://schemas.microsoft.com/office/drawing/2014/main" id="{B5F0684D-C3C1-4492-8CFE-3653CF08D795}"/>
              </a:ext>
            </a:extLst>
          </p:cNvPr>
          <p:cNvSpPr/>
          <p:nvPr/>
        </p:nvSpPr>
        <p:spPr>
          <a:xfrm>
            <a:off x="5130495" y="1143828"/>
            <a:ext cx="4542315" cy="4397656"/>
          </a:xfrm>
          <a:prstGeom prst="roundRect">
            <a:avLst>
              <a:gd name="adj" fmla="val 10138"/>
            </a:avLst>
          </a:prstGeom>
          <a:solidFill>
            <a:srgbClr val="FFECD3">
              <a:alpha val="30980"/>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34">
            <a:extLst>
              <a:ext uri="{FF2B5EF4-FFF2-40B4-BE49-F238E27FC236}">
                <a16:creationId xmlns:a16="http://schemas.microsoft.com/office/drawing/2014/main" id="{163E5C52-7C6D-4813-983D-DBAE7D2C56FD}"/>
              </a:ext>
            </a:extLst>
          </p:cNvPr>
          <p:cNvSpPr/>
          <p:nvPr/>
        </p:nvSpPr>
        <p:spPr>
          <a:xfrm>
            <a:off x="356577" y="1195018"/>
            <a:ext cx="4431515" cy="4346466"/>
          </a:xfrm>
          <a:prstGeom prst="roundRect">
            <a:avLst>
              <a:gd name="adj" fmla="val 10138"/>
            </a:avLst>
          </a:prstGeom>
          <a:solidFill>
            <a:srgbClr val="FFECD3">
              <a:alpha val="30980"/>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30</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５－１－２．男性の育児休業取得体験談②</a:t>
            </a:r>
          </a:p>
        </p:txBody>
      </p:sp>
      <p:sp>
        <p:nvSpPr>
          <p:cNvPr id="16" name="テキスト ボックス 15">
            <a:extLst>
              <a:ext uri="{FF2B5EF4-FFF2-40B4-BE49-F238E27FC236}">
                <a16:creationId xmlns:a16="http://schemas.microsoft.com/office/drawing/2014/main" id="{EA0C2C67-4E2E-435F-B467-FFFD64C25976}"/>
              </a:ext>
            </a:extLst>
          </p:cNvPr>
          <p:cNvSpPr txBox="1"/>
          <p:nvPr/>
        </p:nvSpPr>
        <p:spPr>
          <a:xfrm>
            <a:off x="583283" y="1451437"/>
            <a:ext cx="3849825" cy="460817"/>
          </a:xfrm>
          <a:prstGeom prst="rect">
            <a:avLst/>
          </a:prstGeom>
          <a:noFill/>
        </p:spPr>
        <p:txBody>
          <a:bodyPr wrap="square" rtlCol="0">
            <a:noAutofit/>
          </a:bodyPr>
          <a:lstStyle/>
          <a:p>
            <a:pPr algn="ctr">
              <a:spcBef>
                <a:spcPts val="1200"/>
              </a:spcBef>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夫婦で話し合い、充実した育休に</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95300" y="1881054"/>
            <a:ext cx="4167051" cy="1881050"/>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「育休を取得したい」と話したところ、</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妻がまさかの大反対！</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「仕事に支障がでるのではないか？」、「家事や育児をすべて任せて大丈夫なのか？」という漠然とした不安があったようだ。</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そこで、</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いつ、どれくらいの期間休むかを妻と話し合い、</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我が家の育児休業計画を立てた。また、</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出産前の土日に家事や上の子の育児をすべてやってみて</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、妻の不安を取り除くよう準備をした。</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結果的に「取るだけ育休」にならずに充実した育休になった。妻も安心して、トラブルなく家族で第２子を迎えることができた。</a:t>
            </a:r>
            <a:endParaRPr lang="en-US" altLang="ja-JP"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700"/>
              </a:lnSpc>
              <a:spcBef>
                <a:spcPts val="0"/>
              </a:spcBef>
            </a:pP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（第</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回イクメンの星・</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代会社員）</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FA60534F-386C-4092-95DF-892352618B87}"/>
              </a:ext>
            </a:extLst>
          </p:cNvPr>
          <p:cNvSpPr txBox="1"/>
          <p:nvPr/>
        </p:nvSpPr>
        <p:spPr>
          <a:xfrm>
            <a:off x="5383511" y="1428222"/>
            <a:ext cx="3849825" cy="460817"/>
          </a:xfrm>
          <a:prstGeom prst="rect">
            <a:avLst/>
          </a:prstGeom>
          <a:noFill/>
        </p:spPr>
        <p:txBody>
          <a:bodyPr wrap="square" rtlCol="0">
            <a:noAutofit/>
          </a:bodyPr>
          <a:lstStyle/>
          <a:p>
            <a:pPr algn="ctr">
              <a:spcBef>
                <a:spcPts val="1200"/>
              </a:spcBef>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育児は自分自身が成長するステップ</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AF703E4D-59FD-42E1-9692-410B3673EE66}"/>
              </a:ext>
            </a:extLst>
          </p:cNvPr>
          <p:cNvSpPr txBox="1"/>
          <p:nvPr/>
        </p:nvSpPr>
        <p:spPr>
          <a:xfrm>
            <a:off x="5436481" y="1955220"/>
            <a:ext cx="4112942" cy="1485679"/>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　上の子の育児を通して、子どもと共に過ごすことは親子関係の礎を作る貴重な時間であると感じていた。</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　だが、職場で男性の育休取得は初めてで、</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自分自身も取得することに葛藤があった</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「男性が長期間仕事を休んで大丈夫なのか」と、</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両親達に心配や反対もされた</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　しかし、「仕事には自分の代わりがいても子ども達の父親は自分しかいない」と考え、半年間の育休を取得。</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　復帰後は、育児短時間勤務を利用し、</a:t>
            </a:r>
            <a:r>
              <a:rPr lang="ja-JP" altLang="en-US"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仕事に、育児に、家事に、充実した毎日を家族で満喫している。</a:t>
            </a:r>
            <a:endParaRPr lang="en-US" altLang="ja-JP"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（第</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回イクメンの星・</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代会社員）</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1020067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円/楕円 26">
            <a:extLst>
              <a:ext uri="{FF2B5EF4-FFF2-40B4-BE49-F238E27FC236}">
                <a16:creationId xmlns:a16="http://schemas.microsoft.com/office/drawing/2014/main" id="{97196C8E-8CFC-4EA0-9565-DB3E85B17F70}"/>
              </a:ext>
            </a:extLst>
          </p:cNvPr>
          <p:cNvSpPr/>
          <p:nvPr/>
        </p:nvSpPr>
        <p:spPr>
          <a:xfrm>
            <a:off x="4187772" y="4975624"/>
            <a:ext cx="5340156" cy="1335024"/>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円/楕円 26">
            <a:extLst>
              <a:ext uri="{FF2B5EF4-FFF2-40B4-BE49-F238E27FC236}">
                <a16:creationId xmlns:a16="http://schemas.microsoft.com/office/drawing/2014/main" id="{D2C9D5B6-36A6-46CD-ADA5-BC42EA5179FE}"/>
              </a:ext>
            </a:extLst>
          </p:cNvPr>
          <p:cNvSpPr/>
          <p:nvPr/>
        </p:nvSpPr>
        <p:spPr>
          <a:xfrm>
            <a:off x="253487" y="3471824"/>
            <a:ext cx="4252709" cy="2073267"/>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円/楕円 26">
            <a:extLst>
              <a:ext uri="{FF2B5EF4-FFF2-40B4-BE49-F238E27FC236}">
                <a16:creationId xmlns:a16="http://schemas.microsoft.com/office/drawing/2014/main" id="{48513D71-3720-4C53-9677-C08CACF0CEBF}"/>
              </a:ext>
            </a:extLst>
          </p:cNvPr>
          <p:cNvSpPr/>
          <p:nvPr/>
        </p:nvSpPr>
        <p:spPr>
          <a:xfrm>
            <a:off x="4550239" y="2694450"/>
            <a:ext cx="5102273" cy="2213110"/>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26">
            <a:extLst>
              <a:ext uri="{FF2B5EF4-FFF2-40B4-BE49-F238E27FC236}">
                <a16:creationId xmlns:a16="http://schemas.microsoft.com/office/drawing/2014/main" id="{9208B626-3DBB-4598-AF86-3EBF0AA18284}"/>
              </a:ext>
            </a:extLst>
          </p:cNvPr>
          <p:cNvSpPr/>
          <p:nvPr/>
        </p:nvSpPr>
        <p:spPr>
          <a:xfrm>
            <a:off x="4934750" y="1183884"/>
            <a:ext cx="4593178" cy="1459185"/>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31</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５－２．夫が育児休業を取得してよかったこと</a:t>
            </a:r>
          </a:p>
        </p:txBody>
      </p:sp>
      <p:sp>
        <p:nvSpPr>
          <p:cNvPr id="35" name="角丸四角形 34"/>
          <p:cNvSpPr/>
          <p:nvPr/>
        </p:nvSpPr>
        <p:spPr>
          <a:xfrm>
            <a:off x="157465" y="1106307"/>
            <a:ext cx="9554571" cy="5249555"/>
          </a:xfrm>
          <a:prstGeom prst="roundRect">
            <a:avLst>
              <a:gd name="adj" fmla="val 10138"/>
            </a:avLst>
          </a:prstGeom>
          <a:noFill/>
          <a:ln w="19050">
            <a:solidFill>
              <a:srgbClr val="990033"/>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円/楕円 26"/>
          <p:cNvSpPr/>
          <p:nvPr/>
        </p:nvSpPr>
        <p:spPr>
          <a:xfrm>
            <a:off x="253487" y="1347176"/>
            <a:ext cx="4593178" cy="2073267"/>
          </a:xfrm>
          <a:custGeom>
            <a:avLst/>
            <a:gdLst>
              <a:gd name="connsiteX0" fmla="*/ 0 w 5320146"/>
              <a:gd name="connsiteY0" fmla="*/ 1851733 h 3703465"/>
              <a:gd name="connsiteX1" fmla="*/ 2660073 w 5320146"/>
              <a:gd name="connsiteY1" fmla="*/ 0 h 3703465"/>
              <a:gd name="connsiteX2" fmla="*/ 5320146 w 5320146"/>
              <a:gd name="connsiteY2" fmla="*/ 1851733 h 3703465"/>
              <a:gd name="connsiteX3" fmla="*/ 2660073 w 5320146"/>
              <a:gd name="connsiteY3" fmla="*/ 3703466 h 3703465"/>
              <a:gd name="connsiteX4" fmla="*/ 0 w 5320146"/>
              <a:gd name="connsiteY4" fmla="*/ 1851733 h 3703465"/>
              <a:gd name="connsiteX0" fmla="*/ 94214 w 5414360"/>
              <a:gd name="connsiteY0" fmla="*/ 1903414 h 3755147"/>
              <a:gd name="connsiteX1" fmla="*/ 800153 w 5414360"/>
              <a:gd name="connsiteY1" fmla="*/ 634699 h 3755147"/>
              <a:gd name="connsiteX2" fmla="*/ 2754287 w 5414360"/>
              <a:gd name="connsiteY2" fmla="*/ 51681 h 3755147"/>
              <a:gd name="connsiteX3" fmla="*/ 5414360 w 5414360"/>
              <a:gd name="connsiteY3" fmla="*/ 1903414 h 3755147"/>
              <a:gd name="connsiteX4" fmla="*/ 2754287 w 5414360"/>
              <a:gd name="connsiteY4" fmla="*/ 3755147 h 3755147"/>
              <a:gd name="connsiteX5" fmla="*/ 94214 w 5414360"/>
              <a:gd name="connsiteY5" fmla="*/ 1903414 h 3755147"/>
              <a:gd name="connsiteX0" fmla="*/ 109440 w 5429586"/>
              <a:gd name="connsiteY0" fmla="*/ 1878137 h 3729870"/>
              <a:gd name="connsiteX1" fmla="*/ 732251 w 5429586"/>
              <a:gd name="connsiteY1" fmla="*/ 858804 h 3729870"/>
              <a:gd name="connsiteX2" fmla="*/ 2769513 w 5429586"/>
              <a:gd name="connsiteY2" fmla="*/ 26404 h 3729870"/>
              <a:gd name="connsiteX3" fmla="*/ 5429586 w 5429586"/>
              <a:gd name="connsiteY3" fmla="*/ 1878137 h 3729870"/>
              <a:gd name="connsiteX4" fmla="*/ 2769513 w 5429586"/>
              <a:gd name="connsiteY4" fmla="*/ 3729870 h 3729870"/>
              <a:gd name="connsiteX5" fmla="*/ 109440 w 5429586"/>
              <a:gd name="connsiteY5" fmla="*/ 1878137 h 3729870"/>
              <a:gd name="connsiteX0" fmla="*/ 109440 w 5429586"/>
              <a:gd name="connsiteY0" fmla="*/ 1858259 h 3709992"/>
              <a:gd name="connsiteX1" fmla="*/ 732251 w 5429586"/>
              <a:gd name="connsiteY1" fmla="*/ 838926 h 3709992"/>
              <a:gd name="connsiteX2" fmla="*/ 2769513 w 5429586"/>
              <a:gd name="connsiteY2" fmla="*/ 6526 h 3709992"/>
              <a:gd name="connsiteX3" fmla="*/ 5429586 w 5429586"/>
              <a:gd name="connsiteY3" fmla="*/ 1858259 h 3709992"/>
              <a:gd name="connsiteX4" fmla="*/ 2769513 w 5429586"/>
              <a:gd name="connsiteY4" fmla="*/ 3709992 h 3709992"/>
              <a:gd name="connsiteX5" fmla="*/ 109440 w 5429586"/>
              <a:gd name="connsiteY5" fmla="*/ 1858259 h 3709992"/>
              <a:gd name="connsiteX0" fmla="*/ 91889 w 5412035"/>
              <a:gd name="connsiteY0" fmla="*/ 1881376 h 3733109"/>
              <a:gd name="connsiteX1" fmla="*/ 811682 w 5412035"/>
              <a:gd name="connsiteY1" fmla="*/ 820480 h 3733109"/>
              <a:gd name="connsiteX2" fmla="*/ 2751962 w 5412035"/>
              <a:gd name="connsiteY2" fmla="*/ 29643 h 3733109"/>
              <a:gd name="connsiteX3" fmla="*/ 5412035 w 5412035"/>
              <a:gd name="connsiteY3" fmla="*/ 1881376 h 3733109"/>
              <a:gd name="connsiteX4" fmla="*/ 2751962 w 5412035"/>
              <a:gd name="connsiteY4" fmla="*/ 3733109 h 3733109"/>
              <a:gd name="connsiteX5" fmla="*/ 91889 w 5412035"/>
              <a:gd name="connsiteY5" fmla="*/ 1881376 h 3733109"/>
              <a:gd name="connsiteX0" fmla="*/ 101183 w 5338202"/>
              <a:gd name="connsiteY0" fmla="*/ 1964503 h 3733219"/>
              <a:gd name="connsiteX1" fmla="*/ 737849 w 5338202"/>
              <a:gd name="connsiteY1" fmla="*/ 820480 h 3733219"/>
              <a:gd name="connsiteX2" fmla="*/ 2678129 w 5338202"/>
              <a:gd name="connsiteY2" fmla="*/ 29643 h 3733219"/>
              <a:gd name="connsiteX3" fmla="*/ 5338202 w 5338202"/>
              <a:gd name="connsiteY3" fmla="*/ 1881376 h 3733219"/>
              <a:gd name="connsiteX4" fmla="*/ 2678129 w 5338202"/>
              <a:gd name="connsiteY4" fmla="*/ 3733109 h 3733219"/>
              <a:gd name="connsiteX5" fmla="*/ 101183 w 5338202"/>
              <a:gd name="connsiteY5" fmla="*/ 1964503 h 3733219"/>
              <a:gd name="connsiteX0" fmla="*/ 116616 w 5242798"/>
              <a:gd name="connsiteY0" fmla="*/ 2075340 h 3733747"/>
              <a:gd name="connsiteX1" fmla="*/ 642445 w 5242798"/>
              <a:gd name="connsiteY1" fmla="*/ 820480 h 3733747"/>
              <a:gd name="connsiteX2" fmla="*/ 2582725 w 5242798"/>
              <a:gd name="connsiteY2" fmla="*/ 29643 h 3733747"/>
              <a:gd name="connsiteX3" fmla="*/ 5242798 w 5242798"/>
              <a:gd name="connsiteY3" fmla="*/ 1881376 h 3733747"/>
              <a:gd name="connsiteX4" fmla="*/ 2582725 w 5242798"/>
              <a:gd name="connsiteY4" fmla="*/ 3733109 h 3733747"/>
              <a:gd name="connsiteX5" fmla="*/ 116616 w 5242798"/>
              <a:gd name="connsiteY5" fmla="*/ 2075340 h 3733747"/>
              <a:gd name="connsiteX0" fmla="*/ 15733 w 5141915"/>
              <a:gd name="connsiteY0" fmla="*/ 2075340 h 3733836"/>
              <a:gd name="connsiteX1" fmla="*/ 541562 w 5141915"/>
              <a:gd name="connsiteY1" fmla="*/ 820480 h 3733836"/>
              <a:gd name="connsiteX2" fmla="*/ 2481842 w 5141915"/>
              <a:gd name="connsiteY2" fmla="*/ 29643 h 3733836"/>
              <a:gd name="connsiteX3" fmla="*/ 5141915 w 5141915"/>
              <a:gd name="connsiteY3" fmla="*/ 1881376 h 3733836"/>
              <a:gd name="connsiteX4" fmla="*/ 2481842 w 5141915"/>
              <a:gd name="connsiteY4" fmla="*/ 3733109 h 3733836"/>
              <a:gd name="connsiteX5" fmla="*/ 15733 w 5141915"/>
              <a:gd name="connsiteY5" fmla="*/ 2075340 h 3733836"/>
              <a:gd name="connsiteX0" fmla="*/ 10332 w 5136514"/>
              <a:gd name="connsiteY0" fmla="*/ 2075340 h 3733846"/>
              <a:gd name="connsiteX1" fmla="*/ 536161 w 5136514"/>
              <a:gd name="connsiteY1" fmla="*/ 820480 h 3733846"/>
              <a:gd name="connsiteX2" fmla="*/ 2476441 w 5136514"/>
              <a:gd name="connsiteY2" fmla="*/ 29643 h 3733846"/>
              <a:gd name="connsiteX3" fmla="*/ 5136514 w 5136514"/>
              <a:gd name="connsiteY3" fmla="*/ 1881376 h 3733846"/>
              <a:gd name="connsiteX4" fmla="*/ 2476441 w 5136514"/>
              <a:gd name="connsiteY4" fmla="*/ 3733109 h 3733846"/>
              <a:gd name="connsiteX5" fmla="*/ 10332 w 5136514"/>
              <a:gd name="connsiteY5" fmla="*/ 2075340 h 3733846"/>
              <a:gd name="connsiteX0" fmla="*/ 3600 w 5129782"/>
              <a:gd name="connsiteY0" fmla="*/ 2075340 h 3733875"/>
              <a:gd name="connsiteX1" fmla="*/ 529429 w 5129782"/>
              <a:gd name="connsiteY1" fmla="*/ 820480 h 3733875"/>
              <a:gd name="connsiteX2" fmla="*/ 2469709 w 5129782"/>
              <a:gd name="connsiteY2" fmla="*/ 29643 h 3733875"/>
              <a:gd name="connsiteX3" fmla="*/ 5129782 w 5129782"/>
              <a:gd name="connsiteY3" fmla="*/ 1881376 h 3733875"/>
              <a:gd name="connsiteX4" fmla="*/ 2469709 w 5129782"/>
              <a:gd name="connsiteY4" fmla="*/ 3733109 h 3733875"/>
              <a:gd name="connsiteX5" fmla="*/ 3600 w 5129782"/>
              <a:gd name="connsiteY5" fmla="*/ 2075340 h 3733875"/>
              <a:gd name="connsiteX0" fmla="*/ 27288 w 5153470"/>
              <a:gd name="connsiteY0" fmla="*/ 2075340 h 3733865"/>
              <a:gd name="connsiteX1" fmla="*/ 553117 w 5153470"/>
              <a:gd name="connsiteY1" fmla="*/ 820480 h 3733865"/>
              <a:gd name="connsiteX2" fmla="*/ 2493397 w 5153470"/>
              <a:gd name="connsiteY2" fmla="*/ 29643 h 3733865"/>
              <a:gd name="connsiteX3" fmla="*/ 5153470 w 5153470"/>
              <a:gd name="connsiteY3" fmla="*/ 1881376 h 3733865"/>
              <a:gd name="connsiteX4" fmla="*/ 2493397 w 5153470"/>
              <a:gd name="connsiteY4" fmla="*/ 3733109 h 3733865"/>
              <a:gd name="connsiteX5" fmla="*/ 27288 w 5153470"/>
              <a:gd name="connsiteY5" fmla="*/ 2075340 h 3733865"/>
              <a:gd name="connsiteX0" fmla="*/ 27288 w 5153470"/>
              <a:gd name="connsiteY0" fmla="*/ 2079782 h 3738307"/>
              <a:gd name="connsiteX1" fmla="*/ 553117 w 5153470"/>
              <a:gd name="connsiteY1" fmla="*/ 824922 h 3738307"/>
              <a:gd name="connsiteX2" fmla="*/ 2493397 w 5153470"/>
              <a:gd name="connsiteY2" fmla="*/ 34085 h 3738307"/>
              <a:gd name="connsiteX3" fmla="*/ 5153470 w 5153470"/>
              <a:gd name="connsiteY3" fmla="*/ 1885818 h 3738307"/>
              <a:gd name="connsiteX4" fmla="*/ 2493397 w 5153470"/>
              <a:gd name="connsiteY4" fmla="*/ 3737551 h 3738307"/>
              <a:gd name="connsiteX5" fmla="*/ 27288 w 5153470"/>
              <a:gd name="connsiteY5" fmla="*/ 2079782 h 3738307"/>
              <a:gd name="connsiteX0" fmla="*/ 119828 w 5246010"/>
              <a:gd name="connsiteY0" fmla="*/ 2088813 h 3747227"/>
              <a:gd name="connsiteX1" fmla="*/ 631802 w 5246010"/>
              <a:gd name="connsiteY1" fmla="*/ 750826 h 3747227"/>
              <a:gd name="connsiteX2" fmla="*/ 2585937 w 5246010"/>
              <a:gd name="connsiteY2" fmla="*/ 43116 h 3747227"/>
              <a:gd name="connsiteX3" fmla="*/ 5246010 w 5246010"/>
              <a:gd name="connsiteY3" fmla="*/ 1894849 h 3747227"/>
              <a:gd name="connsiteX4" fmla="*/ 2585937 w 5246010"/>
              <a:gd name="connsiteY4" fmla="*/ 3746582 h 3747227"/>
              <a:gd name="connsiteX5" fmla="*/ 119828 w 5246010"/>
              <a:gd name="connsiteY5" fmla="*/ 2088813 h 3747227"/>
              <a:gd name="connsiteX0" fmla="*/ 119828 w 5246010"/>
              <a:gd name="connsiteY0" fmla="*/ 2084205 h 3742619"/>
              <a:gd name="connsiteX1" fmla="*/ 631802 w 5246010"/>
              <a:gd name="connsiteY1" fmla="*/ 746218 h 3742619"/>
              <a:gd name="connsiteX2" fmla="*/ 2585937 w 5246010"/>
              <a:gd name="connsiteY2" fmla="*/ 38508 h 3742619"/>
              <a:gd name="connsiteX3" fmla="*/ 5246010 w 5246010"/>
              <a:gd name="connsiteY3" fmla="*/ 1890241 h 3742619"/>
              <a:gd name="connsiteX4" fmla="*/ 2585937 w 5246010"/>
              <a:gd name="connsiteY4" fmla="*/ 3741974 h 3742619"/>
              <a:gd name="connsiteX5" fmla="*/ 119828 w 5246010"/>
              <a:gd name="connsiteY5" fmla="*/ 2084205 h 3742619"/>
              <a:gd name="connsiteX0" fmla="*/ 108498 w 5234680"/>
              <a:gd name="connsiteY0" fmla="*/ 2084205 h 3742619"/>
              <a:gd name="connsiteX1" fmla="*/ 620472 w 5234680"/>
              <a:gd name="connsiteY1" fmla="*/ 746218 h 3742619"/>
              <a:gd name="connsiteX2" fmla="*/ 2574607 w 5234680"/>
              <a:gd name="connsiteY2" fmla="*/ 38508 h 3742619"/>
              <a:gd name="connsiteX3" fmla="*/ 5234680 w 5234680"/>
              <a:gd name="connsiteY3" fmla="*/ 1890241 h 3742619"/>
              <a:gd name="connsiteX4" fmla="*/ 2574607 w 5234680"/>
              <a:gd name="connsiteY4" fmla="*/ 3741974 h 3742619"/>
              <a:gd name="connsiteX5" fmla="*/ 108498 w 5234680"/>
              <a:gd name="connsiteY5" fmla="*/ 2084205 h 3742619"/>
              <a:gd name="connsiteX0" fmla="*/ 149678 w 5054187"/>
              <a:gd name="connsiteY0" fmla="*/ 3234132 h 3827434"/>
              <a:gd name="connsiteX1" fmla="*/ 439979 w 5054187"/>
              <a:gd name="connsiteY1" fmla="*/ 746218 h 3827434"/>
              <a:gd name="connsiteX2" fmla="*/ 2394114 w 5054187"/>
              <a:gd name="connsiteY2" fmla="*/ 38508 h 3827434"/>
              <a:gd name="connsiteX3" fmla="*/ 5054187 w 5054187"/>
              <a:gd name="connsiteY3" fmla="*/ 1890241 h 3827434"/>
              <a:gd name="connsiteX4" fmla="*/ 2394114 w 5054187"/>
              <a:gd name="connsiteY4" fmla="*/ 3741974 h 3827434"/>
              <a:gd name="connsiteX5" fmla="*/ 149678 w 5054187"/>
              <a:gd name="connsiteY5" fmla="*/ 3234132 h 3827434"/>
              <a:gd name="connsiteX0" fmla="*/ 149678 w 5054187"/>
              <a:gd name="connsiteY0" fmla="*/ 3230006 h 3822282"/>
              <a:gd name="connsiteX1" fmla="*/ 439979 w 5054187"/>
              <a:gd name="connsiteY1" fmla="*/ 783656 h 3822282"/>
              <a:gd name="connsiteX2" fmla="*/ 2394114 w 5054187"/>
              <a:gd name="connsiteY2" fmla="*/ 34382 h 3822282"/>
              <a:gd name="connsiteX3" fmla="*/ 5054187 w 5054187"/>
              <a:gd name="connsiteY3" fmla="*/ 1886115 h 3822282"/>
              <a:gd name="connsiteX4" fmla="*/ 2394114 w 5054187"/>
              <a:gd name="connsiteY4" fmla="*/ 3737848 h 3822282"/>
              <a:gd name="connsiteX5" fmla="*/ 149678 w 5054187"/>
              <a:gd name="connsiteY5" fmla="*/ 3230006 h 3822282"/>
              <a:gd name="connsiteX0" fmla="*/ 149678 w 5054187"/>
              <a:gd name="connsiteY0" fmla="*/ 3233266 h 3825542"/>
              <a:gd name="connsiteX1" fmla="*/ 439979 w 5054187"/>
              <a:gd name="connsiteY1" fmla="*/ 786916 h 3825542"/>
              <a:gd name="connsiteX2" fmla="*/ 2394114 w 5054187"/>
              <a:gd name="connsiteY2" fmla="*/ 37642 h 3825542"/>
              <a:gd name="connsiteX3" fmla="*/ 5054187 w 5054187"/>
              <a:gd name="connsiteY3" fmla="*/ 1889375 h 3825542"/>
              <a:gd name="connsiteX4" fmla="*/ 2394114 w 5054187"/>
              <a:gd name="connsiteY4" fmla="*/ 3741108 h 3825542"/>
              <a:gd name="connsiteX5" fmla="*/ 149678 w 5054187"/>
              <a:gd name="connsiteY5" fmla="*/ 3233266 h 3825542"/>
              <a:gd name="connsiteX0" fmla="*/ 280238 w 4852238"/>
              <a:gd name="connsiteY0" fmla="*/ 3441084 h 3889652"/>
              <a:gd name="connsiteX1" fmla="*/ 238030 w 4852238"/>
              <a:gd name="connsiteY1" fmla="*/ 786916 h 3889652"/>
              <a:gd name="connsiteX2" fmla="*/ 2192165 w 4852238"/>
              <a:gd name="connsiteY2" fmla="*/ 37642 h 3889652"/>
              <a:gd name="connsiteX3" fmla="*/ 4852238 w 4852238"/>
              <a:gd name="connsiteY3" fmla="*/ 1889375 h 3889652"/>
              <a:gd name="connsiteX4" fmla="*/ 2192165 w 4852238"/>
              <a:gd name="connsiteY4" fmla="*/ 3741108 h 3889652"/>
              <a:gd name="connsiteX5" fmla="*/ 280238 w 4852238"/>
              <a:gd name="connsiteY5" fmla="*/ 3441084 h 3889652"/>
              <a:gd name="connsiteX0" fmla="*/ 404270 w 4977163"/>
              <a:gd name="connsiteY0" fmla="*/ 3441084 h 3611529"/>
              <a:gd name="connsiteX1" fmla="*/ 362062 w 4977163"/>
              <a:gd name="connsiteY1" fmla="*/ 786916 h 3611529"/>
              <a:gd name="connsiteX2" fmla="*/ 2316197 w 4977163"/>
              <a:gd name="connsiteY2" fmla="*/ 37642 h 3611529"/>
              <a:gd name="connsiteX3" fmla="*/ 4976270 w 4977163"/>
              <a:gd name="connsiteY3" fmla="*/ 1889375 h 3611529"/>
              <a:gd name="connsiteX4" fmla="*/ 4269688 w 4977163"/>
              <a:gd name="connsiteY4" fmla="*/ 3186927 h 3611529"/>
              <a:gd name="connsiteX5" fmla="*/ 404270 w 4977163"/>
              <a:gd name="connsiteY5" fmla="*/ 3441084 h 3611529"/>
              <a:gd name="connsiteX0" fmla="*/ 404270 w 4950875"/>
              <a:gd name="connsiteY0" fmla="*/ 3405278 h 3609403"/>
              <a:gd name="connsiteX1" fmla="*/ 362062 w 4950875"/>
              <a:gd name="connsiteY1" fmla="*/ 751110 h 3609403"/>
              <a:gd name="connsiteX2" fmla="*/ 2316197 w 4950875"/>
              <a:gd name="connsiteY2" fmla="*/ 1836 h 3609403"/>
              <a:gd name="connsiteX3" fmla="*/ 4948561 w 4950875"/>
              <a:gd name="connsiteY3" fmla="*/ 939169 h 3609403"/>
              <a:gd name="connsiteX4" fmla="*/ 4269688 w 4950875"/>
              <a:gd name="connsiteY4" fmla="*/ 3151121 h 3609403"/>
              <a:gd name="connsiteX5" fmla="*/ 404270 w 4950875"/>
              <a:gd name="connsiteY5" fmla="*/ 3405278 h 3609403"/>
              <a:gd name="connsiteX0" fmla="*/ 46083 w 4592688"/>
              <a:gd name="connsiteY0" fmla="*/ 3403442 h 3607567"/>
              <a:gd name="connsiteX1" fmla="*/ 1958010 w 4592688"/>
              <a:gd name="connsiteY1" fmla="*/ 0 h 3607567"/>
              <a:gd name="connsiteX2" fmla="*/ 4590374 w 4592688"/>
              <a:gd name="connsiteY2" fmla="*/ 937333 h 3607567"/>
              <a:gd name="connsiteX3" fmla="*/ 3911501 w 4592688"/>
              <a:gd name="connsiteY3" fmla="*/ 3149285 h 3607567"/>
              <a:gd name="connsiteX4" fmla="*/ 46083 w 4592688"/>
              <a:gd name="connsiteY4" fmla="*/ 3403442 h 3607567"/>
              <a:gd name="connsiteX0" fmla="*/ 510280 w 5056885"/>
              <a:gd name="connsiteY0" fmla="*/ 3211227 h 3454296"/>
              <a:gd name="connsiteX1" fmla="*/ 537989 w 5056885"/>
              <a:gd name="connsiteY1" fmla="*/ 29458 h 3454296"/>
              <a:gd name="connsiteX2" fmla="*/ 5054571 w 5056885"/>
              <a:gd name="connsiteY2" fmla="*/ 745118 h 3454296"/>
              <a:gd name="connsiteX3" fmla="*/ 4375698 w 5056885"/>
              <a:gd name="connsiteY3" fmla="*/ 2957070 h 3454296"/>
              <a:gd name="connsiteX4" fmla="*/ 510280 w 5056885"/>
              <a:gd name="connsiteY4" fmla="*/ 3211227 h 3454296"/>
              <a:gd name="connsiteX0" fmla="*/ 511165 w 5070815"/>
              <a:gd name="connsiteY0" fmla="*/ 3466590 h 3715939"/>
              <a:gd name="connsiteX1" fmla="*/ 538874 w 5070815"/>
              <a:gd name="connsiteY1" fmla="*/ 284821 h 3715939"/>
              <a:gd name="connsiteX2" fmla="*/ 5069311 w 5070815"/>
              <a:gd name="connsiteY2" fmla="*/ 848081 h 3715939"/>
              <a:gd name="connsiteX3" fmla="*/ 4376583 w 5070815"/>
              <a:gd name="connsiteY3" fmla="*/ 3212433 h 3715939"/>
              <a:gd name="connsiteX4" fmla="*/ 511165 w 5070815"/>
              <a:gd name="connsiteY4" fmla="*/ 3466590 h 3715939"/>
              <a:gd name="connsiteX0" fmla="*/ 511165 w 5070815"/>
              <a:gd name="connsiteY0" fmla="*/ 3540890 h 3790239"/>
              <a:gd name="connsiteX1" fmla="*/ 538874 w 5070815"/>
              <a:gd name="connsiteY1" fmla="*/ 359121 h 3790239"/>
              <a:gd name="connsiteX2" fmla="*/ 5069311 w 5070815"/>
              <a:gd name="connsiteY2" fmla="*/ 922381 h 3790239"/>
              <a:gd name="connsiteX3" fmla="*/ 4376583 w 5070815"/>
              <a:gd name="connsiteY3" fmla="*/ 3286733 h 3790239"/>
              <a:gd name="connsiteX4" fmla="*/ 511165 w 5070815"/>
              <a:gd name="connsiteY4" fmla="*/ 3540890 h 3790239"/>
              <a:gd name="connsiteX0" fmla="*/ 474594 w 5034244"/>
              <a:gd name="connsiteY0" fmla="*/ 3615146 h 3864495"/>
              <a:gd name="connsiteX1" fmla="*/ 502303 w 5034244"/>
              <a:gd name="connsiteY1" fmla="*/ 433377 h 3864495"/>
              <a:gd name="connsiteX2" fmla="*/ 5032740 w 5034244"/>
              <a:gd name="connsiteY2" fmla="*/ 996637 h 3864495"/>
              <a:gd name="connsiteX3" fmla="*/ 4340012 w 5034244"/>
              <a:gd name="connsiteY3" fmla="*/ 3360989 h 3864495"/>
              <a:gd name="connsiteX4" fmla="*/ 474594 w 5034244"/>
              <a:gd name="connsiteY4" fmla="*/ 3615146 h 3864495"/>
              <a:gd name="connsiteX0" fmla="*/ 443544 w 5003194"/>
              <a:gd name="connsiteY0" fmla="*/ 3615146 h 3889002"/>
              <a:gd name="connsiteX1" fmla="*/ 471253 w 5003194"/>
              <a:gd name="connsiteY1" fmla="*/ 433377 h 3889002"/>
              <a:gd name="connsiteX2" fmla="*/ 5001690 w 5003194"/>
              <a:gd name="connsiteY2" fmla="*/ 996637 h 3889002"/>
              <a:gd name="connsiteX3" fmla="*/ 4308962 w 5003194"/>
              <a:gd name="connsiteY3" fmla="*/ 3360989 h 3889002"/>
              <a:gd name="connsiteX4" fmla="*/ 443544 w 5003194"/>
              <a:gd name="connsiteY4" fmla="*/ 3615146 h 3889002"/>
              <a:gd name="connsiteX0" fmla="*/ 550432 w 5110082"/>
              <a:gd name="connsiteY0" fmla="*/ 3615146 h 3827784"/>
              <a:gd name="connsiteX1" fmla="*/ 578141 w 5110082"/>
              <a:gd name="connsiteY1" fmla="*/ 433377 h 3827784"/>
              <a:gd name="connsiteX2" fmla="*/ 5108578 w 5110082"/>
              <a:gd name="connsiteY2" fmla="*/ 996637 h 3827784"/>
              <a:gd name="connsiteX3" fmla="*/ 4415850 w 5110082"/>
              <a:gd name="connsiteY3" fmla="*/ 3360989 h 3827784"/>
              <a:gd name="connsiteX4" fmla="*/ 550432 w 5110082"/>
              <a:gd name="connsiteY4" fmla="*/ 3615146 h 3827784"/>
              <a:gd name="connsiteX0" fmla="*/ 678352 w 5028896"/>
              <a:gd name="connsiteY0" fmla="*/ 3526098 h 3742426"/>
              <a:gd name="connsiteX1" fmla="*/ 498243 w 5028896"/>
              <a:gd name="connsiteY1" fmla="*/ 358184 h 3742426"/>
              <a:gd name="connsiteX2" fmla="*/ 5028680 w 5028896"/>
              <a:gd name="connsiteY2" fmla="*/ 921444 h 3742426"/>
              <a:gd name="connsiteX3" fmla="*/ 4335952 w 5028896"/>
              <a:gd name="connsiteY3" fmla="*/ 3285796 h 3742426"/>
              <a:gd name="connsiteX4" fmla="*/ 678352 w 5028896"/>
              <a:gd name="connsiteY4" fmla="*/ 3526098 h 3742426"/>
              <a:gd name="connsiteX0" fmla="*/ 587686 w 4938230"/>
              <a:gd name="connsiteY0" fmla="*/ 3487778 h 3735635"/>
              <a:gd name="connsiteX1" fmla="*/ 449140 w 4938230"/>
              <a:gd name="connsiteY1" fmla="*/ 389136 h 3735635"/>
              <a:gd name="connsiteX2" fmla="*/ 4938014 w 4938230"/>
              <a:gd name="connsiteY2" fmla="*/ 883124 h 3735635"/>
              <a:gd name="connsiteX3" fmla="*/ 4245286 w 4938230"/>
              <a:gd name="connsiteY3" fmla="*/ 3247476 h 3735635"/>
              <a:gd name="connsiteX4" fmla="*/ 587686 w 4938230"/>
              <a:gd name="connsiteY4" fmla="*/ 3487778 h 3735635"/>
              <a:gd name="connsiteX0" fmla="*/ 581911 w 4932455"/>
              <a:gd name="connsiteY0" fmla="*/ 3542983 h 3790840"/>
              <a:gd name="connsiteX1" fmla="*/ 443365 w 4932455"/>
              <a:gd name="connsiteY1" fmla="*/ 444341 h 3790840"/>
              <a:gd name="connsiteX2" fmla="*/ 4932239 w 4932455"/>
              <a:gd name="connsiteY2" fmla="*/ 938329 h 3790840"/>
              <a:gd name="connsiteX3" fmla="*/ 4239511 w 4932455"/>
              <a:gd name="connsiteY3" fmla="*/ 3302681 h 3790840"/>
              <a:gd name="connsiteX4" fmla="*/ 581911 w 4932455"/>
              <a:gd name="connsiteY4" fmla="*/ 3542983 h 3790840"/>
              <a:gd name="connsiteX0" fmla="*/ 566574 w 4672493"/>
              <a:gd name="connsiteY0" fmla="*/ 3597334 h 3853652"/>
              <a:gd name="connsiteX1" fmla="*/ 428028 w 4672493"/>
              <a:gd name="connsiteY1" fmla="*/ 498692 h 3853652"/>
              <a:gd name="connsiteX2" fmla="*/ 4612102 w 4672493"/>
              <a:gd name="connsiteY2" fmla="*/ 798717 h 3853652"/>
              <a:gd name="connsiteX3" fmla="*/ 4224174 w 4672493"/>
              <a:gd name="connsiteY3" fmla="*/ 3357032 h 3853652"/>
              <a:gd name="connsiteX4" fmla="*/ 566574 w 4672493"/>
              <a:gd name="connsiteY4" fmla="*/ 3597334 h 3853652"/>
              <a:gd name="connsiteX0" fmla="*/ 563708 w 4644830"/>
              <a:gd name="connsiteY0" fmla="*/ 3648304 h 3908345"/>
              <a:gd name="connsiteX1" fmla="*/ 425162 w 4644830"/>
              <a:gd name="connsiteY1" fmla="*/ 549662 h 3908345"/>
              <a:gd name="connsiteX2" fmla="*/ 4567673 w 4644830"/>
              <a:gd name="connsiteY2" fmla="*/ 766560 h 3908345"/>
              <a:gd name="connsiteX3" fmla="*/ 4221308 w 4644830"/>
              <a:gd name="connsiteY3" fmla="*/ 3408002 h 3908345"/>
              <a:gd name="connsiteX4" fmla="*/ 563708 w 4644830"/>
              <a:gd name="connsiteY4" fmla="*/ 3648304 h 3908345"/>
              <a:gd name="connsiteX0" fmla="*/ 554851 w 4635973"/>
              <a:gd name="connsiteY0" fmla="*/ 3587108 h 3836041"/>
              <a:gd name="connsiteX1" fmla="*/ 430160 w 4635973"/>
              <a:gd name="connsiteY1" fmla="*/ 640866 h 3836041"/>
              <a:gd name="connsiteX2" fmla="*/ 4558816 w 4635973"/>
              <a:gd name="connsiteY2" fmla="*/ 705364 h 3836041"/>
              <a:gd name="connsiteX3" fmla="*/ 4212451 w 4635973"/>
              <a:gd name="connsiteY3" fmla="*/ 3346806 h 3836041"/>
              <a:gd name="connsiteX4" fmla="*/ 554851 w 4635973"/>
              <a:gd name="connsiteY4" fmla="*/ 3587108 h 3836041"/>
              <a:gd name="connsiteX0" fmla="*/ 554851 w 4635973"/>
              <a:gd name="connsiteY0" fmla="*/ 3493600 h 3742533"/>
              <a:gd name="connsiteX1" fmla="*/ 430160 w 4635973"/>
              <a:gd name="connsiteY1" fmla="*/ 547358 h 3742533"/>
              <a:gd name="connsiteX2" fmla="*/ 4558816 w 4635973"/>
              <a:gd name="connsiteY2" fmla="*/ 611856 h 3742533"/>
              <a:gd name="connsiteX3" fmla="*/ 4212451 w 4635973"/>
              <a:gd name="connsiteY3" fmla="*/ 3253298 h 3742533"/>
              <a:gd name="connsiteX4" fmla="*/ 554851 w 4635973"/>
              <a:gd name="connsiteY4" fmla="*/ 3493600 h 3742533"/>
              <a:gd name="connsiteX0" fmla="*/ 554851 w 4725680"/>
              <a:gd name="connsiteY0" fmla="*/ 3493600 h 3742533"/>
              <a:gd name="connsiteX1" fmla="*/ 430160 w 4725680"/>
              <a:gd name="connsiteY1" fmla="*/ 547358 h 3742533"/>
              <a:gd name="connsiteX2" fmla="*/ 4558816 w 4725680"/>
              <a:gd name="connsiteY2" fmla="*/ 611856 h 3742533"/>
              <a:gd name="connsiteX3" fmla="*/ 4212451 w 4725680"/>
              <a:gd name="connsiteY3" fmla="*/ 3253298 h 3742533"/>
              <a:gd name="connsiteX4" fmla="*/ 554851 w 4725680"/>
              <a:gd name="connsiteY4" fmla="*/ 3493600 h 3742533"/>
              <a:gd name="connsiteX0" fmla="*/ 540552 w 4637461"/>
              <a:gd name="connsiteY0" fmla="*/ 3493600 h 3791039"/>
              <a:gd name="connsiteX1" fmla="*/ 415861 w 4637461"/>
              <a:gd name="connsiteY1" fmla="*/ 547358 h 3791039"/>
              <a:gd name="connsiteX2" fmla="*/ 4544517 w 4637461"/>
              <a:gd name="connsiteY2" fmla="*/ 611856 h 3791039"/>
              <a:gd name="connsiteX3" fmla="*/ 3934916 w 4637461"/>
              <a:gd name="connsiteY3" fmla="*/ 3364134 h 3791039"/>
              <a:gd name="connsiteX4" fmla="*/ 540552 w 4637461"/>
              <a:gd name="connsiteY4" fmla="*/ 3493600 h 3791039"/>
              <a:gd name="connsiteX0" fmla="*/ 540552 w 4637461"/>
              <a:gd name="connsiteY0" fmla="*/ 3316573 h 3614012"/>
              <a:gd name="connsiteX1" fmla="*/ 415861 w 4637461"/>
              <a:gd name="connsiteY1" fmla="*/ 370331 h 3614012"/>
              <a:gd name="connsiteX2" fmla="*/ 4544517 w 4637461"/>
              <a:gd name="connsiteY2" fmla="*/ 434829 h 3614012"/>
              <a:gd name="connsiteX3" fmla="*/ 3934916 w 4637461"/>
              <a:gd name="connsiteY3" fmla="*/ 3187107 h 3614012"/>
              <a:gd name="connsiteX4" fmla="*/ 540552 w 4637461"/>
              <a:gd name="connsiteY4" fmla="*/ 3316573 h 3614012"/>
              <a:gd name="connsiteX0" fmla="*/ 534793 w 4563369"/>
              <a:gd name="connsiteY0" fmla="*/ 3316573 h 3614012"/>
              <a:gd name="connsiteX1" fmla="*/ 410102 w 4563369"/>
              <a:gd name="connsiteY1" fmla="*/ 370331 h 3614012"/>
              <a:gd name="connsiteX2" fmla="*/ 4455630 w 4563369"/>
              <a:gd name="connsiteY2" fmla="*/ 434829 h 3614012"/>
              <a:gd name="connsiteX3" fmla="*/ 3929157 w 4563369"/>
              <a:gd name="connsiteY3" fmla="*/ 3187107 h 3614012"/>
              <a:gd name="connsiteX4" fmla="*/ 534793 w 4563369"/>
              <a:gd name="connsiteY4" fmla="*/ 3316573 h 3614012"/>
              <a:gd name="connsiteX0" fmla="*/ 534793 w 4637112"/>
              <a:gd name="connsiteY0" fmla="*/ 3316573 h 3614012"/>
              <a:gd name="connsiteX1" fmla="*/ 410102 w 4637112"/>
              <a:gd name="connsiteY1" fmla="*/ 370331 h 3614012"/>
              <a:gd name="connsiteX2" fmla="*/ 4455630 w 4637112"/>
              <a:gd name="connsiteY2" fmla="*/ 434829 h 3614012"/>
              <a:gd name="connsiteX3" fmla="*/ 3929157 w 4637112"/>
              <a:gd name="connsiteY3" fmla="*/ 3187107 h 3614012"/>
              <a:gd name="connsiteX4" fmla="*/ 534793 w 4637112"/>
              <a:gd name="connsiteY4" fmla="*/ 3316573 h 3614012"/>
              <a:gd name="connsiteX0" fmla="*/ 534793 w 4637112"/>
              <a:gd name="connsiteY0" fmla="*/ 3306331 h 3603770"/>
              <a:gd name="connsiteX1" fmla="*/ 410102 w 4637112"/>
              <a:gd name="connsiteY1" fmla="*/ 360089 h 3603770"/>
              <a:gd name="connsiteX2" fmla="*/ 4455630 w 4637112"/>
              <a:gd name="connsiteY2" fmla="*/ 424587 h 3603770"/>
              <a:gd name="connsiteX3" fmla="*/ 3929157 w 4637112"/>
              <a:gd name="connsiteY3" fmla="*/ 3176865 h 3603770"/>
              <a:gd name="connsiteX4" fmla="*/ 534793 w 4637112"/>
              <a:gd name="connsiteY4" fmla="*/ 3306331 h 3603770"/>
              <a:gd name="connsiteX0" fmla="*/ 534793 w 4637112"/>
              <a:gd name="connsiteY0" fmla="*/ 3386076 h 3683515"/>
              <a:gd name="connsiteX1" fmla="*/ 410102 w 4637112"/>
              <a:gd name="connsiteY1" fmla="*/ 439834 h 3683515"/>
              <a:gd name="connsiteX2" fmla="*/ 4455630 w 4637112"/>
              <a:gd name="connsiteY2" fmla="*/ 504332 h 3683515"/>
              <a:gd name="connsiteX3" fmla="*/ 3929157 w 4637112"/>
              <a:gd name="connsiteY3" fmla="*/ 3256610 h 3683515"/>
              <a:gd name="connsiteX4" fmla="*/ 534793 w 4637112"/>
              <a:gd name="connsiteY4" fmla="*/ 3386076 h 3683515"/>
              <a:gd name="connsiteX0" fmla="*/ 534793 w 4637112"/>
              <a:gd name="connsiteY0" fmla="*/ 3353210 h 3647692"/>
              <a:gd name="connsiteX1" fmla="*/ 410102 w 4637112"/>
              <a:gd name="connsiteY1" fmla="*/ 406968 h 3647692"/>
              <a:gd name="connsiteX2" fmla="*/ 4455630 w 4637112"/>
              <a:gd name="connsiteY2" fmla="*/ 526885 h 3647692"/>
              <a:gd name="connsiteX3" fmla="*/ 3929157 w 4637112"/>
              <a:gd name="connsiteY3" fmla="*/ 3223744 h 3647692"/>
              <a:gd name="connsiteX4" fmla="*/ 534793 w 4637112"/>
              <a:gd name="connsiteY4" fmla="*/ 3353210 h 3647692"/>
              <a:gd name="connsiteX0" fmla="*/ 534793 w 4630964"/>
              <a:gd name="connsiteY0" fmla="*/ 3353210 h 3647692"/>
              <a:gd name="connsiteX1" fmla="*/ 410102 w 4630964"/>
              <a:gd name="connsiteY1" fmla="*/ 406968 h 3647692"/>
              <a:gd name="connsiteX2" fmla="*/ 4455630 w 4630964"/>
              <a:gd name="connsiteY2" fmla="*/ 526885 h 3647692"/>
              <a:gd name="connsiteX3" fmla="*/ 3929157 w 4630964"/>
              <a:gd name="connsiteY3" fmla="*/ 3223744 h 3647692"/>
              <a:gd name="connsiteX4" fmla="*/ 534793 w 4630964"/>
              <a:gd name="connsiteY4" fmla="*/ 3353210 h 3647692"/>
              <a:gd name="connsiteX0" fmla="*/ 448555 w 4731201"/>
              <a:gd name="connsiteY0" fmla="*/ 3191581 h 3546266"/>
              <a:gd name="connsiteX1" fmla="*/ 503973 w 4731201"/>
              <a:gd name="connsiteY1" fmla="*/ 397739 h 3546266"/>
              <a:gd name="connsiteX2" fmla="*/ 4549501 w 4731201"/>
              <a:gd name="connsiteY2" fmla="*/ 517656 h 3546266"/>
              <a:gd name="connsiteX3" fmla="*/ 4023028 w 4731201"/>
              <a:gd name="connsiteY3" fmla="*/ 3214515 h 3546266"/>
              <a:gd name="connsiteX4" fmla="*/ 448555 w 4731201"/>
              <a:gd name="connsiteY4" fmla="*/ 3191581 h 3546266"/>
              <a:gd name="connsiteX0" fmla="*/ 496587 w 4779233"/>
              <a:gd name="connsiteY0" fmla="*/ 3191581 h 3521160"/>
              <a:gd name="connsiteX1" fmla="*/ 552005 w 4779233"/>
              <a:gd name="connsiteY1" fmla="*/ 397739 h 3521160"/>
              <a:gd name="connsiteX2" fmla="*/ 4597533 w 4779233"/>
              <a:gd name="connsiteY2" fmla="*/ 517656 h 3521160"/>
              <a:gd name="connsiteX3" fmla="*/ 4071060 w 4779233"/>
              <a:gd name="connsiteY3" fmla="*/ 3214515 h 3521160"/>
              <a:gd name="connsiteX4" fmla="*/ 496587 w 4779233"/>
              <a:gd name="connsiteY4" fmla="*/ 3191581 h 3521160"/>
              <a:gd name="connsiteX0" fmla="*/ 346453 w 4629099"/>
              <a:gd name="connsiteY0" fmla="*/ 3191581 h 3511459"/>
              <a:gd name="connsiteX1" fmla="*/ 401871 w 4629099"/>
              <a:gd name="connsiteY1" fmla="*/ 397739 h 3511459"/>
              <a:gd name="connsiteX2" fmla="*/ 4447399 w 4629099"/>
              <a:gd name="connsiteY2" fmla="*/ 517656 h 3511459"/>
              <a:gd name="connsiteX3" fmla="*/ 3920926 w 4629099"/>
              <a:gd name="connsiteY3" fmla="*/ 3214515 h 3511459"/>
              <a:gd name="connsiteX4" fmla="*/ 346453 w 4629099"/>
              <a:gd name="connsiteY4" fmla="*/ 3191581 h 3511459"/>
              <a:gd name="connsiteX0" fmla="*/ 340682 w 4559606"/>
              <a:gd name="connsiteY0" fmla="*/ 3159835 h 3476027"/>
              <a:gd name="connsiteX1" fmla="*/ 396100 w 4559606"/>
              <a:gd name="connsiteY1" fmla="*/ 365993 h 3476027"/>
              <a:gd name="connsiteX2" fmla="*/ 4358501 w 4559606"/>
              <a:gd name="connsiteY2" fmla="*/ 541328 h 3476027"/>
              <a:gd name="connsiteX3" fmla="*/ 3915155 w 4559606"/>
              <a:gd name="connsiteY3" fmla="*/ 3182769 h 3476027"/>
              <a:gd name="connsiteX4" fmla="*/ 340682 w 4559606"/>
              <a:gd name="connsiteY4" fmla="*/ 3159835 h 3476027"/>
              <a:gd name="connsiteX0" fmla="*/ 340682 w 4559606"/>
              <a:gd name="connsiteY0" fmla="*/ 3186021 h 3502213"/>
              <a:gd name="connsiteX1" fmla="*/ 396100 w 4559606"/>
              <a:gd name="connsiteY1" fmla="*/ 392179 h 3502213"/>
              <a:gd name="connsiteX2" fmla="*/ 4358501 w 4559606"/>
              <a:gd name="connsiteY2" fmla="*/ 567514 h 3502213"/>
              <a:gd name="connsiteX3" fmla="*/ 3915155 w 4559606"/>
              <a:gd name="connsiteY3" fmla="*/ 3208955 h 3502213"/>
              <a:gd name="connsiteX4" fmla="*/ 340682 w 4559606"/>
              <a:gd name="connsiteY4" fmla="*/ 3186021 h 3502213"/>
              <a:gd name="connsiteX0" fmla="*/ 340682 w 4645549"/>
              <a:gd name="connsiteY0" fmla="*/ 3186021 h 3502213"/>
              <a:gd name="connsiteX1" fmla="*/ 396100 w 4645549"/>
              <a:gd name="connsiteY1" fmla="*/ 392179 h 3502213"/>
              <a:gd name="connsiteX2" fmla="*/ 4358501 w 4645549"/>
              <a:gd name="connsiteY2" fmla="*/ 567514 h 3502213"/>
              <a:gd name="connsiteX3" fmla="*/ 3915155 w 4645549"/>
              <a:gd name="connsiteY3" fmla="*/ 3208955 h 3502213"/>
              <a:gd name="connsiteX4" fmla="*/ 340682 w 4645549"/>
              <a:gd name="connsiteY4" fmla="*/ 3186021 h 3502213"/>
              <a:gd name="connsiteX0" fmla="*/ 542410 w 4847277"/>
              <a:gd name="connsiteY0" fmla="*/ 3213731 h 3568368"/>
              <a:gd name="connsiteX1" fmla="*/ 431573 w 4847277"/>
              <a:gd name="connsiteY1" fmla="*/ 364470 h 3568368"/>
              <a:gd name="connsiteX2" fmla="*/ 4560229 w 4847277"/>
              <a:gd name="connsiteY2" fmla="*/ 595224 h 3568368"/>
              <a:gd name="connsiteX3" fmla="*/ 4116883 w 4847277"/>
              <a:gd name="connsiteY3" fmla="*/ 3236665 h 3568368"/>
              <a:gd name="connsiteX4" fmla="*/ 542410 w 4847277"/>
              <a:gd name="connsiteY4" fmla="*/ 3213731 h 3568368"/>
              <a:gd name="connsiteX0" fmla="*/ 535793 w 4769033"/>
              <a:gd name="connsiteY0" fmla="*/ 3294227 h 3657593"/>
              <a:gd name="connsiteX1" fmla="*/ 424956 w 4769033"/>
              <a:gd name="connsiteY1" fmla="*/ 444966 h 3657593"/>
              <a:gd name="connsiteX2" fmla="*/ 4456630 w 4769033"/>
              <a:gd name="connsiteY2" fmla="*/ 537174 h 3657593"/>
              <a:gd name="connsiteX3" fmla="*/ 4110266 w 4769033"/>
              <a:gd name="connsiteY3" fmla="*/ 3317161 h 3657593"/>
              <a:gd name="connsiteX4" fmla="*/ 535793 w 4769033"/>
              <a:gd name="connsiteY4" fmla="*/ 3294227 h 3657593"/>
              <a:gd name="connsiteX0" fmla="*/ 429853 w 4909377"/>
              <a:gd name="connsiteY0" fmla="*/ 3133116 h 3572583"/>
              <a:gd name="connsiteX1" fmla="*/ 554543 w 4909377"/>
              <a:gd name="connsiteY1" fmla="*/ 436255 h 3572583"/>
              <a:gd name="connsiteX2" fmla="*/ 4586217 w 4909377"/>
              <a:gd name="connsiteY2" fmla="*/ 528463 h 3572583"/>
              <a:gd name="connsiteX3" fmla="*/ 4239853 w 4909377"/>
              <a:gd name="connsiteY3" fmla="*/ 3308450 h 3572583"/>
              <a:gd name="connsiteX4" fmla="*/ 429853 w 4909377"/>
              <a:gd name="connsiteY4" fmla="*/ 3133116 h 3572583"/>
              <a:gd name="connsiteX0" fmla="*/ 458206 w 4865256"/>
              <a:gd name="connsiteY0" fmla="*/ 3147757 h 3579649"/>
              <a:gd name="connsiteX1" fmla="*/ 513624 w 4865256"/>
              <a:gd name="connsiteY1" fmla="*/ 437041 h 3579649"/>
              <a:gd name="connsiteX2" fmla="*/ 4545298 w 4865256"/>
              <a:gd name="connsiteY2" fmla="*/ 529249 h 3579649"/>
              <a:gd name="connsiteX3" fmla="*/ 4198934 w 4865256"/>
              <a:gd name="connsiteY3" fmla="*/ 3309236 h 3579649"/>
              <a:gd name="connsiteX4" fmla="*/ 458206 w 4865256"/>
              <a:gd name="connsiteY4" fmla="*/ 3147757 h 3579649"/>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396953 w 4804003"/>
              <a:gd name="connsiteY0" fmla="*/ 3147757 h 3601900"/>
              <a:gd name="connsiteX1" fmla="*/ 452371 w 4804003"/>
              <a:gd name="connsiteY1" fmla="*/ 437041 h 3601900"/>
              <a:gd name="connsiteX2" fmla="*/ 4484045 w 4804003"/>
              <a:gd name="connsiteY2" fmla="*/ 529249 h 3601900"/>
              <a:gd name="connsiteX3" fmla="*/ 4137681 w 4804003"/>
              <a:gd name="connsiteY3" fmla="*/ 3309236 h 3601900"/>
              <a:gd name="connsiteX4" fmla="*/ 396953 w 4804003"/>
              <a:gd name="connsiteY4" fmla="*/ 3147757 h 3601900"/>
              <a:gd name="connsiteX0" fmla="*/ 506693 w 4913743"/>
              <a:gd name="connsiteY0" fmla="*/ 3147757 h 3583989"/>
              <a:gd name="connsiteX1" fmla="*/ 562111 w 4913743"/>
              <a:gd name="connsiteY1" fmla="*/ 437041 h 3583989"/>
              <a:gd name="connsiteX2" fmla="*/ 4593785 w 4913743"/>
              <a:gd name="connsiteY2" fmla="*/ 529249 h 3583989"/>
              <a:gd name="connsiteX3" fmla="*/ 4247421 w 4913743"/>
              <a:gd name="connsiteY3" fmla="*/ 3309236 h 3583989"/>
              <a:gd name="connsiteX4" fmla="*/ 506693 w 4913743"/>
              <a:gd name="connsiteY4" fmla="*/ 3147757 h 3583989"/>
              <a:gd name="connsiteX0" fmla="*/ 506693 w 4913743"/>
              <a:gd name="connsiteY0" fmla="*/ 3285678 h 3721910"/>
              <a:gd name="connsiteX1" fmla="*/ 562111 w 4913743"/>
              <a:gd name="connsiteY1" fmla="*/ 574962 h 3721910"/>
              <a:gd name="connsiteX2" fmla="*/ 4593785 w 4913743"/>
              <a:gd name="connsiteY2" fmla="*/ 667170 h 3721910"/>
              <a:gd name="connsiteX3" fmla="*/ 4247421 w 4913743"/>
              <a:gd name="connsiteY3" fmla="*/ 3447157 h 3721910"/>
              <a:gd name="connsiteX4" fmla="*/ 506693 w 4913743"/>
              <a:gd name="connsiteY4" fmla="*/ 3285678 h 3721910"/>
              <a:gd name="connsiteX0" fmla="*/ 506693 w 5243176"/>
              <a:gd name="connsiteY0" fmla="*/ 3187287 h 3623519"/>
              <a:gd name="connsiteX1" fmla="*/ 562111 w 5243176"/>
              <a:gd name="connsiteY1" fmla="*/ 476571 h 3623519"/>
              <a:gd name="connsiteX2" fmla="*/ 4593785 w 5243176"/>
              <a:gd name="connsiteY2" fmla="*/ 568779 h 3623519"/>
              <a:gd name="connsiteX3" fmla="*/ 4247421 w 5243176"/>
              <a:gd name="connsiteY3" fmla="*/ 3348766 h 3623519"/>
              <a:gd name="connsiteX4" fmla="*/ 506693 w 5243176"/>
              <a:gd name="connsiteY4" fmla="*/ 3187287 h 3623519"/>
              <a:gd name="connsiteX0" fmla="*/ 482733 w 4926718"/>
              <a:gd name="connsiteY0" fmla="*/ 3241550 h 3683603"/>
              <a:gd name="connsiteX1" fmla="*/ 538151 w 4926718"/>
              <a:gd name="connsiteY1" fmla="*/ 530834 h 3683603"/>
              <a:gd name="connsiteX2" fmla="*/ 4154189 w 4926718"/>
              <a:gd name="connsiteY2" fmla="*/ 539915 h 3683603"/>
              <a:gd name="connsiteX3" fmla="*/ 4223461 w 4926718"/>
              <a:gd name="connsiteY3" fmla="*/ 3403029 h 3683603"/>
              <a:gd name="connsiteX4" fmla="*/ 482733 w 4926718"/>
              <a:gd name="connsiteY4" fmla="*/ 3241550 h 3683603"/>
              <a:gd name="connsiteX0" fmla="*/ 418559 w 4584236"/>
              <a:gd name="connsiteY0" fmla="*/ 2990221 h 3421606"/>
              <a:gd name="connsiteX1" fmla="*/ 501687 w 4584236"/>
              <a:gd name="connsiteY1" fmla="*/ 404196 h 3421606"/>
              <a:gd name="connsiteX2" fmla="*/ 4090015 w 4584236"/>
              <a:gd name="connsiteY2" fmla="*/ 288586 h 3421606"/>
              <a:gd name="connsiteX3" fmla="*/ 4159287 w 4584236"/>
              <a:gd name="connsiteY3" fmla="*/ 3151700 h 3421606"/>
              <a:gd name="connsiteX4" fmla="*/ 418559 w 4584236"/>
              <a:gd name="connsiteY4" fmla="*/ 2990221 h 3421606"/>
              <a:gd name="connsiteX0" fmla="*/ 346656 w 4512333"/>
              <a:gd name="connsiteY0" fmla="*/ 3067552 h 3498937"/>
              <a:gd name="connsiteX1" fmla="*/ 429784 w 4512333"/>
              <a:gd name="connsiteY1" fmla="*/ 481527 h 3498937"/>
              <a:gd name="connsiteX2" fmla="*/ 4018112 w 4512333"/>
              <a:gd name="connsiteY2" fmla="*/ 365917 h 3498937"/>
              <a:gd name="connsiteX3" fmla="*/ 4087384 w 4512333"/>
              <a:gd name="connsiteY3" fmla="*/ 3229031 h 3498937"/>
              <a:gd name="connsiteX4" fmla="*/ 346656 w 4512333"/>
              <a:gd name="connsiteY4" fmla="*/ 3067552 h 3498937"/>
              <a:gd name="connsiteX0" fmla="*/ 271464 w 4437141"/>
              <a:gd name="connsiteY0" fmla="*/ 3088424 h 3519809"/>
              <a:gd name="connsiteX1" fmla="*/ 354592 w 4437141"/>
              <a:gd name="connsiteY1" fmla="*/ 502399 h 3519809"/>
              <a:gd name="connsiteX2" fmla="*/ 3942920 w 4437141"/>
              <a:gd name="connsiteY2" fmla="*/ 386789 h 3519809"/>
              <a:gd name="connsiteX3" fmla="*/ 4012192 w 4437141"/>
              <a:gd name="connsiteY3" fmla="*/ 3249903 h 3519809"/>
              <a:gd name="connsiteX4" fmla="*/ 271464 w 4437141"/>
              <a:gd name="connsiteY4" fmla="*/ 3088424 h 3519809"/>
              <a:gd name="connsiteX0" fmla="*/ 373412 w 4672018"/>
              <a:gd name="connsiteY0" fmla="*/ 2990221 h 3421606"/>
              <a:gd name="connsiteX1" fmla="*/ 581231 w 4672018"/>
              <a:gd name="connsiteY1" fmla="*/ 404196 h 3421606"/>
              <a:gd name="connsiteX2" fmla="*/ 4169559 w 4672018"/>
              <a:gd name="connsiteY2" fmla="*/ 288586 h 3421606"/>
              <a:gd name="connsiteX3" fmla="*/ 4238831 w 4672018"/>
              <a:gd name="connsiteY3" fmla="*/ 3151700 h 3421606"/>
              <a:gd name="connsiteX4" fmla="*/ 373412 w 4672018"/>
              <a:gd name="connsiteY4" fmla="*/ 2990221 h 3421606"/>
              <a:gd name="connsiteX0" fmla="*/ 392769 w 4693799"/>
              <a:gd name="connsiteY0" fmla="*/ 3062356 h 3500814"/>
              <a:gd name="connsiteX1" fmla="*/ 559024 w 4693799"/>
              <a:gd name="connsiteY1" fmla="*/ 337785 h 3500814"/>
              <a:gd name="connsiteX2" fmla="*/ 4188916 w 4693799"/>
              <a:gd name="connsiteY2" fmla="*/ 360721 h 3500814"/>
              <a:gd name="connsiteX3" fmla="*/ 4258188 w 4693799"/>
              <a:gd name="connsiteY3" fmla="*/ 3223835 h 3500814"/>
              <a:gd name="connsiteX4" fmla="*/ 392769 w 4693799"/>
              <a:gd name="connsiteY4" fmla="*/ 3062356 h 3500814"/>
              <a:gd name="connsiteX0" fmla="*/ 408157 w 4854404"/>
              <a:gd name="connsiteY0" fmla="*/ 3051289 h 3380097"/>
              <a:gd name="connsiteX1" fmla="*/ 574412 w 4854404"/>
              <a:gd name="connsiteY1" fmla="*/ 326718 h 3380097"/>
              <a:gd name="connsiteX2" fmla="*/ 4204304 w 4854404"/>
              <a:gd name="connsiteY2" fmla="*/ 349654 h 3380097"/>
              <a:gd name="connsiteX3" fmla="*/ 4495249 w 4854404"/>
              <a:gd name="connsiteY3" fmla="*/ 3032659 h 3380097"/>
              <a:gd name="connsiteX4" fmla="*/ 408157 w 4854404"/>
              <a:gd name="connsiteY4" fmla="*/ 3051289 h 3380097"/>
              <a:gd name="connsiteX0" fmla="*/ 417066 w 4939171"/>
              <a:gd name="connsiteY0" fmla="*/ 3066666 h 3397171"/>
              <a:gd name="connsiteX1" fmla="*/ 583321 w 4939171"/>
              <a:gd name="connsiteY1" fmla="*/ 342095 h 3397171"/>
              <a:gd name="connsiteX2" fmla="*/ 4379468 w 4939171"/>
              <a:gd name="connsiteY2" fmla="*/ 337322 h 3397171"/>
              <a:gd name="connsiteX3" fmla="*/ 4504158 w 4939171"/>
              <a:gd name="connsiteY3" fmla="*/ 3048036 h 3397171"/>
              <a:gd name="connsiteX4" fmla="*/ 417066 w 4939171"/>
              <a:gd name="connsiteY4" fmla="*/ 3066666 h 3397171"/>
              <a:gd name="connsiteX0" fmla="*/ 420823 w 4978418"/>
              <a:gd name="connsiteY0" fmla="*/ 3066666 h 3397171"/>
              <a:gd name="connsiteX1" fmla="*/ 587078 w 4978418"/>
              <a:gd name="connsiteY1" fmla="*/ 342095 h 3397171"/>
              <a:gd name="connsiteX2" fmla="*/ 4452497 w 4978418"/>
              <a:gd name="connsiteY2" fmla="*/ 337322 h 3397171"/>
              <a:gd name="connsiteX3" fmla="*/ 4507915 w 4978418"/>
              <a:gd name="connsiteY3" fmla="*/ 3048036 h 3397171"/>
              <a:gd name="connsiteX4" fmla="*/ 420823 w 4978418"/>
              <a:gd name="connsiteY4" fmla="*/ 3066666 h 3397171"/>
              <a:gd name="connsiteX0" fmla="*/ 480667 w 4875935"/>
              <a:gd name="connsiteY0" fmla="*/ 3125546 h 3433550"/>
              <a:gd name="connsiteX1" fmla="*/ 494522 w 4875935"/>
              <a:gd name="connsiteY1" fmla="*/ 345556 h 3433550"/>
              <a:gd name="connsiteX2" fmla="*/ 4359941 w 4875935"/>
              <a:gd name="connsiteY2" fmla="*/ 340783 h 3433550"/>
              <a:gd name="connsiteX3" fmla="*/ 4415359 w 4875935"/>
              <a:gd name="connsiteY3" fmla="*/ 3051497 h 3433550"/>
              <a:gd name="connsiteX4" fmla="*/ 480667 w 4875935"/>
              <a:gd name="connsiteY4" fmla="*/ 3125546 h 3433550"/>
              <a:gd name="connsiteX0" fmla="*/ 545484 w 4940752"/>
              <a:gd name="connsiteY0" fmla="*/ 3125546 h 3390194"/>
              <a:gd name="connsiteX1" fmla="*/ 559339 w 4940752"/>
              <a:gd name="connsiteY1" fmla="*/ 345556 h 3390194"/>
              <a:gd name="connsiteX2" fmla="*/ 4424758 w 4940752"/>
              <a:gd name="connsiteY2" fmla="*/ 340783 h 3390194"/>
              <a:gd name="connsiteX3" fmla="*/ 4480176 w 4940752"/>
              <a:gd name="connsiteY3" fmla="*/ 3051497 h 3390194"/>
              <a:gd name="connsiteX4" fmla="*/ 545484 w 4940752"/>
              <a:gd name="connsiteY4" fmla="*/ 3125546 h 3390194"/>
              <a:gd name="connsiteX0" fmla="*/ 524411 w 4978698"/>
              <a:gd name="connsiteY0" fmla="*/ 3154992 h 3408102"/>
              <a:gd name="connsiteX1" fmla="*/ 593684 w 4978698"/>
              <a:gd name="connsiteY1" fmla="*/ 347293 h 3408102"/>
              <a:gd name="connsiteX2" fmla="*/ 4459103 w 4978698"/>
              <a:gd name="connsiteY2" fmla="*/ 342520 h 3408102"/>
              <a:gd name="connsiteX3" fmla="*/ 4514521 w 4978698"/>
              <a:gd name="connsiteY3" fmla="*/ 3053234 h 3408102"/>
              <a:gd name="connsiteX4" fmla="*/ 524411 w 4978698"/>
              <a:gd name="connsiteY4" fmla="*/ 3154992 h 3408102"/>
              <a:gd name="connsiteX0" fmla="*/ 321496 w 4775783"/>
              <a:gd name="connsiteY0" fmla="*/ 3154992 h 3408102"/>
              <a:gd name="connsiteX1" fmla="*/ 390769 w 4775783"/>
              <a:gd name="connsiteY1" fmla="*/ 347293 h 3408102"/>
              <a:gd name="connsiteX2" fmla="*/ 4256188 w 4775783"/>
              <a:gd name="connsiteY2" fmla="*/ 342520 h 3408102"/>
              <a:gd name="connsiteX3" fmla="*/ 4311606 w 4775783"/>
              <a:gd name="connsiteY3" fmla="*/ 3053234 h 3408102"/>
              <a:gd name="connsiteX4" fmla="*/ 321496 w 4775783"/>
              <a:gd name="connsiteY4" fmla="*/ 3154992 h 3408102"/>
              <a:gd name="connsiteX0" fmla="*/ 354200 w 4808487"/>
              <a:gd name="connsiteY0" fmla="*/ 3154992 h 3402695"/>
              <a:gd name="connsiteX1" fmla="*/ 423473 w 4808487"/>
              <a:gd name="connsiteY1" fmla="*/ 347293 h 3402695"/>
              <a:gd name="connsiteX2" fmla="*/ 4288892 w 4808487"/>
              <a:gd name="connsiteY2" fmla="*/ 342520 h 3402695"/>
              <a:gd name="connsiteX3" fmla="*/ 4344310 w 4808487"/>
              <a:gd name="connsiteY3" fmla="*/ 3053234 h 3402695"/>
              <a:gd name="connsiteX4" fmla="*/ 354200 w 4808487"/>
              <a:gd name="connsiteY4" fmla="*/ 3154992 h 3402695"/>
              <a:gd name="connsiteX0" fmla="*/ 261718 w 4952179"/>
              <a:gd name="connsiteY0" fmla="*/ 2993093 h 3312684"/>
              <a:gd name="connsiteX1" fmla="*/ 552663 w 4952179"/>
              <a:gd name="connsiteY1" fmla="*/ 337794 h 3312684"/>
              <a:gd name="connsiteX2" fmla="*/ 4418082 w 4952179"/>
              <a:gd name="connsiteY2" fmla="*/ 333021 h 3312684"/>
              <a:gd name="connsiteX3" fmla="*/ 4473500 w 4952179"/>
              <a:gd name="connsiteY3" fmla="*/ 3043735 h 3312684"/>
              <a:gd name="connsiteX4" fmla="*/ 261718 w 4952179"/>
              <a:gd name="connsiteY4" fmla="*/ 2993093 h 3312684"/>
              <a:gd name="connsiteX0" fmla="*/ 384385 w 5117506"/>
              <a:gd name="connsiteY0" fmla="*/ 2989605 h 3319135"/>
              <a:gd name="connsiteX1" fmla="*/ 675330 w 5117506"/>
              <a:gd name="connsiteY1" fmla="*/ 334306 h 3319135"/>
              <a:gd name="connsiteX2" fmla="*/ 4540749 w 5117506"/>
              <a:gd name="connsiteY2" fmla="*/ 329533 h 3319135"/>
              <a:gd name="connsiteX3" fmla="*/ 4665439 w 5117506"/>
              <a:gd name="connsiteY3" fmla="*/ 2984829 h 3319135"/>
              <a:gd name="connsiteX4" fmla="*/ 384385 w 5117506"/>
              <a:gd name="connsiteY4" fmla="*/ 2989605 h 3319135"/>
              <a:gd name="connsiteX0" fmla="*/ 451320 w 4977311"/>
              <a:gd name="connsiteY0" fmla="*/ 3151553 h 3422793"/>
              <a:gd name="connsiteX1" fmla="*/ 548301 w 4977311"/>
              <a:gd name="connsiteY1" fmla="*/ 343854 h 3422793"/>
              <a:gd name="connsiteX2" fmla="*/ 4413720 w 4977311"/>
              <a:gd name="connsiteY2" fmla="*/ 339081 h 3422793"/>
              <a:gd name="connsiteX3" fmla="*/ 4538410 w 4977311"/>
              <a:gd name="connsiteY3" fmla="*/ 2994377 h 3422793"/>
              <a:gd name="connsiteX4" fmla="*/ 451320 w 4977311"/>
              <a:gd name="connsiteY4" fmla="*/ 3151553 h 3422793"/>
              <a:gd name="connsiteX0" fmla="*/ 441175 w 4877313"/>
              <a:gd name="connsiteY0" fmla="*/ 3161924 h 3518321"/>
              <a:gd name="connsiteX1" fmla="*/ 538156 w 4877313"/>
              <a:gd name="connsiteY1" fmla="*/ 354225 h 3518321"/>
              <a:gd name="connsiteX2" fmla="*/ 4403575 w 4877313"/>
              <a:gd name="connsiteY2" fmla="*/ 349452 h 3518321"/>
              <a:gd name="connsiteX3" fmla="*/ 4375865 w 4877313"/>
              <a:gd name="connsiteY3" fmla="*/ 3171002 h 3518321"/>
              <a:gd name="connsiteX4" fmla="*/ 441175 w 4877313"/>
              <a:gd name="connsiteY4" fmla="*/ 3161924 h 3518321"/>
              <a:gd name="connsiteX0" fmla="*/ 481448 w 4814644"/>
              <a:gd name="connsiteY0" fmla="*/ 3161924 h 3518321"/>
              <a:gd name="connsiteX1" fmla="*/ 481447 w 4814644"/>
              <a:gd name="connsiteY1" fmla="*/ 354225 h 3518321"/>
              <a:gd name="connsiteX2" fmla="*/ 4346866 w 4814644"/>
              <a:gd name="connsiteY2" fmla="*/ 349452 h 3518321"/>
              <a:gd name="connsiteX3" fmla="*/ 4319156 w 4814644"/>
              <a:gd name="connsiteY3" fmla="*/ 3171002 h 3518321"/>
              <a:gd name="connsiteX4" fmla="*/ 481448 w 4814644"/>
              <a:gd name="connsiteY4" fmla="*/ 3161924 h 3518321"/>
              <a:gd name="connsiteX0" fmla="*/ 432100 w 4893146"/>
              <a:gd name="connsiteY0" fmla="*/ 3429357 h 3693989"/>
              <a:gd name="connsiteX1" fmla="*/ 552542 w 4893146"/>
              <a:gd name="connsiteY1" fmla="*/ 370036 h 3693989"/>
              <a:gd name="connsiteX2" fmla="*/ 4417961 w 4893146"/>
              <a:gd name="connsiteY2" fmla="*/ 365263 h 3693989"/>
              <a:gd name="connsiteX3" fmla="*/ 4390251 w 4893146"/>
              <a:gd name="connsiteY3" fmla="*/ 3186813 h 3693989"/>
              <a:gd name="connsiteX4" fmla="*/ 432100 w 4893146"/>
              <a:gd name="connsiteY4" fmla="*/ 3429357 h 3693989"/>
              <a:gd name="connsiteX0" fmla="*/ 409766 w 4867960"/>
              <a:gd name="connsiteY0" fmla="*/ 3369282 h 3625812"/>
              <a:gd name="connsiteX1" fmla="*/ 575375 w 4867960"/>
              <a:gd name="connsiteY1" fmla="*/ 421792 h 3625812"/>
              <a:gd name="connsiteX2" fmla="*/ 4395627 w 4867960"/>
              <a:gd name="connsiteY2" fmla="*/ 305188 h 3625812"/>
              <a:gd name="connsiteX3" fmla="*/ 4367917 w 4867960"/>
              <a:gd name="connsiteY3" fmla="*/ 3126738 h 3625812"/>
              <a:gd name="connsiteX4" fmla="*/ 409766 w 4867960"/>
              <a:gd name="connsiteY4" fmla="*/ 3369282 h 3625812"/>
              <a:gd name="connsiteX0" fmla="*/ 447542 w 4910494"/>
              <a:gd name="connsiteY0" fmla="*/ 3413572 h 3676178"/>
              <a:gd name="connsiteX1" fmla="*/ 537873 w 4910494"/>
              <a:gd name="connsiteY1" fmla="*/ 382208 h 3676178"/>
              <a:gd name="connsiteX2" fmla="*/ 4433403 w 4910494"/>
              <a:gd name="connsiteY2" fmla="*/ 349478 h 3676178"/>
              <a:gd name="connsiteX3" fmla="*/ 4405693 w 4910494"/>
              <a:gd name="connsiteY3" fmla="*/ 3171028 h 3676178"/>
              <a:gd name="connsiteX4" fmla="*/ 447542 w 4910494"/>
              <a:gd name="connsiteY4" fmla="*/ 3413572 h 3676178"/>
              <a:gd name="connsiteX0" fmla="*/ 450530 w 4938955"/>
              <a:gd name="connsiteY0" fmla="*/ 3420663 h 3733239"/>
              <a:gd name="connsiteX1" fmla="*/ 540861 w 4938955"/>
              <a:gd name="connsiteY1" fmla="*/ 389299 h 3733239"/>
              <a:gd name="connsiteX2" fmla="*/ 4436391 w 4938955"/>
              <a:gd name="connsiteY2" fmla="*/ 356569 h 3733239"/>
              <a:gd name="connsiteX3" fmla="*/ 4453848 w 4938955"/>
              <a:gd name="connsiteY3" fmla="*/ 3289951 h 3733239"/>
              <a:gd name="connsiteX4" fmla="*/ 450530 w 4938955"/>
              <a:gd name="connsiteY4" fmla="*/ 3420663 h 3733239"/>
              <a:gd name="connsiteX0" fmla="*/ 442680 w 4861005"/>
              <a:gd name="connsiteY0" fmla="*/ 3507076 h 3827337"/>
              <a:gd name="connsiteX1" fmla="*/ 533011 w 4861005"/>
              <a:gd name="connsiteY1" fmla="*/ 475712 h 3827337"/>
              <a:gd name="connsiteX2" fmla="*/ 4293042 w 4861005"/>
              <a:gd name="connsiteY2" fmla="*/ 303193 h 3827337"/>
              <a:gd name="connsiteX3" fmla="*/ 4445998 w 4861005"/>
              <a:gd name="connsiteY3" fmla="*/ 3376364 h 3827337"/>
              <a:gd name="connsiteX4" fmla="*/ 442680 w 4861005"/>
              <a:gd name="connsiteY4" fmla="*/ 3507076 h 3827337"/>
              <a:gd name="connsiteX0" fmla="*/ 412748 w 4827786"/>
              <a:gd name="connsiteY0" fmla="*/ 3533963 h 3858041"/>
              <a:gd name="connsiteX1" fmla="*/ 563301 w 4827786"/>
              <a:gd name="connsiteY1" fmla="*/ 446683 h 3858041"/>
              <a:gd name="connsiteX2" fmla="*/ 4263110 w 4827786"/>
              <a:gd name="connsiteY2" fmla="*/ 330080 h 3858041"/>
              <a:gd name="connsiteX3" fmla="*/ 4416066 w 4827786"/>
              <a:gd name="connsiteY3" fmla="*/ 3403251 h 3858041"/>
              <a:gd name="connsiteX4" fmla="*/ 412748 w 4827786"/>
              <a:gd name="connsiteY4" fmla="*/ 3533963 h 3858041"/>
              <a:gd name="connsiteX0" fmla="*/ 313110 w 4728148"/>
              <a:gd name="connsiteY0" fmla="*/ 3477170 h 3801248"/>
              <a:gd name="connsiteX1" fmla="*/ 463663 w 4728148"/>
              <a:gd name="connsiteY1" fmla="*/ 389890 h 3801248"/>
              <a:gd name="connsiteX2" fmla="*/ 4163472 w 4728148"/>
              <a:gd name="connsiteY2" fmla="*/ 273287 h 3801248"/>
              <a:gd name="connsiteX3" fmla="*/ 4316428 w 4728148"/>
              <a:gd name="connsiteY3" fmla="*/ 3346458 h 3801248"/>
              <a:gd name="connsiteX4" fmla="*/ 313110 w 4728148"/>
              <a:gd name="connsiteY4" fmla="*/ 3477170 h 3801248"/>
              <a:gd name="connsiteX0" fmla="*/ 332300 w 4747338"/>
              <a:gd name="connsiteY0" fmla="*/ 3461696 h 3785774"/>
              <a:gd name="connsiteX1" fmla="*/ 482853 w 4747338"/>
              <a:gd name="connsiteY1" fmla="*/ 374416 h 3785774"/>
              <a:gd name="connsiteX2" fmla="*/ 4182662 w 4747338"/>
              <a:gd name="connsiteY2" fmla="*/ 257813 h 3785774"/>
              <a:gd name="connsiteX3" fmla="*/ 4335618 w 4747338"/>
              <a:gd name="connsiteY3" fmla="*/ 3330984 h 3785774"/>
              <a:gd name="connsiteX4" fmla="*/ 332300 w 4747338"/>
              <a:gd name="connsiteY4" fmla="*/ 3461696 h 3785774"/>
              <a:gd name="connsiteX0" fmla="*/ 338235 w 4754094"/>
              <a:gd name="connsiteY0" fmla="*/ 3467283 h 3792316"/>
              <a:gd name="connsiteX1" fmla="*/ 473733 w 4754094"/>
              <a:gd name="connsiteY1" fmla="*/ 366024 h 3792316"/>
              <a:gd name="connsiteX2" fmla="*/ 4188597 w 4754094"/>
              <a:gd name="connsiteY2" fmla="*/ 263400 h 3792316"/>
              <a:gd name="connsiteX3" fmla="*/ 4341553 w 4754094"/>
              <a:gd name="connsiteY3" fmla="*/ 3336571 h 3792316"/>
              <a:gd name="connsiteX4" fmla="*/ 338235 w 4754094"/>
              <a:gd name="connsiteY4" fmla="*/ 3467283 h 3792316"/>
              <a:gd name="connsiteX0" fmla="*/ 338236 w 4754094"/>
              <a:gd name="connsiteY0" fmla="*/ 3510050 h 3841790"/>
              <a:gd name="connsiteX1" fmla="*/ 473734 w 4754094"/>
              <a:gd name="connsiteY1" fmla="*/ 310938 h 3841790"/>
              <a:gd name="connsiteX2" fmla="*/ 4188598 w 4754094"/>
              <a:gd name="connsiteY2" fmla="*/ 306167 h 3841790"/>
              <a:gd name="connsiteX3" fmla="*/ 4341554 w 4754094"/>
              <a:gd name="connsiteY3" fmla="*/ 3379338 h 3841790"/>
              <a:gd name="connsiteX4" fmla="*/ 338236 w 4754094"/>
              <a:gd name="connsiteY4" fmla="*/ 3510050 h 3841790"/>
              <a:gd name="connsiteX0" fmla="*/ 465938 w 4881796"/>
              <a:gd name="connsiteY0" fmla="*/ 3572720 h 3904461"/>
              <a:gd name="connsiteX1" fmla="*/ 601436 w 4881796"/>
              <a:gd name="connsiteY1" fmla="*/ 373608 h 3904461"/>
              <a:gd name="connsiteX2" fmla="*/ 4316300 w 4881796"/>
              <a:gd name="connsiteY2" fmla="*/ 368837 h 3904461"/>
              <a:gd name="connsiteX3" fmla="*/ 4469256 w 4881796"/>
              <a:gd name="connsiteY3" fmla="*/ 3442008 h 3904461"/>
              <a:gd name="connsiteX4" fmla="*/ 465938 w 4881796"/>
              <a:gd name="connsiteY4" fmla="*/ 3572720 h 3904461"/>
              <a:gd name="connsiteX0" fmla="*/ 401131 w 4809955"/>
              <a:gd name="connsiteY0" fmla="*/ 3550321 h 3879184"/>
              <a:gd name="connsiteX1" fmla="*/ 666588 w 4809955"/>
              <a:gd name="connsiteY1" fmla="*/ 393146 h 3879184"/>
              <a:gd name="connsiteX2" fmla="*/ 4251493 w 4809955"/>
              <a:gd name="connsiteY2" fmla="*/ 346438 h 3879184"/>
              <a:gd name="connsiteX3" fmla="*/ 4404449 w 4809955"/>
              <a:gd name="connsiteY3" fmla="*/ 3419609 h 3879184"/>
              <a:gd name="connsiteX4" fmla="*/ 401131 w 4809955"/>
              <a:gd name="connsiteY4" fmla="*/ 3550321 h 3879184"/>
              <a:gd name="connsiteX0" fmla="*/ 404005 w 4673885"/>
              <a:gd name="connsiteY0" fmla="*/ 3723599 h 4005609"/>
              <a:gd name="connsiteX1" fmla="*/ 539503 w 4673885"/>
              <a:gd name="connsiteY1" fmla="*/ 421921 h 4005609"/>
              <a:gd name="connsiteX2" fmla="*/ 4124408 w 4673885"/>
              <a:gd name="connsiteY2" fmla="*/ 375213 h 4005609"/>
              <a:gd name="connsiteX3" fmla="*/ 4277364 w 4673885"/>
              <a:gd name="connsiteY3" fmla="*/ 3448384 h 4005609"/>
              <a:gd name="connsiteX4" fmla="*/ 404005 w 4673885"/>
              <a:gd name="connsiteY4" fmla="*/ 3723599 h 4005609"/>
              <a:gd name="connsiteX0" fmla="*/ 374198 w 4736702"/>
              <a:gd name="connsiteY0" fmla="*/ 3662264 h 3961739"/>
              <a:gd name="connsiteX1" fmla="*/ 596335 w 4736702"/>
              <a:gd name="connsiteY1" fmla="*/ 418387 h 3961739"/>
              <a:gd name="connsiteX2" fmla="*/ 4181240 w 4736702"/>
              <a:gd name="connsiteY2" fmla="*/ 371679 h 3961739"/>
              <a:gd name="connsiteX3" fmla="*/ 4334196 w 4736702"/>
              <a:gd name="connsiteY3" fmla="*/ 3444850 h 3961739"/>
              <a:gd name="connsiteX4" fmla="*/ 374198 w 4736702"/>
              <a:gd name="connsiteY4" fmla="*/ 3662264 h 3961739"/>
              <a:gd name="connsiteX0" fmla="*/ 347587 w 4802733"/>
              <a:gd name="connsiteY0" fmla="*/ 3662264 h 3961739"/>
              <a:gd name="connsiteX1" fmla="*/ 656363 w 4802733"/>
              <a:gd name="connsiteY1" fmla="*/ 418387 h 3961739"/>
              <a:gd name="connsiteX2" fmla="*/ 4241268 w 4802733"/>
              <a:gd name="connsiteY2" fmla="*/ 371679 h 3961739"/>
              <a:gd name="connsiteX3" fmla="*/ 4394224 w 4802733"/>
              <a:gd name="connsiteY3" fmla="*/ 3444850 h 3961739"/>
              <a:gd name="connsiteX4" fmla="*/ 347587 w 4802733"/>
              <a:gd name="connsiteY4" fmla="*/ 3662264 h 3961739"/>
              <a:gd name="connsiteX0" fmla="*/ 335015 w 4684691"/>
              <a:gd name="connsiteY0" fmla="*/ 3665966 h 3991681"/>
              <a:gd name="connsiteX1" fmla="*/ 643791 w 4684691"/>
              <a:gd name="connsiteY1" fmla="*/ 422089 h 3991681"/>
              <a:gd name="connsiteX2" fmla="*/ 4228696 w 4684691"/>
              <a:gd name="connsiteY2" fmla="*/ 375381 h 3991681"/>
              <a:gd name="connsiteX3" fmla="*/ 4208373 w 4684691"/>
              <a:gd name="connsiteY3" fmla="*/ 3506353 h 3991681"/>
              <a:gd name="connsiteX4" fmla="*/ 335015 w 4684691"/>
              <a:gd name="connsiteY4" fmla="*/ 3665966 h 3991681"/>
              <a:gd name="connsiteX0" fmla="*/ 335015 w 4723503"/>
              <a:gd name="connsiteY0" fmla="*/ 3665966 h 3982548"/>
              <a:gd name="connsiteX1" fmla="*/ 643791 w 4723503"/>
              <a:gd name="connsiteY1" fmla="*/ 422089 h 3982548"/>
              <a:gd name="connsiteX2" fmla="*/ 4228696 w 4723503"/>
              <a:gd name="connsiteY2" fmla="*/ 375381 h 3982548"/>
              <a:gd name="connsiteX3" fmla="*/ 4208373 w 4723503"/>
              <a:gd name="connsiteY3" fmla="*/ 3506353 h 3982548"/>
              <a:gd name="connsiteX4" fmla="*/ 335015 w 4723503"/>
              <a:gd name="connsiteY4" fmla="*/ 3665966 h 3982548"/>
              <a:gd name="connsiteX0" fmla="*/ 420845 w 4820622"/>
              <a:gd name="connsiteY0" fmla="*/ 3650515 h 3965070"/>
              <a:gd name="connsiteX1" fmla="*/ 541903 w 4820622"/>
              <a:gd name="connsiteY1" fmla="*/ 435538 h 3965070"/>
              <a:gd name="connsiteX2" fmla="*/ 4314526 w 4820622"/>
              <a:gd name="connsiteY2" fmla="*/ 359930 h 3965070"/>
              <a:gd name="connsiteX3" fmla="*/ 4294203 w 4820622"/>
              <a:gd name="connsiteY3" fmla="*/ 3490902 h 3965070"/>
              <a:gd name="connsiteX4" fmla="*/ 420845 w 4820622"/>
              <a:gd name="connsiteY4" fmla="*/ 3650515 h 3965070"/>
              <a:gd name="connsiteX0" fmla="*/ 387460 w 4787237"/>
              <a:gd name="connsiteY0" fmla="*/ 3666060 h 3980615"/>
              <a:gd name="connsiteX1" fmla="*/ 508518 w 4787237"/>
              <a:gd name="connsiteY1" fmla="*/ 451083 h 3980615"/>
              <a:gd name="connsiteX2" fmla="*/ 4281141 w 4787237"/>
              <a:gd name="connsiteY2" fmla="*/ 375475 h 3980615"/>
              <a:gd name="connsiteX3" fmla="*/ 4260818 w 4787237"/>
              <a:gd name="connsiteY3" fmla="*/ 3506447 h 3980615"/>
              <a:gd name="connsiteX4" fmla="*/ 387460 w 4787237"/>
              <a:gd name="connsiteY4" fmla="*/ 3666060 h 398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7237" h="3980615">
                <a:moveTo>
                  <a:pt x="387460" y="3666060"/>
                </a:moveTo>
                <a:cubicBezTo>
                  <a:pt x="-237923" y="3156833"/>
                  <a:pt x="-39350" y="1042864"/>
                  <a:pt x="508518" y="451083"/>
                </a:cubicBezTo>
                <a:cubicBezTo>
                  <a:pt x="1056386" y="-140698"/>
                  <a:pt x="3655758" y="-133752"/>
                  <a:pt x="4281141" y="375475"/>
                </a:cubicBezTo>
                <a:cubicBezTo>
                  <a:pt x="4906524" y="884702"/>
                  <a:pt x="5010843" y="2986918"/>
                  <a:pt x="4260818" y="3506447"/>
                </a:cubicBezTo>
                <a:cubicBezTo>
                  <a:pt x="3510793" y="4025976"/>
                  <a:pt x="1012843" y="4175287"/>
                  <a:pt x="387460" y="3666060"/>
                </a:cubicBezTo>
                <a:close/>
              </a:path>
            </a:pathLst>
          </a:custGeom>
          <a:solidFill>
            <a:srgbClr val="FFE7FF">
              <a:alpha val="30196"/>
            </a:srgbClr>
          </a:solidFill>
          <a:ln w="6350">
            <a:solidFill>
              <a:srgbClr val="99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37951" y="1700977"/>
            <a:ext cx="3868245" cy="1884183"/>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夫が側にいてくれたことで、産後の沈みがちだった気持ちがやわらぎ、精神的にも身体的にも安定し、落ち着いて過ごすことができた。</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（専業主婦</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1D66DBB-DC95-4EC2-9F6F-CEE75D0AD78C}"/>
              </a:ext>
            </a:extLst>
          </p:cNvPr>
          <p:cNvSpPr txBox="1"/>
          <p:nvPr/>
        </p:nvSpPr>
        <p:spPr>
          <a:xfrm>
            <a:off x="5275173" y="1441717"/>
            <a:ext cx="3868245" cy="1884183"/>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育休を取った夫は、家事・育児のすべてを担当することができるようになり、育休終了後もかなり助かっている。</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（公務員</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937E674F-8EFC-4DAE-90D9-9A7CC62C97CE}"/>
              </a:ext>
            </a:extLst>
          </p:cNvPr>
          <p:cNvSpPr txBox="1"/>
          <p:nvPr/>
        </p:nvSpPr>
        <p:spPr>
          <a:xfrm>
            <a:off x="5169047" y="2892945"/>
            <a:ext cx="3868245" cy="1884183"/>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私の育休終了と同時に夫が育休を取得。子どもの病気対応や、家事も夫が担当したため、心理・体力的な負担が少なく、スムーズに職場復帰ができた。</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また、夫が育児中に育児のスキルを身につけたため、今でも子育ての喜びや悩みを共有できている。</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（会社員・子ども</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9952EFE1-AD6D-44E4-986A-EB8795E5EE66}"/>
              </a:ext>
            </a:extLst>
          </p:cNvPr>
          <p:cNvSpPr txBox="1"/>
          <p:nvPr/>
        </p:nvSpPr>
        <p:spPr>
          <a:xfrm>
            <a:off x="520594" y="3805701"/>
            <a:ext cx="3923519" cy="1884183"/>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私は出産前に退職して無職だったが、夫の育児休業中、長男を夫に任せて転職活動を行った。無事仕事が決まり、長男生後</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か月から保育園に預け、働くことができた。</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（公務員</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39</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13D3BA79-88F1-4F29-8355-2BDEED3FDB69}"/>
              </a:ext>
            </a:extLst>
          </p:cNvPr>
          <p:cNvSpPr txBox="1"/>
          <p:nvPr/>
        </p:nvSpPr>
        <p:spPr>
          <a:xfrm>
            <a:off x="4550239" y="5207682"/>
            <a:ext cx="4835167" cy="1148180"/>
          </a:xfrm>
          <a:prstGeom prst="rect">
            <a:avLst/>
          </a:prstGeom>
          <a:noFill/>
        </p:spPr>
        <p:txBody>
          <a:bodyPr wrap="square" rtlCol="0">
            <a:noAutofit/>
          </a:bodyPr>
          <a:lstStyle/>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夫が育休をとり家を守ってくれていたので、私の職場復帰はすごくスムーズだった！</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人で育児・家事同時進行なので、負担はほどんど感じなかった。</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（小学校教諭</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6</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541722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32</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５</a:t>
            </a:r>
            <a:r>
              <a:rPr kumimoji="1" lang="ja-JP" altLang="en-US" dirty="0"/>
              <a:t>－３－１．企業の取組＆イクメン社員の体験談①</a:t>
            </a:r>
          </a:p>
        </p:txBody>
      </p:sp>
      <p:sp>
        <p:nvSpPr>
          <p:cNvPr id="9" name="テキスト ボックス 8">
            <a:extLst>
              <a:ext uri="{FF2B5EF4-FFF2-40B4-BE49-F238E27FC236}">
                <a16:creationId xmlns:a16="http://schemas.microsoft.com/office/drawing/2014/main" id="{DB490966-E8E0-4AC6-91DC-2EA299D5A1CE}"/>
              </a:ext>
            </a:extLst>
          </p:cNvPr>
          <p:cNvSpPr txBox="1"/>
          <p:nvPr/>
        </p:nvSpPr>
        <p:spPr>
          <a:xfrm>
            <a:off x="280204" y="1166501"/>
            <a:ext cx="5545123"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アフラック生命保険株式会社</a:t>
            </a:r>
          </a:p>
        </p:txBody>
      </p:sp>
      <p:sp>
        <p:nvSpPr>
          <p:cNvPr id="14" name="四角形: 角を丸くする 13">
            <a:extLst>
              <a:ext uri="{FF2B5EF4-FFF2-40B4-BE49-F238E27FC236}">
                <a16:creationId xmlns:a16="http://schemas.microsoft.com/office/drawing/2014/main" id="{DE2128BA-F141-4283-A808-524DCAE00CE0}"/>
              </a:ext>
            </a:extLst>
          </p:cNvPr>
          <p:cNvSpPr/>
          <p:nvPr/>
        </p:nvSpPr>
        <p:spPr>
          <a:xfrm>
            <a:off x="5911355" y="2099046"/>
            <a:ext cx="3837179" cy="3996954"/>
          </a:xfrm>
          <a:prstGeom prst="roundRect">
            <a:avLst>
              <a:gd name="adj" fmla="val 9626"/>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CD876C6-9593-4DC5-8485-82EB2BD7A1F3}"/>
              </a:ext>
            </a:extLst>
          </p:cNvPr>
          <p:cNvSpPr txBox="1"/>
          <p:nvPr/>
        </p:nvSpPr>
        <p:spPr>
          <a:xfrm>
            <a:off x="383492" y="2052910"/>
            <a:ext cx="5361171" cy="2529923"/>
          </a:xfrm>
          <a:prstGeom prst="rect">
            <a:avLst/>
          </a:prstGeom>
          <a:noFill/>
        </p:spPr>
        <p:txBody>
          <a:bodyPr wrap="square" rtlCol="0">
            <a:spAutoFit/>
          </a:bodyPr>
          <a:lstStyle/>
          <a:p>
            <a:endParaRPr kumimoji="1"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育児中の女性社員からの「保育園探しの際に男性が育児休職を取得してほしい」という声と、男性社員からの「育児休職取得による所得減少への懸念」というニーズを踏まえ、</a:t>
            </a:r>
            <a:r>
              <a:rPr kumimoji="1" lang="ja-JP" altLang="en-US" sz="1400" dirty="0">
                <a:solidFill>
                  <a:srgbClr val="C00000"/>
                </a:solidFill>
                <a:latin typeface="Meiryo UI" panose="020B0604030504040204" pitchFamily="50" charset="-128"/>
                <a:ea typeface="Meiryo UI" panose="020B0604030504040204" pitchFamily="50" charset="-128"/>
              </a:rPr>
              <a:t>育児休職の最初の</a:t>
            </a:r>
            <a:r>
              <a:rPr kumimoji="1" lang="en-US" altLang="ja-JP" sz="1400" dirty="0">
                <a:solidFill>
                  <a:srgbClr val="C00000"/>
                </a:solidFill>
                <a:latin typeface="Meiryo UI" panose="020B0604030504040204" pitchFamily="50" charset="-128"/>
                <a:ea typeface="Meiryo UI" panose="020B0604030504040204" pitchFamily="50" charset="-128"/>
              </a:rPr>
              <a:t>5</a:t>
            </a:r>
            <a:r>
              <a:rPr kumimoji="1" lang="ja-JP" altLang="en-US" sz="1400" dirty="0">
                <a:solidFill>
                  <a:srgbClr val="C00000"/>
                </a:solidFill>
                <a:latin typeface="Meiryo UI" panose="020B0604030504040204" pitchFamily="50" charset="-128"/>
                <a:ea typeface="Meiryo UI" panose="020B0604030504040204" pitchFamily="50" charset="-128"/>
              </a:rPr>
              <a:t>営業日を有給化し、退職金における勤続年数にも参入するよう制度改定を実施</a:t>
            </a:r>
            <a:endParaRPr kumimoji="1" lang="en-US" altLang="ja-JP" sz="1400" dirty="0">
              <a:solidFill>
                <a:srgbClr val="C00000"/>
              </a:solidFill>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育児中の社員は、子育てシフト勤務・短時間勤務制度により、勤務時間を</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通りから選択可能</a:t>
            </a:r>
            <a:endParaRPr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男性の育休取得率</a:t>
            </a:r>
            <a:r>
              <a:rPr kumimoji="1" lang="en-US" altLang="ja-JP" sz="1400" dirty="0">
                <a:latin typeface="Meiryo UI" panose="020B0604030504040204" pitchFamily="50" charset="-128"/>
                <a:ea typeface="Meiryo UI" panose="020B0604030504040204" pitchFamily="50" charset="-128"/>
              </a:rPr>
              <a:t>70.2</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2018</a:t>
            </a:r>
            <a:r>
              <a:rPr kumimoji="1" lang="ja-JP" altLang="en-US" sz="1400" dirty="0">
                <a:latin typeface="Meiryo UI" panose="020B0604030504040204" pitchFamily="50" charset="-128"/>
                <a:ea typeface="Meiryo UI" panose="020B0604030504040204" pitchFamily="50" charset="-128"/>
              </a:rPr>
              <a:t>年度）、配偶者出産休暇の取得率</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％を達成（</a:t>
            </a:r>
            <a:r>
              <a:rPr kumimoji="1" lang="en-US" altLang="ja-JP" sz="1400" dirty="0">
                <a:latin typeface="Meiryo UI" panose="020B0604030504040204" pitchFamily="50" charset="-128"/>
                <a:ea typeface="Meiryo UI" panose="020B0604030504040204" pitchFamily="50" charset="-128"/>
              </a:rPr>
              <a:t>2017</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6054A1D-5578-48B8-80C9-9CCF8E4211E7}"/>
              </a:ext>
            </a:extLst>
          </p:cNvPr>
          <p:cNvSpPr txBox="1"/>
          <p:nvPr/>
        </p:nvSpPr>
        <p:spPr>
          <a:xfrm>
            <a:off x="6027706" y="3314016"/>
            <a:ext cx="3650380" cy="1881050"/>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出産後</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週目から</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8</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か月間の育休を取得。長期間の育休が取得できた要因は</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つあると考えている。</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つ目は育児休業給付金に加え、社会保険料の免除されることによる</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経済的不安の払拭</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。２つ目は育児中の社員を支える</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会社の制度や風土</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つ目は</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職場の理解があったこと</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。出産の半年以上前から上司に相談し、長期間の育休を取得することができた。</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（イクメン社員</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O</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さん）</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FBA1470E-200B-44D9-9007-F3C52BC58848}"/>
              </a:ext>
            </a:extLst>
          </p:cNvPr>
          <p:cNvSpPr txBox="1"/>
          <p:nvPr/>
        </p:nvSpPr>
        <p:spPr>
          <a:xfrm>
            <a:off x="6065399" y="2584515"/>
            <a:ext cx="3529090" cy="460817"/>
          </a:xfrm>
          <a:prstGeom prst="rect">
            <a:avLst/>
          </a:prstGeom>
          <a:noFill/>
        </p:spPr>
        <p:txBody>
          <a:bodyPr wrap="square" rtlCol="0">
            <a:noAutofit/>
          </a:bodyPr>
          <a:lstStyle/>
          <a:p>
            <a:pPr algn="ctr">
              <a:spcBef>
                <a:spcPts val="1200"/>
              </a:spcBef>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社会保障、会社の制度・職場の理解が長期の取得を後押し</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075FBE38-CDCE-4865-9868-6C0313AFFF9C}"/>
              </a:ext>
            </a:extLst>
          </p:cNvPr>
          <p:cNvSpPr txBox="1"/>
          <p:nvPr/>
        </p:nvSpPr>
        <p:spPr>
          <a:xfrm>
            <a:off x="5825327" y="2239611"/>
            <a:ext cx="3849825" cy="537039"/>
          </a:xfrm>
          <a:prstGeom prst="rect">
            <a:avLst/>
          </a:prstGeom>
          <a:noFill/>
        </p:spPr>
        <p:txBody>
          <a:bodyPr wrap="square" rtlCol="0">
            <a:noAutofit/>
          </a:bodyPr>
          <a:lstStyle/>
          <a:p>
            <a:pPr algn="ctr">
              <a:spcBef>
                <a:spcPts val="1200"/>
              </a:spcBef>
            </a:pPr>
            <a:r>
              <a:rPr lang="ja-JP" altLang="en-US" sz="1600" b="1" u="sng"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イクメン社員の育児休業体験談</a:t>
            </a:r>
            <a:endParaRPr lang="en-US" altLang="ja-JP" sz="1600" b="1" u="sng"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14EDA809-2D8E-4E54-9E2F-0DE37CE0A8D0}"/>
              </a:ext>
            </a:extLst>
          </p:cNvPr>
          <p:cNvSpPr txBox="1"/>
          <p:nvPr/>
        </p:nvSpPr>
        <p:spPr>
          <a:xfrm>
            <a:off x="157466" y="1941007"/>
            <a:ext cx="544183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ライフスタイルに合わせて柔軟に働き方を選べる環境の整備</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1836779-727D-4627-AA18-CDD0EA181E27}"/>
              </a:ext>
            </a:extLst>
          </p:cNvPr>
          <p:cNvSpPr/>
          <p:nvPr/>
        </p:nvSpPr>
        <p:spPr>
          <a:xfrm>
            <a:off x="209110" y="1089891"/>
            <a:ext cx="9468976" cy="676441"/>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64B3D104-93F2-4070-93EE-2A5E3DAF78F0}"/>
              </a:ext>
            </a:extLst>
          </p:cNvPr>
          <p:cNvSpPr txBox="1"/>
          <p:nvPr/>
        </p:nvSpPr>
        <p:spPr>
          <a:xfrm>
            <a:off x="157466" y="4645022"/>
            <a:ext cx="544183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各人・各組織において仕事の進め方を変革する取組を実施</a:t>
            </a:r>
            <a:endParaRPr kumimoji="1" lang="en-US" altLang="ja-JP" sz="16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D2D2E55-85E8-4CF0-8C79-4E8E613E80CD}"/>
              </a:ext>
            </a:extLst>
          </p:cNvPr>
          <p:cNvSpPr txBox="1"/>
          <p:nvPr/>
        </p:nvSpPr>
        <p:spPr>
          <a:xfrm>
            <a:off x="339030" y="4953168"/>
            <a:ext cx="5376621" cy="1468094"/>
          </a:xfrm>
          <a:prstGeom prst="rect">
            <a:avLst/>
          </a:prstGeom>
          <a:noFill/>
        </p:spPr>
        <p:txBody>
          <a:bodyPr wrap="square" rtlCol="0">
            <a:spAutoFit/>
          </a:bodyPr>
          <a:lstStyle/>
          <a:p>
            <a:pPr marL="171450" indent="-171450">
              <a:lnSpc>
                <a:spcPts val="22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所定時間外労働の削減率が</a:t>
            </a:r>
            <a:r>
              <a:rPr lang="en-US" altLang="ja-JP" sz="1400" dirty="0">
                <a:latin typeface="Meiryo UI" panose="020B0604030504040204" pitchFamily="50" charset="-128"/>
                <a:ea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rPr>
              <a:t>年度より毎年前年比</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％削減を達成</a:t>
            </a:r>
            <a:endParaRPr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有給休暇の平均取得率が</a:t>
            </a:r>
            <a:r>
              <a:rPr lang="en-US" altLang="ja-JP" sz="1400" dirty="0">
                <a:latin typeface="Meiryo UI" panose="020B0604030504040204" pitchFamily="50" charset="-128"/>
                <a:ea typeface="Meiryo UI" panose="020B0604030504040204" pitchFamily="50" charset="-128"/>
              </a:rPr>
              <a:t>69</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2015</a:t>
            </a:r>
            <a:r>
              <a:rPr lang="ja-JP" altLang="en-US" sz="1400" dirty="0">
                <a:latin typeface="Meiryo UI" panose="020B0604030504040204" pitchFamily="50" charset="-128"/>
                <a:ea typeface="Meiryo UI" panose="020B0604030504040204" pitchFamily="50" charset="-128"/>
              </a:rPr>
              <a:t>年）から</a:t>
            </a:r>
            <a:r>
              <a:rPr lang="en-US" altLang="ja-JP" sz="1400" dirty="0">
                <a:latin typeface="Meiryo UI" panose="020B0604030504040204" pitchFamily="50" charset="-128"/>
                <a:ea typeface="Meiryo UI" panose="020B0604030504040204" pitchFamily="50" charset="-128"/>
              </a:rPr>
              <a:t>83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2018</a:t>
            </a:r>
            <a:r>
              <a:rPr lang="ja-JP" altLang="en-US" sz="1400" dirty="0">
                <a:latin typeface="Meiryo UI" panose="020B0604030504040204" pitchFamily="50" charset="-128"/>
                <a:ea typeface="Meiryo UI" panose="020B0604030504040204" pitchFamily="50" charset="-128"/>
              </a:rPr>
              <a:t>年）に上昇</a:t>
            </a:r>
            <a:endParaRPr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社員の離職率が特に</a:t>
            </a:r>
            <a:r>
              <a:rPr kumimoji="1" lang="en-US" altLang="ja-JP" sz="1400" dirty="0">
                <a:latin typeface="Meiryo UI" panose="020B0604030504040204" pitchFamily="50" charset="-128"/>
                <a:ea typeface="Meiryo UI" panose="020B0604030504040204" pitchFamily="50" charset="-128"/>
              </a:rPr>
              <a:t>20</a:t>
            </a:r>
            <a:r>
              <a:rPr kumimoji="1" lang="ja-JP" altLang="en-US" sz="1400" dirty="0">
                <a:latin typeface="Meiryo UI" panose="020B0604030504040204" pitchFamily="50" charset="-128"/>
                <a:ea typeface="Meiryo UI" panose="020B0604030504040204" pitchFamily="50" charset="-128"/>
              </a:rPr>
              <a:t>代・</a:t>
            </a:r>
            <a:r>
              <a:rPr kumimoji="1" lang="en-US" altLang="ja-JP" sz="1400" dirty="0">
                <a:latin typeface="Meiryo UI" panose="020B0604030504040204" pitchFamily="50" charset="-128"/>
                <a:ea typeface="Meiryo UI" panose="020B0604030504040204" pitchFamily="50" charset="-128"/>
              </a:rPr>
              <a:t>30</a:t>
            </a:r>
            <a:r>
              <a:rPr kumimoji="1" lang="ja-JP" altLang="en-US" sz="1400" dirty="0">
                <a:latin typeface="Meiryo UI" panose="020B0604030504040204" pitchFamily="50" charset="-128"/>
                <a:ea typeface="Meiryo UI" panose="020B0604030504040204" pitchFamily="50" charset="-128"/>
              </a:rPr>
              <a:t>代の女性において顕著に低下</a:t>
            </a:r>
          </a:p>
        </p:txBody>
      </p:sp>
      <p:sp>
        <p:nvSpPr>
          <p:cNvPr id="35" name="テキスト ボックス 34">
            <a:extLst>
              <a:ext uri="{FF2B5EF4-FFF2-40B4-BE49-F238E27FC236}">
                <a16:creationId xmlns:a16="http://schemas.microsoft.com/office/drawing/2014/main" id="{D0DBE201-5CBF-4ED6-95D0-83D1EBE7FEBF}"/>
              </a:ext>
            </a:extLst>
          </p:cNvPr>
          <p:cNvSpPr txBox="1"/>
          <p:nvPr/>
        </p:nvSpPr>
        <p:spPr>
          <a:xfrm>
            <a:off x="4655890" y="1218884"/>
            <a:ext cx="525011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イクメン企業アワード</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　両立支援部門　グランプリ受賞</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所在地：東京都　業種：金融業・保険業　従業員数：</a:t>
            </a:r>
            <a:r>
              <a:rPr kumimoji="1" lang="en-US" altLang="ja-JP" sz="1200" dirty="0">
                <a:latin typeface="Meiryo UI" panose="020B0604030504040204" pitchFamily="50" charset="-128"/>
                <a:ea typeface="Meiryo UI" panose="020B0604030504040204" pitchFamily="50" charset="-128"/>
              </a:rPr>
              <a:t>5,113</a:t>
            </a:r>
            <a:r>
              <a:rPr kumimoji="1" lang="ja-JP" altLang="en-US" sz="1200" dirty="0">
                <a:latin typeface="Meiryo UI" panose="020B0604030504040204" pitchFamily="50" charset="-128"/>
                <a:ea typeface="Meiryo UI" panose="020B0604030504040204" pitchFamily="50" charset="-128"/>
              </a:rPr>
              <a:t>人（受賞当時）</a:t>
            </a:r>
          </a:p>
        </p:txBody>
      </p:sp>
    </p:spTree>
    <p:extLst>
      <p:ext uri="{BB962C8B-B14F-4D97-AF65-F5344CB8AC3E}">
        <p14:creationId xmlns:p14="http://schemas.microsoft.com/office/powerpoint/2010/main" val="618552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33</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５</a:t>
            </a:r>
            <a:r>
              <a:rPr kumimoji="1" lang="ja-JP" altLang="en-US" dirty="0"/>
              <a:t>－３－</a:t>
            </a:r>
            <a:r>
              <a:rPr lang="ja-JP" altLang="en-US" dirty="0"/>
              <a:t>２</a:t>
            </a:r>
            <a:r>
              <a:rPr kumimoji="1" lang="ja-JP" altLang="en-US" dirty="0"/>
              <a:t>．企業の取組＆イクメン社員の体験談②</a:t>
            </a:r>
          </a:p>
        </p:txBody>
      </p:sp>
      <p:sp>
        <p:nvSpPr>
          <p:cNvPr id="9" name="テキスト ボックス 8">
            <a:extLst>
              <a:ext uri="{FF2B5EF4-FFF2-40B4-BE49-F238E27FC236}">
                <a16:creationId xmlns:a16="http://schemas.microsoft.com/office/drawing/2014/main" id="{DB490966-E8E0-4AC6-91DC-2EA299D5A1CE}"/>
              </a:ext>
            </a:extLst>
          </p:cNvPr>
          <p:cNvSpPr txBox="1"/>
          <p:nvPr/>
        </p:nvSpPr>
        <p:spPr>
          <a:xfrm>
            <a:off x="495300" y="1151525"/>
            <a:ext cx="5545123"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株式会社コーソル</a:t>
            </a:r>
          </a:p>
        </p:txBody>
      </p:sp>
      <p:sp>
        <p:nvSpPr>
          <p:cNvPr id="14" name="四角形: 角を丸くする 13">
            <a:extLst>
              <a:ext uri="{FF2B5EF4-FFF2-40B4-BE49-F238E27FC236}">
                <a16:creationId xmlns:a16="http://schemas.microsoft.com/office/drawing/2014/main" id="{DE2128BA-F141-4283-A808-524DCAE00CE0}"/>
              </a:ext>
            </a:extLst>
          </p:cNvPr>
          <p:cNvSpPr/>
          <p:nvPr/>
        </p:nvSpPr>
        <p:spPr>
          <a:xfrm>
            <a:off x="5869790" y="1908567"/>
            <a:ext cx="3837179" cy="4409106"/>
          </a:xfrm>
          <a:prstGeom prst="roundRect">
            <a:avLst>
              <a:gd name="adj" fmla="val 9626"/>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CD876C6-9593-4DC5-8485-82EB2BD7A1F3}"/>
              </a:ext>
            </a:extLst>
          </p:cNvPr>
          <p:cNvSpPr txBox="1"/>
          <p:nvPr/>
        </p:nvSpPr>
        <p:spPr>
          <a:xfrm>
            <a:off x="339030" y="2310479"/>
            <a:ext cx="5293706" cy="2247795"/>
          </a:xfrm>
          <a:prstGeom prst="rect">
            <a:avLst/>
          </a:prstGeom>
          <a:noFill/>
        </p:spPr>
        <p:txBody>
          <a:bodyPr wrap="square" rtlCol="0">
            <a:spAutoFit/>
          </a:bodyPr>
          <a:lstStyle/>
          <a:p>
            <a:endParaRPr kumimoji="1"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最長で子どもが小学校を卒業するまでの間、</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分単位で最長</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時間、勤務時間を短縮することが可能</a:t>
            </a:r>
            <a:endParaRPr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子どもが小学校を卒業するまでの間受け取れる「育児支援手当」</a:t>
            </a:r>
            <a:endParaRPr kumimoji="1"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時短勤務における始業時間の繰り上げ、繰り下げが可能</a:t>
            </a:r>
            <a:endParaRPr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kumimoji="1" lang="ja-JP" altLang="en-US" sz="1400" dirty="0">
                <a:solidFill>
                  <a:srgbClr val="C00000"/>
                </a:solidFill>
                <a:latin typeface="Meiryo UI" panose="020B0604030504040204" pitchFamily="50" charset="-128"/>
                <a:ea typeface="Meiryo UI" panose="020B0604030504040204" pitchFamily="50" charset="-128"/>
              </a:rPr>
              <a:t>社長及び人事担当と全社員の面談でヒアリングした社員からのニーズを反映した給与テーブルの見直しを実施</a:t>
            </a:r>
            <a:endParaRPr kumimoji="1" lang="en-US" altLang="ja-JP" sz="1400" dirty="0">
              <a:solidFill>
                <a:srgbClr val="C00000"/>
              </a:solidFill>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6054A1D-5578-48B8-80C9-9CCF8E4211E7}"/>
              </a:ext>
            </a:extLst>
          </p:cNvPr>
          <p:cNvSpPr txBox="1"/>
          <p:nvPr/>
        </p:nvSpPr>
        <p:spPr>
          <a:xfrm>
            <a:off x="5980309" y="2966519"/>
            <a:ext cx="3650380" cy="1881050"/>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か月以上の育休取得は前例も多くはなく取得していいか不安だったが、</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半年前に上司に相談したところ快諾してもらい、職場の方々からもフォローをしていただいた</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育休中は家事を中心に、妻と交代でおむつ替えや寝かしつけを行った。</a:t>
            </a:r>
            <a:r>
              <a:rPr lang="ja-JP" altLang="en-US"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育児を経験し、その喜びと苦労を知り、妻と共通の認識を持てたことは、その後の生活に大きく影響したと実感している</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。なにより、子どもの成長を見守り、一緒に過ごす時間が持てたことは、かけがいのないもの。</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（イクメン社員</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H</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さん）</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FBA1470E-200B-44D9-9007-F3C52BC58848}"/>
              </a:ext>
            </a:extLst>
          </p:cNvPr>
          <p:cNvSpPr txBox="1"/>
          <p:nvPr/>
        </p:nvSpPr>
        <p:spPr>
          <a:xfrm>
            <a:off x="6146062" y="2380883"/>
            <a:ext cx="3376445" cy="460817"/>
          </a:xfrm>
          <a:prstGeom prst="rect">
            <a:avLst/>
          </a:prstGeom>
          <a:noFill/>
        </p:spPr>
        <p:txBody>
          <a:bodyPr wrap="square" rtlCol="0">
            <a:noAutofit/>
          </a:bodyPr>
          <a:lstStyle/>
          <a:p>
            <a:pPr algn="ctr">
              <a:spcBef>
                <a:spcPts val="1200"/>
              </a:spcBef>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育児を通して共に成長でき、妻と会社に感謝</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075FBE38-CDCE-4865-9868-6C0313AFFF9C}"/>
              </a:ext>
            </a:extLst>
          </p:cNvPr>
          <p:cNvSpPr txBox="1"/>
          <p:nvPr/>
        </p:nvSpPr>
        <p:spPr>
          <a:xfrm>
            <a:off x="5780864" y="2029445"/>
            <a:ext cx="3849825" cy="537039"/>
          </a:xfrm>
          <a:prstGeom prst="rect">
            <a:avLst/>
          </a:prstGeom>
          <a:noFill/>
        </p:spPr>
        <p:txBody>
          <a:bodyPr wrap="square" rtlCol="0">
            <a:noAutofit/>
          </a:bodyPr>
          <a:lstStyle/>
          <a:p>
            <a:pPr algn="ctr">
              <a:spcBef>
                <a:spcPts val="1200"/>
              </a:spcBef>
            </a:pPr>
            <a:r>
              <a:rPr lang="ja-JP" altLang="en-US" sz="1600" b="1" u="sng"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イクメン社員の育児休業体験談</a:t>
            </a:r>
            <a:endParaRPr lang="en-US" altLang="ja-JP" sz="1600" b="1" u="sng"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14EDA809-2D8E-4E54-9E2F-0DE37CE0A8D0}"/>
              </a:ext>
            </a:extLst>
          </p:cNvPr>
          <p:cNvSpPr txBox="1"/>
          <p:nvPr/>
        </p:nvSpPr>
        <p:spPr>
          <a:xfrm>
            <a:off x="157466" y="1941007"/>
            <a:ext cx="5293707" cy="584775"/>
          </a:xfrm>
          <a:prstGeom prst="rect">
            <a:avLst/>
          </a:prstGeom>
          <a:noFill/>
        </p:spPr>
        <p:txBody>
          <a:bodyPr wrap="square" rtlCol="0">
            <a:spAutoFit/>
          </a:bodyPr>
          <a:lstStyle/>
          <a:p>
            <a:r>
              <a:rPr kumimoji="1" lang="ja-JP" altLang="en-US" sz="1600" b="1" dirty="0">
                <a:solidFill>
                  <a:srgbClr val="C00000"/>
                </a:solidFill>
                <a:latin typeface="Meiryo UI" panose="020B0604030504040204" pitchFamily="50" charset="-128"/>
                <a:ea typeface="Meiryo UI" panose="020B0604030504040204" pitchFamily="50" charset="-128"/>
              </a:rPr>
              <a:t>中小企業のメリットを活かし</a:t>
            </a:r>
            <a:r>
              <a:rPr kumimoji="1" lang="ja-JP" altLang="en-US" sz="1600" b="1" dirty="0">
                <a:latin typeface="Meiryo UI" panose="020B0604030504040204" pitchFamily="50" charset="-128"/>
                <a:ea typeface="Meiryo UI" panose="020B0604030504040204" pitchFamily="50" charset="-128"/>
              </a:rPr>
              <a:t>、社長が直接社員の意見を聞き、社員のニーズを反映した人事制度改定を実施</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1836779-727D-4627-AA18-CDD0EA181E27}"/>
              </a:ext>
            </a:extLst>
          </p:cNvPr>
          <p:cNvSpPr/>
          <p:nvPr/>
        </p:nvSpPr>
        <p:spPr>
          <a:xfrm>
            <a:off x="209110" y="1089891"/>
            <a:ext cx="9313397" cy="676441"/>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AEBBA072-904F-42F5-A5D1-C6ADC2BCE495}"/>
              </a:ext>
            </a:extLst>
          </p:cNvPr>
          <p:cNvSpPr txBox="1"/>
          <p:nvPr/>
        </p:nvSpPr>
        <p:spPr>
          <a:xfrm>
            <a:off x="4272397" y="1179013"/>
            <a:ext cx="525011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イクメン企業アワード</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　両立支援部門　グランプリ受賞</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所在地：東京都　業種：情報通信業　従業員数：</a:t>
            </a:r>
            <a:r>
              <a:rPr kumimoji="1" lang="en-US" altLang="ja-JP" sz="1200" dirty="0">
                <a:latin typeface="Meiryo UI" panose="020B0604030504040204" pitchFamily="50" charset="-128"/>
                <a:ea typeface="Meiryo UI" panose="020B0604030504040204" pitchFamily="50" charset="-128"/>
              </a:rPr>
              <a:t>127</a:t>
            </a:r>
            <a:r>
              <a:rPr kumimoji="1" lang="ja-JP" altLang="en-US" sz="1200" dirty="0">
                <a:latin typeface="Meiryo UI" panose="020B0604030504040204" pitchFamily="50" charset="-128"/>
                <a:ea typeface="Meiryo UI" panose="020B0604030504040204" pitchFamily="50" charset="-128"/>
              </a:rPr>
              <a:t>人（受賞当時）</a:t>
            </a:r>
          </a:p>
        </p:txBody>
      </p:sp>
      <p:sp>
        <p:nvSpPr>
          <p:cNvPr id="16" name="テキスト ボックス 15">
            <a:extLst>
              <a:ext uri="{FF2B5EF4-FFF2-40B4-BE49-F238E27FC236}">
                <a16:creationId xmlns:a16="http://schemas.microsoft.com/office/drawing/2014/main" id="{5A19BA6E-97F2-4649-AB14-7D80272BBB30}"/>
              </a:ext>
            </a:extLst>
          </p:cNvPr>
          <p:cNvSpPr txBox="1"/>
          <p:nvPr/>
        </p:nvSpPr>
        <p:spPr>
          <a:xfrm>
            <a:off x="157466" y="4465129"/>
            <a:ext cx="544183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イクメン座談会、セミナー等の実施による企業風土の醸成</a:t>
            </a:r>
            <a:endParaRPr kumimoji="1" lang="en-US" altLang="ja-JP" sz="16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2371AC0E-286C-40C6-9B85-776989F46F9C}"/>
              </a:ext>
            </a:extLst>
          </p:cNvPr>
          <p:cNvSpPr txBox="1"/>
          <p:nvPr/>
        </p:nvSpPr>
        <p:spPr>
          <a:xfrm>
            <a:off x="383493" y="4884211"/>
            <a:ext cx="5112143" cy="1185966"/>
          </a:xfrm>
          <a:prstGeom prst="rect">
            <a:avLst/>
          </a:prstGeom>
          <a:noFill/>
        </p:spPr>
        <p:txBody>
          <a:bodyPr wrap="square" rtlCol="0">
            <a:spAutoFit/>
          </a:bodyPr>
          <a:lstStyle/>
          <a:p>
            <a:pPr marL="171450" indent="-171450">
              <a:lnSpc>
                <a:spcPts val="22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育休を取得した男性社員による座談会を実施し、社内報で</a:t>
            </a:r>
            <a:r>
              <a:rPr lang="ja-JP" altLang="en-US" sz="1400" dirty="0">
                <a:latin typeface="Meiryo UI" panose="020B0604030504040204" pitchFamily="50" charset="-128"/>
                <a:ea typeface="Meiryo UI" panose="020B0604030504040204" pitchFamily="50" charset="-128"/>
              </a:rPr>
              <a:t>紹介</a:t>
            </a:r>
            <a:r>
              <a:rPr kumimoji="1" lang="ja-JP" altLang="en-US" sz="1400" dirty="0">
                <a:latin typeface="Meiryo UI" panose="020B0604030504040204" pitchFamily="50" charset="-128"/>
                <a:ea typeface="Meiryo UI" panose="020B0604030504040204" pitchFamily="50" charset="-128"/>
              </a:rPr>
              <a:t>。男女ともに仕事と育児を両立できるイメージが持てるようになった。</a:t>
            </a:r>
            <a:endParaRPr kumimoji="1"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育休取得者をリストアップし、社内で共有することで、育休取得経験者に直接、気軽に相談できるようになった。</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63295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34</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５</a:t>
            </a:r>
            <a:r>
              <a:rPr kumimoji="1" lang="ja-JP" altLang="en-US" dirty="0"/>
              <a:t>－３－３．企業の取組＆イクメン社員の体験談③</a:t>
            </a:r>
          </a:p>
        </p:txBody>
      </p:sp>
      <p:sp>
        <p:nvSpPr>
          <p:cNvPr id="9" name="テキスト ボックス 8">
            <a:extLst>
              <a:ext uri="{FF2B5EF4-FFF2-40B4-BE49-F238E27FC236}">
                <a16:creationId xmlns:a16="http://schemas.microsoft.com/office/drawing/2014/main" id="{DB490966-E8E0-4AC6-91DC-2EA299D5A1CE}"/>
              </a:ext>
            </a:extLst>
          </p:cNvPr>
          <p:cNvSpPr txBox="1"/>
          <p:nvPr/>
        </p:nvSpPr>
        <p:spPr>
          <a:xfrm>
            <a:off x="495300" y="1151525"/>
            <a:ext cx="5545123"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株式会社</a:t>
            </a:r>
            <a:r>
              <a:rPr lang="ja-JP" altLang="en-US" sz="2800" b="1" dirty="0">
                <a:latin typeface="Meiryo UI" panose="020B0604030504040204" pitchFamily="50" charset="-128"/>
                <a:ea typeface="Meiryo UI" panose="020B0604030504040204" pitchFamily="50" charset="-128"/>
              </a:rPr>
              <a:t>あわしま堂</a:t>
            </a:r>
            <a:endParaRPr kumimoji="1" lang="ja-JP" altLang="en-US" sz="28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281F1D31-57CC-44ED-81ED-6050382D84B7}"/>
              </a:ext>
            </a:extLst>
          </p:cNvPr>
          <p:cNvSpPr txBox="1"/>
          <p:nvPr/>
        </p:nvSpPr>
        <p:spPr>
          <a:xfrm>
            <a:off x="4748254" y="1198112"/>
            <a:ext cx="5250110"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イクメン企業アワード</a:t>
            </a:r>
            <a:r>
              <a:rPr kumimoji="1" lang="en-US" altLang="ja-JP" sz="1200" dirty="0">
                <a:latin typeface="Meiryo UI" panose="020B0604030504040204" pitchFamily="50" charset="-128"/>
                <a:ea typeface="Meiryo UI" panose="020B0604030504040204" pitchFamily="50" charset="-128"/>
              </a:rPr>
              <a:t>2017</a:t>
            </a:r>
            <a:r>
              <a:rPr kumimoji="1" lang="ja-JP" altLang="en-US" sz="1200" dirty="0">
                <a:latin typeface="Meiryo UI" panose="020B0604030504040204" pitchFamily="50" charset="-128"/>
                <a:ea typeface="Meiryo UI" panose="020B0604030504040204" pitchFamily="50" charset="-128"/>
              </a:rPr>
              <a:t>　特別奨励賞受賞</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所在地：</a:t>
            </a:r>
            <a:r>
              <a:rPr lang="ja-JP" altLang="en-US" sz="1200" dirty="0">
                <a:latin typeface="Meiryo UI" panose="020B0604030504040204" pitchFamily="50" charset="-128"/>
                <a:ea typeface="Meiryo UI" panose="020B0604030504040204" pitchFamily="50" charset="-128"/>
              </a:rPr>
              <a:t>愛媛県</a:t>
            </a:r>
            <a:r>
              <a:rPr kumimoji="1" lang="ja-JP" altLang="en-US" sz="1200" dirty="0">
                <a:latin typeface="Meiryo UI" panose="020B0604030504040204" pitchFamily="50" charset="-128"/>
                <a:ea typeface="Meiryo UI" panose="020B0604030504040204" pitchFamily="50" charset="-128"/>
              </a:rPr>
              <a:t>　業種：製造業　従業員数：</a:t>
            </a:r>
            <a:r>
              <a:rPr kumimoji="1" lang="en-US" altLang="ja-JP" sz="1200" dirty="0">
                <a:latin typeface="Meiryo UI" panose="020B0604030504040204" pitchFamily="50" charset="-128"/>
                <a:ea typeface="Meiryo UI" panose="020B0604030504040204" pitchFamily="50" charset="-128"/>
              </a:rPr>
              <a:t>630</a:t>
            </a:r>
            <a:r>
              <a:rPr kumimoji="1" lang="ja-JP" altLang="en-US" sz="1200" dirty="0">
                <a:latin typeface="Meiryo UI" panose="020B0604030504040204" pitchFamily="50" charset="-128"/>
                <a:ea typeface="Meiryo UI" panose="020B0604030504040204" pitchFamily="50" charset="-128"/>
              </a:rPr>
              <a:t>人（受賞当時）</a:t>
            </a:r>
          </a:p>
        </p:txBody>
      </p:sp>
      <p:sp>
        <p:nvSpPr>
          <p:cNvPr id="14" name="四角形: 角を丸くする 13">
            <a:extLst>
              <a:ext uri="{FF2B5EF4-FFF2-40B4-BE49-F238E27FC236}">
                <a16:creationId xmlns:a16="http://schemas.microsoft.com/office/drawing/2014/main" id="{DE2128BA-F141-4283-A808-524DCAE00CE0}"/>
              </a:ext>
            </a:extLst>
          </p:cNvPr>
          <p:cNvSpPr/>
          <p:nvPr/>
        </p:nvSpPr>
        <p:spPr>
          <a:xfrm>
            <a:off x="5911355" y="2099045"/>
            <a:ext cx="3837179" cy="4181681"/>
          </a:xfrm>
          <a:prstGeom prst="roundRect">
            <a:avLst>
              <a:gd name="adj" fmla="val 9626"/>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CD876C6-9593-4DC5-8485-82EB2BD7A1F3}"/>
              </a:ext>
            </a:extLst>
          </p:cNvPr>
          <p:cNvSpPr txBox="1"/>
          <p:nvPr/>
        </p:nvSpPr>
        <p:spPr>
          <a:xfrm>
            <a:off x="383493" y="2316336"/>
            <a:ext cx="5375217" cy="1683538"/>
          </a:xfrm>
          <a:prstGeom prst="rect">
            <a:avLst/>
          </a:prstGeom>
          <a:noFill/>
        </p:spPr>
        <p:txBody>
          <a:bodyPr wrap="square" rtlCol="0">
            <a:spAutoFit/>
          </a:bodyPr>
          <a:lstStyle/>
          <a:p>
            <a:endParaRPr kumimoji="1"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育児休業は</a:t>
            </a:r>
            <a:r>
              <a:rPr kumimoji="1" lang="ja-JP" altLang="en-US" sz="1400" dirty="0">
                <a:solidFill>
                  <a:srgbClr val="C00000"/>
                </a:solidFill>
                <a:latin typeface="Meiryo UI" panose="020B0604030504040204" pitchFamily="50" charset="-128"/>
                <a:ea typeface="Meiryo UI" panose="020B0604030504040204" pitchFamily="50" charset="-128"/>
              </a:rPr>
              <a:t>工場勤務者も含め、対象者全員が原則取得できるように工夫しており、５日間を有給としている</a:t>
            </a:r>
            <a:endParaRPr kumimoji="1"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育児休業を</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か月以上取得した従業員（男女とも）を対象に、月額</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万円の保育料補助手当を支給</a:t>
            </a:r>
            <a:endParaRPr kumimoji="1"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配偶者出産時に、失効年次有給休暇の活用（</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日間）を認めている</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6054A1D-5578-48B8-80C9-9CCF8E4211E7}"/>
              </a:ext>
            </a:extLst>
          </p:cNvPr>
          <p:cNvSpPr txBox="1"/>
          <p:nvPr/>
        </p:nvSpPr>
        <p:spPr>
          <a:xfrm>
            <a:off x="6027706" y="3314016"/>
            <a:ext cx="3650380" cy="1881050"/>
          </a:xfrm>
          <a:prstGeom prst="rect">
            <a:avLst/>
          </a:prstGeom>
          <a:noFill/>
        </p:spPr>
        <p:txBody>
          <a:bodyPr wrap="square" rtlCol="0">
            <a:noAutofit/>
          </a:bodyPr>
          <a:lstStyle/>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育休取得の旨を</a:t>
            </a:r>
            <a:r>
              <a:rPr lang="ja-JP" altLang="en-US" sz="1500"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上司に伝えたところ、快諾してもらい、業務の棚卸しと引継ぎをスムーズに行えるよう、サポートしていただいた</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育休中は、家事全般と</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人の子の育児にかかわった。誕生から寝返りまでの短い期間だったが、子どもの成長を感じられる貴重な時間となった。</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500" dirty="0">
                <a:solidFill>
                  <a:srgbClr val="C00000"/>
                </a:solidFill>
                <a:latin typeface="HG丸ｺﾞｼｯｸM-PRO" panose="020F0600000000000000" pitchFamily="50" charset="-128"/>
                <a:ea typeface="HG丸ｺﾞｼｯｸM-PRO" panose="020F0600000000000000" pitchFamily="50" charset="-128"/>
                <a:cs typeface="Meiryo UI" panose="020B0604030504040204" pitchFamily="50" charset="-128"/>
              </a:rPr>
              <a:t>育児・家事を通して段取り能力にも改善が見られたと思っており、育休での経験をこれからの業務に活かしたい</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r">
              <a:lnSpc>
                <a:spcPts val="1700"/>
              </a:lnSpc>
              <a:spcBef>
                <a:spcPts val="0"/>
              </a:spcBef>
            </a:pP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（イクメン社員</a:t>
            </a:r>
            <a:r>
              <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M</a:t>
            </a:r>
            <a:r>
              <a:rPr lang="ja-JP" altLang="en-US"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さん）</a:t>
            </a: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1700"/>
              </a:lnSpc>
              <a:spcBef>
                <a:spcPts val="0"/>
              </a:spcBef>
            </a:pPr>
            <a:endParaRPr lang="en-US" altLang="ja-JP" sz="15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0" name="テキスト ボックス 29">
            <a:extLst>
              <a:ext uri="{FF2B5EF4-FFF2-40B4-BE49-F238E27FC236}">
                <a16:creationId xmlns:a16="http://schemas.microsoft.com/office/drawing/2014/main" id="{FBA1470E-200B-44D9-9007-F3C52BC58848}"/>
              </a:ext>
            </a:extLst>
          </p:cNvPr>
          <p:cNvSpPr txBox="1"/>
          <p:nvPr/>
        </p:nvSpPr>
        <p:spPr>
          <a:xfrm>
            <a:off x="6146062" y="2584515"/>
            <a:ext cx="3376445" cy="460817"/>
          </a:xfrm>
          <a:prstGeom prst="rect">
            <a:avLst/>
          </a:prstGeom>
          <a:noFill/>
        </p:spPr>
        <p:txBody>
          <a:bodyPr wrap="square" rtlCol="0">
            <a:noAutofit/>
          </a:bodyPr>
          <a:lstStyle/>
          <a:p>
            <a:pPr algn="ctr">
              <a:spcBef>
                <a:spcPts val="1200"/>
              </a:spcBef>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育休での経験をこれからの業務に活かしたい</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075FBE38-CDCE-4865-9868-6C0313AFFF9C}"/>
              </a:ext>
            </a:extLst>
          </p:cNvPr>
          <p:cNvSpPr txBox="1"/>
          <p:nvPr/>
        </p:nvSpPr>
        <p:spPr>
          <a:xfrm>
            <a:off x="5911355" y="2228356"/>
            <a:ext cx="3849825" cy="537039"/>
          </a:xfrm>
          <a:prstGeom prst="rect">
            <a:avLst/>
          </a:prstGeom>
          <a:noFill/>
        </p:spPr>
        <p:txBody>
          <a:bodyPr wrap="square" rtlCol="0">
            <a:noAutofit/>
          </a:bodyPr>
          <a:lstStyle/>
          <a:p>
            <a:pPr algn="ctr">
              <a:spcBef>
                <a:spcPts val="1200"/>
              </a:spcBef>
            </a:pPr>
            <a:r>
              <a:rPr lang="ja-JP" altLang="en-US" sz="1600" b="1" u="sng"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rPr>
              <a:t>イクメン社員の育児休業体験談</a:t>
            </a:r>
            <a:endParaRPr lang="en-US" altLang="ja-JP" sz="1600" b="1" u="sng" dirty="0">
              <a:solidFill>
                <a:schemeClr val="accent3"/>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14EDA809-2D8E-4E54-9E2F-0DE37CE0A8D0}"/>
              </a:ext>
            </a:extLst>
          </p:cNvPr>
          <p:cNvSpPr txBox="1"/>
          <p:nvPr/>
        </p:nvSpPr>
        <p:spPr>
          <a:xfrm>
            <a:off x="157466" y="1941007"/>
            <a:ext cx="5441834" cy="584775"/>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工場勤務の従業員もいる中、育児休業取得率</a:t>
            </a:r>
            <a:r>
              <a:rPr kumimoji="1" lang="en-US" altLang="ja-JP" sz="1600" b="1" dirty="0">
                <a:latin typeface="Meiryo UI" panose="020B0604030504040204" pitchFamily="50" charset="-128"/>
                <a:ea typeface="Meiryo UI" panose="020B0604030504040204" pitchFamily="50" charset="-128"/>
              </a:rPr>
              <a:t>9</a:t>
            </a:r>
            <a:r>
              <a:rPr kumimoji="1" lang="ja-JP" altLang="en-US" sz="1600" b="1" dirty="0">
                <a:latin typeface="Meiryo UI" panose="020B0604030504040204" pitchFamily="50" charset="-128"/>
                <a:ea typeface="Meiryo UI" panose="020B0604030504040204" pitchFamily="50" charset="-128"/>
              </a:rPr>
              <a:t>割</a:t>
            </a:r>
            <a:r>
              <a:rPr lang="ja-JP" altLang="en-US" sz="1600" b="1" dirty="0">
                <a:latin typeface="Meiryo UI" panose="020B0604030504040204" pitchFamily="50" charset="-128"/>
                <a:ea typeface="Meiryo UI" panose="020B0604030504040204" pitchFamily="50" charset="-128"/>
              </a:rPr>
              <a:t>、年次有給休暇取得率６割の高い実績を上げている</a:t>
            </a:r>
            <a:endParaRPr kumimoji="1" lang="en-US" altLang="ja-JP" sz="16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1836779-727D-4627-AA18-CDD0EA181E27}"/>
              </a:ext>
            </a:extLst>
          </p:cNvPr>
          <p:cNvSpPr/>
          <p:nvPr/>
        </p:nvSpPr>
        <p:spPr>
          <a:xfrm>
            <a:off x="209110" y="1089891"/>
            <a:ext cx="9313397" cy="676441"/>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64B3D104-93F2-4070-93EE-2A5E3DAF78F0}"/>
              </a:ext>
            </a:extLst>
          </p:cNvPr>
          <p:cNvSpPr txBox="1"/>
          <p:nvPr/>
        </p:nvSpPr>
        <p:spPr>
          <a:xfrm>
            <a:off x="153125" y="4584985"/>
            <a:ext cx="544183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社員の自律的な改善提案による業務効率化を実施</a:t>
            </a:r>
            <a:endParaRPr kumimoji="1" lang="en-US" altLang="ja-JP" sz="16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BD2D2E55-85E8-4CF0-8C79-4E8E613E80CD}"/>
              </a:ext>
            </a:extLst>
          </p:cNvPr>
          <p:cNvSpPr txBox="1"/>
          <p:nvPr/>
        </p:nvSpPr>
        <p:spPr>
          <a:xfrm>
            <a:off x="339030" y="4754262"/>
            <a:ext cx="5001307" cy="1119281"/>
          </a:xfrm>
          <a:prstGeom prst="rect">
            <a:avLst/>
          </a:prstGeom>
          <a:noFill/>
        </p:spPr>
        <p:txBody>
          <a:bodyPr wrap="square" rtlCol="0">
            <a:spAutoFit/>
          </a:bodyPr>
          <a:lstStyle/>
          <a:p>
            <a:endParaRPr kumimoji="1" lang="en-US" altLang="ja-JP" sz="1400" dirty="0">
              <a:latin typeface="Meiryo UI" panose="020B0604030504040204" pitchFamily="50" charset="-128"/>
              <a:ea typeface="Meiryo UI" panose="020B0604030504040204" pitchFamily="50" charset="-128"/>
            </a:endParaRPr>
          </a:p>
          <a:p>
            <a:pPr marL="171450" indent="-171450">
              <a:lnSpc>
                <a:spcPts val="2200"/>
              </a:lnSpc>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改善提案は内容不問で</a:t>
            </a:r>
            <a:r>
              <a:rPr kumimoji="1"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件につき</a:t>
            </a:r>
            <a:r>
              <a:rPr lang="en-US" altLang="ja-JP" sz="1400" dirty="0">
                <a:latin typeface="Meiryo UI" panose="020B0604030504040204" pitchFamily="50" charset="-128"/>
                <a:ea typeface="Meiryo UI" panose="020B0604030504040204" pitchFamily="50" charset="-128"/>
              </a:rPr>
              <a:t>300</a:t>
            </a:r>
            <a:r>
              <a:rPr lang="ja-JP" altLang="en-US" sz="1400" dirty="0">
                <a:latin typeface="Meiryo UI" panose="020B0604030504040204" pitchFamily="50" charset="-128"/>
                <a:ea typeface="Meiryo UI" panose="020B0604030504040204" pitchFamily="50" charset="-128"/>
              </a:rPr>
              <a:t>円の報奨金を支給。自律的な改善提案が</a:t>
            </a:r>
            <a:r>
              <a:rPr lang="en-US" altLang="ja-JP" sz="1400" dirty="0">
                <a:latin typeface="Meiryo UI" panose="020B0604030504040204" pitchFamily="50" charset="-128"/>
                <a:ea typeface="Meiryo UI" panose="020B0604030504040204" pitchFamily="50" charset="-128"/>
              </a:rPr>
              <a:t>4,000</a:t>
            </a:r>
            <a:r>
              <a:rPr lang="ja-JP" altLang="en-US" sz="1400" dirty="0">
                <a:latin typeface="Meiryo UI" panose="020B0604030504040204" pitchFamily="50" charset="-128"/>
                <a:ea typeface="Meiryo UI" panose="020B0604030504040204" pitchFamily="50" charset="-128"/>
              </a:rPr>
              <a:t>件も出され、従業員自ら業務効率化による働きやすい環境づくりに取り組んでいる</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671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35</a:t>
            </a:fld>
            <a:endParaRPr lang="en-US" altLang="ja-JP" sz="1600" dirty="0"/>
          </a:p>
        </p:txBody>
      </p:sp>
      <p:sp>
        <p:nvSpPr>
          <p:cNvPr id="6" name="タイトル 1"/>
          <p:cNvSpPr>
            <a:spLocks noGrp="1"/>
          </p:cNvSpPr>
          <p:nvPr>
            <p:ph type="title"/>
          </p:nvPr>
        </p:nvSpPr>
        <p:spPr bwMode="white">
          <a:xfrm>
            <a:off x="0" y="3105150"/>
            <a:ext cx="8577305" cy="647700"/>
          </a:xfrm>
        </p:spPr>
        <p:txBody>
          <a:bodyPr/>
          <a:lstStyle/>
          <a:p>
            <a:r>
              <a:rPr lang="ja-JP" altLang="en-US" sz="3200" dirty="0">
                <a:solidFill>
                  <a:schemeClr val="bg1"/>
                </a:solidFill>
              </a:rPr>
              <a:t>　　第六章　育児休業についての</a:t>
            </a:r>
            <a:r>
              <a:rPr lang="en-US" altLang="ja-JP" sz="3200" dirty="0">
                <a:solidFill>
                  <a:schemeClr val="bg1"/>
                </a:solidFill>
              </a:rPr>
              <a:t>Q&amp;A</a:t>
            </a:r>
            <a:endParaRPr kumimoji="1" lang="ja-JP" altLang="en-US" sz="2400" dirty="0">
              <a:solidFill>
                <a:schemeClr val="bg1"/>
              </a:solidFill>
            </a:endParaRPr>
          </a:p>
        </p:txBody>
      </p:sp>
    </p:spTree>
    <p:extLst>
      <p:ext uri="{BB962C8B-B14F-4D97-AF65-F5344CB8AC3E}">
        <p14:creationId xmlns:p14="http://schemas.microsoft.com/office/powerpoint/2010/main" val="961646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６－１．</a:t>
            </a:r>
            <a:r>
              <a:rPr lang="en-US" altLang="ja-JP" dirty="0"/>
              <a:t>Q&amp;A</a:t>
            </a:r>
            <a:r>
              <a:rPr kumimoji="1" lang="ja-JP" altLang="en-US" dirty="0"/>
              <a:t>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36</a:t>
            </a:fld>
            <a:endParaRPr lang="en-US" altLang="ja-JP" sz="1600" dirty="0"/>
          </a:p>
        </p:txBody>
      </p:sp>
      <p:sp>
        <p:nvSpPr>
          <p:cNvPr id="10" name="正方形/長方形 9"/>
          <p:cNvSpPr/>
          <p:nvPr/>
        </p:nvSpPr>
        <p:spPr>
          <a:xfrm>
            <a:off x="650446" y="2943798"/>
            <a:ext cx="9599501"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50" indent="-3943350">
              <a:lnSpc>
                <a:spcPts val="2160"/>
              </a:lnSpc>
              <a:spcBef>
                <a:spcPts val="300"/>
              </a:spcBef>
              <a:spcAft>
                <a:spcPts val="30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○両親で協力して育児休業を取得するための特例（「パパ休暇」・「パパ・ママ育休プラス」）</a:t>
            </a:r>
            <a:endParaRPr kumimoji="1" lang="en-US" altLang="ja-JP"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312156" y="3708733"/>
            <a:ext cx="67564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出生後</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週間以内に、育児休業を開始し、かつ終了した場合、再度の取得が可能！</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1331690" y="5087599"/>
            <a:ext cx="8028058" cy="1149606"/>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38"/>
          <p:cNvSpPr/>
          <p:nvPr/>
        </p:nvSpPr>
        <p:spPr>
          <a:xfrm>
            <a:off x="2681080" y="5511829"/>
            <a:ext cx="1081980"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40" name="ホームベース 39"/>
          <p:cNvSpPr/>
          <p:nvPr/>
        </p:nvSpPr>
        <p:spPr>
          <a:xfrm>
            <a:off x="2681080" y="5838262"/>
            <a:ext cx="108198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41" name="ホームベース 40"/>
          <p:cNvSpPr/>
          <p:nvPr/>
        </p:nvSpPr>
        <p:spPr>
          <a:xfrm>
            <a:off x="7507476" y="5838262"/>
            <a:ext cx="1278063"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67" name="ホームベース 66"/>
          <p:cNvSpPr/>
          <p:nvPr/>
        </p:nvSpPr>
        <p:spPr>
          <a:xfrm>
            <a:off x="3767235" y="5511829"/>
            <a:ext cx="3740241"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68" name="直線コネクタ 67"/>
          <p:cNvCxnSpPr>
            <a:stCxn id="71" idx="2"/>
          </p:cNvCxnSpPr>
          <p:nvPr/>
        </p:nvCxnSpPr>
        <p:spPr>
          <a:xfrm>
            <a:off x="2681080" y="5426017"/>
            <a:ext cx="0" cy="756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角丸四角形 69"/>
          <p:cNvSpPr/>
          <p:nvPr/>
        </p:nvSpPr>
        <p:spPr>
          <a:xfrm>
            <a:off x="1386796" y="5838262"/>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2373633" y="5163581"/>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72" name="角丸四角形 71"/>
          <p:cNvSpPr/>
          <p:nvPr/>
        </p:nvSpPr>
        <p:spPr>
          <a:xfrm>
            <a:off x="3459788" y="5163581"/>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73" name="角丸四角形 72"/>
          <p:cNvSpPr/>
          <p:nvPr/>
        </p:nvSpPr>
        <p:spPr>
          <a:xfrm>
            <a:off x="8353491" y="5163581"/>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74" name="直線コネクタ 73"/>
          <p:cNvCxnSpPr>
            <a:stCxn id="72" idx="2"/>
          </p:cNvCxnSpPr>
          <p:nvPr/>
        </p:nvCxnSpPr>
        <p:spPr>
          <a:xfrm>
            <a:off x="3767235" y="5426017"/>
            <a:ext cx="0" cy="756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7200029" y="5163581"/>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76" name="直線コネクタ 75"/>
          <p:cNvCxnSpPr>
            <a:stCxn id="75" idx="2"/>
          </p:cNvCxnSpPr>
          <p:nvPr/>
        </p:nvCxnSpPr>
        <p:spPr>
          <a:xfrm>
            <a:off x="7507476" y="5426017"/>
            <a:ext cx="0" cy="756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a:stCxn id="73" idx="2"/>
          </p:cNvCxnSpPr>
          <p:nvPr/>
        </p:nvCxnSpPr>
        <p:spPr>
          <a:xfrm>
            <a:off x="8785539" y="5426017"/>
            <a:ext cx="0" cy="756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3" name="正方形/長方形 82"/>
          <p:cNvSpPr/>
          <p:nvPr/>
        </p:nvSpPr>
        <p:spPr>
          <a:xfrm>
            <a:off x="1261936" y="5111354"/>
            <a:ext cx="978642"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384821" y="5527537"/>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971829" y="3655059"/>
            <a:ext cx="1250502" cy="605480"/>
            <a:chOff x="971829" y="1493659"/>
            <a:chExt cx="1401988" cy="678828"/>
          </a:xfrm>
        </p:grpSpPr>
        <p:cxnSp>
          <p:nvCxnSpPr>
            <p:cNvPr id="56" name="直線コネクタ 5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58" name="グループ化 57"/>
            <p:cNvGrpSpPr/>
            <p:nvPr/>
          </p:nvGrpSpPr>
          <p:grpSpPr>
            <a:xfrm>
              <a:off x="971829" y="1493659"/>
              <a:ext cx="401469" cy="678828"/>
              <a:chOff x="892445" y="2378728"/>
              <a:chExt cx="792162" cy="1286531"/>
            </a:xfrm>
          </p:grpSpPr>
          <p:pic>
            <p:nvPicPr>
              <p:cNvPr id="60"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p:cNvGrpSpPr/>
              <p:nvPr/>
            </p:nvGrpSpPr>
            <p:grpSpPr>
              <a:xfrm rot="865085">
                <a:off x="1241880" y="2378728"/>
                <a:ext cx="312183" cy="563748"/>
                <a:chOff x="2790652" y="3004952"/>
                <a:chExt cx="312183" cy="563748"/>
              </a:xfrm>
            </p:grpSpPr>
            <p:sp>
              <p:nvSpPr>
                <p:cNvPr id="62" name="二等辺三角形 6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3" name="二等辺三角形 62"/>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59" name="角丸四角形 5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4" name="正方形/長方形 63"/>
          <p:cNvSpPr/>
          <p:nvPr/>
        </p:nvSpPr>
        <p:spPr>
          <a:xfrm>
            <a:off x="2312154" y="4369129"/>
            <a:ext cx="70475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両親がともに育児休業を取得する場合は、子が１歳２か月に達するまでの間、育児休業が取得可能！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（取得期間は産後休業期間を含め１年間）</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971829" y="4315455"/>
            <a:ext cx="1250502" cy="605480"/>
            <a:chOff x="971829" y="1493659"/>
            <a:chExt cx="1401988" cy="678828"/>
          </a:xfrm>
        </p:grpSpPr>
        <p:cxnSp>
          <p:nvCxnSpPr>
            <p:cNvPr id="66" name="直線コネクタ 6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69" name="グループ化 68"/>
            <p:cNvGrpSpPr/>
            <p:nvPr/>
          </p:nvGrpSpPr>
          <p:grpSpPr>
            <a:xfrm>
              <a:off x="971829" y="1493659"/>
              <a:ext cx="401469" cy="678828"/>
              <a:chOff x="892445" y="2378728"/>
              <a:chExt cx="792162" cy="1286531"/>
            </a:xfrm>
          </p:grpSpPr>
          <p:pic>
            <p:nvPicPr>
              <p:cNvPr id="79"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rot="865085">
                <a:off x="1241880" y="2378728"/>
                <a:ext cx="312183" cy="563748"/>
                <a:chOff x="2790652" y="3004952"/>
                <a:chExt cx="312183" cy="563748"/>
              </a:xfrm>
            </p:grpSpPr>
            <p:sp>
              <p:nvSpPr>
                <p:cNvPr id="82" name="二等辺三角形 8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5" name="二等辺三角形 8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78" name="角丸四角形 77"/>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2791676" y="5347930"/>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41331" y="5347930"/>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10/27</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630772" y="5373330"/>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957679" y="5373330"/>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41">
            <a:extLst>
              <a:ext uri="{FF2B5EF4-FFF2-40B4-BE49-F238E27FC236}">
                <a16:creationId xmlns:a16="http://schemas.microsoft.com/office/drawing/2014/main" id="{3216C054-BC04-4E51-A2A5-1E8A1D275090}"/>
              </a:ext>
            </a:extLst>
          </p:cNvPr>
          <p:cNvSpPr/>
          <p:nvPr/>
        </p:nvSpPr>
        <p:spPr>
          <a:xfrm>
            <a:off x="306498" y="1106687"/>
            <a:ext cx="9125900" cy="782634"/>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夫婦ともに育児休業を取得することはできる？</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41">
            <a:extLst>
              <a:ext uri="{FF2B5EF4-FFF2-40B4-BE49-F238E27FC236}">
                <a16:creationId xmlns:a16="http://schemas.microsoft.com/office/drawing/2014/main" id="{4F49A5CC-7557-4FCC-8EB7-B03B8AA68D84}"/>
              </a:ext>
            </a:extLst>
          </p:cNvPr>
          <p:cNvSpPr/>
          <p:nvPr/>
        </p:nvSpPr>
        <p:spPr>
          <a:xfrm>
            <a:off x="306498" y="1951740"/>
            <a:ext cx="9375083" cy="4476047"/>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夫婦ともに取得できます</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7218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37</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６－２．</a:t>
            </a:r>
            <a:r>
              <a:rPr kumimoji="1" lang="en-US" altLang="ja-JP" dirty="0"/>
              <a:t>Q&amp;A</a:t>
            </a:r>
            <a:r>
              <a:rPr lang="ja-JP" altLang="en-US" dirty="0"/>
              <a:t>②</a:t>
            </a:r>
            <a:endParaRPr kumimoji="1" lang="ja-JP" altLang="en-US" dirty="0"/>
          </a:p>
        </p:txBody>
      </p:sp>
      <p:sp>
        <p:nvSpPr>
          <p:cNvPr id="7" name="角丸四角形 41">
            <a:extLst>
              <a:ext uri="{FF2B5EF4-FFF2-40B4-BE49-F238E27FC236}">
                <a16:creationId xmlns:a16="http://schemas.microsoft.com/office/drawing/2014/main" id="{2C7F8C8B-58B0-426A-A4F8-4D44B2E55057}"/>
              </a:ext>
            </a:extLst>
          </p:cNvPr>
          <p:cNvSpPr/>
          <p:nvPr/>
        </p:nvSpPr>
        <p:spPr>
          <a:xfrm>
            <a:off x="284800" y="1226253"/>
            <a:ext cx="9125900" cy="887773"/>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会社に育児休業制度がない場合は？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41">
            <a:extLst>
              <a:ext uri="{FF2B5EF4-FFF2-40B4-BE49-F238E27FC236}">
                <a16:creationId xmlns:a16="http://schemas.microsoft.com/office/drawing/2014/main" id="{57C1F18F-9564-4BFB-B880-4FD5E1162391}"/>
              </a:ext>
            </a:extLst>
          </p:cNvPr>
          <p:cNvSpPr/>
          <p:nvPr/>
        </p:nvSpPr>
        <p:spPr>
          <a:xfrm>
            <a:off x="284800" y="2457507"/>
            <a:ext cx="9125900" cy="359527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会社に規定がない場合でも、申出により育児休業を</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取得することができます</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0B45AE34-C7C4-4829-865F-5479A91A24B3}"/>
              </a:ext>
            </a:extLst>
          </p:cNvPr>
          <p:cNvSpPr/>
          <p:nvPr/>
        </p:nvSpPr>
        <p:spPr>
          <a:xfrm>
            <a:off x="2091888" y="3695769"/>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育児休業は、育児・介護休業法に基づき、労働者が請求できる権利です。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8C9B961-4745-4AF5-B11B-B7B72D5E58FE}"/>
              </a:ext>
            </a:extLst>
          </p:cNvPr>
          <p:cNvSpPr txBox="1"/>
          <p:nvPr/>
        </p:nvSpPr>
        <p:spPr>
          <a:xfrm>
            <a:off x="1892780" y="4205957"/>
            <a:ext cx="7014323" cy="830997"/>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に関する事項は、本来は就業規則に記載されるべき事項ですが、会社に規定がない場合でも、法の要件を満たす労働者は、申出により育児休業を取得することができます。まずは、上司や人事担当者に相談してみ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a:extLst>
              <a:ext uri="{FF2B5EF4-FFF2-40B4-BE49-F238E27FC236}">
                <a16:creationId xmlns:a16="http://schemas.microsoft.com/office/drawing/2014/main" id="{DF54BC9B-0529-4E5C-95E3-385C180A434F}"/>
              </a:ext>
            </a:extLst>
          </p:cNvPr>
          <p:cNvGrpSpPr/>
          <p:nvPr/>
        </p:nvGrpSpPr>
        <p:grpSpPr>
          <a:xfrm>
            <a:off x="763932" y="3649664"/>
            <a:ext cx="1250502" cy="605480"/>
            <a:chOff x="971829" y="1493659"/>
            <a:chExt cx="1401988" cy="678828"/>
          </a:xfrm>
        </p:grpSpPr>
        <p:cxnSp>
          <p:nvCxnSpPr>
            <p:cNvPr id="12" name="直線コネクタ 11">
              <a:extLst>
                <a:ext uri="{FF2B5EF4-FFF2-40B4-BE49-F238E27FC236}">
                  <a16:creationId xmlns:a16="http://schemas.microsoft.com/office/drawing/2014/main" id="{109B5E42-E565-4627-9268-5FEC451AC3A0}"/>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13" name="グループ化 12">
              <a:extLst>
                <a:ext uri="{FF2B5EF4-FFF2-40B4-BE49-F238E27FC236}">
                  <a16:creationId xmlns:a16="http://schemas.microsoft.com/office/drawing/2014/main" id="{EDCD51DE-E5DF-40D7-867E-CD8F38164FA3}"/>
                </a:ext>
              </a:extLst>
            </p:cNvPr>
            <p:cNvGrpSpPr/>
            <p:nvPr/>
          </p:nvGrpSpPr>
          <p:grpSpPr>
            <a:xfrm>
              <a:off x="971829" y="1493659"/>
              <a:ext cx="401469" cy="678828"/>
              <a:chOff x="892445" y="2378728"/>
              <a:chExt cx="792162" cy="1286531"/>
            </a:xfrm>
          </p:grpSpPr>
          <p:pic>
            <p:nvPicPr>
              <p:cNvPr id="15" name="Picture 3" descr="C:\Users\R176070\AppData\Local\Microsoft\Windows\Temporary Internet Files\Content.IE5\340NT5HK\Finger-pointing-icon[1].png">
                <a:extLst>
                  <a:ext uri="{FF2B5EF4-FFF2-40B4-BE49-F238E27FC236}">
                    <a16:creationId xmlns:a16="http://schemas.microsoft.com/office/drawing/2014/main" id="{A40B420B-C815-4F75-A9ED-600F01B7958D}"/>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CF76E280-31C7-4151-933C-A539C3820BF0}"/>
                  </a:ext>
                </a:extLst>
              </p:cNvPr>
              <p:cNvGrpSpPr/>
              <p:nvPr/>
            </p:nvGrpSpPr>
            <p:grpSpPr>
              <a:xfrm rot="865085">
                <a:off x="1241880" y="2378728"/>
                <a:ext cx="312183" cy="563748"/>
                <a:chOff x="2790652" y="3004952"/>
                <a:chExt cx="312183" cy="563748"/>
              </a:xfrm>
            </p:grpSpPr>
            <p:sp>
              <p:nvSpPr>
                <p:cNvPr id="17" name="二等辺三角形 16">
                  <a:extLst>
                    <a:ext uri="{FF2B5EF4-FFF2-40B4-BE49-F238E27FC236}">
                      <a16:creationId xmlns:a16="http://schemas.microsoft.com/office/drawing/2014/main" id="{617624FD-0387-46ED-8291-A8B246C56D72}"/>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二等辺三角形 17">
                  <a:extLst>
                    <a:ext uri="{FF2B5EF4-FFF2-40B4-BE49-F238E27FC236}">
                      <a16:creationId xmlns:a16="http://schemas.microsoft.com/office/drawing/2014/main" id="{FC8C0647-9106-4DD8-99AF-FE9DD458957A}"/>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4" name="角丸四角形 58">
              <a:extLst>
                <a:ext uri="{FF2B5EF4-FFF2-40B4-BE49-F238E27FC236}">
                  <a16:creationId xmlns:a16="http://schemas.microsoft.com/office/drawing/2014/main" id="{3E21A99C-3769-4170-8ACA-7C49950D17E8}"/>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922348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38</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６－３．</a:t>
            </a:r>
            <a:r>
              <a:rPr kumimoji="1" lang="en-US" altLang="ja-JP" dirty="0"/>
              <a:t>Q&amp;A</a:t>
            </a:r>
            <a:r>
              <a:rPr kumimoji="1" lang="ja-JP" altLang="en-US" dirty="0"/>
              <a:t>③</a:t>
            </a:r>
          </a:p>
        </p:txBody>
      </p:sp>
      <p:sp>
        <p:nvSpPr>
          <p:cNvPr id="8" name="角丸四角形 41">
            <a:extLst>
              <a:ext uri="{FF2B5EF4-FFF2-40B4-BE49-F238E27FC236}">
                <a16:creationId xmlns:a16="http://schemas.microsoft.com/office/drawing/2014/main" id="{F008C80B-0CD3-4D5F-A1DC-B89570DF3F4A}"/>
              </a:ext>
            </a:extLst>
          </p:cNvPr>
          <p:cNvSpPr/>
          <p:nvPr/>
        </p:nvSpPr>
        <p:spPr>
          <a:xfrm>
            <a:off x="339030" y="1158736"/>
            <a:ext cx="9125900" cy="1162336"/>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将来、育児休業を取りたいと考えているが、日頃から</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職場で心掛けておくと良いことは？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902DC87C-777A-45DC-ACC0-3628EDE0F8DB}"/>
              </a:ext>
            </a:extLst>
          </p:cNvPr>
          <p:cNvSpPr/>
          <p:nvPr/>
        </p:nvSpPr>
        <p:spPr>
          <a:xfrm>
            <a:off x="339030" y="2443293"/>
            <a:ext cx="9125900" cy="388776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「お互い様」でサポートしあえる環境づくりを心掛けよう</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C7A4C92-6018-4CF6-A505-9A0DB34432EF}"/>
              </a:ext>
            </a:extLst>
          </p:cNvPr>
          <p:cNvSpPr txBox="1"/>
          <p:nvPr/>
        </p:nvSpPr>
        <p:spPr>
          <a:xfrm>
            <a:off x="561697" y="3144719"/>
            <a:ext cx="8680566" cy="3046988"/>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自身がサポートを受ける立場になる可能性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を踏まえ、同僚のサポートを</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育児や介護だけでなく、怪我や病気による入院など、いつ何時、自分がサポートを受ける側に回るかわかりません。「お互い様」でサポートし合える環境をぜひ作ってください。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育児休業取得者の業務を引き継ぎ、新しい仕事を担う場合は、スキルアップのチャンスと捉えましょう。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効率のよい仕事の仕方を考え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、長時間労働を抑制しましょう</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「仕事が多くて、残業しないなんて無理」と決めつけていませんか？本当に必要な仕事、仕事の期限、クオリティを見直して効率的に仕事をしましょう。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困ったことがあったら、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一人で悩まず、上司・同僚に相談しましょう</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「みんな忙しいから」といって一人で抱え込まず、周囲に相談してください。みんなで考えれば解決策もきっと見つかります。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287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bwMode="white">
          <a:xfrm>
            <a:off x="0" y="3105150"/>
            <a:ext cx="8915400" cy="647700"/>
          </a:xfrm>
        </p:spPr>
        <p:txBody>
          <a:bodyPr>
            <a:normAutofit/>
          </a:bodyPr>
          <a:lstStyle/>
          <a:p>
            <a:r>
              <a:rPr lang="ja-JP" altLang="en-US" sz="3200" dirty="0">
                <a:solidFill>
                  <a:schemeClr val="bg1"/>
                </a:solidFill>
              </a:rPr>
              <a:t>　　第一章　</a:t>
            </a:r>
            <a:r>
              <a:rPr kumimoji="1" lang="ja-JP" altLang="en-US" sz="3200" dirty="0">
                <a:solidFill>
                  <a:schemeClr val="bg1"/>
                </a:solidFill>
              </a:rPr>
              <a:t>男性の育児休業取得の現状と課題</a:t>
            </a:r>
            <a:endParaRPr kumimoji="1" lang="ja-JP" altLang="en-US" sz="2400" dirty="0">
              <a:solidFill>
                <a:schemeClr val="bg1"/>
              </a:solidFill>
            </a:endParaRPr>
          </a:p>
        </p:txBody>
      </p:sp>
      <p:sp>
        <p:nvSpPr>
          <p:cNvPr id="3" name="スライド番号プレースホルダー 2"/>
          <p:cNvSpPr>
            <a:spLocks noGrp="1"/>
          </p:cNvSpPr>
          <p:nvPr>
            <p:ph type="sldNum" sz="quarter" idx="11"/>
          </p:nvPr>
        </p:nvSpPr>
        <p:spPr>
          <a:xfrm>
            <a:off x="196397" y="6412367"/>
            <a:ext cx="195262" cy="360362"/>
          </a:xfrm>
        </p:spPr>
        <p:txBody>
          <a:bodyPr/>
          <a:lstStyle/>
          <a:p>
            <a:pPr>
              <a:defRPr/>
            </a:pPr>
            <a:fld id="{E998A1A3-FEA1-4990-8247-73F0C5D4C06C}" type="slidenum">
              <a:rPr lang="ja-JP" altLang="en-US" sz="1600" smtClean="0"/>
              <a:pPr>
                <a:defRPr/>
              </a:pPr>
              <a:t>3</a:t>
            </a:fld>
            <a:endParaRPr lang="en-US" altLang="ja-JP" sz="1600" dirty="0"/>
          </a:p>
        </p:txBody>
      </p:sp>
    </p:spTree>
    <p:extLst>
      <p:ext uri="{BB962C8B-B14F-4D97-AF65-F5344CB8AC3E}">
        <p14:creationId xmlns:p14="http://schemas.microsoft.com/office/powerpoint/2010/main" val="3457763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39</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６－４．</a:t>
            </a:r>
            <a:r>
              <a:rPr kumimoji="1" lang="en-US" altLang="ja-JP" dirty="0"/>
              <a:t>Q&amp;A</a:t>
            </a:r>
            <a:r>
              <a:rPr kumimoji="1" lang="ja-JP" altLang="en-US" dirty="0"/>
              <a:t>④</a:t>
            </a:r>
          </a:p>
        </p:txBody>
      </p:sp>
      <p:sp>
        <p:nvSpPr>
          <p:cNvPr id="6" name="角丸四角形 41">
            <a:extLst>
              <a:ext uri="{FF2B5EF4-FFF2-40B4-BE49-F238E27FC236}">
                <a16:creationId xmlns:a16="http://schemas.microsoft.com/office/drawing/2014/main" id="{056646B5-56B5-4879-B7D5-8B04A4A48864}"/>
              </a:ext>
            </a:extLst>
          </p:cNvPr>
          <p:cNvSpPr/>
          <p:nvPr/>
        </p:nvSpPr>
        <p:spPr>
          <a:xfrm>
            <a:off x="295267" y="2156862"/>
            <a:ext cx="9125900" cy="4127701"/>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育児休業給付金が支給されます</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41">
            <a:extLst>
              <a:ext uri="{FF2B5EF4-FFF2-40B4-BE49-F238E27FC236}">
                <a16:creationId xmlns:a16="http://schemas.microsoft.com/office/drawing/2014/main" id="{09445614-AACB-4241-BC54-9CC2120096B2}"/>
              </a:ext>
            </a:extLst>
          </p:cNvPr>
          <p:cNvSpPr/>
          <p:nvPr/>
        </p:nvSpPr>
        <p:spPr>
          <a:xfrm>
            <a:off x="284800" y="1226253"/>
            <a:ext cx="9125900" cy="804543"/>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育児休業中の収入はどうなるの？</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2486EC39-DB38-4EE3-8355-6A27BF8D85F7}"/>
              </a:ext>
            </a:extLst>
          </p:cNvPr>
          <p:cNvSpPr/>
          <p:nvPr/>
        </p:nvSpPr>
        <p:spPr>
          <a:xfrm>
            <a:off x="1651161" y="2854479"/>
            <a:ext cx="7049027" cy="988142"/>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nSpc>
                <a:spcPts val="2500"/>
              </a:lnSpc>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はじめの半年間は給与の</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、それ以降は</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給付金は所得税、社会保険料、雇用保険料が免除</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手取り金額は休業前の約</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割！会社負担の社会保険料も免除！！</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179D125E-D178-4B7C-A915-CD2FFA40C077}"/>
              </a:ext>
            </a:extLst>
          </p:cNvPr>
          <p:cNvPicPr>
            <a:picLocks noChangeAspect="1"/>
          </p:cNvPicPr>
          <p:nvPr/>
        </p:nvPicPr>
        <p:blipFill>
          <a:blip r:embed="rId3"/>
          <a:stretch>
            <a:fillRect/>
          </a:stretch>
        </p:blipFill>
        <p:spPr>
          <a:xfrm>
            <a:off x="1426003" y="3907474"/>
            <a:ext cx="8109210" cy="2150869"/>
          </a:xfrm>
          <a:prstGeom prst="rect">
            <a:avLst/>
          </a:prstGeom>
        </p:spPr>
      </p:pic>
      <p:grpSp>
        <p:nvGrpSpPr>
          <p:cNvPr id="38" name="グループ化 37">
            <a:extLst>
              <a:ext uri="{FF2B5EF4-FFF2-40B4-BE49-F238E27FC236}">
                <a16:creationId xmlns:a16="http://schemas.microsoft.com/office/drawing/2014/main" id="{C969EEF0-C93B-41B3-812D-945EEACD0713}"/>
              </a:ext>
            </a:extLst>
          </p:cNvPr>
          <p:cNvGrpSpPr/>
          <p:nvPr/>
        </p:nvGrpSpPr>
        <p:grpSpPr>
          <a:xfrm>
            <a:off x="482132" y="2848857"/>
            <a:ext cx="1250502" cy="605480"/>
            <a:chOff x="971829" y="1493659"/>
            <a:chExt cx="1401988" cy="678828"/>
          </a:xfrm>
        </p:grpSpPr>
        <p:cxnSp>
          <p:nvCxnSpPr>
            <p:cNvPr id="39" name="直線コネクタ 38">
              <a:extLst>
                <a:ext uri="{FF2B5EF4-FFF2-40B4-BE49-F238E27FC236}">
                  <a16:creationId xmlns:a16="http://schemas.microsoft.com/office/drawing/2014/main" id="{C1A760EF-8915-41C4-9606-AE185041E220}"/>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0" name="グループ化 39">
              <a:extLst>
                <a:ext uri="{FF2B5EF4-FFF2-40B4-BE49-F238E27FC236}">
                  <a16:creationId xmlns:a16="http://schemas.microsoft.com/office/drawing/2014/main" id="{5E4AB5DA-DBD7-4D36-8585-899CA6F22811}"/>
                </a:ext>
              </a:extLst>
            </p:cNvPr>
            <p:cNvGrpSpPr/>
            <p:nvPr/>
          </p:nvGrpSpPr>
          <p:grpSpPr>
            <a:xfrm>
              <a:off x="971829" y="1493659"/>
              <a:ext cx="401469" cy="678828"/>
              <a:chOff x="892445" y="2378728"/>
              <a:chExt cx="792162" cy="1286531"/>
            </a:xfrm>
          </p:grpSpPr>
          <p:pic>
            <p:nvPicPr>
              <p:cNvPr id="42" name="Picture 3" descr="C:\Users\R176070\AppData\Local\Microsoft\Windows\Temporary Internet Files\Content.IE5\340NT5HK\Finger-pointing-icon[1].png">
                <a:extLst>
                  <a:ext uri="{FF2B5EF4-FFF2-40B4-BE49-F238E27FC236}">
                    <a16:creationId xmlns:a16="http://schemas.microsoft.com/office/drawing/2014/main" id="{A42BE52D-8DBA-4FFE-8AC2-6C47E3499ED1}"/>
                  </a:ext>
                </a:extLst>
              </p:cNvPr>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a:extLst>
                  <a:ext uri="{FF2B5EF4-FFF2-40B4-BE49-F238E27FC236}">
                    <a16:creationId xmlns:a16="http://schemas.microsoft.com/office/drawing/2014/main" id="{D111C147-8380-4926-8F6F-C6EE9BB76C64}"/>
                  </a:ext>
                </a:extLst>
              </p:cNvPr>
              <p:cNvGrpSpPr/>
              <p:nvPr/>
            </p:nvGrpSpPr>
            <p:grpSpPr>
              <a:xfrm rot="865085">
                <a:off x="1241880" y="2378728"/>
                <a:ext cx="312183" cy="563748"/>
                <a:chOff x="2790652" y="3004952"/>
                <a:chExt cx="312183" cy="563748"/>
              </a:xfrm>
            </p:grpSpPr>
            <p:sp>
              <p:nvSpPr>
                <p:cNvPr id="44" name="二等辺三角形 43">
                  <a:extLst>
                    <a:ext uri="{FF2B5EF4-FFF2-40B4-BE49-F238E27FC236}">
                      <a16:creationId xmlns:a16="http://schemas.microsoft.com/office/drawing/2014/main" id="{186BB1E8-EEFE-4D4A-8A74-E870239EFE17}"/>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二等辺三角形 44">
                  <a:extLst>
                    <a:ext uri="{FF2B5EF4-FFF2-40B4-BE49-F238E27FC236}">
                      <a16:creationId xmlns:a16="http://schemas.microsoft.com/office/drawing/2014/main" id="{32CD6AB8-5C31-479F-AF34-027AE0E0F2B9}"/>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41" name="角丸四角形 58">
              <a:extLst>
                <a:ext uri="{FF2B5EF4-FFF2-40B4-BE49-F238E27FC236}">
                  <a16:creationId xmlns:a16="http://schemas.microsoft.com/office/drawing/2014/main" id="{748298D1-8215-45DE-8E84-6EE56FCA931F}"/>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41328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40</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６－５．</a:t>
            </a:r>
            <a:r>
              <a:rPr kumimoji="1" lang="en-US" altLang="ja-JP" dirty="0"/>
              <a:t>Q&amp;A</a:t>
            </a:r>
            <a:r>
              <a:rPr kumimoji="1" lang="ja-JP" altLang="en-US" dirty="0"/>
              <a:t>⑤</a:t>
            </a:r>
          </a:p>
        </p:txBody>
      </p:sp>
      <p:sp>
        <p:nvSpPr>
          <p:cNvPr id="6" name="角丸四角形 41">
            <a:extLst>
              <a:ext uri="{FF2B5EF4-FFF2-40B4-BE49-F238E27FC236}">
                <a16:creationId xmlns:a16="http://schemas.microsoft.com/office/drawing/2014/main" id="{F1F3FA3D-B536-4E7A-8254-5BD1A20682AE}"/>
              </a:ext>
            </a:extLst>
          </p:cNvPr>
          <p:cNvSpPr/>
          <p:nvPr/>
        </p:nvSpPr>
        <p:spPr>
          <a:xfrm>
            <a:off x="339030" y="1133077"/>
            <a:ext cx="9125900" cy="1181387"/>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会社の制度にはあっても、今まで男性で育休を取得した</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人がいない場合は？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A4127857-6427-4D69-8F81-BEE132383AD9}"/>
              </a:ext>
            </a:extLst>
          </p:cNvPr>
          <p:cNvSpPr/>
          <p:nvPr/>
        </p:nvSpPr>
        <p:spPr>
          <a:xfrm>
            <a:off x="339030" y="2522450"/>
            <a:ext cx="9125900" cy="370033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前例がなかったら、自分がロールモデルになろう！</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AE51054-A5D3-4D11-8880-912C2B7E7C5F}"/>
              </a:ext>
            </a:extLst>
          </p:cNvPr>
          <p:cNvSpPr/>
          <p:nvPr/>
        </p:nvSpPr>
        <p:spPr>
          <a:xfrm>
            <a:off x="1662872" y="3264356"/>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育児休業は、育児・介護休業法に基づき、労働者が請求できる権利です。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A5B6B5C-0C46-4578-BE52-3509D8562251}"/>
              </a:ext>
            </a:extLst>
          </p:cNvPr>
          <p:cNvSpPr txBox="1"/>
          <p:nvPr/>
        </p:nvSpPr>
        <p:spPr>
          <a:xfrm>
            <a:off x="970632" y="3731401"/>
            <a:ext cx="7886650" cy="2308324"/>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の取得は、法律に基づく労働者の権利であり、基本的に会社はその取得を拒否・制限することはできません。会社に前例がなくても、育児休業を取得したい旨を上司や人事担当者に相談してみましょう。そして、どのような形で育児休業を取得できるか、自分に合った方法を考えてみ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介護休業法では、育児休業の申出や取得を理由とする解雇その他の不利益な取扱いを禁止しています。また、事業主は育児休業等の制度を利用したことなどに関して、上司・同僚からの言動により就業環境を害されること（ハラスメント）を防止する措置を講じる義務があ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885A578D-A3DE-47FB-BDBC-EAE2A136850C}"/>
              </a:ext>
            </a:extLst>
          </p:cNvPr>
          <p:cNvGrpSpPr/>
          <p:nvPr/>
        </p:nvGrpSpPr>
        <p:grpSpPr>
          <a:xfrm>
            <a:off x="464888" y="3221664"/>
            <a:ext cx="1250502" cy="605480"/>
            <a:chOff x="971829" y="1493659"/>
            <a:chExt cx="1401988" cy="678828"/>
          </a:xfrm>
        </p:grpSpPr>
        <p:cxnSp>
          <p:nvCxnSpPr>
            <p:cNvPr id="11" name="直線コネクタ 10">
              <a:extLst>
                <a:ext uri="{FF2B5EF4-FFF2-40B4-BE49-F238E27FC236}">
                  <a16:creationId xmlns:a16="http://schemas.microsoft.com/office/drawing/2014/main" id="{1A36E7F7-CB13-4873-9D9E-3AD01C003879}"/>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12" name="グループ化 11">
              <a:extLst>
                <a:ext uri="{FF2B5EF4-FFF2-40B4-BE49-F238E27FC236}">
                  <a16:creationId xmlns:a16="http://schemas.microsoft.com/office/drawing/2014/main" id="{60A128F7-9850-401F-9C81-CB828A86D104}"/>
                </a:ext>
              </a:extLst>
            </p:cNvPr>
            <p:cNvGrpSpPr/>
            <p:nvPr/>
          </p:nvGrpSpPr>
          <p:grpSpPr>
            <a:xfrm>
              <a:off x="971829" y="1493659"/>
              <a:ext cx="401469" cy="678828"/>
              <a:chOff x="892445" y="2378728"/>
              <a:chExt cx="792162" cy="1286531"/>
            </a:xfrm>
          </p:grpSpPr>
          <p:pic>
            <p:nvPicPr>
              <p:cNvPr id="14" name="Picture 3" descr="C:\Users\R176070\AppData\Local\Microsoft\Windows\Temporary Internet Files\Content.IE5\340NT5HK\Finger-pointing-icon[1].png">
                <a:extLst>
                  <a:ext uri="{FF2B5EF4-FFF2-40B4-BE49-F238E27FC236}">
                    <a16:creationId xmlns:a16="http://schemas.microsoft.com/office/drawing/2014/main" id="{50027DB1-DA56-4FAF-8B0D-1CB4F8FA915C}"/>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a:extLst>
                  <a:ext uri="{FF2B5EF4-FFF2-40B4-BE49-F238E27FC236}">
                    <a16:creationId xmlns:a16="http://schemas.microsoft.com/office/drawing/2014/main" id="{A08A7FE4-5F7C-4D87-BA30-C359AC02498C}"/>
                  </a:ext>
                </a:extLst>
              </p:cNvPr>
              <p:cNvGrpSpPr/>
              <p:nvPr/>
            </p:nvGrpSpPr>
            <p:grpSpPr>
              <a:xfrm rot="865085">
                <a:off x="1241880" y="2378728"/>
                <a:ext cx="312183" cy="563748"/>
                <a:chOff x="2790652" y="3004952"/>
                <a:chExt cx="312183" cy="563748"/>
              </a:xfrm>
            </p:grpSpPr>
            <p:sp>
              <p:nvSpPr>
                <p:cNvPr id="16" name="二等辺三角形 15">
                  <a:extLst>
                    <a:ext uri="{FF2B5EF4-FFF2-40B4-BE49-F238E27FC236}">
                      <a16:creationId xmlns:a16="http://schemas.microsoft.com/office/drawing/2014/main" id="{0056586E-E2C1-49EB-9818-9D5C91A0C0F9}"/>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a:extLst>
                    <a:ext uri="{FF2B5EF4-FFF2-40B4-BE49-F238E27FC236}">
                      <a16:creationId xmlns:a16="http://schemas.microsoft.com/office/drawing/2014/main" id="{9C371852-E461-47B6-85B8-7464454C3AFE}"/>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3" name="角丸四角形 58">
              <a:extLst>
                <a:ext uri="{FF2B5EF4-FFF2-40B4-BE49-F238E27FC236}">
                  <a16:creationId xmlns:a16="http://schemas.microsoft.com/office/drawing/2014/main" id="{30FDB8EB-2024-4751-96CD-B83977B50379}"/>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1312536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41</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kumimoji="1" lang="ja-JP" altLang="en-US" dirty="0"/>
              <a:t>６－６．</a:t>
            </a:r>
            <a:r>
              <a:rPr kumimoji="1" lang="en-US" altLang="ja-JP" dirty="0"/>
              <a:t>Q&amp;A</a:t>
            </a:r>
            <a:r>
              <a:rPr kumimoji="1" lang="ja-JP" altLang="en-US" dirty="0"/>
              <a:t>⑥</a:t>
            </a:r>
          </a:p>
        </p:txBody>
      </p:sp>
      <p:sp>
        <p:nvSpPr>
          <p:cNvPr id="6" name="角丸四角形 41">
            <a:extLst>
              <a:ext uri="{FF2B5EF4-FFF2-40B4-BE49-F238E27FC236}">
                <a16:creationId xmlns:a16="http://schemas.microsoft.com/office/drawing/2014/main" id="{F1F3FA3D-B536-4E7A-8254-5BD1A20682AE}"/>
              </a:ext>
            </a:extLst>
          </p:cNvPr>
          <p:cNvSpPr/>
          <p:nvPr/>
        </p:nvSpPr>
        <p:spPr>
          <a:xfrm>
            <a:off x="390050" y="1150771"/>
            <a:ext cx="9125900" cy="1181387"/>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配偶者とのコミュニケーションはどのような点がポイント</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でしょうか？</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A4127857-6427-4D69-8F81-BEE132383AD9}"/>
              </a:ext>
            </a:extLst>
          </p:cNvPr>
          <p:cNvSpPr/>
          <p:nvPr/>
        </p:nvSpPr>
        <p:spPr>
          <a:xfrm>
            <a:off x="390050" y="2518499"/>
            <a:ext cx="9125900" cy="370033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育児は夫婦二人でしていくという気持ちを大切に</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AE51054-A5D3-4D11-8880-912C2B7E7C5F}"/>
              </a:ext>
            </a:extLst>
          </p:cNvPr>
          <p:cNvSpPr/>
          <p:nvPr/>
        </p:nvSpPr>
        <p:spPr>
          <a:xfrm>
            <a:off x="1662872" y="3264356"/>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お互いに感謝の気持ちを伝え合うことで、夫婦の関係は良くなります。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A5B6B5C-0C46-4578-BE52-3509D8562251}"/>
              </a:ext>
            </a:extLst>
          </p:cNvPr>
          <p:cNvSpPr txBox="1"/>
          <p:nvPr/>
        </p:nvSpPr>
        <p:spPr>
          <a:xfrm>
            <a:off x="926376" y="3753252"/>
            <a:ext cx="8328459" cy="2062103"/>
          </a:xfrm>
          <a:prstGeom prst="rect">
            <a:avLst/>
          </a:prstGeom>
          <a:noFill/>
        </p:spPr>
        <p:txBody>
          <a:bodyPr wrap="square" rtlCol="0">
            <a:spAutoFit/>
          </a:bodyPr>
          <a:lstStyle/>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育児は主に女性だけが担うものではなく、夫婦で協力していくことが大切です。大変なところは助け合い、悩みを分かち合いながら、子どもの成長を二人で見守りましょう。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育児や家事を「手伝う」のではなく、自らが主体的にかかわるよう発想を変えてみましょう。また、夫婦それぞれが主体的に育児や家事にかかわるためには、パートナーに任せることも必要です。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Clr>
                <a:schemeClr val="tx1"/>
              </a:buClr>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日々パートナーがやってくれていることを当たり前と思わず、感謝の気持ちを言葉にして伝えることも忘れないようにしましょう。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885A578D-A3DE-47FB-BDBC-EAE2A136850C}"/>
              </a:ext>
            </a:extLst>
          </p:cNvPr>
          <p:cNvGrpSpPr/>
          <p:nvPr/>
        </p:nvGrpSpPr>
        <p:grpSpPr>
          <a:xfrm>
            <a:off x="464888" y="3221664"/>
            <a:ext cx="1250502" cy="605480"/>
            <a:chOff x="971829" y="1493659"/>
            <a:chExt cx="1401988" cy="678828"/>
          </a:xfrm>
        </p:grpSpPr>
        <p:cxnSp>
          <p:nvCxnSpPr>
            <p:cNvPr id="11" name="直線コネクタ 10">
              <a:extLst>
                <a:ext uri="{FF2B5EF4-FFF2-40B4-BE49-F238E27FC236}">
                  <a16:creationId xmlns:a16="http://schemas.microsoft.com/office/drawing/2014/main" id="{1A36E7F7-CB13-4873-9D9E-3AD01C003879}"/>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12" name="グループ化 11">
              <a:extLst>
                <a:ext uri="{FF2B5EF4-FFF2-40B4-BE49-F238E27FC236}">
                  <a16:creationId xmlns:a16="http://schemas.microsoft.com/office/drawing/2014/main" id="{60A128F7-9850-401F-9C81-CB828A86D104}"/>
                </a:ext>
              </a:extLst>
            </p:cNvPr>
            <p:cNvGrpSpPr/>
            <p:nvPr/>
          </p:nvGrpSpPr>
          <p:grpSpPr>
            <a:xfrm>
              <a:off x="971829" y="1493659"/>
              <a:ext cx="401469" cy="678828"/>
              <a:chOff x="892445" y="2378728"/>
              <a:chExt cx="792162" cy="1286531"/>
            </a:xfrm>
          </p:grpSpPr>
          <p:pic>
            <p:nvPicPr>
              <p:cNvPr id="14" name="Picture 3" descr="C:\Users\R176070\AppData\Local\Microsoft\Windows\Temporary Internet Files\Content.IE5\340NT5HK\Finger-pointing-icon[1].png">
                <a:extLst>
                  <a:ext uri="{FF2B5EF4-FFF2-40B4-BE49-F238E27FC236}">
                    <a16:creationId xmlns:a16="http://schemas.microsoft.com/office/drawing/2014/main" id="{50027DB1-DA56-4FAF-8B0D-1CB4F8FA915C}"/>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a:extLst>
                  <a:ext uri="{FF2B5EF4-FFF2-40B4-BE49-F238E27FC236}">
                    <a16:creationId xmlns:a16="http://schemas.microsoft.com/office/drawing/2014/main" id="{A08A7FE4-5F7C-4D87-BA30-C359AC02498C}"/>
                  </a:ext>
                </a:extLst>
              </p:cNvPr>
              <p:cNvGrpSpPr/>
              <p:nvPr/>
            </p:nvGrpSpPr>
            <p:grpSpPr>
              <a:xfrm rot="865085">
                <a:off x="1241880" y="2378728"/>
                <a:ext cx="312183" cy="563748"/>
                <a:chOff x="2790652" y="3004952"/>
                <a:chExt cx="312183" cy="563748"/>
              </a:xfrm>
            </p:grpSpPr>
            <p:sp>
              <p:nvSpPr>
                <p:cNvPr id="16" name="二等辺三角形 15">
                  <a:extLst>
                    <a:ext uri="{FF2B5EF4-FFF2-40B4-BE49-F238E27FC236}">
                      <a16:creationId xmlns:a16="http://schemas.microsoft.com/office/drawing/2014/main" id="{0056586E-E2C1-49EB-9818-9D5C91A0C0F9}"/>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a:extLst>
                    <a:ext uri="{FF2B5EF4-FFF2-40B4-BE49-F238E27FC236}">
                      <a16:creationId xmlns:a16="http://schemas.microsoft.com/office/drawing/2014/main" id="{9C371852-E461-47B6-85B8-7464454C3AFE}"/>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3" name="角丸四角形 58">
              <a:extLst>
                <a:ext uri="{FF2B5EF4-FFF2-40B4-BE49-F238E27FC236}">
                  <a16:creationId xmlns:a16="http://schemas.microsoft.com/office/drawing/2014/main" id="{30FDB8EB-2024-4751-96CD-B83977B50379}"/>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2979633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42</a:t>
            </a:fld>
            <a:endParaRPr lang="en-US" altLang="ja-JP" sz="1600" dirty="0"/>
          </a:p>
        </p:txBody>
      </p:sp>
      <p:sp>
        <p:nvSpPr>
          <p:cNvPr id="6" name="タイトル 1"/>
          <p:cNvSpPr>
            <a:spLocks noGrp="1"/>
          </p:cNvSpPr>
          <p:nvPr>
            <p:ph type="title"/>
          </p:nvPr>
        </p:nvSpPr>
        <p:spPr bwMode="white">
          <a:xfrm>
            <a:off x="0" y="3105150"/>
            <a:ext cx="8577305" cy="647700"/>
          </a:xfrm>
        </p:spPr>
        <p:txBody>
          <a:bodyPr/>
          <a:lstStyle/>
          <a:p>
            <a:r>
              <a:rPr kumimoji="1" lang="ja-JP" altLang="en-US" sz="3200" dirty="0">
                <a:solidFill>
                  <a:schemeClr val="bg1"/>
                </a:solidFill>
              </a:rPr>
              <a:t>　　第七章　みんなで考えて</a:t>
            </a:r>
            <a:r>
              <a:rPr lang="ja-JP" altLang="en-US" sz="3200" dirty="0">
                <a:solidFill>
                  <a:schemeClr val="bg1"/>
                </a:solidFill>
              </a:rPr>
              <a:t>み</a:t>
            </a:r>
            <a:r>
              <a:rPr kumimoji="1" lang="ja-JP" altLang="en-US" sz="3200" dirty="0">
                <a:solidFill>
                  <a:schemeClr val="bg1"/>
                </a:solidFill>
              </a:rPr>
              <a:t>よう</a:t>
            </a:r>
            <a:endParaRPr kumimoji="1" lang="ja-JP" altLang="en-US" sz="2400" dirty="0">
              <a:solidFill>
                <a:schemeClr val="bg1"/>
              </a:solidFill>
            </a:endParaRPr>
          </a:p>
        </p:txBody>
      </p:sp>
    </p:spTree>
    <p:extLst>
      <p:ext uri="{BB962C8B-B14F-4D97-AF65-F5344CB8AC3E}">
        <p14:creationId xmlns:p14="http://schemas.microsoft.com/office/powerpoint/2010/main" val="3583628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88949" y="1051893"/>
            <a:ext cx="9277621" cy="4978400"/>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将来、あなたが育児休業を取得しようとする場合、家庭や職場においてどのようなことをしたいと思いますか。考えてみましょう</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家庭で取り組もうと思うこと</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育児休業を取得する場合、どのようなことをしたいですか。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800" dirty="0">
                <a:latin typeface="Meiryo UI" panose="020B0604030504040204" pitchFamily="50" charset="-128"/>
                <a:ea typeface="Meiryo UI" panose="020B0604030504040204" pitchFamily="50" charset="-128"/>
                <a:cs typeface="Meiryo UI" panose="020B0604030504040204" pitchFamily="50" charset="-128"/>
              </a:rPr>
              <a:t>（あなたが女性の場合は、どのようなことを夫にしてもらいたいですか。）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 ・ おむつ交換、寝かしつけ、ミルクの準備、子どもの遊び、予防接種</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r>
              <a:rPr lang="ja-JP" altLang="en-US" sz="1800" dirty="0">
                <a:latin typeface="Meiryo UI" panose="020B0604030504040204" pitchFamily="50" charset="-128"/>
                <a:ea typeface="Meiryo UI" panose="020B0604030504040204" pitchFamily="50" charset="-128"/>
                <a:cs typeface="Meiryo UI" panose="020B0604030504040204" pitchFamily="50" charset="-128"/>
              </a:rPr>
              <a:t>　　　　　食事の準備と後片付け、掃除、洗濯、買い物、保育所入所に向けた情報収集等</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職場で取り組もう</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と思うこと</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育児休業を取得しようとする場合、職場でどのようなことに取り組みますか。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cs typeface="Meiryo UI" panose="020B0604030504040204" pitchFamily="50" charset="-128"/>
              </a:rPr>
              <a:t>（あなたが女性の場合は、職場の男性社員にどのようなことをしてもらいたいですか。）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仕事と育児を両立できる職場は、どのような職場だと思いますか。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a:xfrm>
            <a:off x="495300" y="274638"/>
            <a:ext cx="9410700" cy="647700"/>
          </a:xfrm>
        </p:spPr>
        <p:txBody>
          <a:bodyPr/>
          <a:lstStyle/>
          <a:p>
            <a:r>
              <a:rPr lang="ja-JP" altLang="en-US" dirty="0"/>
              <a:t>７－１－１</a:t>
            </a:r>
            <a:r>
              <a:rPr kumimoji="1" lang="ja-JP" altLang="en-US" dirty="0"/>
              <a:t>．</a:t>
            </a:r>
            <a:r>
              <a:rPr lang="ja-JP" altLang="en-US" dirty="0"/>
              <a:t>育児休業の取得について考えてみましょう</a:t>
            </a:r>
            <a:endParaRPr kumimoji="1" lang="ja-JP" altLang="en-US" sz="20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43</a:t>
            </a:fld>
            <a:endParaRPr lang="en-US" altLang="ja-JP" sz="1600" dirty="0"/>
          </a:p>
        </p:txBody>
      </p:sp>
    </p:spTree>
    <p:extLst>
      <p:ext uri="{BB962C8B-B14F-4D97-AF65-F5344CB8AC3E}">
        <p14:creationId xmlns:p14="http://schemas.microsoft.com/office/powerpoint/2010/main" val="770016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300" y="274638"/>
            <a:ext cx="9410700" cy="647700"/>
          </a:xfrm>
        </p:spPr>
        <p:txBody>
          <a:bodyPr/>
          <a:lstStyle/>
          <a:p>
            <a:r>
              <a:rPr kumimoji="1" lang="ja-JP" altLang="en-US" dirty="0"/>
              <a:t>７－１－２</a:t>
            </a:r>
            <a:r>
              <a:rPr lang="ja-JP" altLang="en-US" dirty="0"/>
              <a:t>．育児休業の取得について考えてみましょう</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44</a:t>
            </a:fld>
            <a:endParaRPr lang="en-US" altLang="ja-JP" sz="1600" dirty="0"/>
          </a:p>
        </p:txBody>
      </p:sp>
      <p:sp>
        <p:nvSpPr>
          <p:cNvPr id="5" name="コンテンツ プレースホルダー 1"/>
          <p:cNvSpPr txBox="1">
            <a:spLocks/>
          </p:cNvSpPr>
          <p:nvPr/>
        </p:nvSpPr>
        <p:spPr bwMode="auto">
          <a:xfrm>
            <a:off x="698500" y="1166293"/>
            <a:ext cx="8712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育児休業を取得した場合に、家庭で取り組もうと思うこと</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95300" y="3784600"/>
            <a:ext cx="9105900" cy="24892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495300" y="1079500"/>
            <a:ext cx="9105900" cy="25781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1"/>
          <p:cNvSpPr txBox="1">
            <a:spLocks/>
          </p:cNvSpPr>
          <p:nvPr/>
        </p:nvSpPr>
        <p:spPr bwMode="auto">
          <a:xfrm>
            <a:off x="698500" y="3901555"/>
            <a:ext cx="84455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育児休業を取得しようとする場合に、職場で取り組もうと思うこと</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6765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88950" y="1051893"/>
            <a:ext cx="8928100" cy="4978400"/>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育児と仕事の両立のためには、良好な職場環境が必要です。</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以下の事項について考え、あなたが育児休業を取得したいと思った場合、どのような</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職場環境が望ましいか、考えてみましょう！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性別にかかわらず、育児休業を取得しやすく、仕事と育児を両立できる職場とは、どのような職場でしょうか？</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職場内（</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上司と部下、同僚同士）</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のコミュニケーションはどのようなものが望ましいでしょうか？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労働時間や柔軟な働き方などは、どうでしょうか？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業務分担についてはどうでしょうか？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85725"/>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職場づくりのためには、どのようなことを心掛けたら良いですか？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コミュニケーション</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例）積極的にあいさつをする、職場内で朝礼等を行い一言話す、職場外でイベントを開催する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労働時間</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例）業務の内容を定期的に報告し、従業員間で共有して相互にサポートする体制を構築する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業務の属人化</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例）業務マニュアルを作成し、複数の人が業務を実施できる体制を整備する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bwMode="white">
          <a:xfrm>
            <a:off x="495300" y="274638"/>
            <a:ext cx="9410700" cy="647700"/>
          </a:xfrm>
        </p:spPr>
        <p:txBody>
          <a:bodyPr/>
          <a:lstStyle/>
          <a:p>
            <a:r>
              <a:rPr lang="ja-JP" altLang="en-US" dirty="0"/>
              <a:t>７－２－１</a:t>
            </a:r>
            <a:r>
              <a:rPr kumimoji="1" lang="ja-JP" altLang="en-US" dirty="0"/>
              <a:t>．</a:t>
            </a:r>
            <a:r>
              <a:rPr lang="ja-JP" altLang="en-US" dirty="0"/>
              <a:t>育児休業の取得</a:t>
            </a:r>
            <a:r>
              <a:rPr kumimoji="1" lang="ja-JP" altLang="en-US" dirty="0"/>
              <a:t>について考えてみましょう</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45</a:t>
            </a:fld>
            <a:endParaRPr lang="en-US" altLang="ja-JP" sz="1600" dirty="0"/>
          </a:p>
        </p:txBody>
      </p:sp>
      <p:sp>
        <p:nvSpPr>
          <p:cNvPr id="5" name="正方形/長方形 4">
            <a:extLst>
              <a:ext uri="{FF2B5EF4-FFF2-40B4-BE49-F238E27FC236}">
                <a16:creationId xmlns:a16="http://schemas.microsoft.com/office/drawing/2014/main" id="{5500FBE9-DA75-4894-9A9D-B98279B5AF8F}"/>
              </a:ext>
            </a:extLst>
          </p:cNvPr>
          <p:cNvSpPr/>
          <p:nvPr/>
        </p:nvSpPr>
        <p:spPr>
          <a:xfrm>
            <a:off x="8515927" y="598488"/>
            <a:ext cx="1338036"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社会人向け</a:t>
            </a:r>
          </a:p>
        </p:txBody>
      </p:sp>
    </p:spTree>
    <p:extLst>
      <p:ext uri="{BB962C8B-B14F-4D97-AF65-F5344CB8AC3E}">
        <p14:creationId xmlns:p14="http://schemas.microsoft.com/office/powerpoint/2010/main" val="2226904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300" y="274638"/>
            <a:ext cx="9410700" cy="647700"/>
          </a:xfrm>
        </p:spPr>
        <p:txBody>
          <a:bodyPr/>
          <a:lstStyle/>
          <a:p>
            <a:r>
              <a:rPr kumimoji="1" lang="ja-JP" altLang="en-US" dirty="0"/>
              <a:t>７－２－２</a:t>
            </a:r>
            <a:r>
              <a:rPr lang="ja-JP" altLang="en-US" dirty="0"/>
              <a:t>．育児休業の取得について考えてみましょう</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46</a:t>
            </a:fld>
            <a:endParaRPr lang="en-US" altLang="ja-JP" sz="1600" dirty="0"/>
          </a:p>
        </p:txBody>
      </p:sp>
      <p:sp>
        <p:nvSpPr>
          <p:cNvPr id="5" name="コンテンツ プレースホルダー 1"/>
          <p:cNvSpPr txBox="1">
            <a:spLocks/>
          </p:cNvSpPr>
          <p:nvPr/>
        </p:nvSpPr>
        <p:spPr bwMode="auto">
          <a:xfrm>
            <a:off x="698500" y="1166293"/>
            <a:ext cx="8712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性別にかかわらず、育児休業を取得しやすく、仕事と育児を両立できる職場とは、どのような職場でしょうか？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95300" y="3784600"/>
            <a:ext cx="9105900" cy="24892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495300" y="1079500"/>
            <a:ext cx="9105900" cy="25781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1"/>
          <p:cNvSpPr txBox="1">
            <a:spLocks/>
          </p:cNvSpPr>
          <p:nvPr/>
        </p:nvSpPr>
        <p:spPr bwMode="auto">
          <a:xfrm>
            <a:off x="698500" y="39015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そのような職場づくりのためには、どのようなことを心掛けたら良いでしょうか？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53687EEE-82A0-4801-83CF-7BAF3CBCCFB8}"/>
              </a:ext>
            </a:extLst>
          </p:cNvPr>
          <p:cNvSpPr/>
          <p:nvPr/>
        </p:nvSpPr>
        <p:spPr>
          <a:xfrm>
            <a:off x="8515927" y="598488"/>
            <a:ext cx="1338036" cy="25037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dirty="0"/>
              <a:t>社会人向け</a:t>
            </a:r>
          </a:p>
        </p:txBody>
      </p:sp>
    </p:spTree>
    <p:extLst>
      <p:ext uri="{BB962C8B-B14F-4D97-AF65-F5344CB8AC3E}">
        <p14:creationId xmlns:p14="http://schemas.microsoft.com/office/powerpoint/2010/main" val="1703743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37">
            <a:extLst>
              <a:ext uri="{FF2B5EF4-FFF2-40B4-BE49-F238E27FC236}">
                <a16:creationId xmlns:a16="http://schemas.microsoft.com/office/drawing/2014/main" id="{E63E9818-A741-423F-88B1-86F0045C662E}"/>
              </a:ext>
            </a:extLst>
          </p:cNvPr>
          <p:cNvSpPr/>
          <p:nvPr/>
        </p:nvSpPr>
        <p:spPr>
          <a:xfrm>
            <a:off x="542955" y="1665505"/>
            <a:ext cx="8557584" cy="4533191"/>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lang="ja-JP" altLang="en-US" dirty="0"/>
              <a:t>参考資料</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47</a:t>
            </a:fld>
            <a:endParaRPr lang="en-US" altLang="ja-JP" sz="1600" dirty="0"/>
          </a:p>
        </p:txBody>
      </p:sp>
      <p:sp>
        <p:nvSpPr>
          <p:cNvPr id="7" name="テキスト ボックス 6">
            <a:extLst>
              <a:ext uri="{FF2B5EF4-FFF2-40B4-BE49-F238E27FC236}">
                <a16:creationId xmlns:a16="http://schemas.microsoft.com/office/drawing/2014/main" id="{DA0BD5A6-2868-4DE6-8A15-E8A837A73032}"/>
              </a:ext>
            </a:extLst>
          </p:cNvPr>
          <p:cNvSpPr txBox="1"/>
          <p:nvPr/>
        </p:nvSpPr>
        <p:spPr>
          <a:xfrm>
            <a:off x="587829" y="1047565"/>
            <a:ext cx="8165858" cy="369332"/>
          </a:xfrm>
          <a:prstGeom prst="rect">
            <a:avLst/>
          </a:prstGeom>
          <a:noFill/>
        </p:spPr>
        <p:txBody>
          <a:bodyPr wrap="square" rtlCol="0">
            <a:spAutoFit/>
          </a:bodyPr>
          <a:lstStyle/>
          <a:p>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育児や家事の一例を通して、育児休業中の過ごし方をイメージしてみよう。</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70">
            <a:extLst>
              <a:ext uri="{FF2B5EF4-FFF2-40B4-BE49-F238E27FC236}">
                <a16:creationId xmlns:a16="http://schemas.microsoft.com/office/drawing/2014/main" id="{18550F63-D35B-43AB-BC6B-F54B4D776B8F}"/>
              </a:ext>
            </a:extLst>
          </p:cNvPr>
          <p:cNvSpPr/>
          <p:nvPr/>
        </p:nvSpPr>
        <p:spPr>
          <a:xfrm>
            <a:off x="1528220" y="1763744"/>
            <a:ext cx="614893" cy="288528"/>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出生</a:t>
            </a:r>
          </a:p>
        </p:txBody>
      </p:sp>
      <p:sp>
        <p:nvSpPr>
          <p:cNvPr id="10" name="角丸四角形 94">
            <a:extLst>
              <a:ext uri="{FF2B5EF4-FFF2-40B4-BE49-F238E27FC236}">
                <a16:creationId xmlns:a16="http://schemas.microsoft.com/office/drawing/2014/main" id="{33EB76DD-E687-4B01-B507-8D76FE6C0979}"/>
              </a:ext>
            </a:extLst>
          </p:cNvPr>
          <p:cNvSpPr/>
          <p:nvPr/>
        </p:nvSpPr>
        <p:spPr>
          <a:xfrm>
            <a:off x="916440" y="1972873"/>
            <a:ext cx="442973" cy="1899656"/>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409DA01F-09F5-4A6C-AB24-3608CFA3AE58}"/>
              </a:ext>
            </a:extLst>
          </p:cNvPr>
          <p:cNvSpPr txBox="1"/>
          <p:nvPr/>
        </p:nvSpPr>
        <p:spPr>
          <a:xfrm>
            <a:off x="4015501" y="4306983"/>
            <a:ext cx="1908215" cy="1476324"/>
          </a:xfrm>
          <a:prstGeom prst="rect">
            <a:avLst/>
          </a:prstGeom>
          <a:noFill/>
        </p:spPr>
        <p:txBody>
          <a:bodyPr vert="eaVert" wrap="square" rtlCol="0">
            <a:spAutoFit/>
          </a:bodyPr>
          <a:lstStyle/>
          <a:p>
            <a:r>
              <a:rPr lang="ja-JP" altLang="en-US" sz="1600" dirty="0">
                <a:latin typeface="Arial"/>
              </a:rPr>
              <a:t>ゴミ出し</a:t>
            </a:r>
            <a:endParaRPr lang="en-US" altLang="ja-JP" sz="1600" dirty="0">
              <a:latin typeface="Arial"/>
            </a:endParaRPr>
          </a:p>
          <a:p>
            <a:r>
              <a:rPr kumimoji="1" lang="ja-JP" altLang="en-US" sz="1600" dirty="0">
                <a:latin typeface="Arial"/>
              </a:rPr>
              <a:t>掃除</a:t>
            </a:r>
            <a:endParaRPr kumimoji="1" lang="en-US" altLang="ja-JP" sz="1600" dirty="0">
              <a:latin typeface="Arial"/>
            </a:endParaRPr>
          </a:p>
          <a:p>
            <a:r>
              <a:rPr lang="ja-JP" altLang="en-US" sz="1600" dirty="0">
                <a:latin typeface="Arial"/>
              </a:rPr>
              <a:t>お風呂</a:t>
            </a:r>
            <a:endParaRPr lang="en-US" altLang="ja-JP" sz="1600" dirty="0">
              <a:latin typeface="Arial"/>
            </a:endParaRPr>
          </a:p>
          <a:p>
            <a:r>
              <a:rPr kumimoji="1" lang="ja-JP" altLang="en-US" sz="1600" dirty="0">
                <a:latin typeface="Arial"/>
              </a:rPr>
              <a:t>洗濯</a:t>
            </a:r>
            <a:endParaRPr kumimoji="1" lang="en-US" altLang="ja-JP" sz="1600" dirty="0">
              <a:latin typeface="Arial"/>
            </a:endParaRPr>
          </a:p>
          <a:p>
            <a:r>
              <a:rPr kumimoji="1" lang="ja-JP" altLang="en-US" sz="1600" dirty="0">
                <a:latin typeface="Arial"/>
              </a:rPr>
              <a:t>食器片づけ</a:t>
            </a:r>
            <a:endParaRPr kumimoji="1" lang="en-US" altLang="ja-JP" sz="1600" dirty="0">
              <a:latin typeface="Arial"/>
            </a:endParaRPr>
          </a:p>
          <a:p>
            <a:r>
              <a:rPr lang="ja-JP" altLang="en-US" sz="1600" dirty="0">
                <a:latin typeface="Arial"/>
              </a:rPr>
              <a:t>料理</a:t>
            </a:r>
            <a:endParaRPr lang="en-US" altLang="ja-JP" sz="1600" dirty="0">
              <a:latin typeface="Arial"/>
            </a:endParaRPr>
          </a:p>
          <a:p>
            <a:r>
              <a:rPr kumimoji="1" lang="ja-JP" altLang="en-US" sz="1600" dirty="0">
                <a:latin typeface="Arial"/>
              </a:rPr>
              <a:t>買い物</a:t>
            </a:r>
            <a:endParaRPr kumimoji="1" lang="en-US" altLang="ja-JP" sz="1600" dirty="0">
              <a:latin typeface="Arial"/>
            </a:endParaRPr>
          </a:p>
        </p:txBody>
      </p:sp>
      <p:sp>
        <p:nvSpPr>
          <p:cNvPr id="13" name="角丸四角形 70">
            <a:extLst>
              <a:ext uri="{FF2B5EF4-FFF2-40B4-BE49-F238E27FC236}">
                <a16:creationId xmlns:a16="http://schemas.microsoft.com/office/drawing/2014/main" id="{3A4D6107-1328-4241-8085-7DAC704AC937}"/>
              </a:ext>
            </a:extLst>
          </p:cNvPr>
          <p:cNvSpPr/>
          <p:nvPr/>
        </p:nvSpPr>
        <p:spPr>
          <a:xfrm>
            <a:off x="2311920" y="1763744"/>
            <a:ext cx="1238148" cy="2885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８週間</a:t>
            </a:r>
          </a:p>
        </p:txBody>
      </p:sp>
      <p:sp>
        <p:nvSpPr>
          <p:cNvPr id="14" name="テキスト ボックス 13">
            <a:extLst>
              <a:ext uri="{FF2B5EF4-FFF2-40B4-BE49-F238E27FC236}">
                <a16:creationId xmlns:a16="http://schemas.microsoft.com/office/drawing/2014/main" id="{74E4B041-CA62-4E5B-80D0-E40BBB9D78F5}"/>
              </a:ext>
            </a:extLst>
          </p:cNvPr>
          <p:cNvSpPr txBox="1"/>
          <p:nvPr/>
        </p:nvSpPr>
        <p:spPr>
          <a:xfrm>
            <a:off x="2205504" y="2147778"/>
            <a:ext cx="1415772" cy="2032421"/>
          </a:xfrm>
          <a:prstGeom prst="rect">
            <a:avLst/>
          </a:prstGeom>
          <a:noFill/>
        </p:spPr>
        <p:txBody>
          <a:bodyPr vert="eaVert" wrap="square" rtlCol="0">
            <a:spAutoFit/>
          </a:bodyPr>
          <a:lstStyle/>
          <a:p>
            <a:r>
              <a:rPr kumimoji="1" lang="ja-JP" altLang="en-US" sz="1600" dirty="0">
                <a:latin typeface="Arial"/>
              </a:rPr>
              <a:t>寝かしつけ</a:t>
            </a:r>
            <a:endParaRPr kumimoji="1" lang="en-US" altLang="ja-JP" sz="1600" dirty="0">
              <a:latin typeface="Arial"/>
            </a:endParaRPr>
          </a:p>
          <a:p>
            <a:r>
              <a:rPr lang="ja-JP" altLang="en-US" sz="1600" dirty="0">
                <a:latin typeface="Arial"/>
              </a:rPr>
              <a:t>沐浴</a:t>
            </a:r>
            <a:endParaRPr lang="en-US" altLang="ja-JP" sz="1600" dirty="0">
              <a:latin typeface="Arial"/>
            </a:endParaRPr>
          </a:p>
          <a:p>
            <a:r>
              <a:rPr kumimoji="1" lang="ja-JP" altLang="en-US" sz="1600" dirty="0">
                <a:latin typeface="Arial"/>
              </a:rPr>
              <a:t>衣服の着せ替え</a:t>
            </a:r>
            <a:endParaRPr kumimoji="1" lang="en-US" altLang="ja-JP" sz="1600" dirty="0">
              <a:latin typeface="Arial"/>
            </a:endParaRPr>
          </a:p>
          <a:p>
            <a:r>
              <a:rPr lang="ja-JP" altLang="en-US" sz="1600" dirty="0">
                <a:latin typeface="Arial"/>
              </a:rPr>
              <a:t>授乳（ミルクの準備）</a:t>
            </a:r>
            <a:endParaRPr lang="en-US" altLang="ja-JP" sz="1600" dirty="0">
              <a:latin typeface="Arial"/>
            </a:endParaRPr>
          </a:p>
          <a:p>
            <a:r>
              <a:rPr kumimoji="1" lang="ja-JP" altLang="en-US" sz="1600" dirty="0">
                <a:latin typeface="Arial"/>
              </a:rPr>
              <a:t>おむつ交換</a:t>
            </a:r>
          </a:p>
        </p:txBody>
      </p:sp>
      <p:sp>
        <p:nvSpPr>
          <p:cNvPr id="15" name="テキスト ボックス 14">
            <a:extLst>
              <a:ext uri="{FF2B5EF4-FFF2-40B4-BE49-F238E27FC236}">
                <a16:creationId xmlns:a16="http://schemas.microsoft.com/office/drawing/2014/main" id="{F84E59D4-C4FF-4F2E-BC61-74A3C53BE0BB}"/>
              </a:ext>
            </a:extLst>
          </p:cNvPr>
          <p:cNvSpPr txBox="1"/>
          <p:nvPr/>
        </p:nvSpPr>
        <p:spPr>
          <a:xfrm>
            <a:off x="3398990" y="2177564"/>
            <a:ext cx="2400657" cy="2032421"/>
          </a:xfrm>
          <a:prstGeom prst="rect">
            <a:avLst/>
          </a:prstGeom>
          <a:noFill/>
        </p:spPr>
        <p:txBody>
          <a:bodyPr vert="eaVert" wrap="square" rtlCol="0">
            <a:spAutoFit/>
          </a:bodyPr>
          <a:lstStyle/>
          <a:p>
            <a:r>
              <a:rPr lang="ja-JP" altLang="en-US" sz="1600" dirty="0">
                <a:latin typeface="Arial"/>
              </a:rPr>
              <a:t>子どもの看病</a:t>
            </a:r>
            <a:endParaRPr lang="en-US" altLang="ja-JP" sz="1600" dirty="0">
              <a:latin typeface="Arial"/>
            </a:endParaRPr>
          </a:p>
          <a:p>
            <a:r>
              <a:rPr lang="ja-JP" altLang="en-US" sz="1600" dirty="0">
                <a:latin typeface="Arial"/>
              </a:rPr>
              <a:t>定期健診</a:t>
            </a:r>
            <a:endParaRPr lang="en-US" altLang="ja-JP" sz="1600" dirty="0">
              <a:latin typeface="Arial"/>
            </a:endParaRPr>
          </a:p>
          <a:p>
            <a:r>
              <a:rPr lang="ja-JP" altLang="en-US" sz="1600" dirty="0">
                <a:latin typeface="Arial"/>
              </a:rPr>
              <a:t>予防接種</a:t>
            </a:r>
            <a:endParaRPr lang="en-US" altLang="ja-JP" sz="1600" dirty="0">
              <a:latin typeface="Arial"/>
            </a:endParaRPr>
          </a:p>
          <a:p>
            <a:r>
              <a:rPr lang="ja-JP" altLang="en-US" sz="1600" dirty="0">
                <a:latin typeface="Arial"/>
              </a:rPr>
              <a:t>子どもと入浴</a:t>
            </a:r>
            <a:endParaRPr lang="en-US" altLang="ja-JP" sz="1600" dirty="0">
              <a:latin typeface="Arial"/>
            </a:endParaRPr>
          </a:p>
          <a:p>
            <a:r>
              <a:rPr lang="ja-JP" altLang="en-US" sz="1600" dirty="0">
                <a:latin typeface="Arial"/>
              </a:rPr>
              <a:t>歯磨き</a:t>
            </a:r>
            <a:endParaRPr lang="en-US" altLang="ja-JP" sz="1600" dirty="0">
              <a:latin typeface="Arial"/>
            </a:endParaRPr>
          </a:p>
          <a:p>
            <a:r>
              <a:rPr lang="ja-JP" altLang="en-US" sz="1600" dirty="0">
                <a:latin typeface="Arial"/>
              </a:rPr>
              <a:t>食事の補助</a:t>
            </a:r>
            <a:endParaRPr lang="en-US" altLang="ja-JP" sz="1600" dirty="0">
              <a:latin typeface="Arial"/>
            </a:endParaRPr>
          </a:p>
          <a:p>
            <a:r>
              <a:rPr lang="ja-JP" altLang="en-US" sz="1600" dirty="0">
                <a:latin typeface="Arial"/>
              </a:rPr>
              <a:t>離乳食の準備</a:t>
            </a:r>
            <a:endParaRPr lang="en-US" altLang="ja-JP" sz="1600" dirty="0">
              <a:latin typeface="Arial"/>
            </a:endParaRPr>
          </a:p>
          <a:p>
            <a:r>
              <a:rPr kumimoji="1" lang="ja-JP" altLang="en-US" sz="1600" dirty="0">
                <a:latin typeface="Arial"/>
              </a:rPr>
              <a:t>（左記に加え）</a:t>
            </a:r>
            <a:endParaRPr kumimoji="1" lang="en-US" altLang="ja-JP" sz="1600" dirty="0">
              <a:latin typeface="Arial"/>
            </a:endParaRPr>
          </a:p>
          <a:p>
            <a:endParaRPr kumimoji="1" lang="ja-JP" altLang="en-US" sz="1600" dirty="0">
              <a:latin typeface="Arial"/>
            </a:endParaRPr>
          </a:p>
        </p:txBody>
      </p:sp>
      <p:sp>
        <p:nvSpPr>
          <p:cNvPr id="16" name="角丸四角形 70">
            <a:extLst>
              <a:ext uri="{FF2B5EF4-FFF2-40B4-BE49-F238E27FC236}">
                <a16:creationId xmlns:a16="http://schemas.microsoft.com/office/drawing/2014/main" id="{9F53ABE5-201F-4E25-B6E2-45C035D199AC}"/>
              </a:ext>
            </a:extLst>
          </p:cNvPr>
          <p:cNvSpPr/>
          <p:nvPr/>
        </p:nvSpPr>
        <p:spPr>
          <a:xfrm>
            <a:off x="3653621" y="1763743"/>
            <a:ext cx="2035387" cy="2885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１歳になるまで</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70">
            <a:extLst>
              <a:ext uri="{FF2B5EF4-FFF2-40B4-BE49-F238E27FC236}">
                <a16:creationId xmlns:a16="http://schemas.microsoft.com/office/drawing/2014/main" id="{1574048D-4127-4020-82BB-1491BD0ACD6F}"/>
              </a:ext>
            </a:extLst>
          </p:cNvPr>
          <p:cNvSpPr/>
          <p:nvPr/>
        </p:nvSpPr>
        <p:spPr>
          <a:xfrm>
            <a:off x="5840491" y="1763744"/>
            <a:ext cx="1298417" cy="269304"/>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a:t>
            </a:r>
          </a:p>
        </p:txBody>
      </p:sp>
      <p:sp>
        <p:nvSpPr>
          <p:cNvPr id="18" name="テキスト ボックス 17">
            <a:extLst>
              <a:ext uri="{FF2B5EF4-FFF2-40B4-BE49-F238E27FC236}">
                <a16:creationId xmlns:a16="http://schemas.microsoft.com/office/drawing/2014/main" id="{FD10A526-84D2-4292-AAAD-773DD67997BF}"/>
              </a:ext>
            </a:extLst>
          </p:cNvPr>
          <p:cNvSpPr txBox="1"/>
          <p:nvPr/>
        </p:nvSpPr>
        <p:spPr>
          <a:xfrm>
            <a:off x="5923716" y="2193111"/>
            <a:ext cx="1169551" cy="1813833"/>
          </a:xfrm>
          <a:prstGeom prst="rect">
            <a:avLst/>
          </a:prstGeom>
          <a:noFill/>
        </p:spPr>
        <p:txBody>
          <a:bodyPr vert="eaVert" wrap="square" rtlCol="0">
            <a:spAutoFit/>
          </a:bodyPr>
          <a:lstStyle/>
          <a:p>
            <a:r>
              <a:rPr lang="ja-JP" altLang="en-US" sz="1600" dirty="0">
                <a:latin typeface="Arial"/>
              </a:rPr>
              <a:t>病気の時の看病</a:t>
            </a:r>
            <a:endParaRPr lang="en-US" altLang="ja-JP" sz="1600" dirty="0">
              <a:latin typeface="Arial"/>
            </a:endParaRPr>
          </a:p>
          <a:p>
            <a:r>
              <a:rPr lang="ja-JP" altLang="en-US" sz="1600" dirty="0">
                <a:latin typeface="Arial"/>
              </a:rPr>
              <a:t>保育所送迎</a:t>
            </a:r>
            <a:endParaRPr lang="en-US" altLang="ja-JP" sz="1600" dirty="0">
              <a:latin typeface="Arial"/>
            </a:endParaRPr>
          </a:p>
          <a:p>
            <a:r>
              <a:rPr kumimoji="1" lang="ja-JP" altLang="en-US" sz="1600" dirty="0">
                <a:latin typeface="Arial"/>
              </a:rPr>
              <a:t>慣らし保育</a:t>
            </a:r>
            <a:endParaRPr kumimoji="1" lang="en-US" altLang="ja-JP" sz="1600" dirty="0">
              <a:latin typeface="Arial"/>
            </a:endParaRPr>
          </a:p>
          <a:p>
            <a:r>
              <a:rPr kumimoji="1" lang="ja-JP" altLang="en-US" sz="1600" dirty="0">
                <a:latin typeface="Arial"/>
              </a:rPr>
              <a:t>保育所情報の収集</a:t>
            </a:r>
          </a:p>
        </p:txBody>
      </p:sp>
      <p:sp>
        <p:nvSpPr>
          <p:cNvPr id="24" name="角丸四角形 70">
            <a:extLst>
              <a:ext uri="{FF2B5EF4-FFF2-40B4-BE49-F238E27FC236}">
                <a16:creationId xmlns:a16="http://schemas.microsoft.com/office/drawing/2014/main" id="{FB8FD8E1-303E-4C47-BDF0-47A5E27FA624}"/>
              </a:ext>
            </a:extLst>
          </p:cNvPr>
          <p:cNvSpPr/>
          <p:nvPr/>
        </p:nvSpPr>
        <p:spPr>
          <a:xfrm>
            <a:off x="7369992" y="1788915"/>
            <a:ext cx="1053246" cy="2502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p>
        </p:txBody>
      </p:sp>
      <p:sp>
        <p:nvSpPr>
          <p:cNvPr id="26" name="テキスト ボックス 25">
            <a:extLst>
              <a:ext uri="{FF2B5EF4-FFF2-40B4-BE49-F238E27FC236}">
                <a16:creationId xmlns:a16="http://schemas.microsoft.com/office/drawing/2014/main" id="{7FA8E2BB-3EB4-40BF-8F3D-6A04FC968320}"/>
              </a:ext>
            </a:extLst>
          </p:cNvPr>
          <p:cNvSpPr txBox="1"/>
          <p:nvPr/>
        </p:nvSpPr>
        <p:spPr>
          <a:xfrm>
            <a:off x="7466905" y="2200039"/>
            <a:ext cx="923330" cy="1755324"/>
          </a:xfrm>
          <a:prstGeom prst="rect">
            <a:avLst/>
          </a:prstGeom>
          <a:noFill/>
        </p:spPr>
        <p:txBody>
          <a:bodyPr vert="eaVert" wrap="square" rtlCol="0">
            <a:spAutoFit/>
          </a:bodyPr>
          <a:lstStyle/>
          <a:p>
            <a:r>
              <a:rPr lang="ja-JP" altLang="en-US" sz="1600" dirty="0">
                <a:latin typeface="Arial"/>
              </a:rPr>
              <a:t>習い事や塾の送迎</a:t>
            </a:r>
            <a:endParaRPr lang="en-US" altLang="ja-JP" sz="1600" dirty="0">
              <a:latin typeface="Arial"/>
            </a:endParaRPr>
          </a:p>
          <a:p>
            <a:r>
              <a:rPr lang="ja-JP" altLang="en-US" sz="1600" dirty="0">
                <a:latin typeface="Arial"/>
              </a:rPr>
              <a:t>学童へのお迎え</a:t>
            </a:r>
            <a:endParaRPr lang="en-US" altLang="ja-JP" sz="1600" dirty="0">
              <a:latin typeface="Arial"/>
            </a:endParaRPr>
          </a:p>
          <a:p>
            <a:r>
              <a:rPr kumimoji="1" lang="ja-JP" altLang="en-US" sz="1600" dirty="0">
                <a:latin typeface="Arial"/>
              </a:rPr>
              <a:t>ＰＴＡ活動</a:t>
            </a:r>
          </a:p>
        </p:txBody>
      </p:sp>
      <p:cxnSp>
        <p:nvCxnSpPr>
          <p:cNvPr id="29" name="直線コネクタ 28">
            <a:extLst>
              <a:ext uri="{FF2B5EF4-FFF2-40B4-BE49-F238E27FC236}">
                <a16:creationId xmlns:a16="http://schemas.microsoft.com/office/drawing/2014/main" id="{82C4E5EE-0019-4A9F-8091-1C95E888D0AD}"/>
              </a:ext>
            </a:extLst>
          </p:cNvPr>
          <p:cNvCxnSpPr/>
          <p:nvPr/>
        </p:nvCxnSpPr>
        <p:spPr>
          <a:xfrm>
            <a:off x="1480776" y="4067781"/>
            <a:ext cx="7432079" cy="0"/>
          </a:xfrm>
          <a:prstGeom prst="line">
            <a:avLst/>
          </a:prstGeom>
          <a:ln w="12700">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3" name="角丸四角形 94">
            <a:extLst>
              <a:ext uri="{FF2B5EF4-FFF2-40B4-BE49-F238E27FC236}">
                <a16:creationId xmlns:a16="http://schemas.microsoft.com/office/drawing/2014/main" id="{54FEA903-F412-4E5E-96A2-3FFC850269C5}"/>
              </a:ext>
            </a:extLst>
          </p:cNvPr>
          <p:cNvSpPr/>
          <p:nvPr/>
        </p:nvSpPr>
        <p:spPr>
          <a:xfrm>
            <a:off x="959108" y="4103788"/>
            <a:ext cx="442973" cy="1899656"/>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家事</a:t>
            </a: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a:extLst>
              <a:ext uri="{FF2B5EF4-FFF2-40B4-BE49-F238E27FC236}">
                <a16:creationId xmlns:a16="http://schemas.microsoft.com/office/drawing/2014/main" id="{34FA1266-4CD0-4FD4-9830-BAFCB9D49A87}"/>
              </a:ext>
            </a:extLst>
          </p:cNvPr>
          <p:cNvCxnSpPr/>
          <p:nvPr/>
        </p:nvCxnSpPr>
        <p:spPr>
          <a:xfrm>
            <a:off x="1523444" y="6198696"/>
            <a:ext cx="7432079" cy="0"/>
          </a:xfrm>
          <a:prstGeom prst="line">
            <a:avLst/>
          </a:prstGeom>
          <a:ln w="12700">
            <a:solidFill>
              <a:schemeClr val="bg1">
                <a:lumMod val="65000"/>
              </a:schemeClr>
            </a:solidFill>
            <a:prstDash val="sysDot"/>
          </a:ln>
        </p:spPr>
        <p:style>
          <a:lnRef idx="2">
            <a:schemeClr val="accent1"/>
          </a:lnRef>
          <a:fillRef idx="0">
            <a:schemeClr val="accent1"/>
          </a:fillRef>
          <a:effectRef idx="1">
            <a:schemeClr val="accent1"/>
          </a:effectRef>
          <a:fontRef idx="minor">
            <a:schemeClr val="tx1"/>
          </a:fontRef>
        </p:style>
      </p:cxnSp>
      <p:sp>
        <p:nvSpPr>
          <p:cNvPr id="28" name="テキスト ボックス 27">
            <a:extLst>
              <a:ext uri="{FF2B5EF4-FFF2-40B4-BE49-F238E27FC236}">
                <a16:creationId xmlns:a16="http://schemas.microsoft.com/office/drawing/2014/main" id="{00DFBC8F-52F8-47D7-A8B4-7464721F14B8}"/>
              </a:ext>
            </a:extLst>
          </p:cNvPr>
          <p:cNvSpPr txBox="1"/>
          <p:nvPr/>
        </p:nvSpPr>
        <p:spPr>
          <a:xfrm>
            <a:off x="1515765" y="2167254"/>
            <a:ext cx="677108" cy="1476324"/>
          </a:xfrm>
          <a:prstGeom prst="rect">
            <a:avLst/>
          </a:prstGeom>
          <a:noFill/>
        </p:spPr>
        <p:txBody>
          <a:bodyPr vert="eaVert" wrap="square" rtlCol="0">
            <a:spAutoFit/>
          </a:bodyPr>
          <a:lstStyle/>
          <a:p>
            <a:r>
              <a:rPr kumimoji="1" lang="ja-JP" altLang="en-US" sz="1600" dirty="0">
                <a:latin typeface="Arial"/>
              </a:rPr>
              <a:t>育児</a:t>
            </a:r>
            <a:r>
              <a:rPr lang="ja-JP" altLang="en-US" sz="1600" dirty="0">
                <a:latin typeface="Arial"/>
              </a:rPr>
              <a:t>環境整備</a:t>
            </a:r>
            <a:endParaRPr lang="en-US" altLang="ja-JP" sz="1600" dirty="0">
              <a:latin typeface="Arial"/>
            </a:endParaRPr>
          </a:p>
          <a:p>
            <a:r>
              <a:rPr kumimoji="1" lang="ja-JP" altLang="en-US" sz="1600" dirty="0">
                <a:latin typeface="Arial"/>
              </a:rPr>
              <a:t>上の子の世話</a:t>
            </a:r>
            <a:endParaRPr kumimoji="1" lang="en-US" altLang="ja-JP" sz="1600" dirty="0">
              <a:latin typeface="Arial"/>
            </a:endParaRPr>
          </a:p>
        </p:txBody>
      </p:sp>
    </p:spTree>
    <p:extLst>
      <p:ext uri="{BB962C8B-B14F-4D97-AF65-F5344CB8AC3E}">
        <p14:creationId xmlns:p14="http://schemas.microsoft.com/office/powerpoint/2010/main" val="1012688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48</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kumimoji="1" lang="ja-JP" altLang="en-US" dirty="0"/>
              <a:t>ご確認ください</a:t>
            </a:r>
          </a:p>
        </p:txBody>
      </p:sp>
      <p:sp>
        <p:nvSpPr>
          <p:cNvPr id="6" name="コンテンツ プレースホルダー 1"/>
          <p:cNvSpPr>
            <a:spLocks noGrp="1"/>
          </p:cNvSpPr>
          <p:nvPr>
            <p:ph idx="1"/>
          </p:nvPr>
        </p:nvSpPr>
        <p:spPr>
          <a:xfrm>
            <a:off x="495300" y="1231900"/>
            <a:ext cx="9207500" cy="4899699"/>
          </a:xfrm>
        </p:spPr>
        <p:txBody>
          <a:bodyPr/>
          <a:lstStyle/>
          <a:p>
            <a:pPr marL="342900" indent="-342900">
              <a:buFont typeface="Wingdings" panose="05000000000000000000" pitchFamily="2" charset="2"/>
              <a:buChar char="Ø"/>
            </a:pP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本資料の利用について</a:t>
            </a:r>
            <a:endPar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本資料ご利用の際は、厚生労働省ホームページの利用規約をよく読んでから</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ご利用ください。　　　　　　　　</a:t>
            </a:r>
            <a:r>
              <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hlinkClick r:id="rId3"/>
              </a:rPr>
              <a:t>https://www.mhlw.go.jp/chosakuken/</a:t>
            </a:r>
            <a:endPar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イクメンプロジェクトについて</a:t>
            </a:r>
            <a:endParaRPr kumimoji="1"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厚生労働省では、育児を積極的に行う男性「イクメン」を応援し、男性の仕事</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と育児の両立を推進するイクメンプロジェクトを実施しています。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ホームページでは、取組事例集</a:t>
            </a:r>
            <a:r>
              <a:rPr lang="ja-JP" altLang="en-US" dirty="0">
                <a:latin typeface="Meiryo UI" panose="020B0604030504040204" pitchFamily="50" charset="-128"/>
                <a:ea typeface="Meiryo UI" panose="020B0604030504040204" pitchFamily="50" charset="-128"/>
                <a:cs typeface="Meiryo UI" panose="020B0604030504040204" pitchFamily="50" charset="-128"/>
              </a:rPr>
              <a:t>や体験談の掲載、各種イベントの紹介等を</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行っています。ぜひご覧ください。 </a:t>
            </a:r>
            <a:r>
              <a:rPr lang="en-US" altLang="ja-JP" dirty="0">
                <a:latin typeface="Meiryo UI" panose="020B0604030504040204" pitchFamily="50" charset="-128"/>
                <a:ea typeface="Meiryo UI" panose="020B0604030504040204" pitchFamily="50" charset="-128"/>
                <a:cs typeface="Meiryo UI" panose="020B0604030504040204" pitchFamily="50" charset="-128"/>
                <a:hlinkClick r:id="rId4"/>
              </a:rPr>
              <a:t>https://ikumen-project.mhlw.go.jp/</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育児・介護休業法について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厚生労働省ホームページでは、育児・介護休業法について紹介しています。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5"/>
              </a:rPr>
              <a:t>https://www.mhlw.go.jp/stf/seisakunitsuite/bunya/0000130583.html</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9939" y="1381125"/>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9939" y="3494160"/>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9939" y="5139410"/>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355019" y="6449596"/>
            <a:ext cx="3766089" cy="338554"/>
          </a:xfrm>
          <a:prstGeom prst="rect">
            <a:avLst/>
          </a:prstGeom>
          <a:noFill/>
        </p:spPr>
        <p:txBody>
          <a:bodyPr wrap="square" rtlCol="0">
            <a:spAutoFit/>
          </a:bodyPr>
          <a:lstStyle/>
          <a:p>
            <a:r>
              <a:rPr lang="ja-JP" altLang="en-US" sz="800" dirty="0">
                <a:latin typeface="Arial"/>
              </a:rPr>
              <a:t>「男性の育児休業取得促進 研修資料</a:t>
            </a:r>
            <a:r>
              <a:rPr lang="en-US" altLang="ja-JP" sz="800" dirty="0">
                <a:latin typeface="Arial"/>
              </a:rPr>
              <a:t>【</a:t>
            </a:r>
            <a:r>
              <a:rPr lang="ja-JP" altLang="en-US" sz="800" dirty="0">
                <a:latin typeface="Arial"/>
              </a:rPr>
              <a:t>若年（若手社員・大学生）向け</a:t>
            </a:r>
            <a:r>
              <a:rPr lang="en-US" altLang="ja-JP" sz="800" dirty="0">
                <a:latin typeface="Arial"/>
              </a:rPr>
              <a:t>】</a:t>
            </a:r>
            <a:r>
              <a:rPr lang="ja-JP" altLang="en-US" sz="800" dirty="0">
                <a:latin typeface="Arial"/>
              </a:rPr>
              <a:t>」</a:t>
            </a:r>
          </a:p>
          <a:p>
            <a:r>
              <a:rPr kumimoji="1" lang="en-US" altLang="ja-JP" sz="800" dirty="0">
                <a:latin typeface="Arial"/>
              </a:rPr>
              <a:t>2020</a:t>
            </a:r>
            <a:r>
              <a:rPr kumimoji="1" lang="ja-JP" altLang="en-US" sz="800" dirty="0">
                <a:latin typeface="Arial"/>
              </a:rPr>
              <a:t>年</a:t>
            </a:r>
            <a:r>
              <a:rPr kumimoji="1" lang="en-US" altLang="ja-JP" sz="800" dirty="0">
                <a:latin typeface="Arial"/>
              </a:rPr>
              <a:t>7</a:t>
            </a:r>
            <a:r>
              <a:rPr kumimoji="1" lang="ja-JP" altLang="en-US" sz="800" dirty="0">
                <a:latin typeface="Arial"/>
              </a:rPr>
              <a:t>月作成</a:t>
            </a:r>
            <a:endParaRPr lang="ja-JP" altLang="en-US" sz="800" dirty="0">
              <a:latin typeface="Arial"/>
            </a:endParaRPr>
          </a:p>
        </p:txBody>
      </p:sp>
    </p:spTree>
    <p:extLst>
      <p:ext uri="{BB962C8B-B14F-4D97-AF65-F5344CB8AC3E}">
        <p14:creationId xmlns:p14="http://schemas.microsoft.com/office/powerpoint/2010/main" val="314003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299" y="274638"/>
            <a:ext cx="9387609" cy="647700"/>
          </a:xfrm>
        </p:spPr>
        <p:txBody>
          <a:bodyPr/>
          <a:lstStyle/>
          <a:p>
            <a:r>
              <a:rPr kumimoji="1" lang="ja-JP" altLang="en-US" dirty="0"/>
              <a:t>１－１．共働き世帯・専業主婦世帯数の</a:t>
            </a:r>
            <a:r>
              <a:rPr lang="ja-JP" altLang="en-US" dirty="0"/>
              <a:t>推移</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a:t>
            </a:fld>
            <a:endParaRPr lang="en-US" altLang="ja-JP" sz="1600" dirty="0"/>
          </a:p>
        </p:txBody>
      </p:sp>
      <p:sp>
        <p:nvSpPr>
          <p:cNvPr id="10" name="テキスト ボックス 9"/>
          <p:cNvSpPr txBox="1"/>
          <p:nvPr/>
        </p:nvSpPr>
        <p:spPr>
          <a:xfrm>
            <a:off x="349492" y="1101288"/>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en-US" altLang="ja-JP" sz="1800" b="1" spc="-10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年代には共働き世帯が専業主婦世帯の数を上回り、その後増加傾向に。</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536508" y="1482662"/>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224701" y="6010206"/>
            <a:ext cx="9533416" cy="406073"/>
          </a:xfrm>
          <a:prstGeom prst="rect">
            <a:avLst/>
          </a:prstGeom>
        </p:spPr>
        <p:txBody>
          <a:bodyPr wrap="square" anchor="b">
            <a:noAutofit/>
          </a:bodyPr>
          <a:lstStyle/>
          <a:p>
            <a:pPr>
              <a:lnSpc>
                <a:spcPct val="120000"/>
              </a:lnSpc>
            </a:pPr>
            <a:r>
              <a:rPr kumimoji="0" lang="ja-JP" altLang="en-US" sz="900" dirty="0">
                <a:latin typeface="Meiryo UI" panose="020B0604030504040204" pitchFamily="50" charset="-128"/>
                <a:ea typeface="Meiryo UI" panose="020B0604030504040204" pitchFamily="50" charset="-128"/>
              </a:rPr>
              <a:t>資料出所：厚生労働省「厚生労働白書」、内閣府「男女共同参画白書」、総務省「労働力調査特別調査」、総務省「労働力調査（詳細集計）」より東京海上日動リスクコンサルティング</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株</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作成</a:t>
            </a:r>
            <a:endParaRPr kumimoji="0" lang="en-US" altLang="ja-JP" sz="900" dirty="0">
              <a:latin typeface="Meiryo UI" panose="020B0604030504040204" pitchFamily="50" charset="-128"/>
              <a:ea typeface="Meiryo UI" panose="020B0604030504040204" pitchFamily="50" charset="-128"/>
            </a:endParaRPr>
          </a:p>
          <a:p>
            <a:pPr>
              <a:lnSpc>
                <a:spcPct val="120000"/>
              </a:lnSpc>
            </a:pP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「専業主婦世帯」は、夫が非農林業雇用者で妻が非就業者（非労働力人口及び完全失業者）の世帯。　　　</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「共働き世帯」は夫婦ともに非農林業雇用者の世帯。</a:t>
            </a:r>
            <a:endParaRPr kumimoji="0" lang="en-US" altLang="ja-JP" sz="900" dirty="0">
              <a:latin typeface="Meiryo UI" panose="020B0604030504040204" pitchFamily="50" charset="-128"/>
              <a:ea typeface="Meiryo UI" panose="020B0604030504040204" pitchFamily="50" charset="-128"/>
            </a:endParaRPr>
          </a:p>
          <a:p>
            <a:pPr>
              <a:lnSpc>
                <a:spcPct val="120000"/>
              </a:lnSpc>
            </a:pPr>
            <a:r>
              <a:rPr kumimoji="0" lang="en-US" altLang="ja-JP" sz="900" dirty="0">
                <a:latin typeface="Meiryo UI" panose="020B0604030504040204" pitchFamily="50" charset="-128"/>
                <a:ea typeface="Meiryo UI" panose="020B0604030504040204" pitchFamily="50" charset="-128"/>
              </a:rPr>
              <a:t>※2011</a:t>
            </a:r>
            <a:r>
              <a:rPr kumimoji="0" lang="ja-JP" altLang="en-US" sz="900" dirty="0">
                <a:latin typeface="Meiryo UI" panose="020B0604030504040204" pitchFamily="50" charset="-128"/>
                <a:ea typeface="Meiryo UI" panose="020B0604030504040204" pitchFamily="50" charset="-128"/>
              </a:rPr>
              <a:t>年は岩手県、宮城県及び福島県を除く全国の結果。　</a:t>
            </a:r>
            <a:r>
              <a:rPr kumimoji="0" lang="en-US" altLang="ja-JP" sz="900" dirty="0">
                <a:latin typeface="Meiryo UI" panose="020B0604030504040204" pitchFamily="50" charset="-128"/>
                <a:ea typeface="Meiryo UI" panose="020B0604030504040204" pitchFamily="50" charset="-128"/>
              </a:rPr>
              <a:t>※2013</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2016</a:t>
            </a:r>
            <a:r>
              <a:rPr kumimoji="0" lang="ja-JP" altLang="en-US" sz="900" dirty="0">
                <a:latin typeface="Meiryo UI" panose="020B0604030504040204" pitchFamily="50" charset="-128"/>
                <a:ea typeface="Meiryo UI" panose="020B0604030504040204" pitchFamily="50" charset="-128"/>
              </a:rPr>
              <a:t>年は、</a:t>
            </a:r>
            <a:r>
              <a:rPr kumimoji="0" lang="en-US" altLang="ja-JP" sz="900" dirty="0">
                <a:latin typeface="Meiryo UI" panose="020B0604030504040204" pitchFamily="50" charset="-128"/>
                <a:ea typeface="Meiryo UI" panose="020B0604030504040204" pitchFamily="50" charset="-128"/>
              </a:rPr>
              <a:t>2015</a:t>
            </a:r>
            <a:r>
              <a:rPr kumimoji="0" lang="ja-JP" altLang="en-US" sz="900" dirty="0">
                <a:latin typeface="Meiryo UI" panose="020B0604030504040204" pitchFamily="50" charset="-128"/>
                <a:ea typeface="Meiryo UI" panose="020B0604030504040204" pitchFamily="50" charset="-128"/>
              </a:rPr>
              <a:t>年国勢調査基準のベンチマークに基づく時系列用接続数値。</a:t>
            </a:r>
            <a:endParaRPr kumimoji="0" lang="en-US" altLang="ja-JP" sz="900" dirty="0">
              <a:latin typeface="Meiryo UI" panose="020B0604030504040204" pitchFamily="50" charset="-128"/>
              <a:ea typeface="Meiryo UI" panose="020B0604030504040204" pitchFamily="50" charset="-128"/>
            </a:endParaRPr>
          </a:p>
        </p:txBody>
      </p:sp>
      <p:sp>
        <p:nvSpPr>
          <p:cNvPr id="21" name="正方形/長方形 20"/>
          <p:cNvSpPr/>
          <p:nvPr/>
        </p:nvSpPr>
        <p:spPr>
          <a:xfrm>
            <a:off x="961821" y="1490507"/>
            <a:ext cx="8499987" cy="4215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「夫は外で働き、妻は家庭を守るべきである」という性別役割分担意識に変化が生まれる。</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a:extLst>
              <a:ext uri="{FF2B5EF4-FFF2-40B4-BE49-F238E27FC236}">
                <a16:creationId xmlns:a16="http://schemas.microsoft.com/office/drawing/2014/main" id="{94EB565F-F00D-45BA-B5A5-36CD5A1078F1}"/>
              </a:ext>
            </a:extLst>
          </p:cNvPr>
          <p:cNvGraphicFramePr>
            <a:graphicFrameLocks/>
          </p:cNvGraphicFramePr>
          <p:nvPr>
            <p:extLst>
              <p:ext uri="{D42A27DB-BD31-4B8C-83A1-F6EECF244321}">
                <p14:modId xmlns:p14="http://schemas.microsoft.com/office/powerpoint/2010/main" val="3540486071"/>
              </p:ext>
            </p:extLst>
          </p:nvPr>
        </p:nvGraphicFramePr>
        <p:xfrm>
          <a:off x="990600" y="2523884"/>
          <a:ext cx="7809016" cy="3193575"/>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62DDA52C-39A1-403B-9D68-7E2C90D83E05}"/>
              </a:ext>
            </a:extLst>
          </p:cNvPr>
          <p:cNvSpPr txBox="1"/>
          <p:nvPr/>
        </p:nvSpPr>
        <p:spPr>
          <a:xfrm>
            <a:off x="1190624" y="2492187"/>
            <a:ext cx="580293" cy="215444"/>
          </a:xfrm>
          <a:prstGeom prst="rect">
            <a:avLst/>
          </a:prstGeom>
          <a:noFill/>
        </p:spPr>
        <p:txBody>
          <a:bodyPr wrap="square" rtlCol="0">
            <a:spAutoFit/>
          </a:bodyPr>
          <a:lstStyle/>
          <a:p>
            <a:r>
              <a:rPr kumimoji="1" lang="ja-JP" altLang="en-US" sz="800" dirty="0">
                <a:latin typeface="Arial"/>
              </a:rPr>
              <a:t>万世帯</a:t>
            </a:r>
          </a:p>
        </p:txBody>
      </p:sp>
      <p:sp>
        <p:nvSpPr>
          <p:cNvPr id="11" name="角丸四角形 14">
            <a:extLst>
              <a:ext uri="{FF2B5EF4-FFF2-40B4-BE49-F238E27FC236}">
                <a16:creationId xmlns:a16="http://schemas.microsoft.com/office/drawing/2014/main" id="{615961C2-0510-4A00-AEAE-52856CE0F9A3}"/>
              </a:ext>
            </a:extLst>
          </p:cNvPr>
          <p:cNvSpPr/>
          <p:nvPr/>
        </p:nvSpPr>
        <p:spPr>
          <a:xfrm>
            <a:off x="2214216" y="1967230"/>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共働き世帯・専業主婦世帯の数の推移</a:t>
            </a:r>
          </a:p>
        </p:txBody>
      </p:sp>
    </p:spTree>
    <p:extLst>
      <p:ext uri="{BB962C8B-B14F-4D97-AF65-F5344CB8AC3E}">
        <p14:creationId xmlns:p14="http://schemas.microsoft.com/office/powerpoint/2010/main" val="264196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495299" y="274638"/>
            <a:ext cx="9387609" cy="647700"/>
          </a:xfrm>
        </p:spPr>
        <p:txBody>
          <a:bodyPr/>
          <a:lstStyle/>
          <a:p>
            <a:r>
              <a:rPr kumimoji="1" lang="ja-JP" altLang="en-US" dirty="0"/>
              <a:t>１－２．共働き世帯の現状</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a:t>
            </a:fld>
            <a:endParaRPr lang="en-US" altLang="ja-JP" sz="1600" dirty="0"/>
          </a:p>
        </p:txBody>
      </p:sp>
      <p:sp>
        <p:nvSpPr>
          <p:cNvPr id="10" name="テキスト ボックス 9"/>
          <p:cNvSpPr txBox="1"/>
          <p:nvPr/>
        </p:nvSpPr>
        <p:spPr>
          <a:xfrm>
            <a:off x="349492" y="1223875"/>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夫の家事・育児時間が長いほど、就業を継続する妻の割合が高い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536508" y="1684647"/>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2572352" y="2153523"/>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夫の平日の家事・育児時間別にみた妻の就業継続割合</a:t>
            </a:r>
          </a:p>
        </p:txBody>
      </p:sp>
      <p:sp>
        <p:nvSpPr>
          <p:cNvPr id="21" name="正方形/長方形 20"/>
          <p:cNvSpPr/>
          <p:nvPr/>
        </p:nvSpPr>
        <p:spPr>
          <a:xfrm>
            <a:off x="990600" y="1715869"/>
            <a:ext cx="8313420" cy="4215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女性が出産後も継続して活躍していくためには、男性の家事・育児への参画が不可欠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E74FE7B2-971E-4B5C-A721-0655C980E5C0}"/>
              </a:ext>
            </a:extLst>
          </p:cNvPr>
          <p:cNvPicPr>
            <a:picLocks noChangeAspect="1"/>
          </p:cNvPicPr>
          <p:nvPr/>
        </p:nvPicPr>
        <p:blipFill>
          <a:blip r:embed="rId3"/>
          <a:stretch>
            <a:fillRect/>
          </a:stretch>
        </p:blipFill>
        <p:spPr>
          <a:xfrm>
            <a:off x="124647" y="2728556"/>
            <a:ext cx="9691555" cy="2798002"/>
          </a:xfrm>
          <a:prstGeom prst="rect">
            <a:avLst/>
          </a:prstGeom>
        </p:spPr>
      </p:pic>
      <p:sp>
        <p:nvSpPr>
          <p:cNvPr id="14" name="角丸四角形 24">
            <a:extLst>
              <a:ext uri="{FF2B5EF4-FFF2-40B4-BE49-F238E27FC236}">
                <a16:creationId xmlns:a16="http://schemas.microsoft.com/office/drawing/2014/main" id="{79522126-4FAD-49B2-8B57-4C3BB6900CEE}"/>
              </a:ext>
            </a:extLst>
          </p:cNvPr>
          <p:cNvSpPr/>
          <p:nvPr/>
        </p:nvSpPr>
        <p:spPr>
          <a:xfrm>
            <a:off x="536508" y="4927364"/>
            <a:ext cx="6411306" cy="45079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E593F794-E9DC-4D5B-812A-50B1297F1551}"/>
              </a:ext>
            </a:extLst>
          </p:cNvPr>
          <p:cNvSpPr/>
          <p:nvPr/>
        </p:nvSpPr>
        <p:spPr>
          <a:xfrm>
            <a:off x="187514" y="5518510"/>
            <a:ext cx="5192399" cy="923305"/>
          </a:xfrm>
          <a:prstGeom prst="rect">
            <a:avLst/>
          </a:prstGeom>
        </p:spPr>
        <p:txBody>
          <a:bodyPr wrap="none" lIns="91416" tIns="45708" rIns="91416" bIns="45708">
            <a:spAutoFit/>
          </a:bodyPr>
          <a:lstStyle/>
          <a:p>
            <a:pPr marL="452438" indent="-452438">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注：</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）集計対象は、①または②に該当し、かつ③に該当するこの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5</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年間に子どもが生まれた同居夫婦である。</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①第１回から第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②第１回に独身で第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回までの間に結婚し、結婚後第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14</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③妻が出産前に仕事ありで、かつ、「女性票」の対象者で、この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年間に子どもが生まれた夫婦</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年間で２人以上出生ありの場合は、末子について計上している。</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「総数」には、家事・育児時間不詳を含む。</a:t>
            </a:r>
          </a:p>
        </p:txBody>
      </p:sp>
      <p:sp>
        <p:nvSpPr>
          <p:cNvPr id="19" name="正方形/長方形 18">
            <a:extLst>
              <a:ext uri="{FF2B5EF4-FFF2-40B4-BE49-F238E27FC236}">
                <a16:creationId xmlns:a16="http://schemas.microsoft.com/office/drawing/2014/main" id="{40FD56C5-F1C0-486A-858C-3A0FF0E42DED}"/>
              </a:ext>
            </a:extLst>
          </p:cNvPr>
          <p:cNvSpPr/>
          <p:nvPr/>
        </p:nvSpPr>
        <p:spPr>
          <a:xfrm>
            <a:off x="5586678" y="5530353"/>
            <a:ext cx="4229524" cy="406073"/>
          </a:xfrm>
          <a:prstGeom prst="rect">
            <a:avLst/>
          </a:prstGeom>
        </p:spPr>
        <p:txBody>
          <a:bodyPr wrap="square" anchor="b">
            <a:spAutoFit/>
          </a:bodyPr>
          <a:lstStyle/>
          <a:p>
            <a:pPr algn="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仕事と生活の調和（ワーク・ライフ・バランス）レポート</a:t>
            </a:r>
            <a:r>
              <a:rPr kumimoji="0" lang="en-US" altLang="ja-JP" sz="900" dirty="0">
                <a:latin typeface="Meiryo UI" panose="020B0604030504040204" pitchFamily="50" charset="-128"/>
                <a:ea typeface="Meiryo UI" panose="020B0604030504040204" pitchFamily="50" charset="-128"/>
              </a:rPr>
              <a:t>2019</a:t>
            </a:r>
            <a:r>
              <a:rPr kumimoji="0" lang="zh-TW" altLang="en-US" sz="900" dirty="0">
                <a:latin typeface="Meiryo UI" panose="020B0604030504040204" pitchFamily="50" charset="-128"/>
                <a:ea typeface="Meiryo UI" panose="020B0604030504040204" pitchFamily="50" charset="-128"/>
              </a:rPr>
              <a:t>厚生労働省「</a:t>
            </a:r>
            <a:r>
              <a:rPr kumimoji="0" lang="ja-JP" altLang="en-US" sz="900" dirty="0">
                <a:latin typeface="Meiryo UI" panose="020B0604030504040204" pitchFamily="50" charset="-128"/>
                <a:ea typeface="Meiryo UI" panose="020B0604030504040204" pitchFamily="50" charset="-128"/>
              </a:rPr>
              <a:t>第</a:t>
            </a:r>
            <a:r>
              <a:rPr kumimoji="0" lang="en-US" altLang="ja-JP" sz="900" dirty="0">
                <a:latin typeface="Meiryo UI" panose="020B0604030504040204" pitchFamily="50" charset="-128"/>
                <a:ea typeface="Meiryo UI" panose="020B0604030504040204" pitchFamily="50" charset="-128"/>
              </a:rPr>
              <a:t>14</a:t>
            </a:r>
            <a:r>
              <a:rPr kumimoji="0" lang="ja-JP" altLang="en-US" sz="900" dirty="0">
                <a:latin typeface="Meiryo UI" panose="020B0604030504040204" pitchFamily="50" charset="-128"/>
                <a:ea typeface="Meiryo UI" panose="020B0604030504040204" pitchFamily="50" charset="-128"/>
              </a:rPr>
              <a:t>回</a:t>
            </a:r>
            <a:r>
              <a:rPr kumimoji="0" lang="en-US" altLang="ja-JP" sz="900" dirty="0">
                <a:latin typeface="Meiryo UI" panose="020B0604030504040204" pitchFamily="50" charset="-128"/>
                <a:ea typeface="Meiryo UI" panose="020B0604030504040204" pitchFamily="50" charset="-128"/>
              </a:rPr>
              <a:t>21</a:t>
            </a:r>
            <a:r>
              <a:rPr kumimoji="0" lang="ja-JP" altLang="en-US" sz="900" dirty="0">
                <a:latin typeface="Meiryo UI" panose="020B0604030504040204" pitchFamily="50" charset="-128"/>
                <a:ea typeface="Meiryo UI" panose="020B0604030504040204" pitchFamily="50" charset="-128"/>
              </a:rPr>
              <a:t>世紀成年者縦断調査</a:t>
            </a:r>
            <a:r>
              <a:rPr kumimoji="0" lang="zh-TW" altLang="en-US" sz="900" dirty="0">
                <a:latin typeface="Meiryo UI" panose="020B0604030504040204" pitchFamily="50" charset="-128"/>
                <a:ea typeface="Meiryo UI" panose="020B0604030504040204" pitchFamily="50" charset="-128"/>
              </a:rPr>
              <a:t>（</a:t>
            </a:r>
            <a:r>
              <a:rPr kumimoji="0" lang="en-US" altLang="zh-TW" sz="900" dirty="0">
                <a:latin typeface="Meiryo UI" panose="020B0604030504040204" pitchFamily="50" charset="-128"/>
                <a:ea typeface="Meiryo UI" panose="020B0604030504040204" pitchFamily="50" charset="-128"/>
              </a:rPr>
              <a:t>20</a:t>
            </a:r>
            <a:r>
              <a:rPr kumimoji="0" lang="en-US" altLang="ja-JP" sz="900" dirty="0">
                <a:latin typeface="Meiryo UI" panose="020B0604030504040204" pitchFamily="50" charset="-128"/>
                <a:ea typeface="Meiryo UI" panose="020B0604030504040204" pitchFamily="50" charset="-128"/>
              </a:rPr>
              <a:t>02</a:t>
            </a:r>
            <a:r>
              <a:rPr kumimoji="0" lang="ja-JP" altLang="en-US" sz="900" dirty="0">
                <a:latin typeface="Meiryo UI" panose="020B0604030504040204" pitchFamily="50" charset="-128"/>
                <a:ea typeface="Meiryo UI" panose="020B0604030504040204" pitchFamily="50" charset="-128"/>
              </a:rPr>
              <a:t>年成年者</a:t>
            </a:r>
            <a:r>
              <a:rPr kumimoji="0" lang="zh-TW" altLang="en-US"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の概況」（調査年月：</a:t>
            </a:r>
            <a:r>
              <a:rPr kumimoji="0" lang="en-US" altLang="ja-JP" sz="900" dirty="0">
                <a:latin typeface="Meiryo UI" panose="020B0604030504040204" pitchFamily="50" charset="-128"/>
                <a:ea typeface="Meiryo UI" panose="020B0604030504040204" pitchFamily="50" charset="-128"/>
              </a:rPr>
              <a:t>2015</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11</a:t>
            </a:r>
            <a:r>
              <a:rPr kumimoji="0" lang="ja-JP" altLang="en-US" sz="900" dirty="0">
                <a:latin typeface="Meiryo UI" panose="020B0604030504040204" pitchFamily="50" charset="-128"/>
                <a:ea typeface="Meiryo UI" panose="020B0604030504040204" pitchFamily="50" charset="-128"/>
              </a:rPr>
              <a:t>月）</a:t>
            </a:r>
            <a:endParaRPr kumimoji="0" lang="zh-TW"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484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１－３．男性の育児・家事に関する世代別の意識</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a:t>
            </a:fld>
            <a:endParaRPr lang="en-US" altLang="ja-JP" sz="1600" dirty="0"/>
          </a:p>
        </p:txBody>
      </p:sp>
      <p:graphicFrame>
        <p:nvGraphicFramePr>
          <p:cNvPr id="5" name="グラフ 4">
            <a:extLst>
              <a:ext uri="{FF2B5EF4-FFF2-40B4-BE49-F238E27FC236}">
                <a16:creationId xmlns:a16="http://schemas.microsoft.com/office/drawing/2014/main" id="{E2DD7EB4-A3FF-4542-A7E3-4B133960BE60}"/>
              </a:ext>
            </a:extLst>
          </p:cNvPr>
          <p:cNvGraphicFramePr>
            <a:graphicFrameLocks/>
          </p:cNvGraphicFramePr>
          <p:nvPr>
            <p:extLst>
              <p:ext uri="{D42A27DB-BD31-4B8C-83A1-F6EECF244321}">
                <p14:modId xmlns:p14="http://schemas.microsoft.com/office/powerpoint/2010/main" val="129570530"/>
              </p:ext>
            </p:extLst>
          </p:nvPr>
        </p:nvGraphicFramePr>
        <p:xfrm>
          <a:off x="309385" y="2178951"/>
          <a:ext cx="9287229" cy="440441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FBDD4339-D4F4-43A6-AE9D-9C64D654DFB1}"/>
              </a:ext>
            </a:extLst>
          </p:cNvPr>
          <p:cNvSpPr txBox="1"/>
          <p:nvPr/>
        </p:nvSpPr>
        <p:spPr>
          <a:xfrm>
            <a:off x="349491" y="1108482"/>
            <a:ext cx="9419442" cy="646331"/>
          </a:xfrm>
          <a:prstGeom prst="rect">
            <a:avLst/>
          </a:prstGeom>
          <a:noFill/>
        </p:spPr>
        <p:txBody>
          <a:bodyPr wrap="square" rtlCol="0">
            <a:spAutoFit/>
          </a:bodyPr>
          <a:lstStyle/>
          <a:p>
            <a:pPr marL="342900" indent="-342900">
              <a:buFont typeface="Wingdings" panose="05000000000000000000" pitchFamily="2" charset="2"/>
              <a:buChar char="Ø"/>
            </a:pPr>
            <a:r>
              <a:rPr lang="en-US" altLang="ja-JP" sz="1800" b="1" spc="-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1800" b="1" spc="-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代の男性は、育児や家事について、「妻も夫も同様に行う」「どちらかできる方がすればよい」と考える人が多い　　　　世代間に意識のギャップがある　</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7CC9BD1B-60E6-45D7-B0F2-C2AEC4DBB8A9}"/>
              </a:ext>
            </a:extLst>
          </p:cNvPr>
          <p:cNvSpPr/>
          <p:nvPr/>
        </p:nvSpPr>
        <p:spPr>
          <a:xfrm>
            <a:off x="5988731" y="6131563"/>
            <a:ext cx="3780202" cy="239874"/>
          </a:xfrm>
          <a:prstGeom prst="rect">
            <a:avLst/>
          </a:prstGeom>
        </p:spPr>
        <p:txBody>
          <a:bodyPr wrap="none" anchor="b">
            <a:spAutoFit/>
          </a:bodyPr>
          <a:lstStyle/>
          <a:p>
            <a:pPr algn="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内閣府「家族と地域における子育てに関する意識調査」（平成</a:t>
            </a:r>
            <a:r>
              <a:rPr kumimoji="0" lang="en-US" altLang="ja-JP" sz="900" dirty="0">
                <a:latin typeface="Meiryo UI" panose="020B0604030504040204" pitchFamily="50" charset="-128"/>
                <a:ea typeface="Meiryo UI" panose="020B0604030504040204" pitchFamily="50" charset="-128"/>
              </a:rPr>
              <a:t>25</a:t>
            </a:r>
            <a:r>
              <a:rPr kumimoji="0" lang="ja-JP" altLang="en-US" sz="900" dirty="0">
                <a:latin typeface="Meiryo UI" panose="020B0604030504040204" pitchFamily="50" charset="-128"/>
                <a:ea typeface="Meiryo UI" panose="020B0604030504040204" pitchFamily="50" charset="-128"/>
              </a:rPr>
              <a:t>年）</a:t>
            </a:r>
            <a:endParaRPr kumimoji="0" lang="zh-TW" altLang="en-US" sz="9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0D43C9B7-9663-4FEB-A4FB-F763FE7F751C}"/>
              </a:ext>
            </a:extLst>
          </p:cNvPr>
          <p:cNvSpPr/>
          <p:nvPr/>
        </p:nvSpPr>
        <p:spPr>
          <a:xfrm>
            <a:off x="4932738" y="2029338"/>
            <a:ext cx="1494946" cy="27815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6DE8D8B-0635-4E6E-8454-268CD8FD21B0}"/>
              </a:ext>
            </a:extLst>
          </p:cNvPr>
          <p:cNvSpPr/>
          <p:nvPr/>
        </p:nvSpPr>
        <p:spPr>
          <a:xfrm>
            <a:off x="9357358" y="5126676"/>
            <a:ext cx="300082" cy="239874"/>
          </a:xfrm>
          <a:prstGeom prst="rect">
            <a:avLst/>
          </a:prstGeom>
        </p:spPr>
        <p:txBody>
          <a:bodyPr wrap="none" anchor="b">
            <a:spAutoFit/>
          </a:bodyPr>
          <a:lstStyle/>
          <a:p>
            <a:pPr algn="r">
              <a:lnSpc>
                <a:spcPct val="120000"/>
              </a:lnSpc>
            </a:pPr>
            <a:r>
              <a:rPr kumimoji="0" lang="ja-JP" altLang="en-US" sz="900" dirty="0">
                <a:latin typeface="Meiryo UI" panose="020B0604030504040204" pitchFamily="50" charset="-128"/>
                <a:ea typeface="Meiryo UI" panose="020B0604030504040204" pitchFamily="50" charset="-128"/>
              </a:rPr>
              <a:t>％</a:t>
            </a:r>
            <a:endParaRPr kumimoji="0" lang="zh-TW" altLang="en-US" sz="9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15D840C-4846-49D3-AF8C-EE269BB504FC}"/>
              </a:ext>
            </a:extLst>
          </p:cNvPr>
          <p:cNvSpPr/>
          <p:nvPr/>
        </p:nvSpPr>
        <p:spPr>
          <a:xfrm>
            <a:off x="4991392" y="2009404"/>
            <a:ext cx="140615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妻も夫も同様に行う</a:t>
            </a:r>
            <a:endParaRPr kumimoji="0" lang="zh-TW" altLang="en-US" sz="12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BE30C2-3942-44EE-86AE-CF804B60424C}"/>
              </a:ext>
            </a:extLst>
          </p:cNvPr>
          <p:cNvSpPr/>
          <p:nvPr/>
        </p:nvSpPr>
        <p:spPr>
          <a:xfrm>
            <a:off x="7088514" y="2034424"/>
            <a:ext cx="190308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どちらかできる方がすればよい</a:t>
            </a:r>
            <a:endParaRPr kumimoji="0" lang="zh-TW" altLang="en-US" sz="12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4CCB0C04-C5F6-41A6-B584-3EB25BB42AE1}"/>
              </a:ext>
            </a:extLst>
          </p:cNvPr>
          <p:cNvCxnSpPr>
            <a:cxnSpLocks/>
            <a:stCxn id="8" idx="2"/>
          </p:cNvCxnSpPr>
          <p:nvPr/>
        </p:nvCxnSpPr>
        <p:spPr>
          <a:xfrm flipH="1">
            <a:off x="5426885" y="2307493"/>
            <a:ext cx="253326" cy="154013"/>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a:extLst>
              <a:ext uri="{FF2B5EF4-FFF2-40B4-BE49-F238E27FC236}">
                <a16:creationId xmlns:a16="http://schemas.microsoft.com/office/drawing/2014/main" id="{27BFB5BE-6833-432C-8B14-094F6158CB55}"/>
              </a:ext>
            </a:extLst>
          </p:cNvPr>
          <p:cNvCxnSpPr>
            <a:cxnSpLocks/>
          </p:cNvCxnSpPr>
          <p:nvPr/>
        </p:nvCxnSpPr>
        <p:spPr>
          <a:xfrm flipH="1">
            <a:off x="8225247" y="2315289"/>
            <a:ext cx="80705" cy="123053"/>
          </a:xfrm>
          <a:prstGeom prst="line">
            <a:avLst/>
          </a:prstGeom>
        </p:spPr>
        <p:style>
          <a:lnRef idx="2">
            <a:schemeClr val="accent4"/>
          </a:lnRef>
          <a:fillRef idx="0">
            <a:schemeClr val="accent4"/>
          </a:fillRef>
          <a:effectRef idx="1">
            <a:schemeClr val="accent4"/>
          </a:effectRef>
          <a:fontRef idx="minor">
            <a:schemeClr val="tx1"/>
          </a:fontRef>
        </p:style>
      </p:cxnSp>
      <p:sp>
        <p:nvSpPr>
          <p:cNvPr id="18" name="四角形: 角を丸くする 17">
            <a:extLst>
              <a:ext uri="{FF2B5EF4-FFF2-40B4-BE49-F238E27FC236}">
                <a16:creationId xmlns:a16="http://schemas.microsoft.com/office/drawing/2014/main" id="{F4E07EB1-A9E5-4255-B6E6-8BDF9A6D0E8A}"/>
              </a:ext>
            </a:extLst>
          </p:cNvPr>
          <p:cNvSpPr/>
          <p:nvPr/>
        </p:nvSpPr>
        <p:spPr>
          <a:xfrm>
            <a:off x="7026535" y="2017200"/>
            <a:ext cx="2027041" cy="28905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右矢印 11">
            <a:extLst>
              <a:ext uri="{FF2B5EF4-FFF2-40B4-BE49-F238E27FC236}">
                <a16:creationId xmlns:a16="http://schemas.microsoft.com/office/drawing/2014/main" id="{714DCB75-C02E-4CCB-B904-F0088BB48D65}"/>
              </a:ext>
            </a:extLst>
          </p:cNvPr>
          <p:cNvSpPr/>
          <p:nvPr/>
        </p:nvSpPr>
        <p:spPr>
          <a:xfrm>
            <a:off x="2511315" y="1431647"/>
            <a:ext cx="369742" cy="345404"/>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角丸四角形 14">
            <a:extLst>
              <a:ext uri="{FF2B5EF4-FFF2-40B4-BE49-F238E27FC236}">
                <a16:creationId xmlns:a16="http://schemas.microsoft.com/office/drawing/2014/main" id="{3E1FCE41-CCDB-4319-9FF4-C24BE6F254E2}"/>
              </a:ext>
            </a:extLst>
          </p:cNvPr>
          <p:cNvSpPr/>
          <p:nvPr/>
        </p:nvSpPr>
        <p:spPr>
          <a:xfrm>
            <a:off x="307570" y="1871825"/>
            <a:ext cx="4407491"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a:solidFill>
                  <a:prstClr val="black">
                    <a:lumMod val="75000"/>
                    <a:lumOff val="25000"/>
                  </a:prstClr>
                </a:solidFill>
                <a:latin typeface="ＭＳ Ｐゴシック" panose="020B0600070205080204" pitchFamily="50" charset="-128"/>
                <a:ea typeface="ＭＳ Ｐゴシック" panose="020B0600070205080204" pitchFamily="50" charset="-128"/>
              </a:rPr>
              <a:t>「育児</a:t>
            </a: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や家事は誰の役割だと思うか」世代別・男性の回答</a:t>
            </a:r>
          </a:p>
        </p:txBody>
      </p:sp>
    </p:spTree>
    <p:extLst>
      <p:ext uri="{BB962C8B-B14F-4D97-AF65-F5344CB8AC3E}">
        <p14:creationId xmlns:p14="http://schemas.microsoft.com/office/powerpoint/2010/main" val="90953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１－４．夫婦の家事・育児関連時間の国際比較</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7</a:t>
            </a:fld>
            <a:endParaRPr lang="en-US" altLang="ja-JP" sz="1600" dirty="0"/>
          </a:p>
        </p:txBody>
      </p:sp>
      <p:sp>
        <p:nvSpPr>
          <p:cNvPr id="8" name="正方形/長方形 7">
            <a:extLst>
              <a:ext uri="{FF2B5EF4-FFF2-40B4-BE49-F238E27FC236}">
                <a16:creationId xmlns:a16="http://schemas.microsoft.com/office/drawing/2014/main" id="{AC7BD75A-0D47-4AA8-AED9-AC3B21138105}"/>
              </a:ext>
            </a:extLst>
          </p:cNvPr>
          <p:cNvSpPr/>
          <p:nvPr/>
        </p:nvSpPr>
        <p:spPr>
          <a:xfrm>
            <a:off x="869545" y="5825441"/>
            <a:ext cx="8915400" cy="572273"/>
          </a:xfrm>
          <a:prstGeom prst="rect">
            <a:avLst/>
          </a:prstGeom>
        </p:spPr>
        <p:txBody>
          <a:bodyPr wrap="square" anchor="b">
            <a:spAutoFit/>
          </a:bodyPr>
          <a:lstStyle/>
          <a:p>
            <a:pP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総務省「社会生活基本調査」（平成</a:t>
            </a:r>
            <a:r>
              <a:rPr kumimoji="0" lang="en-US" altLang="ja-JP" sz="900" dirty="0">
                <a:latin typeface="Meiryo UI" panose="020B0604030504040204" pitchFamily="50" charset="-128"/>
                <a:ea typeface="Meiryo UI" panose="020B0604030504040204" pitchFamily="50" charset="-128"/>
              </a:rPr>
              <a:t>28</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Bureau of Statistics of U.S. ”American Time Use Survey”(2016)</a:t>
            </a:r>
            <a:r>
              <a:rPr kumimoji="0" lang="ja-JP" altLang="en-US" sz="900" dirty="0">
                <a:latin typeface="Meiryo UI" panose="020B0604030504040204" pitchFamily="50" charset="-128"/>
                <a:ea typeface="Meiryo UI" panose="020B0604030504040204" pitchFamily="50" charset="-128"/>
              </a:rPr>
              <a:t>及び</a:t>
            </a:r>
            <a:endParaRPr kumimoji="0" lang="en-US" altLang="ja-JP" sz="900" dirty="0">
              <a:latin typeface="Meiryo UI" panose="020B0604030504040204" pitchFamily="50" charset="-128"/>
              <a:ea typeface="Meiryo UI" panose="020B0604030504040204" pitchFamily="50" charset="-128"/>
            </a:endParaRPr>
          </a:p>
          <a:p>
            <a:pPr>
              <a:lnSpc>
                <a:spcPct val="120000"/>
              </a:lnSpc>
            </a:pPr>
            <a:r>
              <a:rPr kumimoji="0" lang="ja-JP" altLang="en-US" sz="900" dirty="0">
                <a:latin typeface="Meiryo UI" panose="020B0604030504040204" pitchFamily="50" charset="-128"/>
                <a:ea typeface="Meiryo UI" panose="020B0604030504040204" pitchFamily="50" charset="-128"/>
              </a:rPr>
              <a:t>　　　　</a:t>
            </a:r>
            <a:r>
              <a:rPr kumimoji="0" lang="en-US" altLang="ja-JP" sz="900" dirty="0">
                <a:latin typeface="Meiryo UI" panose="020B0604030504040204" pitchFamily="50" charset="-128"/>
                <a:ea typeface="Meiryo UI" panose="020B0604030504040204" pitchFamily="50" charset="-128"/>
              </a:rPr>
              <a:t>Eurostat</a:t>
            </a:r>
            <a:r>
              <a:rPr kumimoji="0" lang="ja-JP" altLang="en-US" sz="900" dirty="0">
                <a:latin typeface="Meiryo UI" panose="020B0604030504040204" pitchFamily="50" charset="-128"/>
                <a:ea typeface="Meiryo UI" panose="020B0604030504040204" pitchFamily="50" charset="-128"/>
              </a:rPr>
              <a:t>　</a:t>
            </a:r>
            <a:r>
              <a:rPr kumimoji="0" lang="en-US" altLang="ja-JP" sz="900" dirty="0">
                <a:latin typeface="Meiryo UI" panose="020B0604030504040204" pitchFamily="50" charset="-128"/>
                <a:ea typeface="Meiryo UI" panose="020B0604030504040204" pitchFamily="50" charset="-128"/>
              </a:rPr>
              <a:t>”How Europeans Spend Their Everyday Life of Women and Men”(2004)</a:t>
            </a:r>
          </a:p>
          <a:p>
            <a:pPr>
              <a:lnSpc>
                <a:spcPct val="120000"/>
              </a:lnSpc>
            </a:pP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日本の値は、「夫婦と子供の世帯」に限定した夫と妻の</a:t>
            </a:r>
            <a:r>
              <a:rPr kumimoji="0" lang="en-US" altLang="ja-JP" sz="900" dirty="0">
                <a:latin typeface="Meiryo UI" panose="020B0604030504040204" pitchFamily="50" charset="-128"/>
                <a:ea typeface="Meiryo UI" panose="020B0604030504040204" pitchFamily="50" charset="-128"/>
              </a:rPr>
              <a:t>1</a:t>
            </a:r>
            <a:r>
              <a:rPr kumimoji="0" lang="ja-JP" altLang="en-US" sz="900" dirty="0">
                <a:latin typeface="Meiryo UI" panose="020B0604030504040204" pitchFamily="50" charset="-128"/>
                <a:ea typeface="Meiryo UI" panose="020B0604030504040204" pitchFamily="50" charset="-128"/>
              </a:rPr>
              <a:t>日当たりの「家事」、「育児・介護」、「育児」及び「買い物」の合計　　</a:t>
            </a:r>
            <a:r>
              <a:rPr kumimoji="0" lang="en-US" altLang="ja-JP"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日本、アメリカは、末子の年齢が</a:t>
            </a:r>
            <a:r>
              <a:rPr kumimoji="0" lang="en-US" altLang="ja-JP" sz="900" dirty="0">
                <a:latin typeface="Meiryo UI" panose="020B0604030504040204" pitchFamily="50" charset="-128"/>
                <a:ea typeface="Meiryo UI" panose="020B0604030504040204" pitchFamily="50" charset="-128"/>
              </a:rPr>
              <a:t>6</a:t>
            </a:r>
            <a:r>
              <a:rPr kumimoji="0" lang="ja-JP" altLang="en-US" sz="900" dirty="0">
                <a:latin typeface="Meiryo UI" panose="020B0604030504040204" pitchFamily="50" charset="-128"/>
                <a:ea typeface="Meiryo UI" panose="020B0604030504040204" pitchFamily="50" charset="-128"/>
              </a:rPr>
              <a:t>歳未満、</a:t>
            </a:r>
            <a:r>
              <a:rPr kumimoji="0" lang="en-US" altLang="ja-JP" sz="900" dirty="0">
                <a:latin typeface="Meiryo UI" panose="020B0604030504040204" pitchFamily="50" charset="-128"/>
                <a:ea typeface="Meiryo UI" panose="020B0604030504040204" pitchFamily="50" charset="-128"/>
              </a:rPr>
              <a:t>EU</a:t>
            </a:r>
            <a:r>
              <a:rPr kumimoji="0" lang="ja-JP" altLang="en-US" sz="900" dirty="0">
                <a:latin typeface="Meiryo UI" panose="020B0604030504040204" pitchFamily="50" charset="-128"/>
                <a:ea typeface="Meiryo UI" panose="020B0604030504040204" pitchFamily="50" charset="-128"/>
              </a:rPr>
              <a:t>諸国は</a:t>
            </a:r>
            <a:r>
              <a:rPr kumimoji="0" lang="en-US" altLang="ja-JP" sz="900" dirty="0">
                <a:latin typeface="Meiryo UI" panose="020B0604030504040204" pitchFamily="50" charset="-128"/>
                <a:ea typeface="Meiryo UI" panose="020B0604030504040204" pitchFamily="50" charset="-128"/>
              </a:rPr>
              <a:t>6</a:t>
            </a:r>
            <a:r>
              <a:rPr kumimoji="0" lang="ja-JP" altLang="en-US" sz="900" dirty="0">
                <a:latin typeface="Meiryo UI" panose="020B0604030504040204" pitchFamily="50" charset="-128"/>
                <a:ea typeface="Meiryo UI" panose="020B0604030504040204" pitchFamily="50" charset="-128"/>
              </a:rPr>
              <a:t>歳以下。</a:t>
            </a:r>
            <a:r>
              <a:rPr kumimoji="0" lang="en-US" altLang="ja-JP" sz="900" dirty="0">
                <a:latin typeface="Meiryo UI" panose="020B0604030504040204" pitchFamily="50" charset="-128"/>
                <a:ea typeface="Meiryo UI" panose="020B0604030504040204" pitchFamily="50" charset="-128"/>
              </a:rPr>
              <a:t> </a:t>
            </a:r>
          </a:p>
        </p:txBody>
      </p:sp>
      <p:sp>
        <p:nvSpPr>
          <p:cNvPr id="15" name="テキスト ボックス 14">
            <a:extLst>
              <a:ext uri="{FF2B5EF4-FFF2-40B4-BE49-F238E27FC236}">
                <a16:creationId xmlns:a16="http://schemas.microsoft.com/office/drawing/2014/main" id="{CFA5BE13-4598-498A-A22B-9C8598DB61CD}"/>
              </a:ext>
            </a:extLst>
          </p:cNvPr>
          <p:cNvSpPr txBox="1"/>
          <p:nvPr/>
        </p:nvSpPr>
        <p:spPr>
          <a:xfrm>
            <a:off x="349492" y="1108482"/>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日本の夫の家事・育児関連時間は各国より短く、妻との差はおよそ</a:t>
            </a:r>
            <a:r>
              <a:rPr lang="en-US" altLang="ja-JP" sz="1800" b="1" spc="-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倍！</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5B655C41-2663-4CB5-BA54-88E6C264C6C8}"/>
              </a:ext>
            </a:extLst>
          </p:cNvPr>
          <p:cNvSpPr txBox="1"/>
          <p:nvPr/>
        </p:nvSpPr>
        <p:spPr>
          <a:xfrm>
            <a:off x="3550145" y="5509904"/>
            <a:ext cx="43226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家事・育児関連時間　　　　　うち育児の時間</a:t>
            </a:r>
          </a:p>
        </p:txBody>
      </p:sp>
      <p:sp>
        <p:nvSpPr>
          <p:cNvPr id="17" name="正方形/長方形 16">
            <a:extLst>
              <a:ext uri="{FF2B5EF4-FFF2-40B4-BE49-F238E27FC236}">
                <a16:creationId xmlns:a16="http://schemas.microsoft.com/office/drawing/2014/main" id="{CA3501E3-6440-46D3-B4DC-3475441ABEE0}"/>
              </a:ext>
            </a:extLst>
          </p:cNvPr>
          <p:cNvSpPr/>
          <p:nvPr/>
        </p:nvSpPr>
        <p:spPr>
          <a:xfrm>
            <a:off x="5711454" y="5593139"/>
            <a:ext cx="129309" cy="123942"/>
          </a:xfrm>
          <a:prstGeom prst="rect">
            <a:avLst/>
          </a:prstGeom>
          <a:solidFill>
            <a:srgbClr val="FF999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D90A637F-6085-4B92-AAB8-2A2BBC092A64}"/>
              </a:ext>
            </a:extLst>
          </p:cNvPr>
          <p:cNvSpPr/>
          <p:nvPr/>
        </p:nvSpPr>
        <p:spPr>
          <a:xfrm>
            <a:off x="3609771" y="5593138"/>
            <a:ext cx="129309" cy="123943"/>
          </a:xfrm>
          <a:prstGeom prst="rect">
            <a:avLst/>
          </a:prstGeom>
          <a:solidFill>
            <a:srgbClr val="21C5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A2DE98FF-9A54-4362-AFFA-E4A2F95DF191}"/>
              </a:ext>
            </a:extLst>
          </p:cNvPr>
          <p:cNvSpPr txBox="1"/>
          <p:nvPr/>
        </p:nvSpPr>
        <p:spPr>
          <a:xfrm>
            <a:off x="1933147" y="1787208"/>
            <a:ext cx="441493" cy="369332"/>
          </a:xfrm>
          <a:prstGeom prst="rect">
            <a:avLst/>
          </a:prstGeom>
          <a:noFill/>
        </p:spPr>
        <p:txBody>
          <a:bodyPr wrap="square" rtlCol="0">
            <a:spAutoFit/>
          </a:bodyPr>
          <a:lstStyle/>
          <a:p>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妻</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A21CCB22-F929-49E3-B7E9-C9504264DAB2}"/>
              </a:ext>
            </a:extLst>
          </p:cNvPr>
          <p:cNvSpPr txBox="1"/>
          <p:nvPr/>
        </p:nvSpPr>
        <p:spPr>
          <a:xfrm>
            <a:off x="7935467" y="1678090"/>
            <a:ext cx="441493" cy="369332"/>
          </a:xfrm>
          <a:prstGeom prst="rect">
            <a:avLst/>
          </a:prstGeom>
          <a:noFill/>
        </p:spPr>
        <p:txBody>
          <a:bodyPr wrap="square" rtlCol="0">
            <a:spAutoFit/>
          </a:bodyPr>
          <a:lstStyle/>
          <a:p>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夫</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ABD2A782-A281-487B-B88C-9DC7EF616CCB}"/>
              </a:ext>
            </a:extLst>
          </p:cNvPr>
          <p:cNvSpPr txBox="1"/>
          <p:nvPr/>
        </p:nvSpPr>
        <p:spPr>
          <a:xfrm>
            <a:off x="8594496" y="5177761"/>
            <a:ext cx="573541" cy="230832"/>
          </a:xfrm>
          <a:prstGeom prst="rect">
            <a:avLst/>
          </a:prstGeom>
          <a:no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時間</a:t>
            </a:r>
          </a:p>
        </p:txBody>
      </p:sp>
      <p:sp>
        <p:nvSpPr>
          <p:cNvPr id="23" name="角丸四角形 14">
            <a:extLst>
              <a:ext uri="{FF2B5EF4-FFF2-40B4-BE49-F238E27FC236}">
                <a16:creationId xmlns:a16="http://schemas.microsoft.com/office/drawing/2014/main" id="{0E44A72E-8300-4FD3-AC06-EAF70F98CBCE}"/>
              </a:ext>
            </a:extLst>
          </p:cNvPr>
          <p:cNvSpPr/>
          <p:nvPr/>
        </p:nvSpPr>
        <p:spPr>
          <a:xfrm>
            <a:off x="2430684" y="1538207"/>
            <a:ext cx="4957791"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en-US" altLang="ja-JP"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6</a:t>
            </a: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歳未満の子どもを持つ夫婦の家事・育児関連時間（</a:t>
            </a:r>
            <a:r>
              <a:rPr kumimoji="0" lang="en-US" altLang="ja-JP"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1</a:t>
            </a: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日当たり）</a:t>
            </a:r>
          </a:p>
        </p:txBody>
      </p:sp>
      <p:pic>
        <p:nvPicPr>
          <p:cNvPr id="2" name="図 1">
            <a:extLst>
              <a:ext uri="{FF2B5EF4-FFF2-40B4-BE49-F238E27FC236}">
                <a16:creationId xmlns:a16="http://schemas.microsoft.com/office/drawing/2014/main" id="{E38F9EEF-78D9-4CAF-BAB4-3107102BC38E}"/>
              </a:ext>
            </a:extLst>
          </p:cNvPr>
          <p:cNvPicPr>
            <a:picLocks noChangeAspect="1"/>
          </p:cNvPicPr>
          <p:nvPr/>
        </p:nvPicPr>
        <p:blipFill rotWithShape="1">
          <a:blip r:embed="rId3"/>
          <a:srcRect r="14218"/>
          <a:stretch/>
        </p:blipFill>
        <p:spPr>
          <a:xfrm>
            <a:off x="326779" y="2034438"/>
            <a:ext cx="4957791" cy="3467707"/>
          </a:xfrm>
          <a:prstGeom prst="rect">
            <a:avLst/>
          </a:prstGeom>
        </p:spPr>
      </p:pic>
      <p:pic>
        <p:nvPicPr>
          <p:cNvPr id="6" name="図 5">
            <a:extLst>
              <a:ext uri="{FF2B5EF4-FFF2-40B4-BE49-F238E27FC236}">
                <a16:creationId xmlns:a16="http://schemas.microsoft.com/office/drawing/2014/main" id="{C7FD67D0-B44F-4DB0-9E41-543F942BBBF3}"/>
              </a:ext>
            </a:extLst>
          </p:cNvPr>
          <p:cNvPicPr>
            <a:picLocks noChangeAspect="1"/>
          </p:cNvPicPr>
          <p:nvPr/>
        </p:nvPicPr>
        <p:blipFill rotWithShape="1">
          <a:blip r:embed="rId4"/>
          <a:srcRect l="14174" r="39247"/>
          <a:stretch/>
        </p:blipFill>
        <p:spPr>
          <a:xfrm>
            <a:off x="6052309" y="2037213"/>
            <a:ext cx="2679644" cy="3451797"/>
          </a:xfrm>
          <a:prstGeom prst="rect">
            <a:avLst/>
          </a:prstGeom>
        </p:spPr>
      </p:pic>
      <p:sp>
        <p:nvSpPr>
          <p:cNvPr id="7" name="正方形/長方形 6">
            <a:extLst>
              <a:ext uri="{FF2B5EF4-FFF2-40B4-BE49-F238E27FC236}">
                <a16:creationId xmlns:a16="http://schemas.microsoft.com/office/drawing/2014/main" id="{6E8C9646-C87E-4482-A1F6-F70385451B99}"/>
              </a:ext>
            </a:extLst>
          </p:cNvPr>
          <p:cNvSpPr/>
          <p:nvPr/>
        </p:nvSpPr>
        <p:spPr>
          <a:xfrm>
            <a:off x="5119627" y="2277134"/>
            <a:ext cx="1097625" cy="2789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700"/>
              </a:lnSpc>
            </a:pPr>
            <a:r>
              <a:rPr kumimoji="1" lang="ja-JP" altLang="en-US" sz="1300" b="1" dirty="0">
                <a:solidFill>
                  <a:schemeClr val="tx1"/>
                </a:solidFill>
              </a:rPr>
              <a:t>日本</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アメリカ</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イギリス</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フランス</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ドイツ</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スウェーデン</a:t>
            </a:r>
            <a:endParaRPr kumimoji="1" lang="en-US" altLang="ja-JP" sz="1300" b="1" dirty="0">
              <a:solidFill>
                <a:schemeClr val="tx1"/>
              </a:solidFill>
            </a:endParaRPr>
          </a:p>
          <a:p>
            <a:pPr algn="ctr">
              <a:lnSpc>
                <a:spcPts val="1700"/>
              </a:lnSpc>
            </a:pPr>
            <a:endParaRPr lang="en-US" altLang="ja-JP" sz="1300" b="1" dirty="0">
              <a:solidFill>
                <a:schemeClr val="tx1"/>
              </a:solidFill>
            </a:endParaRPr>
          </a:p>
          <a:p>
            <a:pPr algn="ctr">
              <a:lnSpc>
                <a:spcPts val="1700"/>
              </a:lnSpc>
            </a:pPr>
            <a:r>
              <a:rPr kumimoji="1" lang="ja-JP" altLang="en-US" sz="1300" b="1" dirty="0">
                <a:solidFill>
                  <a:schemeClr val="tx1"/>
                </a:solidFill>
              </a:rPr>
              <a:t>ノルウェー</a:t>
            </a:r>
          </a:p>
        </p:txBody>
      </p:sp>
      <p:sp>
        <p:nvSpPr>
          <p:cNvPr id="21" name="四角形: 角を丸くする 20">
            <a:extLst>
              <a:ext uri="{FF2B5EF4-FFF2-40B4-BE49-F238E27FC236}">
                <a16:creationId xmlns:a16="http://schemas.microsoft.com/office/drawing/2014/main" id="{5CCE77BA-6249-4322-920C-156501BAD37E}"/>
              </a:ext>
            </a:extLst>
          </p:cNvPr>
          <p:cNvSpPr/>
          <p:nvPr/>
        </p:nvSpPr>
        <p:spPr>
          <a:xfrm>
            <a:off x="5241663" y="2187465"/>
            <a:ext cx="853554" cy="36933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0326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kumimoji="1" lang="ja-JP" altLang="en-US" dirty="0"/>
              <a:t>１－５．男性の育児休業取得の現状</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8</a:t>
            </a:fld>
            <a:endParaRPr lang="en-US" altLang="ja-JP" sz="1600" dirty="0"/>
          </a:p>
        </p:txBody>
      </p:sp>
      <p:sp>
        <p:nvSpPr>
          <p:cNvPr id="7" name="正方形/長方形 6"/>
          <p:cNvSpPr/>
          <p:nvPr/>
        </p:nvSpPr>
        <p:spPr>
          <a:xfrm>
            <a:off x="6139560" y="1269321"/>
            <a:ext cx="3309240" cy="3855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希望と現実が乖離！！</a:t>
            </a:r>
          </a:p>
        </p:txBody>
      </p:sp>
      <p:sp>
        <p:nvSpPr>
          <p:cNvPr id="17" name="正方形/長方形 16"/>
          <p:cNvSpPr/>
          <p:nvPr/>
        </p:nvSpPr>
        <p:spPr>
          <a:xfrm>
            <a:off x="224701" y="1231221"/>
            <a:ext cx="5486978" cy="4224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育児休業取得を希望しているが、取得できない！</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右矢印 36"/>
          <p:cNvSpPr/>
          <p:nvPr/>
        </p:nvSpPr>
        <p:spPr>
          <a:xfrm>
            <a:off x="5492460" y="1295823"/>
            <a:ext cx="565439" cy="333649"/>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5045336" y="2640976"/>
            <a:ext cx="4634551" cy="3336949"/>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Rectangle 23"/>
          <p:cNvSpPr>
            <a:spLocks noChangeArrowheads="1"/>
          </p:cNvSpPr>
          <p:nvPr/>
        </p:nvSpPr>
        <p:spPr bwMode="auto">
          <a:xfrm>
            <a:off x="4953000" y="1932797"/>
            <a:ext cx="4834467" cy="4342272"/>
          </a:xfrm>
          <a:prstGeom prst="roundRect">
            <a:avLst>
              <a:gd name="adj" fmla="val 8118"/>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20" name="正方形/長方形 19"/>
          <p:cNvSpPr/>
          <p:nvPr/>
        </p:nvSpPr>
        <p:spPr>
          <a:xfrm>
            <a:off x="6625166" y="6012216"/>
            <a:ext cx="2973847"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出典：厚生労働省「雇用均等基本調査」</a:t>
            </a:r>
          </a:p>
        </p:txBody>
      </p:sp>
      <p:sp>
        <p:nvSpPr>
          <p:cNvPr id="23" name="正方形/長方形 22"/>
          <p:cNvSpPr/>
          <p:nvPr/>
        </p:nvSpPr>
        <p:spPr>
          <a:xfrm>
            <a:off x="5403337" y="2014791"/>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直近の男性の育児休業取得率は</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台</a:t>
            </a:r>
          </a:p>
        </p:txBody>
      </p:sp>
      <p:sp>
        <p:nvSpPr>
          <p:cNvPr id="31" name="テキスト ボックス 30"/>
          <p:cNvSpPr txBox="1"/>
          <p:nvPr/>
        </p:nvSpPr>
        <p:spPr>
          <a:xfrm>
            <a:off x="6064774" y="2744545"/>
            <a:ext cx="265430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育児休業取得率の推移</a:t>
            </a:r>
          </a:p>
        </p:txBody>
      </p:sp>
      <p:sp>
        <p:nvSpPr>
          <p:cNvPr id="30" name="Rectangle 23"/>
          <p:cNvSpPr>
            <a:spLocks noChangeArrowheads="1"/>
          </p:cNvSpPr>
          <p:nvPr/>
        </p:nvSpPr>
        <p:spPr bwMode="auto">
          <a:xfrm>
            <a:off x="127992" y="1930400"/>
            <a:ext cx="4685308" cy="4344669"/>
          </a:xfrm>
          <a:prstGeom prst="roundRect">
            <a:avLst>
              <a:gd name="adj" fmla="val 7932"/>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2" name="正方形/長方形 31"/>
          <p:cNvSpPr/>
          <p:nvPr/>
        </p:nvSpPr>
        <p:spPr>
          <a:xfrm>
            <a:off x="491023" y="2006340"/>
            <a:ext cx="3993898" cy="6092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男性新入社員の</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割が育休取得を希望</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しているというデータもある</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149497" y="5913752"/>
            <a:ext cx="3587603"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出典：日本生産性本部「新入社員　秋の意識調査」（</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 name="テキスト ボックス 1"/>
          <p:cNvSpPr txBox="1"/>
          <p:nvPr/>
        </p:nvSpPr>
        <p:spPr>
          <a:xfrm>
            <a:off x="1248899" y="2708516"/>
            <a:ext cx="265430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育児休業の取得意向</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42292" y="2640977"/>
            <a:ext cx="4431308" cy="3238485"/>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24" name="グラフ 23">
            <a:extLst>
              <a:ext uri="{FF2B5EF4-FFF2-40B4-BE49-F238E27FC236}">
                <a16:creationId xmlns:a16="http://schemas.microsoft.com/office/drawing/2014/main" id="{00000000-0008-0000-0400-000002000000}"/>
              </a:ext>
            </a:extLst>
          </p:cNvPr>
          <p:cNvGraphicFramePr>
            <a:graphicFrameLocks/>
          </p:cNvGraphicFramePr>
          <p:nvPr/>
        </p:nvGraphicFramePr>
        <p:xfrm>
          <a:off x="447656" y="3049035"/>
          <a:ext cx="4042936" cy="2864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1191166901"/>
              </p:ext>
            </p:extLst>
          </p:nvPr>
        </p:nvGraphicFramePr>
        <p:xfrm>
          <a:off x="5291835" y="3041433"/>
          <a:ext cx="4015451" cy="28380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5521574"/>
      </p:ext>
    </p:extLst>
  </p:cSld>
  <p:clrMapOvr>
    <a:masterClrMapping/>
  </p:clrMapOvr>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2.xml><?xml version="1.0" encoding="utf-8"?>
<ds:datastoreItem xmlns:ds="http://schemas.openxmlformats.org/officeDocument/2006/customXml" ds:itemID="{F18DAE43-9F2B-45EB-8154-30173066E3CC}">
  <ds:schemaRefs>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14884</TotalTime>
  <Words>12348</Words>
  <Application>Microsoft Office PowerPoint</Application>
  <PresentationFormat>A4 210 x 297 mm</PresentationFormat>
  <Paragraphs>944</Paragraphs>
  <Slides>49</Slides>
  <Notes>49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49</vt:i4>
      </vt:variant>
    </vt:vector>
  </HeadingPairs>
  <TitlesOfParts>
    <vt:vector size="59" baseType="lpstr">
      <vt:lpstr>HGP創英角ｺﾞｼｯｸUB</vt:lpstr>
      <vt:lpstr>HGS創英角ｺﾞｼｯｸUB</vt:lpstr>
      <vt:lpstr>HG丸ｺﾞｼｯｸM-PRO</vt:lpstr>
      <vt:lpstr>Meiryo UI</vt:lpstr>
      <vt:lpstr>Meriyo</vt:lpstr>
      <vt:lpstr>ＭＳ Ｐゴシック</vt:lpstr>
      <vt:lpstr>Arial</vt:lpstr>
      <vt:lpstr>Calibri</vt:lpstr>
      <vt:lpstr>Wingdings</vt:lpstr>
      <vt:lpstr>4_既定のテーマ</vt:lpstr>
      <vt:lpstr>PowerPoint プレゼンテーション</vt:lpstr>
      <vt:lpstr>はじめに　</vt:lpstr>
      <vt:lpstr>目次</vt:lpstr>
      <vt:lpstr>　　第一章　男性の育児休業取得の現状と課題</vt:lpstr>
      <vt:lpstr>１－１．共働き世帯・専業主婦世帯数の推移</vt:lpstr>
      <vt:lpstr>１－２．共働き世帯の現状</vt:lpstr>
      <vt:lpstr>１－３．男性の育児・家事に関する世代別の意識</vt:lpstr>
      <vt:lpstr>１－４．夫婦の家事・育児関連時間の国際比較</vt:lpstr>
      <vt:lpstr>１－５．男性の育児休業取得の現状</vt:lpstr>
      <vt:lpstr>１－６．男性の育児休業取得における課題</vt:lpstr>
      <vt:lpstr>　　第二章　　育児休業制度の概要</vt:lpstr>
      <vt:lpstr>２－１－１．育児休業制度の概要①</vt:lpstr>
      <vt:lpstr>２－１－２．育児休業制度の概要②</vt:lpstr>
      <vt:lpstr>２－２．育児休業給付金</vt:lpstr>
      <vt:lpstr>２－３－１．育児休業をとるタイミングと期間①</vt:lpstr>
      <vt:lpstr>２－３－２．育児休業をとるタイミングと期間②</vt:lpstr>
      <vt:lpstr>２－４．会社の育児支援制度を調べてみよう</vt:lpstr>
      <vt:lpstr>２－５．育児休業取得のポイント</vt:lpstr>
      <vt:lpstr>　第三章　男性の育児休業を推進している企業の探し方</vt:lpstr>
      <vt:lpstr>３－１．イクメンプロジェクトとは</vt:lpstr>
      <vt:lpstr>３－２－１．男性の育児休業取得を推進している 　　　　　　　企業の探し方①</vt:lpstr>
      <vt:lpstr>３－２－２．男性の育児休業取得を推進している 　　　　　　　企業の探し方②</vt:lpstr>
      <vt:lpstr>　　第四章　育児休業取得のメリット</vt:lpstr>
      <vt:lpstr>４－１．育児休業取得者（男性）にとってのメリット</vt:lpstr>
      <vt:lpstr>４－２．妻にとってのメリット</vt:lpstr>
      <vt:lpstr>４－３．職場にとってのメリット</vt:lpstr>
      <vt:lpstr>４－４．男性の育児休業取得による職場への影響</vt:lpstr>
      <vt:lpstr>４－５．「女性の活躍推進」の観点からのメリット</vt:lpstr>
      <vt:lpstr>　　第五章　育児休業取得者の体験談</vt:lpstr>
      <vt:lpstr>５－１－１．男性の育児休業取得体験談①</vt:lpstr>
      <vt:lpstr>５－１－２．男性の育児休業取得体験談②</vt:lpstr>
      <vt:lpstr>５－２．夫が育児休業を取得してよかったこと</vt:lpstr>
      <vt:lpstr>５－３－１．企業の取組＆イクメン社員の体験談①</vt:lpstr>
      <vt:lpstr>５－３－２．企業の取組＆イクメン社員の体験談②</vt:lpstr>
      <vt:lpstr>５－３－３．企業の取組＆イクメン社員の体験談③</vt:lpstr>
      <vt:lpstr>　　第六章　育児休業についてのQ&amp;A</vt:lpstr>
      <vt:lpstr>６－１．Q&amp;A①</vt:lpstr>
      <vt:lpstr>６－２．Q&amp;A②</vt:lpstr>
      <vt:lpstr>６－３．Q&amp;A③</vt:lpstr>
      <vt:lpstr>６－４．Q&amp;A④</vt:lpstr>
      <vt:lpstr>６－５．Q&amp;A⑤</vt:lpstr>
      <vt:lpstr>６－６．Q&amp;A⑥</vt:lpstr>
      <vt:lpstr>　　第七章　みんなで考えてみよう</vt:lpstr>
      <vt:lpstr>７－１－１．育児休業の取得について考えてみましょう</vt:lpstr>
      <vt:lpstr>７－１－２．育児休業の取得について考えてみましょう</vt:lpstr>
      <vt:lpstr>７－２－１．育児休業の取得について考えてみましょう</vt:lpstr>
      <vt:lpstr>７－２－２．育児休業の取得について考えてみましょう</vt:lpstr>
      <vt:lpstr>参考資料</vt:lpstr>
      <vt:lpstr>ご確認ください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男性の育児休業取得促進 研修資料</dc:title>
  <dc:creator>丸茂　耕太</dc:creator>
  <cp:lastModifiedBy>柳川　美保</cp:lastModifiedBy>
  <cp:revision>1448</cp:revision>
  <cp:lastPrinted>2020-07-16T01:13:40Z</cp:lastPrinted>
  <dcterms:created xsi:type="dcterms:W3CDTF">2015-02-16T04:41:11Z</dcterms:created>
  <dcterms:modified xsi:type="dcterms:W3CDTF">2021-01-06T06:27:05Z</dcterms:modified>
</cp:coreProperties>
</file>