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993" r:id="rId4"/>
  </p:sldMasterIdLst>
  <p:notesMasterIdLst>
    <p:notesMasterId r:id="rId43"/>
  </p:notesMasterIdLst>
  <p:handoutMasterIdLst>
    <p:handoutMasterId r:id="rId44"/>
  </p:handoutMasterIdLst>
  <p:sldIdLst>
    <p:sldId id="259" r:id="rId5"/>
    <p:sldId id="276" r:id="rId6"/>
    <p:sldId id="283" r:id="rId7"/>
    <p:sldId id="281" r:id="rId8"/>
    <p:sldId id="327" r:id="rId9"/>
    <p:sldId id="445" r:id="rId10"/>
    <p:sldId id="314" r:id="rId11"/>
    <p:sldId id="336" r:id="rId12"/>
    <p:sldId id="337" r:id="rId13"/>
    <p:sldId id="280" r:id="rId14"/>
    <p:sldId id="436" r:id="rId15"/>
    <p:sldId id="435" r:id="rId16"/>
    <p:sldId id="462" r:id="rId17"/>
    <p:sldId id="439" r:id="rId18"/>
    <p:sldId id="440" r:id="rId19"/>
    <p:sldId id="441" r:id="rId20"/>
    <p:sldId id="442" r:id="rId21"/>
    <p:sldId id="443" r:id="rId22"/>
    <p:sldId id="444" r:id="rId23"/>
    <p:sldId id="294" r:id="rId24"/>
    <p:sldId id="339" r:id="rId25"/>
    <p:sldId id="348" r:id="rId26"/>
    <p:sldId id="347" r:id="rId27"/>
    <p:sldId id="349" r:id="rId28"/>
    <p:sldId id="340" r:id="rId29"/>
    <p:sldId id="345" r:id="rId30"/>
    <p:sldId id="346" r:id="rId31"/>
    <p:sldId id="285" r:id="rId32"/>
    <p:sldId id="342" r:id="rId33"/>
    <p:sldId id="343" r:id="rId34"/>
    <p:sldId id="344" r:id="rId35"/>
    <p:sldId id="325" r:id="rId36"/>
    <p:sldId id="323" r:id="rId37"/>
    <p:sldId id="463" r:id="rId38"/>
    <p:sldId id="290" r:id="rId39"/>
    <p:sldId id="464" r:id="rId40"/>
    <p:sldId id="446" r:id="rId41"/>
    <p:sldId id="309" r:id="rId42"/>
  </p:sldIdLst>
  <p:sldSz cx="9906000" cy="6858000" type="A4"/>
  <p:notesSz cx="6807200" cy="9939338"/>
  <p:defaultTex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935" userDrawn="1">
          <p15:clr>
            <a:srgbClr val="A4A3A4"/>
          </p15:clr>
        </p15:guide>
        <p15:guide id="2" pos="4685"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guide id="3"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6DC620-E458-82B0-7C8B-EDA08AA31FCA}" name="竹島 理紗(takeshima-risa)" initials="竹島" userId="S::TRUKT@lansys.mhlw.go.jp::85ae7829-ce0d-43f2-ac6a-bf5735120ab1" providerId="AD"/>
  <p188:author id="{2749BB59-89A0-4165-8B9A-CF5E5D69E235}" name="増田 啓輔(masuda-keisuke.7e6)" initials="増田" userId="S::MKBMO@lansys.mhlw.go.jp::1300c400-0e79-40cb-ab64-4366709fec29" providerId="AD"/>
  <p188:author id="{F94B5D8C-2F4D-C5C7-B721-DEA747EC2B72}" name="伊藤 美樹(itou-miki.3a3)" initials="伊藤" userId="S::IMSRP@lansys.mhlw.go.jp::11a23a25-74f7-4d89-9e83-cc85f3ad52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1BE"/>
    <a:srgbClr val="EB7C32"/>
    <a:srgbClr val="FF7E79"/>
    <a:srgbClr val="FF8042"/>
    <a:srgbClr val="FE9202"/>
    <a:srgbClr val="FF00FF"/>
    <a:srgbClr val="009ED6"/>
    <a:srgbClr val="FF66CC"/>
    <a:srgbClr val="5B9BD5"/>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4524D-1DCF-4C84-932C-360D449879D3}" v="40" dt="2023-03-22T06:49:01.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37" autoAdjust="0"/>
    <p:restoredTop sz="66829" autoAdjust="0"/>
  </p:normalViewPr>
  <p:slideViewPr>
    <p:cSldViewPr snapToGrid="0" snapToObjects="1">
      <p:cViewPr varScale="1">
        <p:scale>
          <a:sx n="70" d="100"/>
          <a:sy n="70" d="100"/>
        </p:scale>
        <p:origin x="204" y="60"/>
      </p:cViewPr>
      <p:guideLst>
        <p:guide orient="horz" pos="935"/>
        <p:guide pos="4685"/>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72" d="100"/>
          <a:sy n="72" d="100"/>
        </p:scale>
        <p:origin x="3156" y="54"/>
      </p:cViewPr>
      <p:guideLst>
        <p:guide orient="horz" pos="3130"/>
        <p:guide pos="2144"/>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946;&#20241;&#21462;&#24471;&#24847;&#2152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076;&#21942;&#35506;&#38988;.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887;&#22580;&#12398;&#29983;&#29987;&#24615;.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6907261592301"/>
          <c:y val="5.1400554097404488E-2"/>
          <c:w val="0.83449759405074364"/>
          <c:h val="0.76317512394284048"/>
        </c:manualLayout>
      </c:layout>
      <c:lineChart>
        <c:grouping val="standard"/>
        <c:varyColors val="0"/>
        <c:ser>
          <c:idx val="2"/>
          <c:order val="0"/>
          <c:tx>
            <c:strRef>
              <c:f>育休取得意向!$E$3</c:f>
              <c:strCache>
                <c:ptCount val="1"/>
                <c:pt idx="0">
                  <c:v>全体</c:v>
                </c:pt>
              </c:strCache>
            </c:strRef>
          </c:tx>
          <c:cat>
            <c:strRef>
              <c:f>育休取得意向!$B$5:$B$10</c:f>
              <c:strCache>
                <c:ptCount val="6"/>
                <c:pt idx="0">
                  <c:v>H24</c:v>
                </c:pt>
                <c:pt idx="1">
                  <c:v>H25</c:v>
                </c:pt>
                <c:pt idx="2">
                  <c:v>H26</c:v>
                </c:pt>
                <c:pt idx="3">
                  <c:v>H27</c:v>
                </c:pt>
                <c:pt idx="4">
                  <c:v>H28</c:v>
                </c:pt>
                <c:pt idx="5">
                  <c:v>H29</c:v>
                </c:pt>
              </c:strCache>
            </c:strRef>
          </c:cat>
          <c:val>
            <c:numRef>
              <c:f>育休取得意向!$H$5:$H$10</c:f>
              <c:numCache>
                <c:formatCode>0.000</c:formatCode>
                <c:ptCount val="6"/>
                <c:pt idx="0">
                  <c:v>0.76200000000000001</c:v>
                </c:pt>
                <c:pt idx="1">
                  <c:v>0.75</c:v>
                </c:pt>
                <c:pt idx="2">
                  <c:v>0.80400000000000005</c:v>
                </c:pt>
                <c:pt idx="3">
                  <c:v>0.80099999999999993</c:v>
                </c:pt>
                <c:pt idx="4">
                  <c:v>0.84099999999999997</c:v>
                </c:pt>
                <c:pt idx="5">
                  <c:v>0.85199999999999998</c:v>
                </c:pt>
              </c:numCache>
            </c:numRef>
          </c:val>
          <c:smooth val="0"/>
          <c:extLst>
            <c:ext xmlns:c16="http://schemas.microsoft.com/office/drawing/2014/chart" uri="{C3380CC4-5D6E-409C-BE32-E72D297353CC}">
              <c16:uniqueId val="{00000000-C859-5846-8EAF-3ED6C9199016}"/>
            </c:ext>
          </c:extLst>
        </c:ser>
        <c:ser>
          <c:idx val="0"/>
          <c:order val="1"/>
          <c:tx>
            <c:strRef>
              <c:f>育休取得意向!$C$3</c:f>
              <c:strCache>
                <c:ptCount val="1"/>
                <c:pt idx="0">
                  <c:v>女性</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cat>
            <c:strRef>
              <c:f>育休取得意向!$B$5:$B$10</c:f>
              <c:strCache>
                <c:ptCount val="6"/>
                <c:pt idx="0">
                  <c:v>H24</c:v>
                </c:pt>
                <c:pt idx="1">
                  <c:v>H25</c:v>
                </c:pt>
                <c:pt idx="2">
                  <c:v>H26</c:v>
                </c:pt>
                <c:pt idx="3">
                  <c:v>H27</c:v>
                </c:pt>
                <c:pt idx="4">
                  <c:v>H28</c:v>
                </c:pt>
                <c:pt idx="5">
                  <c:v>H29</c:v>
                </c:pt>
              </c:strCache>
            </c:strRef>
          </c:cat>
          <c:val>
            <c:numRef>
              <c:f>育休取得意向!$F$5:$F$10</c:f>
              <c:numCache>
                <c:formatCode>0.000</c:formatCode>
                <c:ptCount val="6"/>
                <c:pt idx="0">
                  <c:v>0.98</c:v>
                </c:pt>
                <c:pt idx="1">
                  <c:v>0.95099999999999996</c:v>
                </c:pt>
                <c:pt idx="2">
                  <c:v>0.97599999999999998</c:v>
                </c:pt>
                <c:pt idx="3">
                  <c:v>0.95900000000000007</c:v>
                </c:pt>
                <c:pt idx="4">
                  <c:v>0.95499999999999996</c:v>
                </c:pt>
                <c:pt idx="5">
                  <c:v>0.98199999999999998</c:v>
                </c:pt>
              </c:numCache>
            </c:numRef>
          </c:val>
          <c:smooth val="0"/>
          <c:extLst>
            <c:ext xmlns:c16="http://schemas.microsoft.com/office/drawing/2014/chart" uri="{C3380CC4-5D6E-409C-BE32-E72D297353CC}">
              <c16:uniqueId val="{00000001-C859-5846-8EAF-3ED6C9199016}"/>
            </c:ext>
          </c:extLst>
        </c:ser>
        <c:ser>
          <c:idx val="1"/>
          <c:order val="2"/>
          <c:tx>
            <c:strRef>
              <c:f>育休取得意向!$D$3</c:f>
              <c:strCache>
                <c:ptCount val="1"/>
                <c:pt idx="0">
                  <c:v>男性</c:v>
                </c:pt>
              </c:strCache>
            </c:strRef>
          </c:tx>
          <c:spPr>
            <a:ln>
              <a:solidFill>
                <a:schemeClr val="tx2">
                  <a:lumMod val="60000"/>
                  <a:lumOff val="40000"/>
                </a:schemeClr>
              </a:solidFill>
            </a:ln>
          </c:spPr>
          <c:marker>
            <c:symbol val="square"/>
            <c:size val="7"/>
            <c:spPr>
              <a:solidFill>
                <a:schemeClr val="tx2">
                  <a:lumMod val="60000"/>
                  <a:lumOff val="40000"/>
                </a:schemeClr>
              </a:solidFill>
              <a:ln>
                <a:solidFill>
                  <a:schemeClr val="tx2">
                    <a:lumMod val="60000"/>
                    <a:lumOff val="40000"/>
                  </a:schemeClr>
                </a:solidFill>
              </a:ln>
            </c:spPr>
          </c:marker>
          <c:dLbls>
            <c:dLbl>
              <c:idx val="0"/>
              <c:layout>
                <c:manualLayout>
                  <c:x val="-6.3888888888888884E-2"/>
                  <c:y val="5.5555555555555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59-5846-8EAF-3ED6C9199016}"/>
                </c:ext>
              </c:extLst>
            </c:dLbl>
            <c:dLbl>
              <c:idx val="1"/>
              <c:layout>
                <c:manualLayout>
                  <c:x val="-9.0644756361976539E-2"/>
                  <c:y val="6.0317585301837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59-5846-8EAF-3ED6C9199016}"/>
                </c:ext>
              </c:extLst>
            </c:dLbl>
            <c:dLbl>
              <c:idx val="2"/>
              <c:layout>
                <c:manualLayout>
                  <c:x val="-8.5089230066977412E-2"/>
                  <c:y val="5.5555680539932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59-5846-8EAF-3ED6C9199016}"/>
                </c:ext>
              </c:extLst>
            </c:dLbl>
            <c:dLbl>
              <c:idx val="3"/>
              <c:layout>
                <c:manualLayout>
                  <c:x val="-8.7867344341154757E-2"/>
                  <c:y val="5.0793775778027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59-5846-8EAF-3ED6C9199016}"/>
                </c:ext>
              </c:extLst>
            </c:dLbl>
            <c:dLbl>
              <c:idx val="4"/>
              <c:layout>
                <c:manualLayout>
                  <c:x val="-8.7866993214476871E-2"/>
                  <c:y val="5.5290588676415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59-5846-8EAF-3ED6C9199016}"/>
                </c:ext>
              </c:extLst>
            </c:dLbl>
            <c:dLbl>
              <c:idx val="5"/>
              <c:layout>
                <c:manualLayout>
                  <c:x val="-6.6147225679555652E-2"/>
                  <c:y val="5.5030217644535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59-5846-8EAF-3ED6C9199016}"/>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育休取得意向!$B$5:$B$10</c:f>
              <c:strCache>
                <c:ptCount val="6"/>
                <c:pt idx="0">
                  <c:v>H24</c:v>
                </c:pt>
                <c:pt idx="1">
                  <c:v>H25</c:v>
                </c:pt>
                <c:pt idx="2">
                  <c:v>H26</c:v>
                </c:pt>
                <c:pt idx="3">
                  <c:v>H27</c:v>
                </c:pt>
                <c:pt idx="4">
                  <c:v>H28</c:v>
                </c:pt>
                <c:pt idx="5">
                  <c:v>H29</c:v>
                </c:pt>
              </c:strCache>
            </c:strRef>
          </c:cat>
          <c:val>
            <c:numRef>
              <c:f>育休取得意向!$G$5:$G$10</c:f>
              <c:numCache>
                <c:formatCode>0.000</c:formatCode>
                <c:ptCount val="6"/>
                <c:pt idx="0">
                  <c:v>0.66799999999999993</c:v>
                </c:pt>
                <c:pt idx="1">
                  <c:v>0.67400000000000004</c:v>
                </c:pt>
                <c:pt idx="2">
                  <c:v>0.7</c:v>
                </c:pt>
                <c:pt idx="3">
                  <c:v>0.73599999999999999</c:v>
                </c:pt>
                <c:pt idx="4">
                  <c:v>0.77300000000000002</c:v>
                </c:pt>
                <c:pt idx="5">
                  <c:v>0.79500000000000004</c:v>
                </c:pt>
              </c:numCache>
            </c:numRef>
          </c:val>
          <c:smooth val="0"/>
          <c:extLst>
            <c:ext xmlns:c16="http://schemas.microsoft.com/office/drawing/2014/chart" uri="{C3380CC4-5D6E-409C-BE32-E72D297353CC}">
              <c16:uniqueId val="{00000008-C859-5846-8EAF-3ED6C9199016}"/>
            </c:ext>
          </c:extLst>
        </c:ser>
        <c:dLbls>
          <c:showLegendKey val="0"/>
          <c:showVal val="0"/>
          <c:showCatName val="0"/>
          <c:showSerName val="0"/>
          <c:showPercent val="0"/>
          <c:showBubbleSize val="0"/>
        </c:dLbls>
        <c:marker val="1"/>
        <c:smooth val="0"/>
        <c:axId val="116293120"/>
        <c:axId val="98637440"/>
      </c:lineChart>
      <c:catAx>
        <c:axId val="116293120"/>
        <c:scaling>
          <c:orientation val="minMax"/>
        </c:scaling>
        <c:delete val="0"/>
        <c:axPos val="b"/>
        <c:numFmt formatCode="General" sourceLinked="1"/>
        <c:majorTickMark val="out"/>
        <c:minorTickMark val="none"/>
        <c:tickLblPos val="nextTo"/>
        <c:crossAx val="98637440"/>
        <c:crosses val="autoZero"/>
        <c:auto val="1"/>
        <c:lblAlgn val="ctr"/>
        <c:lblOffset val="100"/>
        <c:noMultiLvlLbl val="0"/>
      </c:catAx>
      <c:valAx>
        <c:axId val="98637440"/>
        <c:scaling>
          <c:orientation val="minMax"/>
          <c:max val="1"/>
        </c:scaling>
        <c:delete val="0"/>
        <c:axPos val="l"/>
        <c:majorGridlines>
          <c:spPr>
            <a:ln>
              <a:solidFill>
                <a:sysClr val="window" lastClr="FFFFFF">
                  <a:lumMod val="75000"/>
                </a:sysClr>
              </a:solidFill>
            </a:ln>
          </c:spPr>
        </c:majorGridlines>
        <c:numFmt formatCode="0%" sourceLinked="0"/>
        <c:majorTickMark val="out"/>
        <c:minorTickMark val="none"/>
        <c:tickLblPos val="nextTo"/>
        <c:crossAx val="116293120"/>
        <c:crosses val="autoZero"/>
        <c:crossBetween val="between"/>
      </c:valAx>
      <c:spPr>
        <a:ln>
          <a:solidFill>
            <a:schemeClr val="tx1">
              <a:lumMod val="50000"/>
              <a:lumOff val="50000"/>
            </a:schemeClr>
          </a:solidFill>
        </a:ln>
      </c:spPr>
    </c:plotArea>
    <c:legend>
      <c:legendPos val="r"/>
      <c:layout>
        <c:manualLayout>
          <c:xMode val="edge"/>
          <c:yMode val="edge"/>
          <c:x val="0.1715445821638226"/>
          <c:y val="0.92072032662583847"/>
          <c:w val="0.70662460567823349"/>
          <c:h val="6.5966389617964416E-2"/>
        </c:manualLayout>
      </c:layout>
      <c:overlay val="0"/>
      <c:spPr>
        <a:noFill/>
        <a:ln>
          <a:noFill/>
        </a:ln>
      </c:spPr>
    </c:legend>
    <c:plotVisOnly val="1"/>
    <c:dispBlanksAs val="gap"/>
    <c:showDLblsOverMax val="0"/>
  </c:chart>
  <c:spPr>
    <a:ln>
      <a:noFill/>
    </a:ln>
  </c:spPr>
  <c:txPr>
    <a:bodyPr/>
    <a:lstStyle/>
    <a:p>
      <a:pPr>
        <a:defRPr sz="1050"/>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99994810211445"/>
          <c:y val="0.11181133939594619"/>
          <c:w val="0.60572774880704761"/>
          <c:h val="0.79117710355723669"/>
        </c:manualLayout>
      </c:layout>
      <c:barChart>
        <c:barDir val="bar"/>
        <c:grouping val="clustered"/>
        <c:varyColors val="0"/>
        <c:ser>
          <c:idx val="0"/>
          <c:order val="0"/>
          <c:tx>
            <c:strRef>
              <c:f>'Sheet2 (2)'!$B$1</c:f>
              <c:strCache>
                <c:ptCount val="1"/>
                <c:pt idx="0">
                  <c:v>事業所</c:v>
                </c:pt>
              </c:strCache>
            </c:strRef>
          </c:tx>
          <c:spPr>
            <a:solidFill>
              <a:srgbClr val="4E81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 (2)'!$A$2:$A$10</c:f>
              <c:strCache>
                <c:ptCount val="9"/>
                <c:pt idx="0">
                  <c:v>その他</c:v>
                </c:pt>
                <c:pt idx="1">
                  <c:v>上司の理解が進まない</c:v>
                </c:pt>
                <c:pt idx="2">
                  <c:v>キャリア形成において不利になる懸念</c:v>
                </c:pt>
                <c:pt idx="3">
                  <c:v>社会全体の認識の欠如</c:v>
                </c:pt>
                <c:pt idx="4">
                  <c:v>職場がそのような雰囲気ではない</c:v>
                </c:pt>
                <c:pt idx="5">
                  <c:v>前例（モデル）がない</c:v>
                </c:pt>
                <c:pt idx="6">
                  <c:v>休業中の賃金補償</c:v>
                </c:pt>
                <c:pt idx="7">
                  <c:v>男性自身に育児休業を取る意識がない</c:v>
                </c:pt>
                <c:pt idx="8">
                  <c:v>代替要員の確保</c:v>
                </c:pt>
              </c:strCache>
            </c:strRef>
          </c:cat>
          <c:val>
            <c:numRef>
              <c:f>'Sheet2 (2)'!$B$2:$B$10</c:f>
              <c:numCache>
                <c:formatCode>0.0%</c:formatCode>
                <c:ptCount val="9"/>
                <c:pt idx="0">
                  <c:v>5.8000000000000003E-2</c:v>
                </c:pt>
                <c:pt idx="1">
                  <c:v>0.13100000000000001</c:v>
                </c:pt>
                <c:pt idx="2">
                  <c:v>0.152</c:v>
                </c:pt>
                <c:pt idx="3">
                  <c:v>0.21099999999999999</c:v>
                </c:pt>
                <c:pt idx="4">
                  <c:v>0.23</c:v>
                </c:pt>
                <c:pt idx="5">
                  <c:v>0.311</c:v>
                </c:pt>
                <c:pt idx="6">
                  <c:v>0.373</c:v>
                </c:pt>
                <c:pt idx="7">
                  <c:v>0.45500000000000002</c:v>
                </c:pt>
                <c:pt idx="8">
                  <c:v>0.65500000000000003</c:v>
                </c:pt>
              </c:numCache>
            </c:numRef>
          </c:val>
          <c:extLst>
            <c:ext xmlns:c16="http://schemas.microsoft.com/office/drawing/2014/chart" uri="{C3380CC4-5D6E-409C-BE32-E72D297353CC}">
              <c16:uniqueId val="{00000000-6DC7-284D-BC19-38ACDC1BCA2B}"/>
            </c:ext>
          </c:extLst>
        </c:ser>
        <c:ser>
          <c:idx val="1"/>
          <c:order val="1"/>
          <c:tx>
            <c:strRef>
              <c:f>'Sheet2 (2)'!$C$1</c:f>
              <c:strCache>
                <c:ptCount val="1"/>
                <c:pt idx="0">
                  <c:v>従業員(男性)</c:v>
                </c:pt>
              </c:strCache>
            </c:strRef>
          </c:tx>
          <c:spPr>
            <a:solidFill>
              <a:srgbClr val="EB7C3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 (2)'!$A$2:$A$10</c:f>
              <c:strCache>
                <c:ptCount val="9"/>
                <c:pt idx="0">
                  <c:v>その他</c:v>
                </c:pt>
                <c:pt idx="1">
                  <c:v>上司の理解が進まない</c:v>
                </c:pt>
                <c:pt idx="2">
                  <c:v>キャリア形成において不利になる懸念</c:v>
                </c:pt>
                <c:pt idx="3">
                  <c:v>社会全体の認識の欠如</c:v>
                </c:pt>
                <c:pt idx="4">
                  <c:v>職場がそのような雰囲気ではない</c:v>
                </c:pt>
                <c:pt idx="5">
                  <c:v>前例（モデル）がない</c:v>
                </c:pt>
                <c:pt idx="6">
                  <c:v>休業中の賃金補償</c:v>
                </c:pt>
                <c:pt idx="7">
                  <c:v>男性自身に育児休業を取る意識がない</c:v>
                </c:pt>
                <c:pt idx="8">
                  <c:v>代替要員の確保</c:v>
                </c:pt>
              </c:strCache>
            </c:strRef>
          </c:cat>
          <c:val>
            <c:numRef>
              <c:f>'Sheet2 (2)'!$C$2:$C$10</c:f>
              <c:numCache>
                <c:formatCode>0.0%</c:formatCode>
                <c:ptCount val="9"/>
                <c:pt idx="0">
                  <c:v>1.4E-2</c:v>
                </c:pt>
                <c:pt idx="1">
                  <c:v>0.17599999999999999</c:v>
                </c:pt>
                <c:pt idx="2">
                  <c:v>0.27100000000000002</c:v>
                </c:pt>
                <c:pt idx="3">
                  <c:v>0.28499999999999998</c:v>
                </c:pt>
                <c:pt idx="4">
                  <c:v>0.33300000000000002</c:v>
                </c:pt>
                <c:pt idx="5">
                  <c:v>0.34599999999999997</c:v>
                </c:pt>
                <c:pt idx="6">
                  <c:v>0.38800000000000001</c:v>
                </c:pt>
                <c:pt idx="7">
                  <c:v>0.496</c:v>
                </c:pt>
                <c:pt idx="8">
                  <c:v>0.68300000000000005</c:v>
                </c:pt>
              </c:numCache>
            </c:numRef>
          </c:val>
          <c:extLst>
            <c:ext xmlns:c16="http://schemas.microsoft.com/office/drawing/2014/chart" uri="{C3380CC4-5D6E-409C-BE32-E72D297353CC}">
              <c16:uniqueId val="{00000001-6DC7-284D-BC19-38ACDC1BCA2B}"/>
            </c:ext>
          </c:extLst>
        </c:ser>
        <c:dLbls>
          <c:dLblPos val="outEnd"/>
          <c:showLegendKey val="0"/>
          <c:showVal val="1"/>
          <c:showCatName val="0"/>
          <c:showSerName val="0"/>
          <c:showPercent val="0"/>
          <c:showBubbleSize val="0"/>
        </c:dLbls>
        <c:gapWidth val="109"/>
        <c:axId val="462808672"/>
        <c:axId val="462802768"/>
      </c:barChart>
      <c:catAx>
        <c:axId val="462808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2802768"/>
        <c:crosses val="autoZero"/>
        <c:auto val="1"/>
        <c:lblAlgn val="ctr"/>
        <c:lblOffset val="100"/>
        <c:noMultiLvlLbl val="0"/>
      </c:catAx>
      <c:valAx>
        <c:axId val="462802768"/>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2808672"/>
        <c:crosses val="autoZero"/>
        <c:crossBetween val="between"/>
      </c:valAx>
      <c:spPr>
        <a:noFill/>
        <a:ln>
          <a:noFill/>
        </a:ln>
        <a:effectLst/>
      </c:spPr>
    </c:plotArea>
    <c:legend>
      <c:legendPos val="r"/>
      <c:layout>
        <c:manualLayout>
          <c:xMode val="edge"/>
          <c:yMode val="edge"/>
          <c:x val="0.82857803540206765"/>
          <c:y val="0.51097366219101614"/>
          <c:w val="9.6721941070365886E-2"/>
          <c:h val="0.114752538124985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43106962857624"/>
          <c:y val="4.6974926647303079E-2"/>
          <c:w val="0.40864925001569746"/>
          <c:h val="0.79291354949327308"/>
        </c:manualLayout>
      </c:layout>
      <c:barChart>
        <c:barDir val="bar"/>
        <c:grouping val="clustered"/>
        <c:varyColors val="0"/>
        <c:ser>
          <c:idx val="0"/>
          <c:order val="0"/>
          <c:tx>
            <c:v>育休取得者(n=435)</c:v>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休業中の業務担当者!$B$36:$B$45</c:f>
              <c:strCache>
                <c:ptCount val="10"/>
                <c:pt idx="0">
                  <c:v>休業前の仕事整理により、引き継ぎ不要だった</c:v>
                </c:pt>
                <c:pt idx="1">
                  <c:v>休業期間の前後に前倒しや先送りをした</c:v>
                </c:pt>
                <c:pt idx="2">
                  <c:v>仕事の内容や性質から特に引き継ぎは必要なかった</c:v>
                </c:pt>
                <c:pt idx="3">
                  <c:v>短い休暇だったため、引き継ぎは必要なかった</c:v>
                </c:pt>
                <c:pt idx="4">
                  <c:v>外注した</c:v>
                </c:pt>
                <c:pt idx="5">
                  <c:v>同じ部門の非正社員に引き継いだ</c:v>
                </c:pt>
                <c:pt idx="6">
                  <c:v>他の部門・事業所等から異動した人に引き継いだ</c:v>
                </c:pt>
                <c:pt idx="7">
                  <c:v>新たに採用した正社員に引き継いだ</c:v>
                </c:pt>
                <c:pt idx="8">
                  <c:v>新たに採用した非正社員に引き継いだ</c:v>
                </c:pt>
                <c:pt idx="9">
                  <c:v>同じ部門の正社員に引き継いだ</c:v>
                </c:pt>
              </c:strCache>
            </c:strRef>
          </c:cat>
          <c:val>
            <c:numRef>
              <c:f>休業中の業務担当者!$D$36:$D$45</c:f>
              <c:numCache>
                <c:formatCode>0.0%</c:formatCode>
                <c:ptCount val="10"/>
                <c:pt idx="0">
                  <c:v>6.6666666666666666E-2</c:v>
                </c:pt>
                <c:pt idx="1">
                  <c:v>5.057471264367816E-2</c:v>
                </c:pt>
                <c:pt idx="2">
                  <c:v>0.15402298850574714</c:v>
                </c:pt>
                <c:pt idx="3">
                  <c:v>0.17701149425287357</c:v>
                </c:pt>
                <c:pt idx="4">
                  <c:v>0</c:v>
                </c:pt>
                <c:pt idx="5">
                  <c:v>6.8965517241379309E-2</c:v>
                </c:pt>
                <c:pt idx="6">
                  <c:v>2.0689655172413793E-2</c:v>
                </c:pt>
                <c:pt idx="7">
                  <c:v>1.3793103448275862E-2</c:v>
                </c:pt>
                <c:pt idx="8">
                  <c:v>1.6091954022988506E-2</c:v>
                </c:pt>
                <c:pt idx="9">
                  <c:v>0.6</c:v>
                </c:pt>
              </c:numCache>
            </c:numRef>
          </c:val>
          <c:extLst>
            <c:ext xmlns:c16="http://schemas.microsoft.com/office/drawing/2014/chart" uri="{C3380CC4-5D6E-409C-BE32-E72D297353CC}">
              <c16:uniqueId val="{00000000-8701-43C2-B89F-57638EF56D50}"/>
            </c:ext>
          </c:extLst>
        </c:ser>
        <c:dLbls>
          <c:showLegendKey val="0"/>
          <c:showVal val="0"/>
          <c:showCatName val="0"/>
          <c:showSerName val="0"/>
          <c:showPercent val="0"/>
          <c:showBubbleSize val="0"/>
        </c:dLbls>
        <c:gapWidth val="105"/>
        <c:axId val="1209167200"/>
        <c:axId val="1497263408"/>
      </c:barChart>
      <c:catAx>
        <c:axId val="120916720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5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1497263408"/>
        <c:crosses val="autoZero"/>
        <c:auto val="1"/>
        <c:lblAlgn val="ctr"/>
        <c:lblOffset val="100"/>
        <c:noMultiLvlLbl val="0"/>
      </c:catAx>
      <c:valAx>
        <c:axId val="1497263408"/>
        <c:scaling>
          <c:orientation val="minMax"/>
        </c:scaling>
        <c:delete val="0"/>
        <c:axPos val="b"/>
        <c:majorGridlines>
          <c:spPr>
            <a:ln w="9525" cap="flat" cmpd="sng" algn="ctr">
              <a:noFill/>
              <a:round/>
            </a:ln>
            <a:effectLst/>
          </c:spPr>
        </c:majorGridlines>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1209167200"/>
        <c:crosses val="autoZero"/>
        <c:crossBetween val="between"/>
        <c:majorUnit val="0.2"/>
      </c:valAx>
      <c:spPr>
        <a:noFill/>
        <a:ln>
          <a:noFill/>
        </a:ln>
        <a:effectLst/>
      </c:spPr>
    </c:plotArea>
    <c:legend>
      <c:legendPos val="b"/>
      <c:layout>
        <c:manualLayout>
          <c:xMode val="edge"/>
          <c:yMode val="edge"/>
          <c:x val="0.39041314800615873"/>
          <c:y val="0.92144419370487307"/>
          <c:w val="0.23714405343401807"/>
          <c:h val="6.852773641131407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経営課題!$B$5:$B$12</c:f>
              <c:strCache>
                <c:ptCount val="8"/>
                <c:pt idx="0">
                  <c:v>人材の不足</c:v>
                </c:pt>
                <c:pt idx="1">
                  <c:v>製品・サービス・技術の不足</c:v>
                </c:pt>
                <c:pt idx="2">
                  <c:v>知識・ノウハウの不足</c:v>
                </c:pt>
                <c:pt idx="3">
                  <c:v>資金の不足</c:v>
                </c:pt>
                <c:pt idx="4">
                  <c:v>設備の老朽化・不足</c:v>
                </c:pt>
                <c:pt idx="5">
                  <c:v>市場情報の不足</c:v>
                </c:pt>
                <c:pt idx="6">
                  <c:v>許認可等に係わる規制・制度</c:v>
                </c:pt>
                <c:pt idx="7">
                  <c:v>その他</c:v>
                </c:pt>
              </c:strCache>
            </c:strRef>
          </c:cat>
          <c:val>
            <c:numRef>
              <c:f>経営課題!$D$5:$D$12</c:f>
              <c:numCache>
                <c:formatCode>General</c:formatCode>
                <c:ptCount val="8"/>
                <c:pt idx="0">
                  <c:v>0.71599999999999997</c:v>
                </c:pt>
                <c:pt idx="1">
                  <c:v>0.41200000000000003</c:v>
                </c:pt>
                <c:pt idx="2">
                  <c:v>0.29499999999999998</c:v>
                </c:pt>
                <c:pt idx="3">
                  <c:v>0.25900000000000001</c:v>
                </c:pt>
                <c:pt idx="4">
                  <c:v>0.19800000000000001</c:v>
                </c:pt>
                <c:pt idx="5">
                  <c:v>0.17600000000000002</c:v>
                </c:pt>
                <c:pt idx="6">
                  <c:v>0.12300000000000001</c:v>
                </c:pt>
                <c:pt idx="7">
                  <c:v>2.6000000000000002E-2</c:v>
                </c:pt>
              </c:numCache>
            </c:numRef>
          </c:val>
          <c:extLst>
            <c:ext xmlns:c16="http://schemas.microsoft.com/office/drawing/2014/chart" uri="{C3380CC4-5D6E-409C-BE32-E72D297353CC}">
              <c16:uniqueId val="{00000000-B877-4C7E-A319-A91DA21A3D41}"/>
            </c:ext>
          </c:extLst>
        </c:ser>
        <c:dLbls>
          <c:showLegendKey val="0"/>
          <c:showVal val="0"/>
          <c:showCatName val="0"/>
          <c:showSerName val="0"/>
          <c:showPercent val="0"/>
          <c:showBubbleSize val="0"/>
        </c:dLbls>
        <c:gapWidth val="150"/>
        <c:axId val="116023808"/>
        <c:axId val="124823808"/>
      </c:barChart>
      <c:catAx>
        <c:axId val="116023808"/>
        <c:scaling>
          <c:orientation val="maxMin"/>
        </c:scaling>
        <c:delete val="0"/>
        <c:axPos val="l"/>
        <c:numFmt formatCode="General" sourceLinked="0"/>
        <c:majorTickMark val="out"/>
        <c:minorTickMark val="none"/>
        <c:tickLblPos val="nextTo"/>
        <c:crossAx val="124823808"/>
        <c:crosses val="autoZero"/>
        <c:auto val="1"/>
        <c:lblAlgn val="ctr"/>
        <c:lblOffset val="100"/>
        <c:noMultiLvlLbl val="0"/>
      </c:catAx>
      <c:valAx>
        <c:axId val="124823808"/>
        <c:scaling>
          <c:orientation val="minMax"/>
        </c:scaling>
        <c:delete val="0"/>
        <c:axPos val="t"/>
        <c:majorGridlines/>
        <c:numFmt formatCode="0%" sourceLinked="0"/>
        <c:majorTickMark val="out"/>
        <c:minorTickMark val="none"/>
        <c:tickLblPos val="nextTo"/>
        <c:crossAx val="116023808"/>
        <c:crosses val="autoZero"/>
        <c:crossBetween val="between"/>
      </c:valAx>
      <c:spPr>
        <a:ln>
          <a:solidFill>
            <a:schemeClr val="bg1">
              <a:lumMod val="50000"/>
            </a:schemeClr>
          </a:solidFill>
        </a:ln>
      </c:spPr>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15318974270341E-2"/>
          <c:y val="2.7710950781735584E-2"/>
          <c:w val="0.89413052777117674"/>
          <c:h val="0.76449120637083801"/>
        </c:manualLayout>
      </c:layout>
      <c:barChart>
        <c:barDir val="col"/>
        <c:grouping val="clustered"/>
        <c:varyColors val="0"/>
        <c:ser>
          <c:idx val="0"/>
          <c:order val="0"/>
          <c:spPr>
            <a:solidFill>
              <a:srgbClr val="4E81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加工!$AL$29:$AL$40</c:f>
              <c:strCache>
                <c:ptCount val="12"/>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pt idx="11">
                  <c:v>全産業</c:v>
                </c:pt>
              </c:strCache>
            </c:strRef>
          </c:cat>
          <c:val>
            <c:numRef>
              <c:f>加工!$AM$29:$AM$40</c:f>
              <c:numCache>
                <c:formatCode>0.0%</c:formatCode>
                <c:ptCount val="12"/>
                <c:pt idx="0">
                  <c:v>2.0833333333333332E-2</c:v>
                </c:pt>
                <c:pt idx="1">
                  <c:v>4.4247787610619468E-2</c:v>
                </c:pt>
                <c:pt idx="2">
                  <c:v>7.6923076923076927E-2</c:v>
                </c:pt>
                <c:pt idx="3">
                  <c:v>9.5081967213114751E-2</c:v>
                </c:pt>
                <c:pt idx="4">
                  <c:v>0.10404624277456648</c:v>
                </c:pt>
                <c:pt idx="5">
                  <c:v>0.10406091370558376</c:v>
                </c:pt>
                <c:pt idx="6">
                  <c:v>0.10745614035087719</c:v>
                </c:pt>
                <c:pt idx="7">
                  <c:v>9.8236775818639793E-2</c:v>
                </c:pt>
                <c:pt idx="8">
                  <c:v>8.8571428571428565E-2</c:v>
                </c:pt>
                <c:pt idx="9">
                  <c:v>5.4607508532423209E-2</c:v>
                </c:pt>
                <c:pt idx="10">
                  <c:v>4.5544554455445543E-2</c:v>
                </c:pt>
                <c:pt idx="11">
                  <c:v>8.2408435072142058E-2</c:v>
                </c:pt>
              </c:numCache>
            </c:numRef>
          </c:val>
          <c:extLst>
            <c:ext xmlns:c16="http://schemas.microsoft.com/office/drawing/2014/chart" uri="{C3380CC4-5D6E-409C-BE32-E72D297353CC}">
              <c16:uniqueId val="{00000000-D804-6342-A3ED-C2AD65EAF4CD}"/>
            </c:ext>
          </c:extLst>
        </c:ser>
        <c:dLbls>
          <c:dLblPos val="outEnd"/>
          <c:showLegendKey val="0"/>
          <c:showVal val="1"/>
          <c:showCatName val="0"/>
          <c:showSerName val="0"/>
          <c:showPercent val="0"/>
          <c:showBubbleSize val="0"/>
        </c:dLbls>
        <c:gapWidth val="219"/>
        <c:overlap val="-27"/>
        <c:axId val="481661720"/>
        <c:axId val="481662704"/>
      </c:barChart>
      <c:catAx>
        <c:axId val="481661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1662704"/>
        <c:crosses val="autoZero"/>
        <c:auto val="1"/>
        <c:lblAlgn val="ctr"/>
        <c:lblOffset val="100"/>
        <c:noMultiLvlLbl val="0"/>
      </c:catAx>
      <c:valAx>
        <c:axId val="4816627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1661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33573928258969"/>
          <c:y val="0.11597987751531058"/>
          <c:w val="0.48504547452304952"/>
          <c:h val="0.83309419655876349"/>
        </c:manualLayout>
      </c:layout>
      <c:barChart>
        <c:barDir val="bar"/>
        <c:grouping val="clustered"/>
        <c:varyColors val="0"/>
        <c:ser>
          <c:idx val="0"/>
          <c:order val="0"/>
          <c:tx>
            <c:strRef>
              <c:f>'職場の生産性、プラスの影響'!$E$44</c:f>
              <c:strCache>
                <c:ptCount val="1"/>
                <c:pt idx="0">
                  <c:v>全体</c:v>
                </c:pt>
              </c:strCache>
            </c:strRef>
          </c:tx>
          <c:spPr>
            <a:solidFill>
              <a:srgbClr val="FF616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'職場の生産性、プラスの影響'!$B$45:$B$53</c:f>
              <c:strCache>
                <c:ptCount val="9"/>
                <c:pt idx="0">
                  <c:v>育児休業など会社の男性の育児参加に対する各人の理解が深まった</c:v>
                </c:pt>
                <c:pt idx="1">
                  <c:v>各人が自分のライフスタイルや働き方について見直すきっかけになった</c:v>
                </c:pt>
                <c:pt idx="2">
                  <c:v>仕事の進め方について職場の中で見直すきっかけになった</c:v>
                </c:pt>
                <c:pt idx="3">
                  <c:v>各人が仕事に効率的に取り組むようになった</c:v>
                </c:pt>
                <c:pt idx="4">
                  <c:v>職場の結束が強まった</c:v>
                </c:pt>
                <c:pt idx="5">
                  <c:v>利用者の仕事を引き継いだ人の仕事の能力が高まった</c:v>
                </c:pt>
                <c:pt idx="6">
                  <c:v>会社や職場に対する各人の愛着や信頼が深くなった</c:v>
                </c:pt>
                <c:pt idx="7">
                  <c:v>職場全体の生産性が上がった</c:v>
                </c:pt>
                <c:pt idx="8">
                  <c:v>休業中の子育て経験により利用者の仕事の能力を高めた</c:v>
                </c:pt>
              </c:strCache>
            </c:strRef>
          </c:cat>
          <c:val>
            <c:numRef>
              <c:f>'職場の生産性、プラスの影響'!$E$45:$E$53</c:f>
              <c:numCache>
                <c:formatCode>0.0%</c:formatCode>
                <c:ptCount val="9"/>
                <c:pt idx="0">
                  <c:v>0.44900000000000001</c:v>
                </c:pt>
                <c:pt idx="1">
                  <c:v>0.29399999999999998</c:v>
                </c:pt>
                <c:pt idx="2">
                  <c:v>0.313</c:v>
                </c:pt>
                <c:pt idx="3">
                  <c:v>0.22800000000000001</c:v>
                </c:pt>
                <c:pt idx="4">
                  <c:v>0.184</c:v>
                </c:pt>
                <c:pt idx="5">
                  <c:v>0.16500000000000001</c:v>
                </c:pt>
                <c:pt idx="6">
                  <c:v>9.6000000000000002E-2</c:v>
                </c:pt>
                <c:pt idx="7">
                  <c:v>8.5000000000000006E-2</c:v>
                </c:pt>
                <c:pt idx="8">
                  <c:v>6.6000000000000003E-2</c:v>
                </c:pt>
              </c:numCache>
            </c:numRef>
          </c:val>
          <c:extLst>
            <c:ext xmlns:c16="http://schemas.microsoft.com/office/drawing/2014/chart" uri="{C3380CC4-5D6E-409C-BE32-E72D297353CC}">
              <c16:uniqueId val="{00000000-D3E7-4E5C-AB1A-A179CFE0AC6D}"/>
            </c:ext>
          </c:extLst>
        </c:ser>
        <c:ser>
          <c:idx val="1"/>
          <c:order val="1"/>
          <c:tx>
            <c:strRef>
              <c:f>'職場の生産性、プラスの影響'!$F$44</c:f>
              <c:strCache>
                <c:ptCount val="1"/>
                <c:pt idx="0">
                  <c:v>男性の育児休業取得を歓迎した職場</c:v>
                </c:pt>
              </c:strCache>
            </c:strRef>
          </c:tx>
          <c:spPr>
            <a:solidFill>
              <a:schemeClr val="tx2">
                <a:lumMod val="60000"/>
                <a:lumOff val="40000"/>
              </a:scheme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'職場の生産性、プラスの影響'!$B$45:$B$53</c:f>
              <c:strCache>
                <c:ptCount val="9"/>
                <c:pt idx="0">
                  <c:v>育児休業など会社の男性の育児参加に対する各人の理解が深まった</c:v>
                </c:pt>
                <c:pt idx="1">
                  <c:v>各人が自分のライフスタイルや働き方について見直すきっかけになった</c:v>
                </c:pt>
                <c:pt idx="2">
                  <c:v>仕事の進め方について職場の中で見直すきっかけになった</c:v>
                </c:pt>
                <c:pt idx="3">
                  <c:v>各人が仕事に効率的に取り組むようになった</c:v>
                </c:pt>
                <c:pt idx="4">
                  <c:v>職場の結束が強まった</c:v>
                </c:pt>
                <c:pt idx="5">
                  <c:v>利用者の仕事を引き継いだ人の仕事の能力が高まった</c:v>
                </c:pt>
                <c:pt idx="6">
                  <c:v>会社や職場に対する各人の愛着や信頼が深くなった</c:v>
                </c:pt>
                <c:pt idx="7">
                  <c:v>職場全体の生産性が上がった</c:v>
                </c:pt>
                <c:pt idx="8">
                  <c:v>休業中の子育て経験により利用者の仕事の能力を高めた</c:v>
                </c:pt>
              </c:strCache>
            </c:strRef>
          </c:cat>
          <c:val>
            <c:numRef>
              <c:f>'職場の生産性、プラスの影響'!$F$45:$F$53</c:f>
              <c:numCache>
                <c:formatCode>0.0%</c:formatCode>
                <c:ptCount val="9"/>
                <c:pt idx="0">
                  <c:v>0.55899999999999994</c:v>
                </c:pt>
                <c:pt idx="1">
                  <c:v>0.35100000000000003</c:v>
                </c:pt>
                <c:pt idx="2">
                  <c:v>0.36899999999999999</c:v>
                </c:pt>
                <c:pt idx="3">
                  <c:v>0.32400000000000001</c:v>
                </c:pt>
                <c:pt idx="4">
                  <c:v>0.26100000000000001</c:v>
                </c:pt>
                <c:pt idx="5">
                  <c:v>0.18</c:v>
                </c:pt>
                <c:pt idx="6">
                  <c:v>0.18</c:v>
                </c:pt>
                <c:pt idx="7">
                  <c:v>0.13500000000000001</c:v>
                </c:pt>
                <c:pt idx="8">
                  <c:v>9.9000000000000005E-2</c:v>
                </c:pt>
              </c:numCache>
            </c:numRef>
          </c:val>
          <c:extLst>
            <c:ext xmlns:c16="http://schemas.microsoft.com/office/drawing/2014/chart" uri="{C3380CC4-5D6E-409C-BE32-E72D297353CC}">
              <c16:uniqueId val="{00000001-D3E7-4E5C-AB1A-A179CFE0AC6D}"/>
            </c:ext>
          </c:extLst>
        </c:ser>
        <c:dLbls>
          <c:showLegendKey val="0"/>
          <c:showVal val="0"/>
          <c:showCatName val="0"/>
          <c:showSerName val="0"/>
          <c:showPercent val="0"/>
          <c:showBubbleSize val="0"/>
        </c:dLbls>
        <c:gapWidth val="150"/>
        <c:axId val="125073408"/>
        <c:axId val="98654400"/>
      </c:barChart>
      <c:catAx>
        <c:axId val="125073408"/>
        <c:scaling>
          <c:orientation val="maxMin"/>
        </c:scaling>
        <c:delete val="0"/>
        <c:axPos val="l"/>
        <c:numFmt formatCode="General" sourceLinked="0"/>
        <c:majorTickMark val="out"/>
        <c:minorTickMark val="none"/>
        <c:tickLblPos val="nextTo"/>
        <c:crossAx val="98654400"/>
        <c:crosses val="autoZero"/>
        <c:auto val="1"/>
        <c:lblAlgn val="ctr"/>
        <c:lblOffset val="100"/>
        <c:noMultiLvlLbl val="0"/>
      </c:catAx>
      <c:valAx>
        <c:axId val="98654400"/>
        <c:scaling>
          <c:orientation val="minMax"/>
        </c:scaling>
        <c:delete val="0"/>
        <c:axPos val="t"/>
        <c:majorGridlines/>
        <c:numFmt formatCode="0%" sourceLinked="0"/>
        <c:majorTickMark val="out"/>
        <c:minorTickMark val="none"/>
        <c:tickLblPos val="nextTo"/>
        <c:crossAx val="125073408"/>
        <c:crosses val="autoZero"/>
        <c:crossBetween val="between"/>
      </c:valAx>
      <c:spPr>
        <a:ln>
          <a:solidFill>
            <a:schemeClr val="bg1">
              <a:lumMod val="50000"/>
            </a:schemeClr>
          </a:solidFill>
        </a:ln>
      </c:spPr>
    </c:plotArea>
    <c:legend>
      <c:legendPos val="r"/>
      <c:layout>
        <c:manualLayout>
          <c:xMode val="edge"/>
          <c:yMode val="edge"/>
          <c:x val="0.62885105758378756"/>
          <c:y val="0.79887532808398953"/>
          <c:w val="0.36137780875373077"/>
          <c:h val="0.1011055118110236"/>
        </c:manualLayout>
      </c:layout>
      <c:overlay val="0"/>
      <c:spPr>
        <a:solidFill>
          <a:schemeClr val="bg1"/>
        </a:solidFill>
        <a:ln>
          <a:solidFill>
            <a:schemeClr val="bg1">
              <a:lumMod val="50000"/>
            </a:schemeClr>
          </a:solidFill>
        </a:ln>
      </c:spPr>
    </c:legend>
    <c:plotVisOnly val="1"/>
    <c:dispBlanksAs val="gap"/>
    <c:showDLblsOverMax val="0"/>
  </c:chart>
  <c:spPr>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0.02157</cdr:x>
      <cdr:y>0.04987</cdr:y>
    </cdr:from>
    <cdr:to>
      <cdr:x>0.53691</cdr:x>
      <cdr:y>0.04987</cdr:y>
    </cdr:to>
    <cdr:cxnSp macro="">
      <cdr:nvCxnSpPr>
        <cdr:cNvPr id="3" name="直線コネクタ 2">
          <a:extLst xmlns:a="http://schemas.openxmlformats.org/drawingml/2006/main">
            <a:ext uri="{FF2B5EF4-FFF2-40B4-BE49-F238E27FC236}">
              <a16:creationId xmlns:a16="http://schemas.microsoft.com/office/drawing/2014/main" id="{EB13F8CA-4E0D-4603-91B5-8DFD399B6ABA}"/>
            </a:ext>
          </a:extLst>
        </cdr:cNvPr>
        <cdr:cNvCxnSpPr/>
      </cdr:nvCxnSpPr>
      <cdr:spPr>
        <a:xfrm xmlns:a="http://schemas.openxmlformats.org/drawingml/2006/main" flipV="1">
          <a:off x="121963" y="134915"/>
          <a:ext cx="2913621" cy="0"/>
        </a:xfrm>
        <a:prstGeom xmlns:a="http://schemas.openxmlformats.org/drawingml/2006/main" prst="line">
          <a:avLst/>
        </a:prstGeom>
        <a:ln xmlns:a="http://schemas.openxmlformats.org/drawingml/2006/main" w="63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0.02177</cdr:x>
      <cdr:y>0.52717</cdr:y>
    </cdr:from>
    <cdr:to>
      <cdr:x>0.53711</cdr:x>
      <cdr:y>0.52717</cdr:y>
    </cdr:to>
    <cdr:cxnSp macro="">
      <cdr:nvCxnSpPr>
        <cdr:cNvPr id="5" name="直線コネクタ 4">
          <a:extLst xmlns:a="http://schemas.openxmlformats.org/drawingml/2006/main">
            <a:ext uri="{FF2B5EF4-FFF2-40B4-BE49-F238E27FC236}">
              <a16:creationId xmlns:a16="http://schemas.microsoft.com/office/drawing/2014/main" id="{3B91A304-40A0-44C2-A067-920F2F1A0C2E}"/>
            </a:ext>
          </a:extLst>
        </cdr:cNvPr>
        <cdr:cNvCxnSpPr/>
      </cdr:nvCxnSpPr>
      <cdr:spPr>
        <a:xfrm xmlns:a="http://schemas.openxmlformats.org/drawingml/2006/main" flipV="1">
          <a:off x="123082" y="1426220"/>
          <a:ext cx="2913622" cy="0"/>
        </a:xfrm>
        <a:prstGeom xmlns:a="http://schemas.openxmlformats.org/drawingml/2006/main" prst="line">
          <a:avLst/>
        </a:prstGeom>
        <a:ln xmlns:a="http://schemas.openxmlformats.org/drawingml/2006/main" w="63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0.03132</cdr:x>
      <cdr:y>0.8529</cdr:y>
    </cdr:from>
    <cdr:to>
      <cdr:x>0.54666</cdr:x>
      <cdr:y>0.8529</cdr:y>
    </cdr:to>
    <cdr:cxnSp macro="">
      <cdr:nvCxnSpPr>
        <cdr:cNvPr id="6" name="直線コネクタ 5">
          <a:extLst xmlns:a="http://schemas.openxmlformats.org/drawingml/2006/main">
            <a:ext uri="{FF2B5EF4-FFF2-40B4-BE49-F238E27FC236}">
              <a16:creationId xmlns:a16="http://schemas.microsoft.com/office/drawing/2014/main" id="{3B91A304-40A0-44C2-A067-920F2F1A0C2E}"/>
            </a:ext>
          </a:extLst>
        </cdr:cNvPr>
        <cdr:cNvCxnSpPr/>
      </cdr:nvCxnSpPr>
      <cdr:spPr>
        <a:xfrm xmlns:a="http://schemas.openxmlformats.org/drawingml/2006/main" flipV="1">
          <a:off x="177100" y="2307454"/>
          <a:ext cx="2913622" cy="0"/>
        </a:xfrm>
        <a:prstGeom xmlns:a="http://schemas.openxmlformats.org/drawingml/2006/main" prst="line">
          <a:avLst/>
        </a:prstGeom>
        <a:ln xmlns:a="http://schemas.openxmlformats.org/drawingml/2006/main" w="63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0.00321</cdr:x>
      <cdr:y>0.10002</cdr:y>
    </cdr:from>
    <cdr:to>
      <cdr:x>0.05493</cdr:x>
      <cdr:y>0.47251</cdr:y>
    </cdr:to>
    <cdr:sp macro="" textlink="">
      <cdr:nvSpPr>
        <cdr:cNvPr id="7" name="テキスト ボックス 6">
          <a:extLst xmlns:a="http://schemas.openxmlformats.org/drawingml/2006/main">
            <a:ext uri="{FF2B5EF4-FFF2-40B4-BE49-F238E27FC236}">
              <a16:creationId xmlns:a16="http://schemas.microsoft.com/office/drawing/2014/main" id="{117A9037-09B4-4135-B268-F277A8B431C9}"/>
            </a:ext>
          </a:extLst>
        </cdr:cNvPr>
        <cdr:cNvSpPr txBox="1"/>
      </cdr:nvSpPr>
      <cdr:spPr>
        <a:xfrm xmlns:a="http://schemas.openxmlformats.org/drawingml/2006/main">
          <a:off x="18155" y="270600"/>
          <a:ext cx="292414" cy="1007743"/>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ja-JP" altLang="en-US" sz="900" dirty="0"/>
            <a:t>引継いだ</a:t>
          </a:r>
        </a:p>
      </cdr:txBody>
    </cdr:sp>
  </cdr:relSizeAnchor>
  <cdr:relSizeAnchor xmlns:cdr="http://schemas.openxmlformats.org/drawingml/2006/chartDrawing">
    <cdr:from>
      <cdr:x>0.00941</cdr:x>
      <cdr:y>0.50455</cdr:y>
    </cdr:from>
    <cdr:to>
      <cdr:x>0.05261</cdr:x>
      <cdr:y>0.87703</cdr:y>
    </cdr:to>
    <cdr:sp macro="" textlink="">
      <cdr:nvSpPr>
        <cdr:cNvPr id="8" name="テキスト ボックス 1">
          <a:extLst xmlns:a="http://schemas.openxmlformats.org/drawingml/2006/main">
            <a:ext uri="{FF2B5EF4-FFF2-40B4-BE49-F238E27FC236}">
              <a16:creationId xmlns:a16="http://schemas.microsoft.com/office/drawing/2014/main" id="{7EF4FB5E-B5EA-4AB4-B27C-02360AB17EEF}"/>
            </a:ext>
          </a:extLst>
        </cdr:cNvPr>
        <cdr:cNvSpPr txBox="1"/>
      </cdr:nvSpPr>
      <cdr:spPr>
        <a:xfrm xmlns:a="http://schemas.openxmlformats.org/drawingml/2006/main">
          <a:off x="53206" y="1365009"/>
          <a:ext cx="244243" cy="1007715"/>
        </a:xfrm>
        <a:prstGeom xmlns:a="http://schemas.openxmlformats.org/drawingml/2006/main" prst="rect">
          <a:avLst/>
        </a:prstGeom>
      </cdr:spPr>
      <cdr:txBody>
        <a:bodyPr xmlns:a="http://schemas.openxmlformats.org/drawingml/2006/main" vert="vert270"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dirty="0"/>
            <a:t>引き継がなかった</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5"/>
            <a:ext cx="2950376" cy="497367"/>
          </a:xfrm>
          <a:prstGeom prst="rect">
            <a:avLst/>
          </a:prstGeom>
        </p:spPr>
        <p:txBody>
          <a:bodyPr vert="horz" lIns="92192" tIns="46097" rIns="92192" bIns="46097" rtlCol="0"/>
          <a:lstStyle>
            <a:lvl1pPr algn="l" eaLnBrk="1" hangingPunct="1">
              <a:defRPr sz="13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sz="quarter" idx="1"/>
          </p:nvPr>
        </p:nvSpPr>
        <p:spPr>
          <a:xfrm>
            <a:off x="3855220" y="5"/>
            <a:ext cx="2950374" cy="497367"/>
          </a:xfrm>
          <a:prstGeom prst="rect">
            <a:avLst/>
          </a:prstGeom>
        </p:spPr>
        <p:txBody>
          <a:bodyPr vert="horz" wrap="square" lIns="92192" tIns="46097" rIns="92192" bIns="46097" numCol="1" anchor="t" anchorCtr="0" compatLnSpc="1">
            <a:prstTxWarp prst="textNoShape">
              <a:avLst/>
            </a:prstTxWarp>
          </a:bodyPr>
          <a:lstStyle>
            <a:lvl1pPr algn="r" eaLnBrk="1" hangingPunct="1">
              <a:defRPr sz="1300">
                <a:ea typeface="ＭＳ Ｐゴシック" pitchFamily="50" charset="-128"/>
              </a:defRPr>
            </a:lvl1pPr>
          </a:lstStyle>
          <a:p>
            <a:pPr>
              <a:defRPr/>
            </a:pPr>
            <a:fld id="{7DA3EFD1-82CE-4F5B-910C-69323388F7B6}" type="datetimeFigureOut">
              <a:rPr lang="ja-JP" altLang="en-US"/>
              <a:pPr>
                <a:defRPr/>
              </a:pPr>
              <a:t>2024/3/8</a:t>
            </a:fld>
            <a:endParaRPr lang="ja-JP" altLang="en-US" dirty="0"/>
          </a:p>
        </p:txBody>
      </p:sp>
      <p:sp>
        <p:nvSpPr>
          <p:cNvPr id="4" name="フッター プレースホルダー 3"/>
          <p:cNvSpPr>
            <a:spLocks noGrp="1"/>
          </p:cNvSpPr>
          <p:nvPr>
            <p:ph type="ftr" sz="quarter" idx="2"/>
          </p:nvPr>
        </p:nvSpPr>
        <p:spPr>
          <a:xfrm>
            <a:off x="5" y="9440372"/>
            <a:ext cx="2950376" cy="497366"/>
          </a:xfrm>
          <a:prstGeom prst="rect">
            <a:avLst/>
          </a:prstGeom>
        </p:spPr>
        <p:txBody>
          <a:bodyPr vert="horz" lIns="92192" tIns="46097" rIns="92192" bIns="46097" rtlCol="0" anchor="b"/>
          <a:lstStyle>
            <a:lvl1pPr algn="l" eaLnBrk="1" hangingPunct="1">
              <a:defRPr sz="1300">
                <a:latin typeface="Calibri" charset="0"/>
                <a:ea typeface="ＭＳ Ｐゴシック" charset="0"/>
                <a:cs typeface="ＭＳ Ｐゴシック" charset="0"/>
              </a:defRPr>
            </a:lvl1pPr>
          </a:lstStyle>
          <a:p>
            <a:pPr>
              <a:defRPr/>
            </a:pPr>
            <a:endParaRPr lang="ja-JP" altLang="en-US" dirty="0"/>
          </a:p>
        </p:txBody>
      </p:sp>
      <p:sp>
        <p:nvSpPr>
          <p:cNvPr id="5" name="スライド番号プレースホルダー 4"/>
          <p:cNvSpPr>
            <a:spLocks noGrp="1"/>
          </p:cNvSpPr>
          <p:nvPr>
            <p:ph type="sldNum" sz="quarter" idx="3"/>
          </p:nvPr>
        </p:nvSpPr>
        <p:spPr>
          <a:xfrm>
            <a:off x="3855220" y="9440372"/>
            <a:ext cx="2950374" cy="497366"/>
          </a:xfrm>
          <a:prstGeom prst="rect">
            <a:avLst/>
          </a:prstGeom>
        </p:spPr>
        <p:txBody>
          <a:bodyPr vert="horz" wrap="square" lIns="92192" tIns="46097" rIns="92192" bIns="46097" numCol="1" anchor="b" anchorCtr="0" compatLnSpc="1">
            <a:prstTxWarp prst="textNoShape">
              <a:avLst/>
            </a:prstTxWarp>
          </a:bodyPr>
          <a:lstStyle>
            <a:lvl1pPr algn="r" eaLnBrk="1" hangingPunct="1">
              <a:defRPr sz="1300">
                <a:ea typeface="ＭＳ Ｐゴシック" pitchFamily="50" charset="-128"/>
              </a:defRPr>
            </a:lvl1pPr>
          </a:lstStyle>
          <a:p>
            <a:pPr>
              <a:defRPr/>
            </a:pPr>
            <a:fld id="{631BB638-B6AC-4C5C-856B-91CC1743729B}" type="slidenum">
              <a:rPr lang="ja-JP" altLang="en-US"/>
              <a:pPr>
                <a:defRPr/>
              </a:pPr>
              <a:t>‹#›</a:t>
            </a:fld>
            <a:endParaRPr lang="en-US" altLang="ja-JP" dirty="0"/>
          </a:p>
        </p:txBody>
      </p:sp>
    </p:spTree>
    <p:extLst>
      <p:ext uri="{BB962C8B-B14F-4D97-AF65-F5344CB8AC3E}">
        <p14:creationId xmlns:p14="http://schemas.microsoft.com/office/powerpoint/2010/main" val="1008995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5"/>
            <a:ext cx="2950376" cy="497367"/>
          </a:xfrm>
          <a:prstGeom prst="rect">
            <a:avLst/>
          </a:prstGeom>
        </p:spPr>
        <p:txBody>
          <a:bodyPr vert="horz" lIns="92192" tIns="46097" rIns="92192" bIns="46097" rtlCol="0"/>
          <a:lstStyle>
            <a:lvl1pPr algn="l" eaLnBrk="1" hangingPunct="1">
              <a:defRPr sz="13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idx="1"/>
          </p:nvPr>
        </p:nvSpPr>
        <p:spPr>
          <a:xfrm>
            <a:off x="3855220" y="5"/>
            <a:ext cx="2950374" cy="497367"/>
          </a:xfrm>
          <a:prstGeom prst="rect">
            <a:avLst/>
          </a:prstGeom>
        </p:spPr>
        <p:txBody>
          <a:bodyPr vert="horz" wrap="square" lIns="92192" tIns="46097" rIns="92192" bIns="46097" numCol="1" anchor="t" anchorCtr="0" compatLnSpc="1">
            <a:prstTxWarp prst="textNoShape">
              <a:avLst/>
            </a:prstTxWarp>
          </a:bodyPr>
          <a:lstStyle>
            <a:lvl1pPr algn="r" eaLnBrk="1" hangingPunct="1">
              <a:defRPr sz="1300">
                <a:ea typeface="ＭＳ Ｐゴシック" pitchFamily="50" charset="-128"/>
              </a:defRPr>
            </a:lvl1pPr>
          </a:lstStyle>
          <a:p>
            <a:pPr>
              <a:defRPr/>
            </a:pPr>
            <a:fld id="{BA25AE57-A5C1-49C1-801C-BDA097D1586D}" type="datetimeFigureOut">
              <a:rPr lang="ja-JP" altLang="en-US"/>
              <a:pPr>
                <a:defRPr/>
              </a:pPr>
              <a:t>2024/3/8</a:t>
            </a:fld>
            <a:endParaRPr lang="ja-JP" altLang="en-US" dirty="0"/>
          </a:p>
        </p:txBody>
      </p:sp>
      <p:sp>
        <p:nvSpPr>
          <p:cNvPr id="4" name="スライド イメージ プレースホルダー 3"/>
          <p:cNvSpPr>
            <a:spLocks noGrp="1" noRot="1" noChangeAspect="1"/>
          </p:cNvSpPr>
          <p:nvPr>
            <p:ph type="sldImg" idx="2"/>
          </p:nvPr>
        </p:nvSpPr>
        <p:spPr>
          <a:xfrm>
            <a:off x="712788" y="744538"/>
            <a:ext cx="5381625" cy="3727450"/>
          </a:xfrm>
          <a:prstGeom prst="rect">
            <a:avLst/>
          </a:prstGeom>
          <a:noFill/>
          <a:ln w="12700">
            <a:solidFill>
              <a:prstClr val="black"/>
            </a:solidFill>
          </a:ln>
        </p:spPr>
        <p:txBody>
          <a:bodyPr vert="horz" lIns="92192" tIns="46097" rIns="92192" bIns="46097" rtlCol="0" anchor="ctr"/>
          <a:lstStyle/>
          <a:p>
            <a:pPr lvl="0"/>
            <a:endParaRPr lang="ja-JP" altLang="en-US" noProof="0" dirty="0"/>
          </a:p>
        </p:txBody>
      </p:sp>
      <p:sp>
        <p:nvSpPr>
          <p:cNvPr id="5" name="ノート プレースホルダー 4"/>
          <p:cNvSpPr>
            <a:spLocks noGrp="1"/>
          </p:cNvSpPr>
          <p:nvPr>
            <p:ph type="body" sz="quarter" idx="3"/>
          </p:nvPr>
        </p:nvSpPr>
        <p:spPr>
          <a:xfrm>
            <a:off x="680243" y="4720985"/>
            <a:ext cx="5446723" cy="4473102"/>
          </a:xfrm>
          <a:prstGeom prst="rect">
            <a:avLst/>
          </a:prstGeom>
        </p:spPr>
        <p:txBody>
          <a:bodyPr vert="horz" lIns="92192" tIns="46097" rIns="92192" bIns="46097"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5" y="9440372"/>
            <a:ext cx="2950376" cy="497366"/>
          </a:xfrm>
          <a:prstGeom prst="rect">
            <a:avLst/>
          </a:prstGeom>
        </p:spPr>
        <p:txBody>
          <a:bodyPr vert="horz" lIns="92192" tIns="46097" rIns="92192" bIns="46097" rtlCol="0" anchor="b"/>
          <a:lstStyle>
            <a:lvl1pPr algn="l" eaLnBrk="1" hangingPunct="1">
              <a:defRPr sz="1300">
                <a:latin typeface="Calibri" charset="0"/>
                <a:ea typeface="ＭＳ Ｐゴシック" charset="0"/>
                <a:cs typeface="ＭＳ Ｐゴシック" charset="0"/>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55220" y="9440372"/>
            <a:ext cx="2950374" cy="497366"/>
          </a:xfrm>
          <a:prstGeom prst="rect">
            <a:avLst/>
          </a:prstGeom>
        </p:spPr>
        <p:txBody>
          <a:bodyPr vert="horz" wrap="square" lIns="92192" tIns="46097" rIns="92192" bIns="46097" numCol="1" anchor="b" anchorCtr="0" compatLnSpc="1">
            <a:prstTxWarp prst="textNoShape">
              <a:avLst/>
            </a:prstTxWarp>
          </a:bodyPr>
          <a:lstStyle>
            <a:lvl1pPr algn="r" eaLnBrk="1" hangingPunct="1">
              <a:defRPr sz="1300">
                <a:ea typeface="ＭＳ Ｐゴシック" pitchFamily="50" charset="-128"/>
              </a:defRPr>
            </a:lvl1pPr>
          </a:lstStyle>
          <a:p>
            <a:pPr>
              <a:defRPr/>
            </a:pPr>
            <a:fld id="{AA54D417-1248-4E8A-A6D5-9C730C08C3A7}" type="slidenum">
              <a:rPr lang="ja-JP" altLang="en-US"/>
              <a:pPr>
                <a:defRPr/>
              </a:pPr>
              <a:t>‹#›</a:t>
            </a:fld>
            <a:endParaRPr lang="en-US" altLang="ja-JP" dirty="0"/>
          </a:p>
        </p:txBody>
      </p:sp>
    </p:spTree>
    <p:extLst>
      <p:ext uri="{BB962C8B-B14F-4D97-AF65-F5344CB8AC3E}">
        <p14:creationId xmlns:p14="http://schemas.microsoft.com/office/powerpoint/2010/main" val="176950812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eaLnBrk="1"/>
            <a:r>
              <a:rPr kumimoji="1" lang="en-US" altLang="ja-JP" dirty="0"/>
              <a:t>3</a:t>
            </a:r>
            <a:r>
              <a:rPr kumimoji="1" lang="ja-JP" altLang="en-US" dirty="0"/>
              <a:t>ページ目以降のノート欄に詳細情報が記載されています。併せてご利用ください。</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0</a:t>
            </a:fld>
            <a:endParaRPr lang="en-US" altLang="ja-JP" dirty="0"/>
          </a:p>
        </p:txBody>
      </p:sp>
    </p:spTree>
    <p:extLst>
      <p:ext uri="{BB962C8B-B14F-4D97-AF65-F5344CB8AC3E}">
        <p14:creationId xmlns:p14="http://schemas.microsoft.com/office/powerpoint/2010/main" val="3666187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9</a:t>
            </a:fld>
            <a:endParaRPr lang="en-US" altLang="ja-JP" dirty="0"/>
          </a:p>
        </p:txBody>
      </p:sp>
    </p:spTree>
    <p:extLst>
      <p:ext uri="{BB962C8B-B14F-4D97-AF65-F5344CB8AC3E}">
        <p14:creationId xmlns:p14="http://schemas.microsoft.com/office/powerpoint/2010/main" val="1328283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84800" cy="3729037"/>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育児休業制度は、育児・介護休業法で定められた制度です。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育児休業を取得する条件に、原則として男女による違いはありません。</a:t>
            </a:r>
            <a:endParaRPr lang="en-US" altLang="ja-JP" sz="1100" dirty="0"/>
          </a:p>
          <a:p>
            <a:pPr algn="just" eaLnBrk="1">
              <a:spcBef>
                <a:spcPts val="0"/>
              </a:spcBef>
            </a:pPr>
            <a:r>
              <a:rPr lang="ja-JP" altLang="en-US" sz="1100" dirty="0"/>
              <a:t>（ただし、産後は労働基準法上</a:t>
            </a:r>
            <a:r>
              <a:rPr lang="en-US" altLang="ja-JP" sz="1100" dirty="0"/>
              <a:t>56</a:t>
            </a:r>
            <a:r>
              <a:rPr lang="ja-JP" altLang="en-US" sz="1100" dirty="0"/>
              <a:t>日間労働することが禁止されていますので、女性は出産した翌日から起算して</a:t>
            </a:r>
            <a:r>
              <a:rPr lang="en-US" altLang="ja-JP" sz="1100" dirty="0"/>
              <a:t>57</a:t>
            </a:r>
            <a:r>
              <a:rPr lang="ja-JP" altLang="en-US" sz="1100" dirty="0"/>
              <a:t>日目から育児休業を取得することとなります。）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育児休業の期間は、原則、子どもが</a:t>
            </a:r>
            <a:r>
              <a:rPr lang="en-US" altLang="ja-JP" sz="1100" dirty="0"/>
              <a:t>1</a:t>
            </a:r>
            <a:r>
              <a:rPr lang="ja-JP" altLang="en-US" sz="1100" dirty="0"/>
              <a:t>歳になるまで、子ども一人につき２回まで分割して取得できます。</a:t>
            </a:r>
            <a:endParaRPr lang="en-US" altLang="ja-JP" sz="1100" dirty="0"/>
          </a:p>
          <a:p>
            <a:pPr algn="just" eaLnBrk="1">
              <a:spcBef>
                <a:spcPts val="0"/>
              </a:spcBef>
            </a:pPr>
            <a:r>
              <a:rPr lang="ja-JP" altLang="en-US" sz="1100" dirty="0"/>
              <a:t>ただし、保育所に入れない場合等には、延長することも可能です。</a:t>
            </a:r>
            <a:endParaRPr lang="en-US" altLang="ja-JP" sz="1100" dirty="0"/>
          </a:p>
          <a:p>
            <a:pPr algn="just" eaLnBrk="1">
              <a:spcBef>
                <a:spcPts val="0"/>
              </a:spcBef>
            </a:pPr>
            <a:endParaRPr lang="en-US" altLang="ja-JP" sz="1100" dirty="0"/>
          </a:p>
          <a:p>
            <a:pPr algn="just" eaLnBrk="1">
              <a:spcBef>
                <a:spcPts val="0"/>
              </a:spcBef>
            </a:pPr>
            <a:r>
              <a:rPr lang="ja-JP" altLang="en-US" sz="1100" dirty="0"/>
              <a:t>妻が専業主婦や育児休業中でも、夫は育児休業を取得することができます。</a:t>
            </a:r>
            <a:endParaRPr lang="en-US" altLang="ja-JP" sz="1100" dirty="0"/>
          </a:p>
          <a:p>
            <a:pPr algn="just" eaLnBrk="1">
              <a:spcBef>
                <a:spcPts val="0"/>
              </a:spcBef>
            </a:pPr>
            <a:r>
              <a:rPr lang="ja-JP" altLang="en-US" sz="1100" dirty="0"/>
              <a:t>また、派遣社員や契約社員、パートなどの有期契約労働者（雇用期間の定めのある労働者）も、一定の要件を満たせば育児休業を取得できます。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10</a:t>
            </a:fld>
            <a:endParaRPr lang="en-US" altLang="ja-JP" dirty="0"/>
          </a:p>
        </p:txBody>
      </p:sp>
    </p:spTree>
    <p:extLst>
      <p:ext uri="{BB962C8B-B14F-4D97-AF65-F5344CB8AC3E}">
        <p14:creationId xmlns:p14="http://schemas.microsoft.com/office/powerpoint/2010/main" val="3528410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84800" cy="3729037"/>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また、両親で協力して育児ができるような制度が設けられています。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育児休業は、通常、夫婦ともに１歳までの子につき２回まで分割して取得できる制度ですが、男性は妻の出産後</a:t>
            </a:r>
            <a:r>
              <a:rPr lang="en-US" altLang="ja-JP" sz="1100" dirty="0"/>
              <a:t>8</a:t>
            </a:r>
            <a:r>
              <a:rPr lang="ja-JP" altLang="en-US" sz="1100" dirty="0"/>
              <a:t>週間以内に取得できる「産後パパ育休」（出生児育児休業）は、通常の育児休業とは別に取得できます。（分割取得、産後パパ育休ともに</a:t>
            </a:r>
            <a:r>
              <a:rPr lang="en-US" altLang="ja-JP" sz="1100" dirty="0"/>
              <a:t>2022</a:t>
            </a:r>
            <a:r>
              <a:rPr lang="ja-JP" altLang="en-US" sz="1100" dirty="0"/>
              <a:t>年</a:t>
            </a:r>
            <a:r>
              <a:rPr lang="en-US" altLang="ja-JP" sz="1100" dirty="0"/>
              <a:t>10</a:t>
            </a:r>
            <a:r>
              <a:rPr lang="ja-JP" altLang="en-US" sz="1100" dirty="0"/>
              <a:t>月～）</a:t>
            </a:r>
            <a:endParaRPr lang="en-US" altLang="ja-JP" sz="1100" dirty="0"/>
          </a:p>
          <a:p>
            <a:pPr algn="just" eaLnBrk="1">
              <a:spcBef>
                <a:spcPts val="0"/>
              </a:spcBef>
            </a:pPr>
            <a:r>
              <a:rPr lang="ja-JP" altLang="en-US" sz="1100" dirty="0"/>
              <a:t>また、両親がともに育児休業を取得する場合は、特例として原則</a:t>
            </a:r>
            <a:r>
              <a:rPr lang="en-US" altLang="ja-JP" sz="1100" dirty="0"/>
              <a:t>1</a:t>
            </a:r>
            <a:r>
              <a:rPr lang="ja-JP" altLang="en-US" sz="1100" dirty="0"/>
              <a:t>歳までの休業可能期間が、</a:t>
            </a:r>
            <a:r>
              <a:rPr lang="en-US" altLang="ja-JP" sz="1100" dirty="0"/>
              <a:t>1</a:t>
            </a:r>
            <a:r>
              <a:rPr lang="ja-JP" altLang="en-US" sz="1100" dirty="0"/>
              <a:t>歳</a:t>
            </a:r>
            <a:r>
              <a:rPr lang="en-US" altLang="ja-JP" sz="1100" dirty="0"/>
              <a:t>2</a:t>
            </a:r>
            <a:r>
              <a:rPr lang="ja-JP" altLang="en-US" sz="1100" dirty="0"/>
              <a:t>か月までに延長されます（「パパ・ママ育休プラス」）。</a:t>
            </a:r>
            <a:endParaRPr lang="en-US" altLang="ja-JP" sz="1100" dirty="0"/>
          </a:p>
          <a:p>
            <a:pPr algn="just" eaLnBrk="1">
              <a:spcBef>
                <a:spcPts val="0"/>
              </a:spcBef>
            </a:pPr>
            <a:endParaRPr lang="en-US" altLang="ja-JP" sz="1100" dirty="0"/>
          </a:p>
          <a:p>
            <a:pPr algn="just" eaLnBrk="1">
              <a:spcBef>
                <a:spcPts val="0"/>
              </a:spcBef>
            </a:pPr>
            <a:r>
              <a:rPr lang="ja-JP" altLang="en-US" sz="1100" dirty="0"/>
              <a:t>こうした制度を活用すると、例えば、出産後</a:t>
            </a:r>
            <a:r>
              <a:rPr lang="en-US" altLang="ja-JP" sz="1100" dirty="0"/>
              <a:t>8</a:t>
            </a:r>
            <a:r>
              <a:rPr lang="ja-JP" altLang="en-US" sz="1100" dirty="0"/>
              <a:t>週間以内の期間に育休を取得して出産後の妻をサポート、その後、妻が復職するタイミングで再度取得し、妻の職場復帰をサポートするなど、両親で協力して育児をすることができます。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11</a:t>
            </a:fld>
            <a:endParaRPr lang="en-US" altLang="ja-JP" dirty="0"/>
          </a:p>
        </p:txBody>
      </p:sp>
    </p:spTree>
    <p:extLst>
      <p:ext uri="{BB962C8B-B14F-4D97-AF65-F5344CB8AC3E}">
        <p14:creationId xmlns:p14="http://schemas.microsoft.com/office/powerpoint/2010/main" val="1855630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育児休業等を取得しやすくするために会社には義務が課せられています。</a:t>
            </a:r>
            <a:endParaRPr kumimoji="1" lang="en-US" altLang="ja-JP" dirty="0"/>
          </a:p>
          <a:p>
            <a:r>
              <a:rPr kumimoji="1" lang="ja-JP" altLang="en-US" dirty="0"/>
              <a:t>まず、１点目は、労働者自身が妊娠したり、配偶者が出産したなどの申出をした労働者に対して、企業は育児休業制度等を周知し、取得の意向を確認することが必要です。</a:t>
            </a:r>
            <a:endParaRPr kumimoji="1" lang="en-US" altLang="ja-JP" dirty="0"/>
          </a:p>
          <a:p>
            <a:r>
              <a:rPr kumimoji="1" lang="ja-JP" altLang="en-US" dirty="0"/>
              <a:t>周知すべき事項としては、こちらに記載のとおり、制度の内容や申出先、給付金についてなどになります。</a:t>
            </a:r>
            <a:endParaRPr kumimoji="1" lang="en-US" altLang="ja-JP" dirty="0"/>
          </a:p>
          <a:p>
            <a:r>
              <a:rPr kumimoji="1" lang="ja-JP" altLang="en-US" dirty="0"/>
              <a:t>周知の方法は、面談での説明、書面による情報提供等があります。</a:t>
            </a:r>
            <a:endParaRPr kumimoji="1" lang="en-US" altLang="ja-JP" dirty="0"/>
          </a:p>
          <a:p>
            <a:endParaRPr kumimoji="1" lang="en-US" altLang="ja-JP" dirty="0"/>
          </a:p>
          <a:p>
            <a:r>
              <a:rPr kumimoji="1" lang="ja-JP" altLang="en-US" dirty="0"/>
              <a:t>この周知にあたっては、当然のことながら、取得を控えらせるような形で実施することは認められません。</a:t>
            </a:r>
            <a:endParaRPr kumimoji="1" lang="en-US" altLang="ja-JP" dirty="0"/>
          </a:p>
          <a:p>
            <a:r>
              <a:rPr kumimoji="1" lang="ja-JP" altLang="en-US" dirty="0"/>
              <a:t>みなさんの勤務先では、是非、取得を進めるような周知、意向確認を実施していただけますよう、お願いいたします。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12</a:t>
            </a:fld>
            <a:endParaRPr lang="en-US" altLang="ja-JP" dirty="0"/>
          </a:p>
        </p:txBody>
      </p:sp>
    </p:spTree>
    <p:extLst>
      <p:ext uri="{BB962C8B-B14F-4D97-AF65-F5344CB8AC3E}">
        <p14:creationId xmlns:p14="http://schemas.microsoft.com/office/powerpoint/2010/main" val="2069198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点目は、育休を取得しやすい環境整備です。</a:t>
            </a:r>
            <a:endParaRPr kumimoji="1" lang="en-US" altLang="ja-JP" dirty="0"/>
          </a:p>
          <a:p>
            <a:pPr defTabSz="461178">
              <a:defRPr/>
            </a:pPr>
            <a:r>
              <a:rPr kumimoji="1" lang="ja-JP" altLang="en-US" dirty="0"/>
              <a:t>育児休業を取得しやすい環境の整備として、研修の実施や相談窓口の設置など、ここに示すような選択肢から、</a:t>
            </a:r>
            <a:r>
              <a:rPr kumimoji="1" lang="en-US" altLang="ja-JP" dirty="0"/>
              <a:t>1</a:t>
            </a:r>
            <a:r>
              <a:rPr kumimoji="1" lang="ja-JP" altLang="en-US" dirty="0"/>
              <a:t>つ以上を実施することが必要となります</a:t>
            </a:r>
            <a:r>
              <a:rPr lang="ja-JP" altLang="en-US" dirty="0">
                <a:solidFill>
                  <a:srgbClr val="FF0000"/>
                </a:solidFill>
                <a:latin typeface="メイリオ" panose="020B0604030504040204" pitchFamily="50" charset="-128"/>
                <a:ea typeface="メイリオ" panose="020B0604030504040204" pitchFamily="50" charset="-128"/>
              </a:rPr>
              <a:t>が、複数の措置を講じるようことが望ましいとされています</a:t>
            </a:r>
            <a:r>
              <a:rPr kumimoji="1" lang="ja-JP" altLang="en-US" dirty="0"/>
              <a:t>。</a:t>
            </a:r>
            <a:endParaRPr kumimoji="1" lang="en-US" altLang="ja-JP" dirty="0"/>
          </a:p>
          <a:p>
            <a:pPr defTabSz="461178">
              <a:defRPr/>
            </a:pPr>
            <a:r>
              <a:rPr lang="ja-JP" altLang="ja-JP" dirty="0"/>
              <a:t>各企業の課題や実情に応じた</a:t>
            </a:r>
            <a:r>
              <a:rPr lang="ja-JP" altLang="en-US" dirty="0"/>
              <a:t>、実効性がある</a:t>
            </a:r>
            <a:r>
              <a:rPr lang="ja-JP" altLang="ja-JP" dirty="0"/>
              <a:t>措置を講じる</a:t>
            </a:r>
            <a:r>
              <a:rPr lang="ja-JP" altLang="en-US" dirty="0"/>
              <a:t>ことが求められています。</a:t>
            </a:r>
            <a:endParaRPr lang="ja-JP" altLang="ja-JP" dirty="0"/>
          </a:p>
          <a:p>
            <a:r>
              <a:rPr kumimoji="1" lang="ja-JP" altLang="en-US" dirty="0"/>
              <a:t>また、環境整備にあたっては、労働者が希望する期間の休業を取得できるよう、企業側が配慮することが必要です。</a:t>
            </a:r>
            <a:endParaRPr kumimoji="1" lang="en-US" altLang="ja-JP" dirty="0"/>
          </a:p>
          <a:p>
            <a:endParaRPr kumimoji="1" lang="en-US" altLang="ja-JP" dirty="0"/>
          </a:p>
          <a:p>
            <a:r>
              <a:rPr lang="ja-JP" altLang="en-US" dirty="0"/>
              <a:t>男性の育児休業取得については、</a:t>
            </a:r>
            <a:r>
              <a:rPr lang="ja-JP" altLang="ja-JP" dirty="0"/>
              <a:t>産後パパ育休が注目されることが多いですが、この</a:t>
            </a:r>
            <a:r>
              <a:rPr lang="ja-JP" altLang="en-US" dirty="0"/>
              <a:t>２点の措置が</a:t>
            </a:r>
            <a:r>
              <a:rPr lang="ja-JP" altLang="ja-JP" dirty="0"/>
              <a:t>大変重要なポイントで、</a:t>
            </a:r>
          </a:p>
          <a:p>
            <a:r>
              <a:rPr lang="ja-JP" altLang="ja-JP" dirty="0"/>
              <a:t>実際に育児休業の取得が進むかどうかは、この措置がしっかり講じられているかにかかってきます。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13</a:t>
            </a:fld>
            <a:endParaRPr lang="en-US" altLang="ja-JP" dirty="0"/>
          </a:p>
        </p:txBody>
      </p:sp>
    </p:spTree>
    <p:extLst>
      <p:ext uri="{BB962C8B-B14F-4D97-AF65-F5344CB8AC3E}">
        <p14:creationId xmlns:p14="http://schemas.microsoft.com/office/powerpoint/2010/main" val="134207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r>
              <a:rPr lang="ja-JP" altLang="en-US" dirty="0"/>
              <a:t>その他にも仕事と育児の両立のために、育児・介護休業法ではいろいろな制度が定められています。</a:t>
            </a:r>
            <a:endParaRPr lang="en-US" altLang="ja-JP" dirty="0"/>
          </a:p>
          <a:p>
            <a:r>
              <a:rPr lang="ja-JP" altLang="en-US" dirty="0"/>
              <a:t>法律上の対象外のなる要件に該当しなければ、男女問わず利用できる制度です。</a:t>
            </a:r>
            <a:endParaRPr lang="ja-JP"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14</a:t>
            </a:fld>
            <a:endParaRPr lang="en-US" altLang="ja-JP" dirty="0"/>
          </a:p>
        </p:txBody>
      </p:sp>
    </p:spTree>
    <p:extLst>
      <p:ext uri="{BB962C8B-B14F-4D97-AF65-F5344CB8AC3E}">
        <p14:creationId xmlns:p14="http://schemas.microsoft.com/office/powerpoint/2010/main" val="209300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algn="just" eaLnBrk="1"/>
            <a:r>
              <a:rPr lang="ja-JP" altLang="en-US" sz="1100" dirty="0"/>
              <a:t>育児休業に関しては、申出や取得を理由とした不利益な取り扱いが禁止されています。</a:t>
            </a:r>
          </a:p>
          <a:p>
            <a:pPr algn="just" eaLnBrk="1"/>
            <a:r>
              <a:rPr lang="ja-JP" altLang="en-US" sz="1100" dirty="0"/>
              <a:t>妊娠・出産の申し出をしたこと、産後パパ育休の申し出・取得、産後パパ育休期間中の就業を申し出・同意しなかったこと等を理由とする不利益な取り扱いも禁止されています。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15</a:t>
            </a:fld>
            <a:endParaRPr lang="en-US" altLang="ja-JP" dirty="0"/>
          </a:p>
        </p:txBody>
      </p:sp>
    </p:spTree>
    <p:extLst>
      <p:ext uri="{BB962C8B-B14F-4D97-AF65-F5344CB8AC3E}">
        <p14:creationId xmlns:p14="http://schemas.microsoft.com/office/powerpoint/2010/main" val="1175960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algn="just" defTabSz="473339" eaLnBrk="1">
              <a:defRPr/>
            </a:pPr>
            <a:r>
              <a:rPr lang="ja-JP" altLang="en-US" sz="1100" dirty="0"/>
              <a:t>また従来から、ハラスメントを防止するための措置を講じることも法律で義務付けられています。</a:t>
            </a:r>
            <a:endParaRPr lang="en-US" altLang="ja-JP" sz="1100" dirty="0"/>
          </a:p>
          <a:p>
            <a:pPr algn="just" defTabSz="473339" eaLnBrk="1">
              <a:defRPr/>
            </a:pPr>
            <a:r>
              <a:rPr lang="ja-JP" altLang="en-US" sz="1100" dirty="0"/>
              <a:t>上司にあたる方は、ここに記載したハラスメントに該当する可能性のある言動をしないよう、注意しましょう。</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16</a:t>
            </a:fld>
            <a:endParaRPr lang="en-US" altLang="ja-JP" dirty="0"/>
          </a:p>
        </p:txBody>
      </p:sp>
    </p:spTree>
    <p:extLst>
      <p:ext uri="{BB962C8B-B14F-4D97-AF65-F5344CB8AC3E}">
        <p14:creationId xmlns:p14="http://schemas.microsoft.com/office/powerpoint/2010/main" val="1446712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algn="just" eaLnBrk="1"/>
            <a:r>
              <a:rPr lang="ja-JP" altLang="en-US" sz="1100" dirty="0"/>
              <a:t>育児等に関するハラスメントを起こさないためには、育児等に関する知識や制度について理解したり、自身の価値観を押し付けないように注意しましょう。意図せず自分の行為がハラスメントになっていることもあるため、注意しましょう。</a:t>
            </a:r>
            <a:endParaRPr lang="en-US" altLang="ja-JP" sz="1100" dirty="0"/>
          </a:p>
          <a:p>
            <a:pPr algn="just" eaLnBrk="1"/>
            <a:r>
              <a:rPr lang="ja-JP" altLang="en-US" sz="1100" dirty="0"/>
              <a:t>もし、ハラスメントを見たり・受けた場合は会社のハラスメント相談窓口に相談することや、都道府県労働局に相談することが大切です。</a:t>
            </a:r>
            <a:endParaRPr lang="en-US" altLang="ja-JP" sz="1100" dirty="0"/>
          </a:p>
        </p:txBody>
      </p:sp>
      <p:sp>
        <p:nvSpPr>
          <p:cNvPr id="4" name="スライド番号プレースホルダー 3"/>
          <p:cNvSpPr>
            <a:spLocks noGrp="1"/>
          </p:cNvSpPr>
          <p:nvPr>
            <p:ph type="sldNum" sz="quarter" idx="10"/>
          </p:nvPr>
        </p:nvSpPr>
        <p:spPr/>
        <p:txBody>
          <a:bodyPr/>
          <a:lstStyle/>
          <a:p>
            <a:pPr marL="0" marR="0" lvl="0" indent="0" algn="r" defTabSz="477838" rtl="0" eaLnBrk="1" fontAlgn="base" latinLnBrk="0" hangingPunct="1">
              <a:lnSpc>
                <a:spcPct val="100000"/>
              </a:lnSpc>
              <a:spcBef>
                <a:spcPct val="0"/>
              </a:spcBef>
              <a:spcAft>
                <a:spcPct val="0"/>
              </a:spcAft>
              <a:buClrTx/>
              <a:buSzTx/>
              <a:buFontTx/>
              <a:buNone/>
              <a:tabLst/>
              <a:defRPr/>
            </a:pPr>
            <a:fld id="{AA54D417-1248-4E8A-A6D5-9C730C08C3A7}" type="slidenum">
              <a:rPr kumimoji="1" lang="ja-JP"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477838" rtl="0" eaLnBrk="1" fontAlgn="base" latinLnBrk="0" hangingPunct="1">
                <a:lnSpc>
                  <a:spcPct val="100000"/>
                </a:lnSpc>
                <a:spcBef>
                  <a:spcPct val="0"/>
                </a:spcBef>
                <a:spcAft>
                  <a:spcPct val="0"/>
                </a:spcAft>
                <a:buClrTx/>
                <a:buSzTx/>
                <a:buFontTx/>
                <a:buNone/>
                <a:tabLst/>
                <a:defRPr/>
              </a:pPr>
              <a:t>17</a:t>
            </a:fld>
            <a:endParaRPr kumimoji="1" lang="en-US" altLang="ja-JP" sz="13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820113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en-US" altLang="ja-JP" u="none" dirty="0"/>
          </a:p>
          <a:p>
            <a:r>
              <a:rPr kumimoji="1" lang="en-US" altLang="ja-JP" u="none" dirty="0"/>
              <a:t>2023</a:t>
            </a:r>
            <a:r>
              <a:rPr kumimoji="1" lang="ja-JP" altLang="en-US" u="none" dirty="0"/>
              <a:t>年</a:t>
            </a:r>
            <a:r>
              <a:rPr kumimoji="1" lang="en-US" altLang="ja-JP" u="none" dirty="0"/>
              <a:t>4</a:t>
            </a:r>
            <a:r>
              <a:rPr kumimoji="1" lang="ja-JP" altLang="en-US" u="none" dirty="0"/>
              <a:t>月から、従業員数</a:t>
            </a:r>
            <a:r>
              <a:rPr kumimoji="1" lang="en-US" altLang="ja-JP" u="none" dirty="0"/>
              <a:t>1000</a:t>
            </a:r>
            <a:r>
              <a:rPr kumimoji="1" lang="ja-JP" altLang="en-US" u="none" dirty="0"/>
              <a:t>人超の企業は、育児休業の取得状況について、年１回の公表が義務付けられます。</a:t>
            </a:r>
            <a:endParaRPr kumimoji="1" lang="en-US" altLang="ja-JP" u="none" dirty="0"/>
          </a:p>
          <a:p>
            <a:endParaRPr kumimoji="1" lang="en-US" altLang="ja-JP" u="none" dirty="0"/>
          </a:p>
          <a:p>
            <a:r>
              <a:rPr kumimoji="1" lang="ja-JP" altLang="en-US" u="none" dirty="0"/>
              <a:t>公表の内容は、男性の育児休業等の取得率、または、育児休業等と育児目的休暇の取得率です。</a:t>
            </a:r>
            <a:endParaRPr kumimoji="1" lang="en-US" altLang="ja-JP" u="none" dirty="0"/>
          </a:p>
          <a:p>
            <a:endParaRPr kumimoji="1" lang="en-US" altLang="ja-JP" u="none" dirty="0"/>
          </a:p>
          <a:p>
            <a:endParaRPr kumimoji="1" lang="en-US" altLang="ja-JP" u="none" dirty="0"/>
          </a:p>
        </p:txBody>
      </p:sp>
      <p:sp>
        <p:nvSpPr>
          <p:cNvPr id="4" name="スライド番号プレースホルダー 3"/>
          <p:cNvSpPr>
            <a:spLocks noGrp="1"/>
          </p:cNvSpPr>
          <p:nvPr>
            <p:ph type="sldNum" sz="quarter" idx="5"/>
          </p:nvPr>
        </p:nvSpPr>
        <p:spPr/>
        <p:txBody>
          <a:bodyPr/>
          <a:lstStyle/>
          <a:p>
            <a:pPr marL="0" marR="0" lvl="0" indent="0" algn="r" defTabSz="477838" rtl="0" eaLnBrk="1" fontAlgn="base" latinLnBrk="0" hangingPunct="1">
              <a:lnSpc>
                <a:spcPct val="100000"/>
              </a:lnSpc>
              <a:spcBef>
                <a:spcPct val="0"/>
              </a:spcBef>
              <a:spcAft>
                <a:spcPct val="0"/>
              </a:spcAft>
              <a:buClrTx/>
              <a:buSzTx/>
              <a:buFontTx/>
              <a:buNone/>
              <a:tabLst/>
              <a:defRPr/>
            </a:pPr>
            <a:fld id="{AA54D417-1248-4E8A-A6D5-9C730C08C3A7}" type="slidenum">
              <a:rPr kumimoji="1" lang="ja-JP"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477838" rtl="0" eaLnBrk="1" fontAlgn="base" latinLnBrk="0" hangingPunct="1">
                <a:lnSpc>
                  <a:spcPct val="100000"/>
                </a:lnSpc>
                <a:spcBef>
                  <a:spcPct val="0"/>
                </a:spcBef>
                <a:spcAft>
                  <a:spcPct val="0"/>
                </a:spcAft>
                <a:buClrTx/>
                <a:buSzTx/>
                <a:buFontTx/>
                <a:buNone/>
                <a:tabLst/>
                <a:defRPr/>
              </a:pPr>
              <a:t>18</a:t>
            </a:fld>
            <a:endParaRPr kumimoji="1" lang="en-US" altLang="ja-JP" sz="13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481499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a:t>
            </a:fld>
            <a:endParaRPr lang="en-US" altLang="ja-JP" dirty="0"/>
          </a:p>
        </p:txBody>
      </p:sp>
    </p:spTree>
    <p:extLst>
      <p:ext uri="{BB962C8B-B14F-4D97-AF65-F5344CB8AC3E}">
        <p14:creationId xmlns:p14="http://schemas.microsoft.com/office/powerpoint/2010/main" val="2686683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a:spcBef>
                <a:spcPts val="0"/>
              </a:spcBef>
            </a:pPr>
            <a:r>
              <a:rPr lang="ja-JP" altLang="en-US" sz="1100" dirty="0"/>
              <a:t>それでは、具体的に男性の育休取得を進めるためにどのようなことをすればよいかを、企業の階層別に見ていきたいと思います。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19</a:t>
            </a:fld>
            <a:endParaRPr lang="en-US" altLang="ja-JP" dirty="0"/>
          </a:p>
        </p:txBody>
      </p:sp>
    </p:spTree>
    <p:extLst>
      <p:ext uri="{BB962C8B-B14F-4D97-AF65-F5344CB8AC3E}">
        <p14:creationId xmlns:p14="http://schemas.microsoft.com/office/powerpoint/2010/main" val="1086929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管理職に求められていることは、一言、「イクボスになること」です。</a:t>
            </a:r>
            <a:endParaRPr lang="en-US" altLang="ja-JP" sz="1100" dirty="0"/>
          </a:p>
          <a:p>
            <a:pPr algn="just" eaLnBrk="1">
              <a:spcBef>
                <a:spcPts val="0"/>
              </a:spcBef>
            </a:pPr>
            <a:r>
              <a:rPr lang="ja-JP" altLang="en-US" sz="1100" dirty="0"/>
              <a:t>イクボスとは、部下の育休取得などがあっても、業務を効率よく進め、部下や自らのワーク・ライフ・バランス向上を進めている管理職です。</a:t>
            </a:r>
            <a:endParaRPr lang="en-US" altLang="ja-JP" sz="1100" dirty="0"/>
          </a:p>
          <a:p>
            <a:pPr algn="just" eaLnBrk="1">
              <a:spcBef>
                <a:spcPts val="0"/>
              </a:spcBef>
            </a:pPr>
            <a:endParaRPr lang="en-US" altLang="ja-JP" sz="1100" dirty="0"/>
          </a:p>
          <a:p>
            <a:pPr algn="just" eaLnBrk="1">
              <a:spcBef>
                <a:spcPts val="0"/>
              </a:spcBef>
            </a:pPr>
            <a:r>
              <a:rPr lang="ja-JP" altLang="en-US" sz="1100" dirty="0"/>
              <a:t>子育て中の部下と、そうでない部下との間では、 場合によって軋轢が生まれてしまうかもしれません。</a:t>
            </a:r>
            <a:endParaRPr lang="en-US" altLang="ja-JP" sz="1100" dirty="0"/>
          </a:p>
          <a:p>
            <a:pPr algn="just" eaLnBrk="1">
              <a:spcBef>
                <a:spcPts val="0"/>
              </a:spcBef>
            </a:pPr>
            <a:r>
              <a:rPr lang="ja-JP" altLang="en-US" sz="1100" dirty="0"/>
              <a:t>それをしっかり調整して、職場のメンバー全員のワーク・ライフ・バランスが取れ、効率よく成果の出せる職場、その職場を管理するのがイクボスです。</a:t>
            </a:r>
            <a:endParaRPr lang="en-US" altLang="ja-JP" sz="1100" dirty="0"/>
          </a:p>
          <a:p>
            <a:pPr algn="just" eaLnBrk="1">
              <a:spcBef>
                <a:spcPts val="0"/>
              </a:spcBef>
            </a:pPr>
            <a:endParaRPr lang="en-US" altLang="ja-JP" sz="1100" dirty="0"/>
          </a:p>
          <a:p>
            <a:pPr algn="just" eaLnBrk="1">
              <a:spcBef>
                <a:spcPts val="0"/>
              </a:spcBef>
            </a:pPr>
            <a:r>
              <a:rPr lang="ja-JP" altLang="en-US" sz="1100" dirty="0"/>
              <a:t>そのためには、例えば、職場のみんなが休めるよう、自ら連続休暇の予定を入れ、部下にも働きかける、休暇の計画を組み、メンバーが共有する、休みを前提とした業務遂行の方策を検討し、実行する といったことが必要でしょう。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でも、休みを取って、効率よく働いて成果を出す・・・言葉でいうのは簡単ですが、実際にはそう簡単にはいかないかもしれません。</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20</a:t>
            </a:fld>
            <a:endParaRPr lang="en-US" altLang="ja-JP" dirty="0"/>
          </a:p>
        </p:txBody>
      </p:sp>
    </p:spTree>
    <p:extLst>
      <p:ext uri="{BB962C8B-B14F-4D97-AF65-F5344CB8AC3E}">
        <p14:creationId xmlns:p14="http://schemas.microsoft.com/office/powerpoint/2010/main" val="1690729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管理職が「イクボス」になると職場にはどのようなメリットが生じるのでしょうか。</a:t>
            </a:r>
            <a:endParaRPr lang="en-US" altLang="ja-JP" sz="1100" dirty="0"/>
          </a:p>
          <a:p>
            <a:pPr algn="just" eaLnBrk="1">
              <a:spcBef>
                <a:spcPts val="0"/>
              </a:spcBef>
            </a:pPr>
            <a:endParaRPr lang="en-US" altLang="ja-JP" sz="1100" dirty="0"/>
          </a:p>
          <a:p>
            <a:pPr algn="just" eaLnBrk="1">
              <a:spcBef>
                <a:spcPts val="0"/>
              </a:spcBef>
            </a:pPr>
            <a:r>
              <a:rPr lang="ja-JP" altLang="en-US" sz="1100" dirty="0"/>
              <a:t>管理職がイクボスになることで、部下一人ひとりが抱える事情を理解し、それぞれの部下の成長をサポートするようになると、部下のモチベーションが向上します。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また、メンバー誰もがワーク・ライフ・バランスを充実させることで、部内のメンバーに「お互い様」の意識が芽生えます。</a:t>
            </a:r>
            <a:endParaRPr lang="en-US" altLang="ja-JP" sz="1100" dirty="0"/>
          </a:p>
          <a:p>
            <a:pPr algn="just" eaLnBrk="1">
              <a:spcBef>
                <a:spcPts val="0"/>
              </a:spcBef>
            </a:pPr>
            <a:endParaRPr lang="en-US" altLang="ja-JP" sz="1100" dirty="0"/>
          </a:p>
          <a:p>
            <a:pPr algn="just" eaLnBrk="1">
              <a:spcBef>
                <a:spcPts val="0"/>
              </a:spcBef>
            </a:pPr>
            <a:endParaRPr lang="en-US" altLang="ja-JP" sz="1100" dirty="0"/>
          </a:p>
          <a:p>
            <a:pPr algn="just" eaLnBrk="1">
              <a:spcBef>
                <a:spcPts val="0"/>
              </a:spcBef>
            </a:pPr>
            <a:r>
              <a:rPr lang="ja-JP" altLang="en-US" sz="1100" dirty="0"/>
              <a:t>そして、育児や介護等、さまざまな事情を抱えるメンバーがそれぞれ持てる能力を最大限発揮できる組織となり、チームの団結力が向上します。</a:t>
            </a:r>
            <a:endParaRPr lang="en-US" altLang="ja-JP" sz="1100" dirty="0"/>
          </a:p>
          <a:p>
            <a:pPr algn="just" eaLnBrk="1">
              <a:spcBef>
                <a:spcPts val="0"/>
              </a:spcBef>
            </a:pPr>
            <a:r>
              <a:rPr lang="ja-JP" altLang="en-US" sz="1100" dirty="0"/>
              <a:t>働きやすい職場となることで、従業員の離職も防げます。</a:t>
            </a:r>
            <a:endParaRPr lang="en-US" altLang="ja-JP" sz="1100" dirty="0"/>
          </a:p>
          <a:p>
            <a:pPr algn="just" eaLnBrk="1">
              <a:spcBef>
                <a:spcPts val="0"/>
              </a:spcBef>
            </a:pPr>
            <a:endParaRPr lang="en-US" altLang="ja-JP" sz="1100" dirty="0"/>
          </a:p>
          <a:p>
            <a:pPr algn="just" eaLnBrk="1">
              <a:spcBef>
                <a:spcPts val="0"/>
              </a:spcBef>
            </a:pPr>
            <a:r>
              <a:rPr lang="ja-JP" altLang="en-US" sz="1100" dirty="0"/>
              <a:t>その結果、互いを思いやる気持ちが醸成されることで、ハラスメントも発生しにくい組織へと変わっていくでしょう。</a:t>
            </a:r>
            <a:endParaRPr lang="en-US" altLang="ja-JP" sz="1100" dirty="0"/>
          </a:p>
          <a:p>
            <a:pPr algn="just" eaLnBrk="1">
              <a:spcBef>
                <a:spcPts val="0"/>
              </a:spcBef>
            </a:pPr>
            <a:r>
              <a:rPr lang="ja-JP" altLang="en-US" sz="1100" dirty="0"/>
              <a:t>当然、イクボスに対する求心力もアップして、メンバーからの信頼も増します。</a:t>
            </a:r>
            <a:endParaRPr lang="en-US" altLang="ja-JP" sz="1100" dirty="0"/>
          </a:p>
          <a:p>
            <a:pPr algn="just" eaLnBrk="1">
              <a:spcBef>
                <a:spcPts val="0"/>
              </a:spcBef>
            </a:pPr>
            <a:endParaRPr lang="en-US" altLang="ja-JP" sz="1100" dirty="0"/>
          </a:p>
          <a:p>
            <a:pPr algn="just" eaLnBrk="1">
              <a:spcBef>
                <a:spcPts val="0"/>
              </a:spcBef>
            </a:pPr>
            <a:r>
              <a:rPr lang="ja-JP" altLang="en-US" sz="1100" dirty="0"/>
              <a:t>あなたがイクボスになることで、あなたのチームに様々なメリットがあることがお分かりいただけると思います。</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21</a:t>
            </a:fld>
            <a:endParaRPr lang="en-US" altLang="ja-JP" dirty="0"/>
          </a:p>
        </p:txBody>
      </p:sp>
    </p:spTree>
    <p:extLst>
      <p:ext uri="{BB962C8B-B14F-4D97-AF65-F5344CB8AC3E}">
        <p14:creationId xmlns:p14="http://schemas.microsoft.com/office/powerpoint/2010/main" val="837214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それではここで、あなたの「イクボス度」をチェックしてみましょう。</a:t>
            </a:r>
            <a:endParaRPr lang="en-US" altLang="ja-JP" sz="1100" dirty="0"/>
          </a:p>
          <a:p>
            <a:pPr algn="just" eaLnBrk="1">
              <a:spcBef>
                <a:spcPts val="0"/>
              </a:spcBef>
            </a:pPr>
            <a:r>
              <a:rPr lang="ja-JP" altLang="en-US" sz="1100" dirty="0"/>
              <a:t>まずは左側のワーク・ライフ・バランスの項目の中で当てはまるものをチェックし、合計点を算出してください。</a:t>
            </a:r>
            <a:endParaRPr lang="en-US" altLang="ja-JP" sz="1100" dirty="0"/>
          </a:p>
          <a:p>
            <a:pPr algn="just" eaLnBrk="1">
              <a:spcBef>
                <a:spcPts val="0"/>
              </a:spcBef>
            </a:pPr>
            <a:r>
              <a:rPr lang="ja-JP" altLang="en-US" sz="1100" dirty="0"/>
              <a:t>次に、右側の仕事の成果の項目の中で当てはまるものをチェックし、合計点を算出してください。</a:t>
            </a:r>
            <a:endParaRPr lang="en-US" altLang="ja-JP" sz="1100" dirty="0"/>
          </a:p>
          <a:p>
            <a:pPr algn="just" eaLnBrk="1">
              <a:spcBef>
                <a:spcPts val="0"/>
              </a:spcBef>
            </a:pPr>
            <a:endParaRPr lang="en-US" altLang="ja-JP" sz="1100" dirty="0"/>
          </a:p>
          <a:p>
            <a:pPr algn="just" eaLnBrk="1">
              <a:spcBef>
                <a:spcPts val="0"/>
              </a:spcBef>
            </a:pPr>
            <a:r>
              <a:rPr lang="ja-JP" altLang="en-US" sz="1100" dirty="0"/>
              <a:t>終わりましたら、次のページを見て下さい。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22</a:t>
            </a:fld>
            <a:endParaRPr lang="en-US" altLang="ja-JP" dirty="0"/>
          </a:p>
        </p:txBody>
      </p:sp>
    </p:spTree>
    <p:extLst>
      <p:ext uri="{BB962C8B-B14F-4D97-AF65-F5344CB8AC3E}">
        <p14:creationId xmlns:p14="http://schemas.microsoft.com/office/powerpoint/2010/main" val="4248025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ワーク・ライフ・バランスの得点を横軸、仕事の成果の得点を縦軸にとって、交わるところをマークしてみてください。</a:t>
            </a:r>
            <a:endParaRPr lang="en-US" altLang="ja-JP" sz="1100" dirty="0"/>
          </a:p>
          <a:p>
            <a:pPr algn="just" eaLnBrk="1">
              <a:spcBef>
                <a:spcPts val="0"/>
              </a:spcBef>
            </a:pPr>
            <a:endParaRPr lang="en-US" altLang="ja-JP" sz="1100" dirty="0"/>
          </a:p>
          <a:p>
            <a:pPr algn="just" eaLnBrk="1">
              <a:spcBef>
                <a:spcPts val="0"/>
              </a:spcBef>
            </a:pPr>
            <a:r>
              <a:rPr lang="ja-JP" altLang="en-US" sz="1100" dirty="0"/>
              <a:t>縦軸、横軸で仕切られた</a:t>
            </a:r>
            <a:r>
              <a:rPr lang="en-US" altLang="ja-JP" sz="1100" dirty="0"/>
              <a:t>4</a:t>
            </a:r>
            <a:r>
              <a:rPr lang="ja-JP" altLang="en-US" sz="1100" dirty="0" err="1"/>
              <a:t>つの</a:t>
            </a:r>
            <a:r>
              <a:rPr lang="ja-JP" altLang="en-US" sz="1100" dirty="0"/>
              <a:t>エリアがありますが、あなたはどこのエリアに属するでしょうか。</a:t>
            </a:r>
            <a:endParaRPr lang="en-US" altLang="ja-JP" sz="1100" dirty="0"/>
          </a:p>
          <a:p>
            <a:pPr algn="just" eaLnBrk="1">
              <a:spcBef>
                <a:spcPts val="0"/>
              </a:spcBef>
            </a:pPr>
            <a:endParaRPr lang="en-US" altLang="ja-JP" sz="1100" dirty="0"/>
          </a:p>
          <a:p>
            <a:pPr algn="just" eaLnBrk="1">
              <a:spcBef>
                <a:spcPts val="0"/>
              </a:spcBef>
            </a:pPr>
            <a:r>
              <a:rPr lang="ja-JP" altLang="en-US" sz="1100" dirty="0"/>
              <a:t>左上は、部下のワーク・ライフ・バランスを無視してでも会社の成果を出す、「激ボス」、</a:t>
            </a:r>
            <a:endParaRPr lang="en-US" altLang="ja-JP" sz="1100" dirty="0"/>
          </a:p>
          <a:p>
            <a:pPr algn="just" eaLnBrk="1">
              <a:spcBef>
                <a:spcPts val="0"/>
              </a:spcBef>
            </a:pPr>
            <a:r>
              <a:rPr lang="ja-JP" altLang="en-US" sz="1100" dirty="0"/>
              <a:t>左下は、部下のワーク・ライフ・バランスに配慮せず、会社の成果も出せていない「ダメボス」、</a:t>
            </a:r>
            <a:endParaRPr lang="en-US" altLang="ja-JP" sz="1100" dirty="0"/>
          </a:p>
          <a:p>
            <a:pPr algn="just" eaLnBrk="1">
              <a:spcBef>
                <a:spcPts val="0"/>
              </a:spcBef>
            </a:pPr>
            <a:r>
              <a:rPr lang="ja-JP" altLang="en-US" sz="1100" dirty="0"/>
              <a:t>右下は、部下のワーク・ライフ・バランスには配慮するが、会社の成果は出せない「得ボス」、</a:t>
            </a:r>
            <a:endParaRPr lang="en-US" altLang="ja-JP" sz="1100" dirty="0"/>
          </a:p>
          <a:p>
            <a:pPr algn="just" eaLnBrk="1">
              <a:spcBef>
                <a:spcPts val="0"/>
              </a:spcBef>
            </a:pPr>
            <a:r>
              <a:rPr lang="ja-JP" altLang="en-US" sz="1100" dirty="0"/>
              <a:t>そして、右上が、部下のワーク・ライフ・バランスに配慮しながら、会社の成果も出し続ける「イクボス」です。</a:t>
            </a:r>
            <a:endParaRPr lang="en-US" altLang="ja-JP" sz="1100" dirty="0"/>
          </a:p>
          <a:p>
            <a:pPr algn="just" eaLnBrk="1">
              <a:spcBef>
                <a:spcPts val="0"/>
              </a:spcBef>
            </a:pPr>
            <a:endParaRPr lang="en-US" altLang="ja-JP" sz="1100" dirty="0"/>
          </a:p>
          <a:p>
            <a:pPr algn="just" eaLnBrk="1">
              <a:spcBef>
                <a:spcPts val="0"/>
              </a:spcBef>
            </a:pPr>
            <a:r>
              <a:rPr lang="ja-JP" altLang="en-US" sz="1100" dirty="0"/>
              <a:t>「イクボス」に該当しなかった方は、この研修で「イクボス度」をアップさせてください。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23</a:t>
            </a:fld>
            <a:endParaRPr lang="en-US" altLang="ja-JP" dirty="0"/>
          </a:p>
        </p:txBody>
      </p:sp>
    </p:spTree>
    <p:extLst>
      <p:ext uri="{BB962C8B-B14F-4D97-AF65-F5344CB8AC3E}">
        <p14:creationId xmlns:p14="http://schemas.microsoft.com/office/powerpoint/2010/main" val="2647686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イクボスになるためには、どうしたらよいのでしょうか。</a:t>
            </a:r>
            <a:endParaRPr lang="en-US" altLang="ja-JP" sz="1100" dirty="0"/>
          </a:p>
          <a:p>
            <a:pPr algn="just" eaLnBrk="1">
              <a:spcBef>
                <a:spcPts val="0"/>
              </a:spcBef>
            </a:pPr>
            <a:r>
              <a:rPr lang="ja-JP" altLang="en-US" sz="1100" dirty="0"/>
              <a:t>イクボスとしてマネジメントを行うために、まずは、ここに挙げた</a:t>
            </a:r>
            <a:r>
              <a:rPr lang="en-US" altLang="ja-JP" sz="1100" dirty="0"/>
              <a:t>10</a:t>
            </a:r>
            <a:r>
              <a:rPr lang="ja-JP" altLang="en-US" sz="1100" dirty="0"/>
              <a:t>の項目を実践してみてください。</a:t>
            </a:r>
            <a:endParaRPr lang="en-US" altLang="ja-JP" sz="1100" dirty="0"/>
          </a:p>
          <a:p>
            <a:pPr algn="just" eaLnBrk="1">
              <a:spcBef>
                <a:spcPts val="0"/>
              </a:spcBef>
            </a:pPr>
            <a:r>
              <a:rPr lang="ja-JP" altLang="en-US" sz="1100" dirty="0"/>
              <a:t>無駄を省き、情報を整理するとともに、職場メンバーで共有し、メンバーが相互にサポートしあえる体制を作る。</a:t>
            </a:r>
            <a:endParaRPr lang="en-US" altLang="ja-JP" sz="1100" dirty="0"/>
          </a:p>
          <a:p>
            <a:pPr algn="just" eaLnBrk="1">
              <a:spcBef>
                <a:spcPts val="0"/>
              </a:spcBef>
            </a:pPr>
            <a:endParaRPr lang="en-US" altLang="ja-JP" sz="1100" dirty="0"/>
          </a:p>
          <a:p>
            <a:pPr algn="just" eaLnBrk="1">
              <a:spcBef>
                <a:spcPts val="0"/>
              </a:spcBef>
            </a:pPr>
            <a:r>
              <a:rPr lang="ja-JP" altLang="en-US" sz="1100" dirty="0"/>
              <a:t>そのためには、職場内での良好なコミュニケーションが必要だと思いますし、何かあればすぐに相談し、みなで解決策を検討できるような、職場環境が必要でしょう。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一度にたくさんの項目を見てしまうと、難しいと感じてしまうかもしれませんが、一つ一つ見てみれば、それぞれはそれほど難しいものではないと感じていただけるのではないかと思います。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少しずつ取組を進めていく中で、前に述べた（スライド</a:t>
            </a:r>
            <a:r>
              <a:rPr lang="en-US" altLang="ja-JP" sz="1100" dirty="0"/>
              <a:t>p12</a:t>
            </a:r>
            <a:r>
              <a:rPr lang="ja-JP" altLang="en-US" sz="1100" dirty="0"/>
              <a:t>）年次有給休暇の取得促進や所定外労働の削減を進め、目に見える形で効果を検証しましょう。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24</a:t>
            </a:fld>
            <a:endParaRPr lang="en-US" altLang="ja-JP" dirty="0"/>
          </a:p>
        </p:txBody>
      </p:sp>
    </p:spTree>
    <p:extLst>
      <p:ext uri="{BB962C8B-B14F-4D97-AF65-F5344CB8AC3E}">
        <p14:creationId xmlns:p14="http://schemas.microsoft.com/office/powerpoint/2010/main" val="401071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実際のイクボスは、具体的にどのような行動をとっているのでしょうか。</a:t>
            </a:r>
            <a:endParaRPr lang="en-US" altLang="ja-JP" sz="1100" dirty="0"/>
          </a:p>
          <a:p>
            <a:pPr algn="just" eaLnBrk="1">
              <a:spcBef>
                <a:spcPts val="0"/>
              </a:spcBef>
            </a:pPr>
            <a:r>
              <a:rPr lang="ja-JP" altLang="en-US" sz="1100" dirty="0"/>
              <a:t>過去のイクボスアワード受賞者が、先ほどの</a:t>
            </a:r>
            <a:r>
              <a:rPr lang="en-US" altLang="ja-JP" sz="1100" dirty="0"/>
              <a:t>10</a:t>
            </a:r>
            <a:r>
              <a:rPr lang="ja-JP" altLang="en-US" sz="1100" dirty="0"/>
              <a:t>の実践の各項目において、実際に行っている行動をご紹介します。</a:t>
            </a:r>
            <a:endParaRPr lang="en-US" altLang="ja-JP" sz="1100" dirty="0"/>
          </a:p>
          <a:p>
            <a:pPr algn="just" eaLnBrk="1">
              <a:spcBef>
                <a:spcPts val="0"/>
              </a:spcBef>
            </a:pPr>
            <a:endParaRPr lang="en-US" altLang="ja-JP" sz="1100" dirty="0"/>
          </a:p>
          <a:p>
            <a:pPr algn="just" eaLnBrk="1">
              <a:spcBef>
                <a:spcPts val="0"/>
              </a:spcBef>
            </a:pPr>
            <a:endParaRPr lang="en-US" altLang="ja-JP" sz="1100" dirty="0"/>
          </a:p>
          <a:p>
            <a:pPr algn="just" eaLnBrk="1">
              <a:spcBef>
                <a:spcPts val="0"/>
              </a:spcBef>
            </a:pPr>
            <a:r>
              <a:rPr lang="ja-JP" altLang="en-US" sz="1100" dirty="0"/>
              <a:t>（以下のいずれかをピックアップして適宜説明）</a:t>
            </a:r>
            <a:endParaRPr lang="en-US" altLang="ja-JP" sz="1100" dirty="0"/>
          </a:p>
          <a:p>
            <a:pPr algn="just" eaLnBrk="1">
              <a:spcBef>
                <a:spcPts val="0"/>
              </a:spcBef>
            </a:pPr>
            <a:r>
              <a:rPr lang="ja-JP" altLang="en-US" sz="1100" dirty="0"/>
              <a:t>皆さんが「これならできそう」と思う項目があれば、枠内にチェックを入れて、取り組んでみてください。</a:t>
            </a:r>
            <a:endParaRPr lang="en-US" altLang="ja-JP" sz="1100" dirty="0"/>
          </a:p>
          <a:p>
            <a:pPr algn="just" eaLnBrk="1">
              <a:spcBef>
                <a:spcPts val="0"/>
              </a:spcBef>
            </a:pPr>
            <a:endParaRPr lang="en-US" altLang="ja-JP" sz="1100" dirty="0"/>
          </a:p>
          <a:p>
            <a:pPr algn="just" eaLnBrk="1">
              <a:spcBef>
                <a:spcPts val="0"/>
              </a:spcBef>
            </a:pPr>
            <a:r>
              <a:rPr lang="ja-JP" altLang="en-US" sz="1100" dirty="0"/>
              <a:t>会議のムダ取りであれば、会議の開催回数やメンバー、時間、内容を見直し、不要なものはやめる</a:t>
            </a:r>
            <a:endParaRPr lang="en-US" altLang="ja-JP" sz="1100" dirty="0"/>
          </a:p>
          <a:p>
            <a:pPr algn="just" eaLnBrk="1">
              <a:spcBef>
                <a:spcPts val="0"/>
              </a:spcBef>
            </a:pPr>
            <a:endParaRPr lang="en-US" altLang="ja-JP" sz="1100" dirty="0"/>
          </a:p>
          <a:p>
            <a:pPr algn="just" eaLnBrk="1">
              <a:spcBef>
                <a:spcPts val="0"/>
              </a:spcBef>
            </a:pPr>
            <a:r>
              <a:rPr lang="ja-JP" altLang="en-US" sz="1100" dirty="0"/>
              <a:t>社内資料はペーパーレス化を進めるとともに、事前に社内資料の作成基準を明確にして、必要以上の資料作成を抑制する</a:t>
            </a:r>
            <a:endParaRPr lang="en-US" altLang="ja-JP" sz="1100" dirty="0"/>
          </a:p>
          <a:p>
            <a:pPr algn="just" eaLnBrk="1">
              <a:spcBef>
                <a:spcPts val="0"/>
              </a:spcBef>
            </a:pPr>
            <a:endParaRPr lang="en-US" altLang="ja-JP" sz="1100" dirty="0"/>
          </a:p>
          <a:p>
            <a:pPr algn="just" eaLnBrk="1">
              <a:spcBef>
                <a:spcPts val="0"/>
              </a:spcBef>
            </a:pPr>
            <a:r>
              <a:rPr lang="ja-JP" altLang="en-US" sz="1100" dirty="0"/>
              <a:t>標準化・マニュアル化については、業務をマニュアル化するとともに、改善提案もすぐに反映する</a:t>
            </a:r>
            <a:endParaRPr lang="en-US" altLang="ja-JP" sz="1100" dirty="0"/>
          </a:p>
          <a:p>
            <a:pPr algn="just" eaLnBrk="1">
              <a:spcBef>
                <a:spcPts val="0"/>
              </a:spcBef>
            </a:pPr>
            <a:endParaRPr lang="en-US" altLang="ja-JP" sz="1100" dirty="0"/>
          </a:p>
          <a:p>
            <a:pPr algn="just" eaLnBrk="1">
              <a:spcBef>
                <a:spcPts val="0"/>
              </a:spcBef>
            </a:pPr>
            <a:r>
              <a:rPr lang="ja-JP" altLang="en-US" sz="1100" dirty="0"/>
              <a:t>労働時間の適切管理については、管理職が定時退社、消灯を徹底するとともに、残業がありそうな場合には対策を講じる</a:t>
            </a:r>
            <a:endParaRPr lang="en-US" altLang="ja-JP" sz="1100" dirty="0"/>
          </a:p>
          <a:p>
            <a:pPr algn="just" eaLnBrk="1">
              <a:spcBef>
                <a:spcPts val="0"/>
              </a:spcBef>
            </a:pPr>
            <a:endParaRPr lang="en-US" altLang="ja-JP" sz="1100" dirty="0"/>
          </a:p>
          <a:p>
            <a:pPr algn="just" eaLnBrk="1">
              <a:spcBef>
                <a:spcPts val="0"/>
              </a:spcBef>
            </a:pPr>
            <a:r>
              <a:rPr lang="ja-JP" altLang="en-US" sz="1100" dirty="0"/>
              <a:t>業務分担の適正化のため、まずはメンバーの抱える業務を把握し、一人で抱え込むことのないようにする　等があります。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25</a:t>
            </a:fld>
            <a:endParaRPr lang="en-US" altLang="ja-JP" dirty="0"/>
          </a:p>
        </p:txBody>
      </p:sp>
    </p:spTree>
    <p:extLst>
      <p:ext uri="{BB962C8B-B14F-4D97-AF65-F5344CB8AC3E}">
        <p14:creationId xmlns:p14="http://schemas.microsoft.com/office/powerpoint/2010/main" val="4218439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（以下のいずれかをピックアップして適宜説明）</a:t>
            </a:r>
            <a:endParaRPr lang="en-US" altLang="ja-JP" sz="1100" dirty="0"/>
          </a:p>
          <a:p>
            <a:pPr algn="just" eaLnBrk="1">
              <a:spcBef>
                <a:spcPts val="0"/>
              </a:spcBef>
            </a:pPr>
            <a:r>
              <a:rPr lang="ja-JP" altLang="en-US" sz="1100" dirty="0"/>
              <a:t>担当以外の業務を知ることで、権限移譲ができたり、繁忙期に他の人を手伝えるようになります。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スケジュールをカレンダーなどで共有化することで休みを取りやすくなります。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「がんばるタイム」として、話しかけない時間帯、資料作成の時間帯等を確保すると、業務効率が上がります。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仕事効率化策をチームや社内で共有することで、社内全体の業務効率化につながります。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勤務時間について、取引先に理解を求めるのも、管理職の仕事ですね。</a:t>
            </a:r>
            <a:endParaRPr lang="en-US" altLang="ja-JP" sz="1100" dirty="0"/>
          </a:p>
          <a:p>
            <a:pPr algn="just" eaLnBrk="1">
              <a:spcBef>
                <a:spcPts val="0"/>
              </a:spcBef>
            </a:pPr>
            <a:r>
              <a:rPr lang="ja-JP" altLang="en-US" sz="1100" dirty="0"/>
              <a:t>管理職が動くことで、取引先の理解も得やすくなります。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また、社内のコミュニケーションは、何より大切です。できるだけ対面で、一人ひとりとしっかりコミュニケーションを</a:t>
            </a:r>
            <a:endParaRPr lang="en-US" altLang="ja-JP" sz="1100" dirty="0"/>
          </a:p>
          <a:p>
            <a:pPr algn="just" eaLnBrk="1">
              <a:spcBef>
                <a:spcPts val="0"/>
              </a:spcBef>
            </a:pPr>
            <a:r>
              <a:rPr lang="ja-JP" altLang="en-US" sz="1100" dirty="0"/>
              <a:t>とることで、個人の事情を理解するとともに、互いの信頼関係を構築することができます。</a:t>
            </a:r>
            <a:endParaRPr lang="en-US" altLang="ja-JP" sz="1100" dirty="0"/>
          </a:p>
          <a:p>
            <a:pPr algn="just" defTabSz="461125" eaLnBrk="1">
              <a:spcBef>
                <a:spcPts val="0"/>
              </a:spcBef>
              <a:defRPr/>
            </a:pPr>
            <a:endParaRPr lang="en-US" altLang="ja-JP" sz="1100" dirty="0"/>
          </a:p>
          <a:p>
            <a:pPr algn="just" defTabSz="461125" eaLnBrk="1">
              <a:spcBef>
                <a:spcPts val="0"/>
              </a:spcBef>
              <a:defRPr/>
            </a:pPr>
            <a:r>
              <a:rPr lang="ja-JP" altLang="en-US" sz="1100" dirty="0"/>
              <a:t>イクボスの取組事例をもっと知りたい方には、こちらに記載のサイトに掲載しているので、ご参照ください。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26</a:t>
            </a:fld>
            <a:endParaRPr lang="en-US" altLang="ja-JP" dirty="0"/>
          </a:p>
        </p:txBody>
      </p:sp>
    </p:spTree>
    <p:extLst>
      <p:ext uri="{BB962C8B-B14F-4D97-AF65-F5344CB8AC3E}">
        <p14:creationId xmlns:p14="http://schemas.microsoft.com/office/powerpoint/2010/main" val="1537452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r>
              <a:rPr lang="ja-JP" altLang="en-US" sz="1100" dirty="0"/>
              <a:t>イクボスが男性部下の育児休業取得を進めることでも、様々なメリットがあります。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27</a:t>
            </a:fld>
            <a:endParaRPr lang="en-US" altLang="ja-JP" dirty="0"/>
          </a:p>
        </p:txBody>
      </p:sp>
    </p:spTree>
    <p:extLst>
      <p:ext uri="{BB962C8B-B14F-4D97-AF65-F5344CB8AC3E}">
        <p14:creationId xmlns:p14="http://schemas.microsoft.com/office/powerpoint/2010/main" val="4189241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algn="just" eaLnBrk="1"/>
            <a:r>
              <a:rPr lang="ja-JP" altLang="en-US" sz="1100" dirty="0"/>
              <a:t>これは、育休を取得した男性のいる職場での、育休取得の影響についてアンケートを行った結果です。</a:t>
            </a:r>
            <a:endParaRPr lang="en-US" altLang="ja-JP" sz="1100" dirty="0"/>
          </a:p>
          <a:p>
            <a:pPr algn="just" eaLnBrk="1"/>
            <a:endParaRPr lang="en-US" altLang="ja-JP" sz="1100" dirty="0"/>
          </a:p>
          <a:p>
            <a:pPr algn="just" eaLnBrk="1"/>
            <a:r>
              <a:rPr lang="ja-JP" altLang="en-US" sz="1100" dirty="0"/>
              <a:t>特に、男性の育休取得を歓迎した職場（青色のバー）では、「ライフスタイルや働き方について見直すきっかけになった」「仕事の進め方を見直すきっかけになった」「仕事に効率的に取り組むようになった」などといった回答を挙げる割合が高くなっています。</a:t>
            </a:r>
            <a:endParaRPr lang="en-US" altLang="ja-JP" sz="1100" dirty="0"/>
          </a:p>
          <a:p>
            <a:pPr algn="just" eaLnBrk="1"/>
            <a:endParaRPr lang="en-US" altLang="ja-JP" sz="1100" dirty="0"/>
          </a:p>
          <a:p>
            <a:pPr algn="just" eaLnBrk="1"/>
            <a:r>
              <a:rPr lang="ja-JP" altLang="en-US" sz="1100" dirty="0"/>
              <a:t>「男性が育児休業を取るなんて</a:t>
            </a:r>
            <a:r>
              <a:rPr lang="en-US" altLang="ja-JP" sz="1100" dirty="0"/>
              <a:t>…</a:t>
            </a:r>
            <a:r>
              <a:rPr lang="ja-JP" altLang="en-US" sz="1100" dirty="0"/>
              <a:t>」という時代はもう終わっています。男性も普通に育児休業を取得する時代です。</a:t>
            </a:r>
            <a:endParaRPr lang="en-US" altLang="ja-JP" sz="1100" dirty="0"/>
          </a:p>
          <a:p>
            <a:pPr algn="just" eaLnBrk="1"/>
            <a:r>
              <a:rPr lang="ja-JP" altLang="en-US" sz="1100" dirty="0"/>
              <a:t>男性の育児休業取得を会社全体でプラスにできる、という考えが大切です。</a:t>
            </a:r>
            <a:endParaRPr lang="en-US" altLang="ja-JP" sz="1100" dirty="0"/>
          </a:p>
          <a:p>
            <a:pPr algn="just" eaLnBrk="1"/>
            <a:endParaRPr lang="en-US" altLang="ja-JP" sz="1100" dirty="0"/>
          </a:p>
          <a:p>
            <a:pPr algn="just" eaLnBrk="1"/>
            <a:r>
              <a:rPr lang="ja-JP" altLang="en-US" sz="1100" dirty="0"/>
              <a:t>アンケートでも、男性が育休を取得した職場、特にそれを歓迎した職場では、様々なプラスのメリットがあることがわかります。</a:t>
            </a:r>
            <a:endParaRPr lang="en-US" altLang="ja-JP" sz="1100" dirty="0"/>
          </a:p>
          <a:p>
            <a:pPr algn="just" eaLnBrk="1"/>
            <a:r>
              <a:rPr lang="ja-JP" altLang="en-US" sz="1100" dirty="0"/>
              <a:t>具体的にどういう面があるのでしょうか。</a:t>
            </a:r>
            <a:endParaRPr lang="en-US" altLang="ja-JP" sz="1100" dirty="0"/>
          </a:p>
          <a:p>
            <a:pPr algn="just" eaLnBrk="1"/>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28</a:t>
            </a:fld>
            <a:endParaRPr lang="en-US" altLang="ja-JP" dirty="0"/>
          </a:p>
        </p:txBody>
      </p:sp>
    </p:spTree>
    <p:extLst>
      <p:ext uri="{BB962C8B-B14F-4D97-AF65-F5344CB8AC3E}">
        <p14:creationId xmlns:p14="http://schemas.microsoft.com/office/powerpoint/2010/main" val="50543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a:t>
            </a:fld>
            <a:endParaRPr lang="en-US" altLang="ja-JP" dirty="0"/>
          </a:p>
        </p:txBody>
      </p:sp>
    </p:spTree>
    <p:extLst>
      <p:ext uri="{BB962C8B-B14F-4D97-AF65-F5344CB8AC3E}">
        <p14:creationId xmlns:p14="http://schemas.microsoft.com/office/powerpoint/2010/main" val="1096190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a:xfrm>
            <a:off x="680243" y="4637245"/>
            <a:ext cx="5446723" cy="4473102"/>
          </a:xfrm>
        </p:spPr>
        <p:txBody>
          <a:bodyPr/>
          <a:lstStyle/>
          <a:p>
            <a:pPr algn="just" eaLnBrk="1">
              <a:spcBef>
                <a:spcPts val="0"/>
              </a:spcBef>
            </a:pPr>
            <a:r>
              <a:rPr lang="ja-JP" altLang="en-US" sz="1100" dirty="0"/>
              <a:t>それでは、男性の育休取得のメリットを具体的に見てみましょう。</a:t>
            </a:r>
            <a:endParaRPr lang="en-US" altLang="ja-JP" sz="1100" dirty="0"/>
          </a:p>
          <a:p>
            <a:pPr algn="just" eaLnBrk="1">
              <a:spcBef>
                <a:spcPts val="0"/>
              </a:spcBef>
            </a:pPr>
            <a:r>
              <a:rPr lang="ja-JP" altLang="en-US" sz="1100" dirty="0"/>
              <a:t>まずは、企業・職場のメリットです。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上の</a:t>
            </a:r>
            <a:r>
              <a:rPr lang="en-US" altLang="ja-JP" sz="1100" dirty="0"/>
              <a:t>3</a:t>
            </a:r>
            <a:r>
              <a:rPr lang="ja-JP" altLang="en-US" sz="1100" dirty="0"/>
              <a:t>項目は、前のスライドのグラフで挙がっていた項目です。</a:t>
            </a:r>
            <a:endParaRPr lang="en-US" altLang="ja-JP" sz="1100" dirty="0"/>
          </a:p>
          <a:p>
            <a:pPr algn="just" eaLnBrk="1">
              <a:spcBef>
                <a:spcPts val="0"/>
              </a:spcBef>
            </a:pPr>
            <a:r>
              <a:rPr lang="ja-JP" altLang="en-US" sz="1100" dirty="0"/>
              <a:t>男性の育児参加、さらには、ワーク・ライフ・バランスの重要性を従業員が認識することで、従業員同士が個人の事情を把握・配慮し、お互いにサポートできるようになることで、コミュニケーションが活発になり、職場の雰囲気が明るくなるなどの効果が期待でき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休取得の際の引継ぎで、業務の棚卸しをしたときに、本当に必要な業務を見極めるきっかけになったり、引継ぎで業務マニュアルを作成するなどすれば、特定の個人に依存していた業務を部署内で共有し、属人化を排除することにもつな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加えて、育休取得者が出て、少ない人員で業務を進めなければならない場合には、効率よく業務を行う必要がありますし、ワーク・ライフ・バランスの向上に取り組む中では、残業しないことを意識することで、長時間労働の抑制につな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児休業を取得した従業員へのインタビューでは、自らの希望を叶えてくれた会社、職場に感謝の気持ちを持つようになったという話がありました。会社に対する満足度が向上し、これをきっかけとして困難な仕事にも取組み、より成果を上げるようになる・・・というメリットが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このような取組がプラスのスパイラルになることで、従業員の満足度が向上し、離職率が低下するとともに、従業員のモチベーションが向上するという好循環が期待できます。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29</a:t>
            </a:fld>
            <a:endParaRPr lang="en-US" altLang="ja-JP" dirty="0"/>
          </a:p>
        </p:txBody>
      </p:sp>
      <p:sp>
        <p:nvSpPr>
          <p:cNvPr id="5" name="正方形/長方形 4"/>
          <p:cNvSpPr/>
          <p:nvPr/>
        </p:nvSpPr>
        <p:spPr>
          <a:xfrm>
            <a:off x="447677" y="8556575"/>
            <a:ext cx="5895292" cy="1058671"/>
          </a:xfrm>
          <a:prstGeom prst="rect">
            <a:avLst/>
          </a:prstGeom>
        </p:spPr>
        <p:txBody>
          <a:bodyPr wrap="square" lIns="88290" tIns="44145" rIns="88290" bIns="44145">
            <a:spAutoFit/>
          </a:bodyPr>
          <a:lstStyle/>
          <a:p>
            <a:r>
              <a:rPr lang="ja-JP" altLang="en-US" sz="900" dirty="0"/>
              <a:t>出典：</a:t>
            </a:r>
            <a:endParaRPr lang="en-US" altLang="ja-JP" sz="900" dirty="0"/>
          </a:p>
          <a:p>
            <a:r>
              <a:rPr lang="ja-JP" altLang="en-US" sz="900" dirty="0"/>
              <a:t>・内閣府経済社会総合研究所「男性の育児休業取得が働き方、家事・育児参画、夫婦関係等に与える影響」</a:t>
            </a:r>
            <a:r>
              <a:rPr lang="en-US" altLang="ja-JP" sz="900" dirty="0"/>
              <a:t>2017</a:t>
            </a:r>
            <a:r>
              <a:rPr lang="ja-JP" altLang="en-US" sz="900" dirty="0"/>
              <a:t>年</a:t>
            </a:r>
            <a:r>
              <a:rPr lang="en-US" altLang="ja-JP" sz="900" dirty="0"/>
              <a:t>3</a:t>
            </a:r>
            <a:r>
              <a:rPr lang="ja-JP" altLang="en-US" sz="900" dirty="0"/>
              <a:t>月（</a:t>
            </a:r>
            <a:r>
              <a:rPr lang="en-US" altLang="ja-JP" sz="900" dirty="0"/>
              <a:t>p22</a:t>
            </a:r>
            <a:r>
              <a:rPr lang="ja-JP" altLang="en-US" sz="900" dirty="0"/>
              <a:t> 長時間労働抑制、業務効率向上 ）</a:t>
            </a:r>
            <a:br>
              <a:rPr lang="en-US" altLang="ja-JP" sz="900" dirty="0"/>
            </a:br>
            <a:r>
              <a:rPr lang="ja-JP" altLang="en-US" sz="900" dirty="0"/>
              <a:t>・ 財団法人　こども未来財団「父親の育児に関する調査研究－育児休業について　研究報告書」</a:t>
            </a:r>
            <a:r>
              <a:rPr lang="en-US" altLang="ja-JP" sz="900" dirty="0"/>
              <a:t>2011</a:t>
            </a:r>
            <a:r>
              <a:rPr lang="ja-JP" altLang="en-US" sz="900" dirty="0"/>
              <a:t>年</a:t>
            </a:r>
            <a:r>
              <a:rPr lang="en-US" altLang="ja-JP" sz="900" dirty="0"/>
              <a:t>3</a:t>
            </a:r>
            <a:r>
              <a:rPr lang="ja-JP" altLang="en-US" sz="900" dirty="0"/>
              <a:t>月（</a:t>
            </a:r>
            <a:r>
              <a:rPr lang="en-US" altLang="ja-JP" sz="900" dirty="0"/>
              <a:t>p99</a:t>
            </a:r>
            <a:r>
              <a:rPr lang="ja-JP" altLang="en-US" sz="900" dirty="0"/>
              <a:t> 属人化排除 </a:t>
            </a:r>
            <a:r>
              <a:rPr lang="en-US" altLang="ja-JP" sz="900" dirty="0"/>
              <a:t>p99</a:t>
            </a:r>
            <a:r>
              <a:rPr lang="ja-JP" altLang="en-US" sz="900" dirty="0"/>
              <a:t>・ｐ</a:t>
            </a:r>
            <a:r>
              <a:rPr lang="en-US" altLang="ja-JP" sz="900" dirty="0"/>
              <a:t>101</a:t>
            </a:r>
            <a:r>
              <a:rPr lang="ja-JP" altLang="en-US" sz="900" dirty="0"/>
              <a:t> 業務効率向上 ｐ</a:t>
            </a:r>
            <a:r>
              <a:rPr lang="en-US" altLang="ja-JP" sz="900" dirty="0"/>
              <a:t>102</a:t>
            </a:r>
            <a:r>
              <a:rPr lang="ja-JP" altLang="en-US" sz="900" dirty="0"/>
              <a:t> 労働時間削減）</a:t>
            </a:r>
            <a:endParaRPr lang="en-US" altLang="ja-JP" sz="900" dirty="0"/>
          </a:p>
          <a:p>
            <a:r>
              <a:rPr lang="ja-JP" altLang="en-US" sz="900" dirty="0"/>
              <a:t>・男性の育児休業取得促進の取組実施企業へのヒアリング結果（</a:t>
            </a:r>
            <a:r>
              <a:rPr lang="en-US" altLang="ja-JP" sz="900" dirty="0"/>
              <a:t>2017</a:t>
            </a:r>
            <a:r>
              <a:rPr lang="ja-JP" altLang="en-US" sz="900" dirty="0"/>
              <a:t>年</a:t>
            </a:r>
            <a:r>
              <a:rPr lang="en-US" altLang="ja-JP" sz="900" dirty="0"/>
              <a:t>5</a:t>
            </a:r>
            <a:r>
              <a:rPr lang="ja-JP" altLang="en-US" sz="900" dirty="0"/>
              <a:t>月）（離職率低下、モチベーション</a:t>
            </a:r>
            <a:r>
              <a:rPr lang="en-US" altLang="ja-JP" sz="900" dirty="0"/>
              <a:t>up</a:t>
            </a:r>
            <a:r>
              <a:rPr lang="ja-JP" altLang="en-US" sz="900" dirty="0"/>
              <a:t>、知識・ノウハウ蓄積、企業イメージアップ、人材確保に寄与）</a:t>
            </a:r>
          </a:p>
        </p:txBody>
      </p:sp>
    </p:spTree>
    <p:extLst>
      <p:ext uri="{BB962C8B-B14F-4D97-AF65-F5344CB8AC3E}">
        <p14:creationId xmlns:p14="http://schemas.microsoft.com/office/powerpoint/2010/main" val="1183831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育休を取得する男性の同僚にとってもメリットがあります。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先ほどの、業務の見える化、マニュアル化などにより、部署内で業務を共有することで、業務の平準化につながる他、時間に制約のある同僚と共に働くことで、自分の業務を見直し、業務効率を向上させて長時間労働を抑制するなど、自分自身のワーク・ライフ・バランスの向上につながる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また、従業員が育休を取得することで、先ほど述べたように、従業員同士が互いにサポートしあえる環境が構築できるでしょう。そうすれば、先ほどお話ししたように、自分自身の病気や介護などで休まなければならなくなった場合に、気兼ねなく休暇、休業を取り、必要な療養、介護にあたれる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休取得などで一時期、上位者にあたる同僚が不在になる場合、この図のように、その上位者の仕事をサポートするために、チーム全体で能力向上を図り、カバーする必要が出てきます。チームメンバーのスキルアップのチャンスとも言えるかもしれません。</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30</a:t>
            </a:fld>
            <a:endParaRPr lang="en-US" altLang="ja-JP" dirty="0"/>
          </a:p>
        </p:txBody>
      </p:sp>
    </p:spTree>
    <p:extLst>
      <p:ext uri="{BB962C8B-B14F-4D97-AF65-F5344CB8AC3E}">
        <p14:creationId xmlns:p14="http://schemas.microsoft.com/office/powerpoint/2010/main" val="3772469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ここで、視点を社外にも広げて考えてみましょう。</a:t>
            </a:r>
            <a:endParaRPr lang="en-US" altLang="ja-JP" sz="1100" dirty="0"/>
          </a:p>
          <a:p>
            <a:pPr algn="just" eaLnBrk="1">
              <a:spcBef>
                <a:spcPts val="0"/>
              </a:spcBef>
            </a:pPr>
            <a:r>
              <a:rPr lang="ja-JP" altLang="en-US" sz="1100" dirty="0"/>
              <a:t>あなたの会社の男性社員は、他社の女性社員の配偶者かもしれません。また、その逆もあります。自社の男性社員の育休取得を促進することは、他社の女性社員の就業継続につながりますし、反対に、他社が男性社員の育休取得を進めれば、自社の女性社員も仕事を続けやすく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夫婦間でよく話し合うことに加え、企業においても、男性従業員や女性従業員の配偶者に対し、女性のキャリア形成について考える機会を提供することが重要です。</a:t>
            </a:r>
            <a:endParaRPr lang="en-US" altLang="ja-JP" sz="1100" dirty="0"/>
          </a:p>
          <a:p>
            <a:pPr algn="just" eaLnBrk="1">
              <a:spcBef>
                <a:spcPts val="0"/>
              </a:spcBef>
            </a:pPr>
            <a:endParaRPr lang="en-US" altLang="ja-JP" sz="1100" dirty="0"/>
          </a:p>
          <a:p>
            <a:pPr algn="just" eaLnBrk="1">
              <a:spcBef>
                <a:spcPts val="0"/>
              </a:spcBef>
            </a:pPr>
            <a:r>
              <a:rPr lang="ja-JP" altLang="en-US" sz="1100" dirty="0"/>
              <a:t>＜企業の取組の実例＞</a:t>
            </a:r>
            <a:endParaRPr lang="en-US" altLang="ja-JP" sz="1100" dirty="0"/>
          </a:p>
          <a:p>
            <a:pPr algn="just" eaLnBrk="1">
              <a:spcBef>
                <a:spcPts val="0"/>
              </a:spcBef>
            </a:pPr>
            <a:r>
              <a:rPr lang="ja-JP" altLang="en-US" sz="1100" dirty="0"/>
              <a:t>・大成建設株式会社（イクメン企業アワード</a:t>
            </a:r>
            <a:r>
              <a:rPr lang="en-US" altLang="ja-JP" sz="1100" dirty="0"/>
              <a:t>2016</a:t>
            </a:r>
            <a:r>
              <a:rPr lang="ja-JP" altLang="en-US" sz="1100" dirty="0"/>
              <a:t>　特別奨励賞）</a:t>
            </a:r>
            <a:endParaRPr lang="en-US" altLang="ja-JP" sz="1100" dirty="0"/>
          </a:p>
          <a:p>
            <a:pPr algn="just" eaLnBrk="1">
              <a:spcBef>
                <a:spcPts val="0"/>
              </a:spcBef>
            </a:pPr>
            <a:r>
              <a:rPr lang="ja-JP" altLang="en-US" sz="1100" dirty="0"/>
              <a:t>　「パートナーと考える仕事と生活の両立セミナー」</a:t>
            </a:r>
            <a:endParaRPr lang="en-US" altLang="ja-JP" sz="1100" dirty="0"/>
          </a:p>
          <a:p>
            <a:pPr algn="just" eaLnBrk="1">
              <a:spcBef>
                <a:spcPts val="0"/>
              </a:spcBef>
            </a:pPr>
            <a:r>
              <a:rPr lang="ja-JP" altLang="en-US" sz="1100" dirty="0"/>
              <a:t>　　配偶者（他社社員も可）はもちろん、結婚前のパートナーとも参加可能。女性の活躍に必要不可欠な、男性側の家事・育児への積極的な協力体制を、早期より家庭で築いてほしいとの思いから開催。毎年</a:t>
            </a:r>
            <a:r>
              <a:rPr lang="en-US" altLang="ja-JP" sz="1100" dirty="0"/>
              <a:t>50</a:t>
            </a:r>
            <a:r>
              <a:rPr lang="ja-JP" altLang="en-US" sz="1100" dirty="0"/>
              <a:t>名～最大</a:t>
            </a:r>
            <a:r>
              <a:rPr lang="en-US" altLang="ja-JP" sz="1100" dirty="0"/>
              <a:t>100</a:t>
            </a:r>
            <a:r>
              <a:rPr lang="ja-JP" altLang="en-US" sz="1100" dirty="0"/>
              <a:t>名が参加。</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31</a:t>
            </a:fld>
            <a:endParaRPr lang="en-US" altLang="ja-JP" dirty="0"/>
          </a:p>
        </p:txBody>
      </p:sp>
    </p:spTree>
    <p:extLst>
      <p:ext uri="{BB962C8B-B14F-4D97-AF65-F5344CB8AC3E}">
        <p14:creationId xmlns:p14="http://schemas.microsoft.com/office/powerpoint/2010/main" val="3836933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algn="just" eaLnBrk="1"/>
            <a:r>
              <a:rPr lang="ja-JP" altLang="en-US" sz="1100" dirty="0"/>
              <a:t>ここまでに挙げた取組などを実際に行っている企業の事例です。</a:t>
            </a:r>
            <a:endParaRPr lang="en-US" altLang="ja-JP" sz="1100" dirty="0"/>
          </a:p>
          <a:p>
            <a:pPr algn="just" eaLnBrk="1"/>
            <a:r>
              <a:rPr lang="ja-JP" altLang="en-US" sz="1100" dirty="0"/>
              <a:t>すべての企業に合うわけではないかもしれませんが、先にご紹介した各種の企業の取組事例を参考に、自社に合った取組を進めてみてください。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32</a:t>
            </a:fld>
            <a:endParaRPr lang="en-US" altLang="ja-JP" dirty="0"/>
          </a:p>
        </p:txBody>
      </p:sp>
    </p:spTree>
    <p:extLst>
      <p:ext uri="{BB962C8B-B14F-4D97-AF65-F5344CB8AC3E}">
        <p14:creationId xmlns:p14="http://schemas.microsoft.com/office/powerpoint/2010/main" val="1742667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r>
              <a:rPr lang="ja-JP" altLang="en-US" sz="1100" dirty="0"/>
              <a:t>イクボスが男性部下の育児休業取得を進めることでも、様々なメリットがあります。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33</a:t>
            </a:fld>
            <a:endParaRPr lang="en-US" altLang="ja-JP" dirty="0"/>
          </a:p>
        </p:txBody>
      </p:sp>
    </p:spTree>
    <p:extLst>
      <p:ext uri="{BB962C8B-B14F-4D97-AF65-F5344CB8AC3E}">
        <p14:creationId xmlns:p14="http://schemas.microsoft.com/office/powerpoint/2010/main" val="4210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仕事と育児の両立のためには、良好な職場環境が必要です。</a:t>
            </a:r>
            <a:endParaRPr lang="en-US" altLang="ja-JP" sz="1100" dirty="0"/>
          </a:p>
          <a:p>
            <a:pPr algn="just" eaLnBrk="1">
              <a:spcBef>
                <a:spcPts val="0"/>
              </a:spcBef>
            </a:pPr>
            <a:endParaRPr lang="en-US" altLang="ja-JP" sz="1100" dirty="0"/>
          </a:p>
          <a:p>
            <a:pPr algn="just" eaLnBrk="1">
              <a:spcBef>
                <a:spcPts val="0"/>
              </a:spcBef>
            </a:pPr>
            <a:r>
              <a:rPr lang="ja-JP" altLang="en-US" sz="1100" dirty="0"/>
              <a:t>こちらに記載の事項について、自分の職場環境を改善するために何ができるか、考えてみましょう。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今の職場の現状と問題点にどのようなものがあるか</a:t>
            </a:r>
            <a:endParaRPr lang="en-US" altLang="ja-JP" sz="1100" dirty="0"/>
          </a:p>
          <a:p>
            <a:pPr algn="just" eaLnBrk="1">
              <a:spcBef>
                <a:spcPts val="0"/>
              </a:spcBef>
            </a:pPr>
            <a:r>
              <a:rPr lang="ja-JP" altLang="en-US" sz="1100" dirty="0"/>
              <a:t>（記載の例を挙げる）</a:t>
            </a:r>
            <a:endParaRPr lang="en-US" altLang="ja-JP" sz="1100" dirty="0"/>
          </a:p>
          <a:p>
            <a:pPr algn="just" eaLnBrk="1">
              <a:spcBef>
                <a:spcPts val="0"/>
              </a:spcBef>
            </a:pPr>
            <a:endParaRPr lang="en-US" altLang="ja-JP" sz="1100" dirty="0"/>
          </a:p>
          <a:p>
            <a:pPr algn="just" eaLnBrk="1">
              <a:spcBef>
                <a:spcPts val="0"/>
              </a:spcBef>
            </a:pPr>
            <a:r>
              <a:rPr lang="ja-JP" altLang="en-US" sz="1100" dirty="0"/>
              <a:t>これらの問題点をどうしたら改善できるか</a:t>
            </a:r>
            <a:endParaRPr lang="en-US" altLang="ja-JP" sz="1100" dirty="0"/>
          </a:p>
          <a:p>
            <a:pPr algn="just" eaLnBrk="1">
              <a:spcBef>
                <a:spcPts val="0"/>
              </a:spcBef>
            </a:pPr>
            <a:r>
              <a:rPr lang="ja-JP" altLang="en-US" sz="1100" dirty="0"/>
              <a:t>（記載の例を挙げる）</a:t>
            </a:r>
            <a:endParaRPr lang="en-US" altLang="ja-JP" sz="1100" dirty="0"/>
          </a:p>
          <a:p>
            <a:pPr algn="just" eaLnBrk="1">
              <a:spcBef>
                <a:spcPts val="0"/>
              </a:spcBef>
            </a:pPr>
            <a:endParaRPr lang="en-US" altLang="ja-JP" sz="1100" dirty="0"/>
          </a:p>
          <a:p>
            <a:pPr algn="just" eaLnBrk="1">
              <a:spcBef>
                <a:spcPts val="0"/>
              </a:spcBef>
            </a:pPr>
            <a:r>
              <a:rPr lang="ja-JP" altLang="en-US" sz="1100" dirty="0"/>
              <a:t>（考える時間を設け、必要に応じて、グループを作って討議する、参加者に発表させるなどする）</a:t>
            </a:r>
            <a:endParaRPr lang="en-US" altLang="ja-JP" sz="1100" dirty="0"/>
          </a:p>
          <a:p>
            <a:pPr algn="just" eaLnBrk="1">
              <a:spcBef>
                <a:spcPts val="0"/>
              </a:spcBef>
            </a:pPr>
            <a:endParaRPr lang="en-US" altLang="ja-JP" sz="1100" dirty="0"/>
          </a:p>
          <a:p>
            <a:pPr algn="just" eaLnBrk="1">
              <a:spcBef>
                <a:spcPts val="0"/>
              </a:spcBef>
            </a:pPr>
            <a:r>
              <a:rPr lang="ja-JP" altLang="en-US" sz="1100" dirty="0"/>
              <a:t>ぜひ、職場のみなさんとこういったテーマで話をしてみてください。</a:t>
            </a:r>
            <a:endParaRPr lang="en-US" altLang="ja-JP" sz="1100" dirty="0"/>
          </a:p>
          <a:p>
            <a:pPr algn="just" eaLnBrk="1">
              <a:spcBef>
                <a:spcPts val="0"/>
              </a:spcBef>
            </a:pPr>
            <a:r>
              <a:rPr lang="ja-JP" altLang="en-US" sz="1100" dirty="0"/>
              <a:t>仕事と育児の両立、ワーク・ライフ・バランスの取れる職場を作っていってください。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34</a:t>
            </a:fld>
            <a:endParaRPr lang="en-US" altLang="ja-JP" dirty="0"/>
          </a:p>
        </p:txBody>
      </p:sp>
    </p:spTree>
    <p:extLst>
      <p:ext uri="{BB962C8B-B14F-4D97-AF65-F5344CB8AC3E}">
        <p14:creationId xmlns:p14="http://schemas.microsoft.com/office/powerpoint/2010/main" val="949516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仕事と育児の両立のためには、良好な職場環境が必要です。</a:t>
            </a:r>
            <a:endParaRPr lang="en-US" altLang="ja-JP" sz="1100" dirty="0"/>
          </a:p>
          <a:p>
            <a:pPr algn="just" eaLnBrk="1">
              <a:spcBef>
                <a:spcPts val="0"/>
              </a:spcBef>
            </a:pPr>
            <a:endParaRPr lang="en-US" altLang="ja-JP" sz="1100" dirty="0"/>
          </a:p>
          <a:p>
            <a:pPr algn="just" eaLnBrk="1">
              <a:spcBef>
                <a:spcPts val="0"/>
              </a:spcBef>
            </a:pPr>
            <a:r>
              <a:rPr lang="ja-JP" altLang="en-US" sz="1100" dirty="0"/>
              <a:t>こちらに記載の事項について、自分の職場環境を改善するために何ができるか、考えてみましょう。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今の職場の現状と問題点にどのようなものがあるか</a:t>
            </a:r>
            <a:endParaRPr lang="en-US" altLang="ja-JP" sz="1100" dirty="0"/>
          </a:p>
          <a:p>
            <a:pPr algn="just" eaLnBrk="1">
              <a:spcBef>
                <a:spcPts val="0"/>
              </a:spcBef>
            </a:pPr>
            <a:r>
              <a:rPr lang="ja-JP" altLang="en-US" sz="1100" dirty="0"/>
              <a:t>（記載の例を挙げる）</a:t>
            </a:r>
            <a:endParaRPr lang="en-US" altLang="ja-JP" sz="1100" dirty="0"/>
          </a:p>
          <a:p>
            <a:pPr algn="just" eaLnBrk="1">
              <a:spcBef>
                <a:spcPts val="0"/>
              </a:spcBef>
            </a:pPr>
            <a:endParaRPr lang="en-US" altLang="ja-JP" sz="1100" dirty="0"/>
          </a:p>
          <a:p>
            <a:pPr algn="just" eaLnBrk="1">
              <a:spcBef>
                <a:spcPts val="0"/>
              </a:spcBef>
            </a:pPr>
            <a:r>
              <a:rPr lang="ja-JP" altLang="en-US" sz="1100" dirty="0"/>
              <a:t>これらの問題点をどうしたら改善できるか</a:t>
            </a:r>
            <a:endParaRPr lang="en-US" altLang="ja-JP" sz="1100" dirty="0"/>
          </a:p>
          <a:p>
            <a:pPr algn="just" eaLnBrk="1">
              <a:spcBef>
                <a:spcPts val="0"/>
              </a:spcBef>
            </a:pPr>
            <a:r>
              <a:rPr lang="ja-JP" altLang="en-US" sz="1100" dirty="0"/>
              <a:t>（記載の例を挙げる）</a:t>
            </a:r>
            <a:endParaRPr lang="en-US" altLang="ja-JP" sz="1100" dirty="0"/>
          </a:p>
          <a:p>
            <a:pPr algn="just" eaLnBrk="1">
              <a:spcBef>
                <a:spcPts val="0"/>
              </a:spcBef>
            </a:pPr>
            <a:endParaRPr lang="en-US" altLang="ja-JP" sz="1100" dirty="0"/>
          </a:p>
          <a:p>
            <a:pPr algn="just" eaLnBrk="1">
              <a:spcBef>
                <a:spcPts val="0"/>
              </a:spcBef>
            </a:pPr>
            <a:r>
              <a:rPr lang="ja-JP" altLang="en-US" sz="1100" dirty="0"/>
              <a:t>（考える時間を設け、必要に応じて、グループを作って討議する、参加者に発表させるなどする）</a:t>
            </a:r>
            <a:endParaRPr lang="en-US" altLang="ja-JP" sz="1100" dirty="0"/>
          </a:p>
          <a:p>
            <a:pPr algn="just" eaLnBrk="1">
              <a:spcBef>
                <a:spcPts val="0"/>
              </a:spcBef>
            </a:pPr>
            <a:endParaRPr lang="en-US" altLang="ja-JP" sz="1100" dirty="0"/>
          </a:p>
          <a:p>
            <a:pPr algn="just" eaLnBrk="1">
              <a:spcBef>
                <a:spcPts val="0"/>
              </a:spcBef>
            </a:pPr>
            <a:r>
              <a:rPr lang="ja-JP" altLang="en-US" sz="1100" dirty="0"/>
              <a:t>ぜひ、職場のみなさんとこういったテーマで話をしてみてください。</a:t>
            </a:r>
            <a:endParaRPr lang="en-US" altLang="ja-JP" sz="1100" dirty="0"/>
          </a:p>
          <a:p>
            <a:pPr algn="just" eaLnBrk="1">
              <a:spcBef>
                <a:spcPts val="0"/>
              </a:spcBef>
            </a:pPr>
            <a:r>
              <a:rPr lang="ja-JP" altLang="en-US" sz="1100" dirty="0"/>
              <a:t>仕事と育児の両立、ワーク・ライフ・バランスの取れる職場を作っていってください。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35</a:t>
            </a:fld>
            <a:endParaRPr lang="en-US" altLang="ja-JP" dirty="0"/>
          </a:p>
        </p:txBody>
      </p:sp>
    </p:spTree>
    <p:extLst>
      <p:ext uri="{BB962C8B-B14F-4D97-AF65-F5344CB8AC3E}">
        <p14:creationId xmlns:p14="http://schemas.microsoft.com/office/powerpoint/2010/main" val="2383672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algn="just" eaLnBrk="1"/>
            <a:r>
              <a:rPr lang="ja-JP" altLang="en-US" sz="1100" dirty="0"/>
              <a:t>ここまでに挙げた取組などを実際に行っている企業の事例です。</a:t>
            </a:r>
            <a:endParaRPr lang="en-US" altLang="ja-JP" sz="1100" dirty="0"/>
          </a:p>
          <a:p>
            <a:pPr algn="just" eaLnBrk="1"/>
            <a:r>
              <a:rPr lang="ja-JP" altLang="en-US" sz="1100" dirty="0"/>
              <a:t>すべての企業に合うわけではないかもしれませんが、先にご紹介した各種の企業の取組事例を参考に、自社に合った取組を進めてみてください。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36</a:t>
            </a:fld>
            <a:endParaRPr lang="en-US" altLang="ja-JP" dirty="0"/>
          </a:p>
        </p:txBody>
      </p:sp>
    </p:spTree>
    <p:extLst>
      <p:ext uri="{BB962C8B-B14F-4D97-AF65-F5344CB8AC3E}">
        <p14:creationId xmlns:p14="http://schemas.microsoft.com/office/powerpoint/2010/main" val="3122443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37</a:t>
            </a:fld>
            <a:endParaRPr lang="en-US" altLang="ja-JP" dirty="0"/>
          </a:p>
        </p:txBody>
      </p:sp>
    </p:spTree>
    <p:extLst>
      <p:ext uri="{BB962C8B-B14F-4D97-AF65-F5344CB8AC3E}">
        <p14:creationId xmlns:p14="http://schemas.microsoft.com/office/powerpoint/2010/main" val="230219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a:xfrm>
            <a:off x="680243" y="4720988"/>
            <a:ext cx="5446723" cy="4719387"/>
          </a:xfrm>
        </p:spPr>
        <p:txBody>
          <a:bodyPr/>
          <a:lstStyle/>
          <a:p>
            <a:pPr algn="just" eaLnBrk="1">
              <a:spcBef>
                <a:spcPts val="0"/>
              </a:spcBef>
            </a:pPr>
            <a:r>
              <a:rPr lang="ja-JP" altLang="en-US" sz="1100" dirty="0"/>
              <a:t>まず、男性の育児休業に関するデータを見てみましょう。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男性新入社員に対するアンケート結果が左のグラフです。</a:t>
            </a:r>
            <a:endParaRPr lang="en-US" altLang="ja-JP" sz="1100" dirty="0"/>
          </a:p>
          <a:p>
            <a:pPr algn="just" eaLnBrk="1">
              <a:spcBef>
                <a:spcPts val="0"/>
              </a:spcBef>
            </a:pPr>
            <a:r>
              <a:rPr lang="ja-JP" altLang="en-US" sz="1100" dirty="0"/>
              <a:t>男性新入社員の</a:t>
            </a:r>
            <a:r>
              <a:rPr lang="en-US" altLang="ja-JP" sz="1100" dirty="0"/>
              <a:t>8</a:t>
            </a:r>
            <a:r>
              <a:rPr lang="ja-JP" altLang="en-US" sz="1100" dirty="0"/>
              <a:t>割近くは、育児休業を取りたいと考えているという結果が出ています。いまや、性別に関係なく、育児休業の取得を希望しており、ワーク・ライフ・バランスの充実が求められていることが分かります。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一方、実際の男性の育児休業取得率は、増加しているものの、最新のデータでも</a:t>
            </a:r>
            <a:r>
              <a:rPr lang="en-US" altLang="ja-JP" sz="1100" dirty="0"/>
              <a:t>13.97%</a:t>
            </a:r>
            <a:r>
              <a:rPr lang="ja-JP" altLang="en-US" sz="1100" dirty="0"/>
              <a:t>となっています。</a:t>
            </a:r>
            <a:endParaRPr lang="en-US" altLang="ja-JP" sz="1100" dirty="0"/>
          </a:p>
          <a:p>
            <a:pPr algn="just" eaLnBrk="1">
              <a:spcBef>
                <a:spcPts val="0"/>
              </a:spcBef>
            </a:pPr>
            <a:r>
              <a:rPr lang="ja-JP" altLang="en-US" sz="1100" dirty="0"/>
              <a:t>ここから、男性の育児休業についての理想と現実のギャップが見て取れます。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a:t>
            </a:fld>
            <a:endParaRPr lang="en-US" altLang="ja-JP" dirty="0"/>
          </a:p>
        </p:txBody>
      </p:sp>
    </p:spTree>
    <p:extLst>
      <p:ext uri="{BB962C8B-B14F-4D97-AF65-F5344CB8AC3E}">
        <p14:creationId xmlns:p14="http://schemas.microsoft.com/office/powerpoint/2010/main" val="418304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このグラフは、この５年間に子供が生まれた同居夫婦について、出産後の夫の家事・育児時間別に、出産後の妻の就業状況を調べた厚生労働省の調査を基に作成</a:t>
            </a:r>
            <a:r>
              <a:rPr lang="ja-JP" altLang="en-US" sz="1100" dirty="0">
                <a:solidFill>
                  <a:srgbClr val="FF0000"/>
                </a:solidFill>
              </a:rPr>
              <a:t>され</a:t>
            </a:r>
            <a:r>
              <a:rPr lang="ja-JP" altLang="en-US" sz="1100" dirty="0"/>
              <a:t>たものです。</a:t>
            </a:r>
            <a:endParaRPr lang="en-US" altLang="ja-JP" sz="1100" dirty="0"/>
          </a:p>
          <a:p>
            <a:pPr algn="just" eaLnBrk="1">
              <a:spcBef>
                <a:spcPts val="0"/>
              </a:spcBef>
            </a:pPr>
            <a:endParaRPr lang="en-US" altLang="ja-JP" sz="1100" dirty="0"/>
          </a:p>
          <a:p>
            <a:pPr algn="just" eaLnBrk="1">
              <a:spcBef>
                <a:spcPts val="0"/>
              </a:spcBef>
            </a:pPr>
            <a:r>
              <a:rPr lang="ja-JP" altLang="en-US" sz="1100" dirty="0"/>
              <a:t>出産後の妻の就業状況が、「同一就業継続」又は「転職」の場合、妻が働き続けていることになりますが、夫の家事・育児時間が「なし」又は「２時間未満」の場合、３割以上の妻が離職しているのに対し、「４時間以上」の場合、離職の割合は２割程度にとどまり、７割以上の妻が就業継続していることがわ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共働き世帯が年々増加している中、女性が出産後も継続して活躍していくためには、男性が育児参画しやすい職場環境を整備することが必要です。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a:t>
            </a:fld>
            <a:endParaRPr lang="en-US" altLang="ja-JP" dirty="0"/>
          </a:p>
        </p:txBody>
      </p:sp>
    </p:spTree>
    <p:extLst>
      <p:ext uri="{BB962C8B-B14F-4D97-AF65-F5344CB8AC3E}">
        <p14:creationId xmlns:p14="http://schemas.microsoft.com/office/powerpoint/2010/main" val="76900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それでは、育児休業取得を進めるには、どのような課題があるのでしょうか。</a:t>
            </a:r>
            <a:endParaRPr lang="en-US" altLang="ja-JP" sz="1100" dirty="0"/>
          </a:p>
          <a:p>
            <a:pPr algn="just" eaLnBrk="1">
              <a:spcBef>
                <a:spcPts val="0"/>
              </a:spcBef>
            </a:pPr>
            <a:r>
              <a:rPr lang="ja-JP" altLang="en-US" sz="1100" dirty="0"/>
              <a:t>これは、事業所と従業員の両方を対象とした、「男性の育児休業取得にあたっての課題」の調査結果です。</a:t>
            </a:r>
            <a:endParaRPr lang="en-US" altLang="ja-JP" sz="1100" dirty="0"/>
          </a:p>
          <a:p>
            <a:pPr algn="just" eaLnBrk="1">
              <a:spcBef>
                <a:spcPts val="0"/>
              </a:spcBef>
            </a:pPr>
            <a:endParaRPr lang="en-US" altLang="ja-JP" sz="1100" dirty="0"/>
          </a:p>
          <a:p>
            <a:pPr algn="just" eaLnBrk="1">
              <a:spcBef>
                <a:spcPts val="0"/>
              </a:spcBef>
            </a:pPr>
            <a:r>
              <a:rPr lang="ja-JP" altLang="en-US" sz="1100" dirty="0"/>
              <a:t>「代替要員の確保」「男性自身に育児休業を取る意識がない」は事業所、従業員共にその割合が高くなっています。</a:t>
            </a:r>
            <a:endParaRPr lang="en-US" altLang="ja-JP" sz="1100" dirty="0"/>
          </a:p>
          <a:p>
            <a:pPr algn="just" eaLnBrk="1">
              <a:spcBef>
                <a:spcPts val="0"/>
              </a:spcBef>
            </a:pPr>
            <a:r>
              <a:rPr lang="ja-JP" altLang="en-US" sz="1100" dirty="0"/>
              <a:t>代替要員の確保が難しい職場では、一人の人が、一つの仕事を集中して実施するのではなく、日ごろから仕事を分担して進め、複数の人が複数の仕事に取り組む環境を作ることで、互いにカバーしあえる環境を構築することが重要と考えられ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一方で、グラフ中央下部の「職場がそのような雰囲気ではない」「キャリア形成において不利になる懸念」は、事業所が課題と感じている割合は少ない反面、男性従業員の</a:t>
            </a:r>
            <a:r>
              <a:rPr lang="en-US" altLang="ja-JP" sz="1100" dirty="0"/>
              <a:t>1/3</a:t>
            </a:r>
            <a:r>
              <a:rPr lang="ja-JP" altLang="en-US" sz="1100" dirty="0"/>
              <a:t>程度は課題と認識しており、事業所と従業員の認識のギャップが見て取れます。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a:t>
            </a:fld>
            <a:endParaRPr lang="en-US" altLang="ja-JP" dirty="0"/>
          </a:p>
        </p:txBody>
      </p:sp>
    </p:spTree>
    <p:extLst>
      <p:ext uri="{BB962C8B-B14F-4D97-AF65-F5344CB8AC3E}">
        <p14:creationId xmlns:p14="http://schemas.microsoft.com/office/powerpoint/2010/main" val="210528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なお、男性の育児休業取得中に、誰がその仕事をカバーしたかという点についての調査結果がこのグラフです。</a:t>
            </a:r>
            <a:endParaRPr lang="en-US" altLang="ja-JP" sz="1100" dirty="0"/>
          </a:p>
          <a:p>
            <a:pPr algn="just" eaLnBrk="1">
              <a:spcBef>
                <a:spcPts val="0"/>
              </a:spcBef>
            </a:pPr>
            <a:r>
              <a:rPr lang="ja-JP" altLang="en-US" sz="1100" dirty="0"/>
              <a:t>育休取得者の仕事をカバーしたのは、同じ職場の正社員が多く、必ずしも代替要員を確保しなくとも（確保できなくとも）対応していることがわかります。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また、職場の雰囲気、キャリア形成への懸念などは、企業側と従業員の間に受け止めのギャップがあります。</a:t>
            </a:r>
            <a:endParaRPr lang="en-US" altLang="ja-JP" sz="1100" dirty="0"/>
          </a:p>
          <a:p>
            <a:pPr algn="just" eaLnBrk="1">
              <a:spcBef>
                <a:spcPts val="0"/>
              </a:spcBef>
            </a:pPr>
            <a:r>
              <a:rPr lang="ja-JP" altLang="en-US" sz="1100" dirty="0"/>
              <a:t>このことを認識した上で、男性が育休を取得しやすい環境を作り、キャリアへの懸念を払拭するための取り組みが必要と考えられます。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6</a:t>
            </a:fld>
            <a:endParaRPr lang="en-US" altLang="ja-JP" dirty="0"/>
          </a:p>
        </p:txBody>
      </p:sp>
    </p:spTree>
    <p:extLst>
      <p:ext uri="{BB962C8B-B14F-4D97-AF65-F5344CB8AC3E}">
        <p14:creationId xmlns:p14="http://schemas.microsoft.com/office/powerpoint/2010/main" val="2105281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このような男性の育児休業ですが、男性の育休取得を推進する上で、企業における経営課題が障壁となっていることもあるでしょう。</a:t>
            </a:r>
            <a:endParaRPr lang="en-US" altLang="ja-JP" sz="1100" dirty="0"/>
          </a:p>
          <a:p>
            <a:pPr algn="just" eaLnBrk="1">
              <a:spcBef>
                <a:spcPts val="0"/>
              </a:spcBef>
            </a:pPr>
            <a:r>
              <a:rPr lang="ja-JP" altLang="en-US" sz="1100" dirty="0"/>
              <a:t>ここでは、この企業の課題を見てみたいと思います。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このグラフは、中小企業を対象として行ったアンケートで「売り上げ拡大における</a:t>
            </a:r>
            <a:r>
              <a:rPr lang="ja-JP" altLang="en-US" sz="1100"/>
              <a:t>課題」を聞いた</a:t>
            </a:r>
            <a:r>
              <a:rPr lang="ja-JP" altLang="en-US" sz="1100" dirty="0"/>
              <a:t>結果です。</a:t>
            </a:r>
            <a:endParaRPr lang="en-US" altLang="ja-JP" sz="1100" dirty="0"/>
          </a:p>
          <a:p>
            <a:pPr algn="just" eaLnBrk="1">
              <a:spcBef>
                <a:spcPts val="0"/>
              </a:spcBef>
            </a:pPr>
            <a:r>
              <a:rPr lang="ja-JP" altLang="en-US" sz="1100" dirty="0"/>
              <a:t>人材不足、製品・サービス・技術の不足、知識・ノウハウの不足 といった、「人」に関する事柄を課題として挙げている企業が多数を占めていることがわかります。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特に近年は人材不足が叫ばれていますが、中小企業ではその影響が顕著と思われます。</a:t>
            </a:r>
            <a:endParaRPr lang="en-US" altLang="ja-JP" sz="1100" dirty="0"/>
          </a:p>
          <a:p>
            <a:pPr algn="just" eaLnBrk="1">
              <a:spcBef>
                <a:spcPts val="0"/>
              </a:spcBef>
            </a:pPr>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7</a:t>
            </a:fld>
            <a:endParaRPr lang="en-US" altLang="ja-JP" dirty="0"/>
          </a:p>
        </p:txBody>
      </p:sp>
    </p:spTree>
    <p:extLst>
      <p:ext uri="{BB962C8B-B14F-4D97-AF65-F5344CB8AC3E}">
        <p14:creationId xmlns:p14="http://schemas.microsoft.com/office/powerpoint/2010/main" val="1056702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続けて企業の経営課題です。</a:t>
            </a:r>
            <a:endParaRPr lang="en-US" altLang="ja-JP" sz="1100" dirty="0"/>
          </a:p>
          <a:p>
            <a:pPr algn="just" eaLnBrk="1">
              <a:spcBef>
                <a:spcPts val="0"/>
              </a:spcBef>
            </a:pPr>
            <a:r>
              <a:rPr lang="ja-JP" altLang="en-US" sz="1100" dirty="0"/>
              <a:t>こちらは男性の</a:t>
            </a:r>
            <a:r>
              <a:rPr lang="en-US" altLang="ja-JP" sz="1100" dirty="0"/>
              <a:t>1</a:t>
            </a:r>
            <a:r>
              <a:rPr lang="ja-JP" altLang="en-US" sz="1100" dirty="0"/>
              <a:t>週間における就業時間を示しています。</a:t>
            </a:r>
            <a:endParaRPr lang="en-US" altLang="ja-JP" sz="1100" dirty="0"/>
          </a:p>
          <a:p>
            <a:pPr algn="just" eaLnBrk="1">
              <a:spcBef>
                <a:spcPts val="0"/>
              </a:spcBef>
            </a:pPr>
            <a:endParaRPr lang="en-US" altLang="ja-JP" sz="1100" dirty="0"/>
          </a:p>
          <a:p>
            <a:pPr algn="just" eaLnBrk="1">
              <a:spcBef>
                <a:spcPts val="0"/>
              </a:spcBef>
            </a:pPr>
            <a:r>
              <a:rPr lang="en-US" altLang="ja-JP" sz="1100" dirty="0"/>
              <a:t>1</a:t>
            </a:r>
            <a:r>
              <a:rPr lang="ja-JP" altLang="en-US" sz="1100" dirty="0"/>
              <a:t>週間の就業時間が</a:t>
            </a:r>
            <a:r>
              <a:rPr lang="en-US" altLang="ja-JP" sz="1100" dirty="0"/>
              <a:t>60</a:t>
            </a:r>
            <a:r>
              <a:rPr lang="ja-JP" altLang="en-US" sz="1100" dirty="0"/>
              <a:t>時間以上となっている割合は全年齢の平均で約８</a:t>
            </a:r>
            <a:r>
              <a:rPr lang="en-US" altLang="ja-JP" sz="1100" dirty="0"/>
              <a:t>%</a:t>
            </a:r>
            <a:r>
              <a:rPr lang="ja-JP" altLang="en-US" sz="1100" dirty="0" err="1"/>
              <a:t>、</a:t>
            </a:r>
            <a:r>
              <a:rPr lang="ja-JP" altLang="en-US" sz="1100" dirty="0"/>
              <a:t>特に子育て世代である</a:t>
            </a:r>
            <a:r>
              <a:rPr lang="en-US" altLang="ja-JP" sz="1100" dirty="0"/>
              <a:t>30</a:t>
            </a:r>
            <a:r>
              <a:rPr lang="ja-JP" altLang="en-US" sz="1100" dirty="0"/>
              <a:t>代～</a:t>
            </a:r>
            <a:r>
              <a:rPr lang="en-US" altLang="ja-JP" sz="1100" dirty="0"/>
              <a:t>40</a:t>
            </a:r>
            <a:r>
              <a:rPr lang="ja-JP" altLang="en-US" sz="1100" dirty="0"/>
              <a:t>代は</a:t>
            </a:r>
            <a:r>
              <a:rPr lang="en-US" altLang="ja-JP" sz="1100" dirty="0"/>
              <a:t>10%</a:t>
            </a:r>
            <a:r>
              <a:rPr lang="ja-JP" altLang="en-US" sz="1100" dirty="0"/>
              <a:t>程度となっており、時間外労働の常態化や長時間労働を抑制していくことが必要と考えられます。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ういった経営課題は、「ムリ」だと思えば難しいものになってしまいますが、何らかのきっかけをもって対策に取り組めば、もちろん簡単にとはいかないかもしれませんが、解決することができると思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男性の育児休業取得をきっかけに、こうした経営課題に取り組んだ企業もあります。</a:t>
            </a:r>
            <a:endParaRPr lang="en-US" altLang="ja-JP" sz="1100" dirty="0"/>
          </a:p>
          <a:p>
            <a:pPr algn="just" eaLnBrk="1">
              <a:spcBef>
                <a:spcPts val="0"/>
              </a:spcBef>
            </a:pPr>
            <a:r>
              <a:rPr lang="ja-JP" altLang="en-US" sz="1100" dirty="0"/>
              <a:t>このセミナーでは、そのための具体的な方策などをご紹介したいと思います。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8</a:t>
            </a:fld>
            <a:endParaRPr lang="en-US" altLang="ja-JP" dirty="0"/>
          </a:p>
        </p:txBody>
      </p:sp>
    </p:spTree>
    <p:extLst>
      <p:ext uri="{BB962C8B-B14F-4D97-AF65-F5344CB8AC3E}">
        <p14:creationId xmlns:p14="http://schemas.microsoft.com/office/powerpoint/2010/main" val="1526017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8" name="タイトル 1"/>
          <p:cNvSpPr txBox="1">
            <a:spLocks/>
          </p:cNvSpPr>
          <p:nvPr userDrawn="1"/>
        </p:nvSpPr>
        <p:spPr bwMode="auto">
          <a:xfrm>
            <a:off x="1196008" y="2186956"/>
            <a:ext cx="7513983" cy="2141673"/>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800" dirty="0">
              <a:solidFill>
                <a:schemeClr val="bg1"/>
              </a:solidFill>
            </a:endParaRPr>
          </a:p>
        </p:txBody>
      </p:sp>
      <p:sp>
        <p:nvSpPr>
          <p:cNvPr id="9" name="テキスト ボックス 11"/>
          <p:cNvSpPr txBox="1">
            <a:spLocks noChangeArrowheads="1"/>
          </p:cNvSpPr>
          <p:nvPr userDrawn="1"/>
        </p:nvSpPr>
        <p:spPr bwMode="auto">
          <a:xfrm>
            <a:off x="3151189" y="1935165"/>
            <a:ext cx="917575" cy="384721"/>
          </a:xfrm>
          <a:prstGeom prst="rect">
            <a:avLst/>
          </a:prstGeom>
          <a:noFill/>
          <a:ln>
            <a:noFill/>
          </a:ln>
        </p:spPr>
        <p:txBody>
          <a:bodyPr>
            <a:spAutoFit/>
          </a:bodyPr>
          <a:lstStyle>
            <a:lvl1pPr>
              <a:defRPr kumimoji="1" sz="1900">
                <a:solidFill>
                  <a:schemeClr val="tx1"/>
                </a:solidFill>
                <a:latin typeface="Calibri" charset="0"/>
                <a:ea typeface="ＭＳ Ｐゴシック" charset="0"/>
                <a:cs typeface="ＭＳ Ｐゴシック" charset="0"/>
              </a:defRPr>
            </a:lvl1pPr>
            <a:lvl2pPr marL="742950" indent="-285750">
              <a:defRPr kumimoji="1" sz="1900">
                <a:solidFill>
                  <a:schemeClr val="tx1"/>
                </a:solidFill>
                <a:latin typeface="Calibri" charset="0"/>
                <a:ea typeface="ＭＳ Ｐゴシック" charset="0"/>
              </a:defRPr>
            </a:lvl2pPr>
            <a:lvl3pPr marL="1143000" indent="-228600">
              <a:defRPr kumimoji="1" sz="1900">
                <a:solidFill>
                  <a:schemeClr val="tx1"/>
                </a:solidFill>
                <a:latin typeface="Calibri" charset="0"/>
                <a:ea typeface="ＭＳ Ｐゴシック" charset="0"/>
              </a:defRPr>
            </a:lvl3pPr>
            <a:lvl4pPr marL="1600200" indent="-228600">
              <a:defRPr kumimoji="1" sz="1900">
                <a:solidFill>
                  <a:schemeClr val="tx1"/>
                </a:solidFill>
                <a:latin typeface="Calibri" charset="0"/>
                <a:ea typeface="ＭＳ Ｐゴシック" charset="0"/>
              </a:defRPr>
            </a:lvl4pPr>
            <a:lvl5pPr marL="2057400" indent="-228600">
              <a:defRPr kumimoji="1" sz="1900">
                <a:solidFill>
                  <a:schemeClr val="tx1"/>
                </a:solidFill>
                <a:latin typeface="Calibri" charset="0"/>
                <a:ea typeface="ＭＳ Ｐゴシック" charset="0"/>
              </a:defRPr>
            </a:lvl5pPr>
            <a:lvl6pPr marL="2514600" indent="-228600" defTabSz="477838" fontAlgn="base">
              <a:spcBef>
                <a:spcPct val="0"/>
              </a:spcBef>
              <a:spcAft>
                <a:spcPct val="0"/>
              </a:spcAft>
              <a:defRPr kumimoji="1" sz="1900">
                <a:solidFill>
                  <a:schemeClr val="tx1"/>
                </a:solidFill>
                <a:latin typeface="Calibri" charset="0"/>
                <a:ea typeface="ＭＳ Ｐゴシック" charset="0"/>
              </a:defRPr>
            </a:lvl6pPr>
            <a:lvl7pPr marL="2971800" indent="-228600" defTabSz="477838" fontAlgn="base">
              <a:spcBef>
                <a:spcPct val="0"/>
              </a:spcBef>
              <a:spcAft>
                <a:spcPct val="0"/>
              </a:spcAft>
              <a:defRPr kumimoji="1" sz="1900">
                <a:solidFill>
                  <a:schemeClr val="tx1"/>
                </a:solidFill>
                <a:latin typeface="Calibri" charset="0"/>
                <a:ea typeface="ＭＳ Ｐゴシック" charset="0"/>
              </a:defRPr>
            </a:lvl7pPr>
            <a:lvl8pPr marL="3429000" indent="-228600" defTabSz="477838" fontAlgn="base">
              <a:spcBef>
                <a:spcPct val="0"/>
              </a:spcBef>
              <a:spcAft>
                <a:spcPct val="0"/>
              </a:spcAft>
              <a:defRPr kumimoji="1" sz="1900">
                <a:solidFill>
                  <a:schemeClr val="tx1"/>
                </a:solidFill>
                <a:latin typeface="Calibri" charset="0"/>
                <a:ea typeface="ＭＳ Ｐゴシック" charset="0"/>
              </a:defRPr>
            </a:lvl8pPr>
            <a:lvl9pPr marL="3886200" indent="-228600" defTabSz="477838" fontAlgn="base">
              <a:spcBef>
                <a:spcPct val="0"/>
              </a:spcBef>
              <a:spcAft>
                <a:spcPct val="0"/>
              </a:spcAft>
              <a:defRPr kumimoji="1" sz="1900">
                <a:solidFill>
                  <a:schemeClr val="tx1"/>
                </a:solidFill>
                <a:latin typeface="Calibri" charset="0"/>
                <a:ea typeface="ＭＳ Ｐゴシック" charset="0"/>
              </a:defRPr>
            </a:lvl9pPr>
          </a:lstStyle>
          <a:p>
            <a:pPr eaLnBrk="1" hangingPunct="1">
              <a:defRPr/>
            </a:pPr>
            <a:endParaRPr lang="ja-JP" altLang="en-US" sz="1900" dirty="0"/>
          </a:p>
        </p:txBody>
      </p:sp>
      <p:sp>
        <p:nvSpPr>
          <p:cNvPr id="2" name="タイトル 1"/>
          <p:cNvSpPr>
            <a:spLocks noGrp="1"/>
          </p:cNvSpPr>
          <p:nvPr>
            <p:ph type="ctrTitle"/>
          </p:nvPr>
        </p:nvSpPr>
        <p:spPr>
          <a:xfrm>
            <a:off x="1365403" y="2695950"/>
            <a:ext cx="8142288" cy="648000"/>
          </a:xfrm>
        </p:spPr>
        <p:txBody>
          <a:bodyPr>
            <a:normAutofit/>
          </a:bodyPr>
          <a:lstStyle>
            <a:lvl1pPr>
              <a:defRPr sz="3800">
                <a:solidFill>
                  <a:schemeClr val="bg1"/>
                </a:solidFill>
              </a:defRPr>
            </a:lvl1pPr>
          </a:lstStyle>
          <a:p>
            <a:r>
              <a:rPr lang="ja-JP" altLang="en-US" dirty="0"/>
              <a:t>マスター タイトルの書式設定</a:t>
            </a:r>
          </a:p>
        </p:txBody>
      </p:sp>
      <p:sp>
        <p:nvSpPr>
          <p:cNvPr id="3" name="サブタイトル 2"/>
          <p:cNvSpPr>
            <a:spLocks noGrp="1"/>
          </p:cNvSpPr>
          <p:nvPr>
            <p:ph type="subTitle" idx="1"/>
          </p:nvPr>
        </p:nvSpPr>
        <p:spPr>
          <a:xfrm>
            <a:off x="1365403" y="3345475"/>
            <a:ext cx="8142288" cy="983154"/>
          </a:xfrm>
        </p:spPr>
        <p:txBody>
          <a:bodyPr>
            <a:normAutofit/>
          </a:bodyPr>
          <a:lstStyle>
            <a:lvl1pPr marL="0" indent="0" algn="l">
              <a:buNone/>
              <a:defRPr sz="1800">
                <a:solidFill>
                  <a:schemeClr val="bg1"/>
                </a:solidFill>
              </a:defRPr>
            </a:lvl1pPr>
            <a:lvl2pPr marL="478905" indent="0" algn="ctr">
              <a:buNone/>
              <a:defRPr>
                <a:solidFill>
                  <a:schemeClr val="tx1">
                    <a:tint val="75000"/>
                  </a:schemeClr>
                </a:solidFill>
              </a:defRPr>
            </a:lvl2pPr>
            <a:lvl3pPr marL="957811" indent="0" algn="ctr">
              <a:buNone/>
              <a:defRPr>
                <a:solidFill>
                  <a:schemeClr val="tx1">
                    <a:tint val="75000"/>
                  </a:schemeClr>
                </a:solidFill>
              </a:defRPr>
            </a:lvl3pPr>
            <a:lvl4pPr marL="1436716" indent="0" algn="ctr">
              <a:buNone/>
              <a:defRPr>
                <a:solidFill>
                  <a:schemeClr val="tx1">
                    <a:tint val="75000"/>
                  </a:schemeClr>
                </a:solidFill>
              </a:defRPr>
            </a:lvl4pPr>
            <a:lvl5pPr marL="1915620" indent="0" algn="ctr">
              <a:buNone/>
              <a:defRPr>
                <a:solidFill>
                  <a:schemeClr val="tx1">
                    <a:tint val="75000"/>
                  </a:schemeClr>
                </a:solidFill>
              </a:defRPr>
            </a:lvl5pPr>
            <a:lvl6pPr marL="2394525" indent="0" algn="ctr">
              <a:buNone/>
              <a:defRPr>
                <a:solidFill>
                  <a:schemeClr val="tx1">
                    <a:tint val="75000"/>
                  </a:schemeClr>
                </a:solidFill>
              </a:defRPr>
            </a:lvl6pPr>
            <a:lvl7pPr marL="2873431" indent="0" algn="ctr">
              <a:buNone/>
              <a:defRPr>
                <a:solidFill>
                  <a:schemeClr val="tx1">
                    <a:tint val="75000"/>
                  </a:schemeClr>
                </a:solidFill>
              </a:defRPr>
            </a:lvl7pPr>
            <a:lvl8pPr marL="3352336" indent="0" algn="ctr">
              <a:buNone/>
              <a:defRPr>
                <a:solidFill>
                  <a:schemeClr val="tx1">
                    <a:tint val="75000"/>
                  </a:schemeClr>
                </a:solidFill>
              </a:defRPr>
            </a:lvl8pPr>
            <a:lvl9pPr marL="3831241" indent="0" algn="ctr">
              <a:buNone/>
              <a:defRPr>
                <a:solidFill>
                  <a:schemeClr val="tx1">
                    <a:tint val="75000"/>
                  </a:schemeClr>
                </a:solidFill>
              </a:defRPr>
            </a:lvl9pPr>
          </a:lstStyle>
          <a:p>
            <a:r>
              <a:rPr lang="ja-JP" altLang="en-US" dirty="0"/>
              <a:t>マスター サブタイトルの書式設定</a:t>
            </a:r>
          </a:p>
        </p:txBody>
      </p:sp>
      <p:sp>
        <p:nvSpPr>
          <p:cNvPr id="19" name="テキスト プレースホルダー 18"/>
          <p:cNvSpPr>
            <a:spLocks noGrp="1"/>
          </p:cNvSpPr>
          <p:nvPr>
            <p:ph type="body" sz="quarter" idx="12"/>
          </p:nvPr>
        </p:nvSpPr>
        <p:spPr>
          <a:xfrm>
            <a:off x="1365404" y="4496831"/>
            <a:ext cx="3141663" cy="319179"/>
          </a:xfrm>
        </p:spPr>
        <p:txBody>
          <a:bodyPr>
            <a:no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p:txBody>
      </p:sp>
      <p:sp>
        <p:nvSpPr>
          <p:cNvPr id="14" name="テキスト プレースホルダー 18"/>
          <p:cNvSpPr>
            <a:spLocks noGrp="1"/>
          </p:cNvSpPr>
          <p:nvPr>
            <p:ph type="body" sz="quarter" idx="15"/>
          </p:nvPr>
        </p:nvSpPr>
        <p:spPr>
          <a:xfrm>
            <a:off x="1365404" y="4806110"/>
            <a:ext cx="3141663" cy="251740"/>
          </a:xfrm>
        </p:spPr>
        <p:txBody>
          <a:bodyPr>
            <a:no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p:txBody>
      </p:sp>
      <p:sp>
        <p:nvSpPr>
          <p:cNvPr id="12" name="日付プレースホルダー 4"/>
          <p:cNvSpPr>
            <a:spLocks noGrp="1"/>
          </p:cNvSpPr>
          <p:nvPr>
            <p:ph type="dt" sz="half" idx="16"/>
          </p:nvPr>
        </p:nvSpPr>
        <p:spPr/>
        <p:txBody>
          <a:bodyPr/>
          <a:lstStyle>
            <a:lvl1pPr>
              <a:defRPr/>
            </a:lvl1pPr>
          </a:lstStyle>
          <a:p>
            <a:pPr>
              <a:defRPr/>
            </a:pPr>
            <a:fld id="{1CFA53C2-3F1C-4962-BEE8-43F530CEF3FD}" type="datetime1">
              <a:rPr lang="ja-JP" altLang="en-US"/>
              <a:pPr>
                <a:defRPr/>
              </a:pPr>
              <a:t>2024/3/8</a:t>
            </a:fld>
            <a:endParaRPr lang="ja-JP" altLang="en-US" dirty="0"/>
          </a:p>
        </p:txBody>
      </p:sp>
      <p:sp>
        <p:nvSpPr>
          <p:cNvPr id="13" name="スライド番号プレースホルダー 3"/>
          <p:cNvSpPr>
            <a:spLocks noGrp="1"/>
          </p:cNvSpPr>
          <p:nvPr>
            <p:ph type="sldNum" sz="quarter" idx="17"/>
          </p:nvPr>
        </p:nvSpPr>
        <p:spPr>
          <a:xfrm>
            <a:off x="-309562" y="6427788"/>
            <a:ext cx="195263" cy="360362"/>
          </a:xfrm>
        </p:spPr>
        <p:txBody>
          <a:bodyPr/>
          <a:lstStyle>
            <a:lvl1pPr>
              <a:defRPr/>
            </a:lvl1pPr>
          </a:lstStyle>
          <a:p>
            <a:pPr>
              <a:defRPr/>
            </a:pPr>
            <a:fld id="{F28A32E6-BBE1-4166-B517-56D646F5CC76}" type="slidenum">
              <a:rPr lang="ja-JP" altLang="en-US"/>
              <a:pPr>
                <a:defRPr/>
              </a:pPr>
              <a:t>‹#›</a:t>
            </a:fld>
            <a:endParaRPr lang="en-US" altLang="ja-JP" dirty="0"/>
          </a:p>
        </p:txBody>
      </p:sp>
      <p:pic>
        <p:nvPicPr>
          <p:cNvPr id="15"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3" y="5148264"/>
            <a:ext cx="1410526" cy="1396421"/>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C6A3F3FE-14E4-46B9-B398-399E411DC9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3544" y="5878499"/>
            <a:ext cx="2366002" cy="776718"/>
          </a:xfrm>
          <a:prstGeom prst="rect">
            <a:avLst/>
          </a:prstGeom>
        </p:spPr>
      </p:pic>
    </p:spTree>
    <p:extLst>
      <p:ext uri="{BB962C8B-B14F-4D97-AF65-F5344CB8AC3E}">
        <p14:creationId xmlns:p14="http://schemas.microsoft.com/office/powerpoint/2010/main" val="14935760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cxnSp>
        <p:nvCxnSpPr>
          <p:cNvPr id="6" name="直線コネクタ 5"/>
          <p:cNvCxnSpPr/>
          <p:nvPr userDrawn="1"/>
        </p:nvCxnSpPr>
        <p:spPr>
          <a:xfrm>
            <a:off x="0" y="6429375"/>
            <a:ext cx="9906000" cy="0"/>
          </a:xfrm>
          <a:prstGeom prst="line">
            <a:avLst/>
          </a:prstGeom>
          <a:ln w="3175" cmpd="sng">
            <a:solidFill>
              <a:srgbClr val="7F7F7F"/>
            </a:solidFill>
          </a:ln>
        </p:spPr>
        <p:style>
          <a:lnRef idx="1">
            <a:schemeClr val="dk1"/>
          </a:lnRef>
          <a:fillRef idx="0">
            <a:schemeClr val="dk1"/>
          </a:fillRef>
          <a:effectRef idx="0">
            <a:schemeClr val="dk1"/>
          </a:effectRef>
          <a:fontRef idx="minor">
            <a:schemeClr val="tx1"/>
          </a:fontRef>
        </p:style>
      </p:cxnSp>
      <p:sp>
        <p:nvSpPr>
          <p:cNvPr id="7" name="正方形/長方形 6"/>
          <p:cNvSpPr/>
          <p:nvPr userDrawn="1"/>
        </p:nvSpPr>
        <p:spPr>
          <a:xfrm flipH="1">
            <a:off x="288981" y="-1"/>
            <a:ext cx="1078164" cy="901703"/>
          </a:xfrm>
          <a:prstGeom prst="rect">
            <a:avLst/>
          </a:prstGeom>
          <a:solidFill>
            <a:srgbClr val="C11920"/>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5" eaLnBrk="1" fontAlgn="auto" hangingPunct="1">
              <a:spcBef>
                <a:spcPts val="0"/>
              </a:spcBef>
              <a:spcAft>
                <a:spcPts val="0"/>
              </a:spcAft>
              <a:defRPr/>
            </a:pPr>
            <a:r>
              <a:rPr lang="ja-JP" altLang="en-US" sz="1900" dirty="0">
                <a:solidFill>
                  <a:schemeClr val="bg1"/>
                </a:solidFill>
              </a:rPr>
              <a:t>　　</a:t>
            </a:r>
          </a:p>
        </p:txBody>
      </p:sp>
      <p:sp>
        <p:nvSpPr>
          <p:cNvPr id="3" name="コンテンツ プレースホルダー 2"/>
          <p:cNvSpPr>
            <a:spLocks noGrp="1"/>
          </p:cNvSpPr>
          <p:nvPr>
            <p:ph idx="1"/>
          </p:nvPr>
        </p:nvSpPr>
        <p:spPr/>
        <p:txBody>
          <a:bodyPr/>
          <a:lstStyle>
            <a:lvl1pPr marL="0" marR="0" indent="0" algn="l" defTabSz="478905" rtl="0" eaLnBrk="1" fontAlgn="auto" latinLnBrk="0" hangingPunct="1">
              <a:lnSpc>
                <a:spcPct val="100000"/>
              </a:lnSpc>
              <a:spcBef>
                <a:spcPct val="20000"/>
              </a:spcBef>
              <a:spcAft>
                <a:spcPts val="0"/>
              </a:spcAft>
              <a:buClrTx/>
              <a:buSzTx/>
              <a:buFont typeface="Arial"/>
              <a:buNone/>
              <a:tabLst/>
              <a:defRPr sz="2000"/>
            </a:lvl1pPr>
            <a:lvl2pPr marL="936102" marR="0" indent="-457197" algn="l" defTabSz="478905" rtl="0" eaLnBrk="1" fontAlgn="auto" latinLnBrk="0" hangingPunct="1">
              <a:lnSpc>
                <a:spcPct val="100000"/>
              </a:lnSpc>
              <a:spcBef>
                <a:spcPct val="20000"/>
              </a:spcBef>
              <a:spcAft>
                <a:spcPts val="0"/>
              </a:spcAft>
              <a:buClrTx/>
              <a:buSzTx/>
              <a:buFont typeface="Arial"/>
              <a:buChar char="•"/>
              <a:tabLst/>
              <a:defRPr sz="2000"/>
            </a:lvl2pPr>
            <a:lvl3pPr marL="1197263" marR="0" indent="-239453" algn="l" defTabSz="478905" rtl="0" eaLnBrk="1" fontAlgn="auto" latinLnBrk="0" hangingPunct="1">
              <a:lnSpc>
                <a:spcPct val="100000"/>
              </a:lnSpc>
              <a:spcBef>
                <a:spcPct val="20000"/>
              </a:spcBef>
              <a:spcAft>
                <a:spcPts val="0"/>
              </a:spcAft>
              <a:buClrTx/>
              <a:buSzTx/>
              <a:buFont typeface="Arial"/>
              <a:buChar char="•"/>
              <a:tabLst/>
              <a:defRPr sz="1800"/>
            </a:lvl3pPr>
            <a:lvl4pPr marL="1676167" marR="0" indent="-239453" algn="l" defTabSz="478905" rtl="0" eaLnBrk="1" fontAlgn="auto" latinLnBrk="0" hangingPunct="1">
              <a:lnSpc>
                <a:spcPct val="100000"/>
              </a:lnSpc>
              <a:spcBef>
                <a:spcPct val="20000"/>
              </a:spcBef>
              <a:spcAft>
                <a:spcPts val="0"/>
              </a:spcAft>
              <a:buClrTx/>
              <a:buSzTx/>
              <a:buFont typeface="Arial"/>
              <a:buChar char="–"/>
              <a:tabLst/>
              <a:defRPr sz="1600"/>
            </a:lvl4pPr>
            <a:lvl5pPr marL="2155073" marR="0" indent="-239453" algn="l" defTabSz="478905" rtl="0" eaLnBrk="1" fontAlgn="auto" latinLnBrk="0" hangingPunct="1">
              <a:lnSpc>
                <a:spcPct val="100000"/>
              </a:lnSpc>
              <a:spcBef>
                <a:spcPct val="20000"/>
              </a:spcBef>
              <a:spcAft>
                <a:spcPts val="0"/>
              </a:spcAft>
              <a:buClrTx/>
              <a:buSzTx/>
              <a:buFont typeface="Arial"/>
              <a:buChar char="»"/>
              <a:tabLst/>
              <a:defRPr sz="1200"/>
            </a:lvl5pPr>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4" name="タイトル 3"/>
          <p:cNvSpPr>
            <a:spLocks noGrp="1"/>
          </p:cNvSpPr>
          <p:nvPr>
            <p:ph type="title"/>
          </p:nvPr>
        </p:nvSpPr>
        <p:spPr/>
        <p:txBody>
          <a:bodyPr/>
          <a:lstStyle>
            <a:lvl1pPr>
              <a:defRPr>
                <a:solidFill>
                  <a:schemeClr val="bg1"/>
                </a:solidFill>
              </a:defRPr>
            </a:lvl1pPr>
          </a:lstStyle>
          <a:p>
            <a:r>
              <a:rPr lang="ja-JP" altLang="en-US" dirty="0"/>
              <a:t>マスター タイトルの書式設定</a:t>
            </a:r>
          </a:p>
        </p:txBody>
      </p:sp>
      <p:sp>
        <p:nvSpPr>
          <p:cNvPr id="8" name="日付プレースホルダー 4"/>
          <p:cNvSpPr>
            <a:spLocks noGrp="1"/>
          </p:cNvSpPr>
          <p:nvPr>
            <p:ph type="dt" sz="half" idx="10"/>
          </p:nvPr>
        </p:nvSpPr>
        <p:spPr/>
        <p:txBody>
          <a:bodyPr/>
          <a:lstStyle>
            <a:lvl1pPr>
              <a:defRPr/>
            </a:lvl1pPr>
          </a:lstStyle>
          <a:p>
            <a:pPr>
              <a:defRPr/>
            </a:pPr>
            <a:fld id="{78198990-3AF4-49E7-B5BD-B7D75E84B575}" type="datetime1">
              <a:rPr lang="ja-JP" altLang="en-US"/>
              <a:pPr>
                <a:defRPr/>
              </a:pPr>
              <a:t>2024/3/8</a:t>
            </a:fld>
            <a:endParaRPr lang="ja-JP" altLang="en-US" dirty="0"/>
          </a:p>
        </p:txBody>
      </p:sp>
      <p:sp>
        <p:nvSpPr>
          <p:cNvPr id="9" name="スライド番号プレースホルダー 11"/>
          <p:cNvSpPr>
            <a:spLocks noGrp="1"/>
          </p:cNvSpPr>
          <p:nvPr>
            <p:ph type="sldNum" sz="quarter" idx="11"/>
          </p:nvPr>
        </p:nvSpPr>
        <p:spPr>
          <a:xfrm>
            <a:off x="224701" y="6427788"/>
            <a:ext cx="363128" cy="360362"/>
          </a:xfrm>
        </p:spPr>
        <p:txBody>
          <a:bodyPr/>
          <a:lstStyle>
            <a:lvl1pPr>
              <a:defRPr sz="1200"/>
            </a:lvl1pPr>
          </a:lstStyle>
          <a:p>
            <a:pPr>
              <a:defRPr/>
            </a:pPr>
            <a:fld id="{E272C5AB-C05E-492A-A3C4-3B48F3F2192C}" type="slidenum">
              <a:rPr lang="ja-JP" altLang="en-US" smtClean="0"/>
              <a:pPr>
                <a:defRPr/>
              </a:pPr>
              <a:t>‹#›</a:t>
            </a:fld>
            <a:endParaRPr lang="en-US" altLang="ja-JP" dirty="0"/>
          </a:p>
        </p:txBody>
      </p:sp>
      <p:pic>
        <p:nvPicPr>
          <p:cNvPr id="2053" name="Picture 5" descr="\\NAS01m\user$\R176070\デスクトップ\bnr_w23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390" y="6465063"/>
            <a:ext cx="1515996" cy="388717"/>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2B27E92B-12DE-40FB-A0B8-25D09B8846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9350" y="6437218"/>
            <a:ext cx="1353727" cy="444405"/>
          </a:xfrm>
          <a:prstGeom prst="rect">
            <a:avLst/>
          </a:prstGeom>
        </p:spPr>
      </p:pic>
      <p:sp>
        <p:nvSpPr>
          <p:cNvPr id="2" name="正方形/長方形 1">
            <a:extLst>
              <a:ext uri="{FF2B5EF4-FFF2-40B4-BE49-F238E27FC236}">
                <a16:creationId xmlns:a16="http://schemas.microsoft.com/office/drawing/2014/main" id="{1191C7B3-D89B-DD00-D9AF-6CBBB7551ADB}"/>
              </a:ext>
            </a:extLst>
          </p:cNvPr>
          <p:cNvSpPr/>
          <p:nvPr userDrawn="1"/>
        </p:nvSpPr>
        <p:spPr>
          <a:xfrm flipH="1">
            <a:off x="1367145" y="0"/>
            <a:ext cx="8249874" cy="901703"/>
          </a:xfrm>
          <a:prstGeom prst="rect">
            <a:avLst/>
          </a:prstGeom>
          <a:solidFill>
            <a:srgbClr val="C00000">
              <a:alpha val="15868"/>
            </a:srgbClr>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5" eaLnBrk="1" fontAlgn="auto" hangingPunct="1">
              <a:spcBef>
                <a:spcPts val="0"/>
              </a:spcBef>
              <a:spcAft>
                <a:spcPts val="0"/>
              </a:spcAft>
              <a:defRPr/>
            </a:pPr>
            <a:r>
              <a:rPr lang="ja-JP" altLang="en-US" sz="1900" dirty="0">
                <a:solidFill>
                  <a:schemeClr val="bg1"/>
                </a:solidFill>
              </a:rPr>
              <a:t>　　</a:t>
            </a:r>
          </a:p>
        </p:txBody>
      </p:sp>
    </p:spTree>
    <p:extLst>
      <p:ext uri="{BB962C8B-B14F-4D97-AF65-F5344CB8AC3E}">
        <p14:creationId xmlns:p14="http://schemas.microsoft.com/office/powerpoint/2010/main" val="394549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エンドページ">
    <p:spTree>
      <p:nvGrpSpPr>
        <p:cNvPr id="1" name=""/>
        <p:cNvGrpSpPr/>
        <p:nvPr/>
      </p:nvGrpSpPr>
      <p:grpSpPr>
        <a:xfrm>
          <a:off x="0" y="0"/>
          <a:ext cx="0" cy="0"/>
          <a:chOff x="0" y="0"/>
          <a:chExt cx="0" cy="0"/>
        </a:xfrm>
      </p:grpSpPr>
      <p:sp>
        <p:nvSpPr>
          <p:cNvPr id="2" name="タイトル 1"/>
          <p:cNvSpPr>
            <a:spLocks noGrp="1"/>
          </p:cNvSpPr>
          <p:nvPr>
            <p:ph type="title"/>
          </p:nvPr>
        </p:nvSpPr>
        <p:spPr>
          <a:xfrm>
            <a:off x="974725" y="2598041"/>
            <a:ext cx="8142288" cy="1362075"/>
          </a:xfrm>
        </p:spPr>
        <p:txBody>
          <a:bodyPr anchor="b">
            <a:normAutofit/>
          </a:bodyPr>
          <a:lstStyle>
            <a:lvl1pPr algn="l">
              <a:lnSpc>
                <a:spcPct val="130000"/>
              </a:lnSpc>
              <a:defRPr sz="3200" b="0" cap="all">
                <a:solidFill>
                  <a:srgbClr val="000000"/>
                </a:solidFill>
                <a:latin typeface="HGP創英角ｺﾞｼｯｸUB" panose="020B0900000000000000" pitchFamily="50" charset="-128"/>
                <a:ea typeface="HGP創英角ｺﾞｼｯｸUB" panose="020B0900000000000000" pitchFamily="50" charset="-128"/>
              </a:defRPr>
            </a:lvl1pPr>
          </a:lstStyle>
          <a:p>
            <a:endParaRPr lang="ja-JP" altLang="en-US" dirty="0"/>
          </a:p>
        </p:txBody>
      </p:sp>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2024/3/8</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14" name="タイトル 1"/>
          <p:cNvSpPr txBox="1">
            <a:spLocks/>
          </p:cNvSpPr>
          <p:nvPr userDrawn="1"/>
        </p:nvSpPr>
        <p:spPr bwMode="auto">
          <a:xfrm>
            <a:off x="974725" y="2792631"/>
            <a:ext cx="8142288" cy="48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000" dirty="0">
              <a:latin typeface="HGP創英角ｺﾞｼｯｸUB" panose="020B0900000000000000" pitchFamily="50" charset="-128"/>
              <a:ea typeface="HGP創英角ｺﾞｼｯｸUB" panose="020B0900000000000000" pitchFamily="50" charset="-128"/>
            </a:endParaRPr>
          </a:p>
        </p:txBody>
      </p:sp>
      <p:pic>
        <p:nvPicPr>
          <p:cNvPr id="3" name="Picture 2" descr="\\NAS01m\user$\R176070\デスクトップ\logo.png">
            <a:extLst>
              <a:ext uri="{FF2B5EF4-FFF2-40B4-BE49-F238E27FC236}">
                <a16:creationId xmlns:a16="http://schemas.microsoft.com/office/drawing/2014/main" id="{22EA57FF-53B7-0830-AB70-F7C72972BF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6487" y="4721544"/>
            <a:ext cx="1410526" cy="1396421"/>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12C0ED43-B4A9-0E02-0BEC-6AEDB9DD76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4278" y="5451779"/>
            <a:ext cx="2366002" cy="776718"/>
          </a:xfrm>
          <a:prstGeom prst="rect">
            <a:avLst/>
          </a:prstGeom>
        </p:spPr>
      </p:pic>
      <p:sp>
        <p:nvSpPr>
          <p:cNvPr id="9" name="正方形/長方形 8">
            <a:extLst>
              <a:ext uri="{FF2B5EF4-FFF2-40B4-BE49-F238E27FC236}">
                <a16:creationId xmlns:a16="http://schemas.microsoft.com/office/drawing/2014/main" id="{4971C7C7-165C-FB2C-C214-8E0B028A91E7}"/>
              </a:ext>
            </a:extLst>
          </p:cNvPr>
          <p:cNvSpPr/>
          <p:nvPr userDrawn="1"/>
        </p:nvSpPr>
        <p:spPr>
          <a:xfrm>
            <a:off x="0" y="3994836"/>
            <a:ext cx="9906000" cy="36036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2544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エンドページ">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2024/3/8</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5" name="タイトル 1"/>
          <p:cNvSpPr txBox="1">
            <a:spLocks/>
          </p:cNvSpPr>
          <p:nvPr userDrawn="1"/>
        </p:nvSpPr>
        <p:spPr bwMode="auto">
          <a:xfrm>
            <a:off x="1020417" y="2110409"/>
            <a:ext cx="622853" cy="2637182"/>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800" dirty="0"/>
          </a:p>
        </p:txBody>
      </p:sp>
      <p:pic>
        <p:nvPicPr>
          <p:cNvPr id="2" name="Picture 2" descr="\\NAS01m\user$\R176070\デスクトップ\logo.png">
            <a:extLst>
              <a:ext uri="{FF2B5EF4-FFF2-40B4-BE49-F238E27FC236}">
                <a16:creationId xmlns:a16="http://schemas.microsoft.com/office/drawing/2014/main" id="{19E1D0C5-5A9E-034E-F671-EA3BE1882B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70929" y="5148452"/>
            <a:ext cx="818845" cy="810656"/>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29118679-EB47-1041-3F16-AE1B1A6A2F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4363" y="5247861"/>
            <a:ext cx="2166566" cy="711247"/>
          </a:xfrm>
          <a:prstGeom prst="rect">
            <a:avLst/>
          </a:prstGeom>
        </p:spPr>
      </p:pic>
    </p:spTree>
    <p:extLst>
      <p:ext uri="{BB962C8B-B14F-4D97-AF65-F5344CB8AC3E}">
        <p14:creationId xmlns:p14="http://schemas.microsoft.com/office/powerpoint/2010/main" val="170469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01CDDA5-8A84-0204-A8A0-A66FE46CCA6F}"/>
              </a:ext>
            </a:extLst>
          </p:cNvPr>
          <p:cNvSpPr txBox="1">
            <a:spLocks/>
          </p:cNvSpPr>
          <p:nvPr userDrawn="1"/>
        </p:nvSpPr>
        <p:spPr bwMode="auto">
          <a:xfrm>
            <a:off x="1196008" y="2186956"/>
            <a:ext cx="7513983" cy="2141673"/>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800" dirty="0">
              <a:solidFill>
                <a:schemeClr val="bg1"/>
              </a:solidFill>
            </a:endParaRPr>
          </a:p>
        </p:txBody>
      </p:sp>
      <p:sp>
        <p:nvSpPr>
          <p:cNvPr id="2" name="タイトル 1"/>
          <p:cNvSpPr>
            <a:spLocks noGrp="1"/>
          </p:cNvSpPr>
          <p:nvPr>
            <p:ph type="title"/>
          </p:nvPr>
        </p:nvSpPr>
        <p:spPr>
          <a:xfrm>
            <a:off x="1931642" y="2781300"/>
            <a:ext cx="6042713" cy="647700"/>
          </a:xfrm>
        </p:spPr>
        <p:txBody>
          <a:bodyPr/>
          <a:lstStyle>
            <a:lvl1pPr>
              <a:defRPr>
                <a:solidFill>
                  <a:schemeClr val="bg1"/>
                </a:solidFill>
              </a:defRPr>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3A22C025-032F-4FC0-A21A-CAAFE6A768AC}" type="datetime1">
              <a:rPr lang="ja-JP" altLang="en-US" smtClean="0"/>
              <a:pPr>
                <a:defRPr/>
              </a:pPr>
              <a:t>2024/3/8</a:t>
            </a:fld>
            <a:endParaRPr lang="ja-JP" altLang="en-US" dirty="0"/>
          </a:p>
        </p:txBody>
      </p:sp>
      <p:sp>
        <p:nvSpPr>
          <p:cNvPr id="4" name="スライド番号プレースホルダー 3"/>
          <p:cNvSpPr>
            <a:spLocks noGrp="1"/>
          </p:cNvSpPr>
          <p:nvPr>
            <p:ph type="sldNum" sz="quarter" idx="11"/>
          </p:nvPr>
        </p:nvSpPr>
        <p:spPr/>
        <p:txBody>
          <a:bodyPr/>
          <a:lstStyle/>
          <a:p>
            <a:pPr>
              <a:defRPr/>
            </a:pPr>
            <a:fld id="{E998A1A3-FEA1-4990-8247-73F0C5D4C06C}" type="slidenum">
              <a:rPr lang="ja-JP" altLang="en-US" smtClean="0"/>
              <a:pPr>
                <a:defRPr/>
              </a:pPr>
              <a:t>‹#›</a:t>
            </a:fld>
            <a:endParaRPr lang="en-US" altLang="ja-JP" dirty="0"/>
          </a:p>
        </p:txBody>
      </p:sp>
      <p:pic>
        <p:nvPicPr>
          <p:cNvPr id="5" name="Picture 2" descr="\\NAS01m\user$\R176070\デスクトップ\logo.png">
            <a:extLst>
              <a:ext uri="{FF2B5EF4-FFF2-40B4-BE49-F238E27FC236}">
                <a16:creationId xmlns:a16="http://schemas.microsoft.com/office/drawing/2014/main" id="{CB01B052-D14A-B674-CC4F-155D3E6CBD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74355" y="5211548"/>
            <a:ext cx="1410526" cy="1396421"/>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48FBFAC7-89B7-C247-C951-1030FFC80F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3544" y="5878499"/>
            <a:ext cx="2366002" cy="776718"/>
          </a:xfrm>
          <a:prstGeom prst="rect">
            <a:avLst/>
          </a:prstGeom>
        </p:spPr>
      </p:pic>
    </p:spTree>
    <p:extLst>
      <p:ext uri="{BB962C8B-B14F-4D97-AF65-F5344CB8AC3E}">
        <p14:creationId xmlns:p14="http://schemas.microsoft.com/office/powerpoint/2010/main" val="3144264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95301" y="1260477"/>
            <a:ext cx="89281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日付プレースホルダー 6"/>
          <p:cNvSpPr>
            <a:spLocks noGrp="1"/>
          </p:cNvSpPr>
          <p:nvPr>
            <p:ph type="dt" sz="half" idx="2"/>
          </p:nvPr>
        </p:nvSpPr>
        <p:spPr>
          <a:xfrm>
            <a:off x="10080625" y="6356352"/>
            <a:ext cx="2311400" cy="365125"/>
          </a:xfrm>
          <a:prstGeom prst="rect">
            <a:avLst/>
          </a:prstGeom>
        </p:spPr>
        <p:txBody>
          <a:bodyPr vert="horz" wrap="square" lIns="95782" tIns="47891" rIns="95782" bIns="47891" numCol="1" anchor="ctr" anchorCtr="0" compatLnSpc="1">
            <a:prstTxWarp prst="textNoShape">
              <a:avLst/>
            </a:prstTxWarp>
          </a:bodyPr>
          <a:lstStyle>
            <a:lvl1pPr eaLnBrk="1" hangingPunct="1">
              <a:defRPr sz="1300">
                <a:solidFill>
                  <a:srgbClr val="A0A0A0"/>
                </a:solidFill>
                <a:latin typeface="+mn-lt"/>
                <a:ea typeface="ＭＳ Ｐゴシック" pitchFamily="50" charset="-128"/>
              </a:defRPr>
            </a:lvl1pPr>
          </a:lstStyle>
          <a:p>
            <a:pPr>
              <a:defRPr/>
            </a:pPr>
            <a:fld id="{3A22C025-032F-4FC0-A21A-CAAFE6A768AC}" type="datetime1">
              <a:rPr lang="ja-JP" altLang="en-US"/>
              <a:pPr>
                <a:defRPr/>
              </a:pPr>
              <a:t>2024/3/8</a:t>
            </a:fld>
            <a:endParaRPr lang="ja-JP" altLang="en-US" dirty="0"/>
          </a:p>
        </p:txBody>
      </p:sp>
      <p:sp>
        <p:nvSpPr>
          <p:cNvPr id="13" name="スライド番号プレースホルダー 7"/>
          <p:cNvSpPr>
            <a:spLocks noGrp="1"/>
          </p:cNvSpPr>
          <p:nvPr>
            <p:ph type="sldNum" sz="quarter" idx="4"/>
          </p:nvPr>
        </p:nvSpPr>
        <p:spPr>
          <a:xfrm>
            <a:off x="-434975" y="6427788"/>
            <a:ext cx="195262" cy="360362"/>
          </a:xfrm>
          <a:prstGeom prst="rect">
            <a:avLst/>
          </a:prstGeom>
        </p:spPr>
        <p:txBody>
          <a:bodyPr vert="horz" wrap="square" lIns="0" tIns="47891" rIns="0" bIns="47891" numCol="1" anchor="ctr" anchorCtr="0" compatLnSpc="1">
            <a:prstTxWarp prst="textNoShape">
              <a:avLst/>
            </a:prstTxWarp>
          </a:bodyPr>
          <a:lstStyle>
            <a:lvl1pPr eaLnBrk="1" hangingPunct="1">
              <a:defRPr sz="900">
                <a:solidFill>
                  <a:srgbClr val="000000"/>
                </a:solidFill>
                <a:latin typeface="+mn-lt"/>
                <a:ea typeface="ＭＳ Ｐゴシック" pitchFamily="50" charset="-128"/>
              </a:defRPr>
            </a:lvl1pPr>
          </a:lstStyle>
          <a:p>
            <a:pPr>
              <a:defRPr/>
            </a:pPr>
            <a:fld id="{E998A1A3-FEA1-4990-8247-73F0C5D4C06C}"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Lst>
  <p:hf hdr="0" ftr="0" dt="0"/>
  <p:txStyles>
    <p:titleStyle>
      <a:lvl1pPr algn="l" defTabSz="477835"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197"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395"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592"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789"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9pPr>
    </p:titleStyle>
    <p:bodyStyle>
      <a:lvl1pPr marL="342898" indent="-342898" algn="l" defTabSz="477835" rtl="0" eaLnBrk="0" fontAlgn="base" hangingPunct="0">
        <a:spcBef>
          <a:spcPct val="20000"/>
        </a:spcBef>
        <a:spcAft>
          <a:spcPct val="0"/>
        </a:spcAft>
        <a:buFont typeface="Arial" charset="0"/>
        <a:defRPr kumimoji="1" sz="2000" kern="1200">
          <a:solidFill>
            <a:srgbClr val="000000"/>
          </a:solidFill>
          <a:latin typeface="+mn-lt"/>
          <a:ea typeface="ＭＳ Ｐゴシック" charset="-128"/>
          <a:cs typeface="+mn-cs"/>
        </a:defRPr>
      </a:lvl1pPr>
      <a:lvl2pPr marL="935033" indent="-457197" algn="l" defTabSz="477835" rtl="0" eaLnBrk="0" fontAlgn="base" hangingPunct="0">
        <a:spcBef>
          <a:spcPct val="20000"/>
        </a:spcBef>
        <a:spcAft>
          <a:spcPct val="0"/>
        </a:spcAft>
        <a:buFont typeface="Arial" charset="0"/>
        <a:buChar char="•"/>
        <a:defRPr kumimoji="1" kern="1200">
          <a:solidFill>
            <a:srgbClr val="000000"/>
          </a:solidFill>
          <a:latin typeface="+mn-lt"/>
          <a:ea typeface="ＭＳ Ｐゴシック" charset="-128"/>
          <a:cs typeface="+mn-cs"/>
        </a:defRPr>
      </a:lvl2pPr>
      <a:lvl3pPr marL="1196969" indent="-238123" algn="l" defTabSz="477835" rtl="0" eaLnBrk="0" fontAlgn="base" hangingPunct="0">
        <a:spcBef>
          <a:spcPct val="20000"/>
        </a:spcBef>
        <a:spcAft>
          <a:spcPct val="0"/>
        </a:spcAft>
        <a:buFont typeface="Arial" charset="0"/>
        <a:buChar char="•"/>
        <a:defRPr kumimoji="1" sz="1600" kern="1200">
          <a:solidFill>
            <a:srgbClr val="000000"/>
          </a:solidFill>
          <a:latin typeface="+mn-lt"/>
          <a:ea typeface="ＭＳ Ｐゴシック" charset="-128"/>
          <a:cs typeface="+mn-cs"/>
        </a:defRPr>
      </a:lvl3pPr>
      <a:lvl4pPr marL="1674803" indent="-238123" algn="l" defTabSz="477835" rtl="0" eaLnBrk="0" fontAlgn="base" hangingPunct="0">
        <a:spcBef>
          <a:spcPct val="20000"/>
        </a:spcBef>
        <a:spcAft>
          <a:spcPct val="0"/>
        </a:spcAft>
        <a:buFont typeface="Arial" charset="0"/>
        <a:buChar char="–"/>
        <a:defRPr kumimoji="1" sz="1400" kern="1200">
          <a:solidFill>
            <a:srgbClr val="000000"/>
          </a:solidFill>
          <a:latin typeface="+mn-lt"/>
          <a:ea typeface="ＭＳ Ｐゴシック" charset="-128"/>
          <a:cs typeface="+mn-cs"/>
        </a:defRPr>
      </a:lvl4pPr>
      <a:lvl5pPr marL="2154225" indent="-238123" algn="l" defTabSz="477835" rtl="0" eaLnBrk="0" fontAlgn="base" hangingPunct="0">
        <a:spcBef>
          <a:spcPct val="20000"/>
        </a:spcBef>
        <a:spcAft>
          <a:spcPct val="0"/>
        </a:spcAft>
        <a:buFont typeface="Arial" charset="0"/>
        <a:buChar char="»"/>
        <a:defRPr kumimoji="1" sz="1200" kern="1200">
          <a:solidFill>
            <a:srgbClr val="000000"/>
          </a:solidFill>
          <a:latin typeface="+mn-lt"/>
          <a:ea typeface="ＭＳ Ｐゴシック" charset="-128"/>
          <a:cs typeface="+mn-cs"/>
        </a:defRPr>
      </a:lvl5pPr>
      <a:lvl6pPr marL="2633978" indent="-239453" algn="l" defTabSz="478905" rtl="0" eaLnBrk="1" latinLnBrk="0" hangingPunct="1">
        <a:spcBef>
          <a:spcPct val="20000"/>
        </a:spcBef>
        <a:buFont typeface="Arial"/>
        <a:buChar char="•"/>
        <a:defRPr kumimoji="1" sz="2101" kern="1200">
          <a:solidFill>
            <a:schemeClr val="tx1"/>
          </a:solidFill>
          <a:latin typeface="+mn-lt"/>
          <a:ea typeface="+mn-ea"/>
          <a:cs typeface="+mn-cs"/>
        </a:defRPr>
      </a:lvl6pPr>
      <a:lvl7pPr marL="3112883" indent="-239453" algn="l" defTabSz="478905" rtl="0" eaLnBrk="1" latinLnBrk="0" hangingPunct="1">
        <a:spcBef>
          <a:spcPct val="20000"/>
        </a:spcBef>
        <a:buFont typeface="Arial"/>
        <a:buChar char="•"/>
        <a:defRPr kumimoji="1" sz="2101" kern="1200">
          <a:solidFill>
            <a:schemeClr val="tx1"/>
          </a:solidFill>
          <a:latin typeface="+mn-lt"/>
          <a:ea typeface="+mn-ea"/>
          <a:cs typeface="+mn-cs"/>
        </a:defRPr>
      </a:lvl7pPr>
      <a:lvl8pPr marL="3591788" indent="-239453" algn="l" defTabSz="478905" rtl="0" eaLnBrk="1" latinLnBrk="0" hangingPunct="1">
        <a:spcBef>
          <a:spcPct val="20000"/>
        </a:spcBef>
        <a:buFont typeface="Arial"/>
        <a:buChar char="•"/>
        <a:defRPr kumimoji="1" sz="2101" kern="1200">
          <a:solidFill>
            <a:schemeClr val="tx1"/>
          </a:solidFill>
          <a:latin typeface="+mn-lt"/>
          <a:ea typeface="+mn-ea"/>
          <a:cs typeface="+mn-cs"/>
        </a:defRPr>
      </a:lvl8pPr>
      <a:lvl9pPr marL="4070694" indent="-239453" algn="l" defTabSz="478905" rtl="0" eaLnBrk="1" latinLnBrk="0" hangingPunct="1">
        <a:spcBef>
          <a:spcPct val="20000"/>
        </a:spcBef>
        <a:buFont typeface="Arial"/>
        <a:buChar char="•"/>
        <a:defRPr kumimoji="1" sz="2101" kern="1200">
          <a:solidFill>
            <a:schemeClr val="tx1"/>
          </a:solidFill>
          <a:latin typeface="+mn-lt"/>
          <a:ea typeface="+mn-ea"/>
          <a:cs typeface="+mn-cs"/>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7"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4"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8.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7.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0.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ikumen-project.mhlw.go.jp/company/cas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ikumen-project.mhlw.go.jp/company/cas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6.wdp"/></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1.wdp"/><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8" Type="http://schemas.openxmlformats.org/officeDocument/2006/relationships/hyperlink" Target="https://www.mhlw.go.jp/stf/seisakunitsuite/bunya/0000130583.html" TargetMode="External"/><Relationship Id="rId3" Type="http://schemas.openxmlformats.org/officeDocument/2006/relationships/image" Target="../media/image23.gif"/><Relationship Id="rId7" Type="http://schemas.openxmlformats.org/officeDocument/2006/relationships/hyperlink" Target="https://ikumen-project.mhlw.go.jp/"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mhlw.go.jp/chosakuken/" TargetMode="External"/><Relationship Id="rId5" Type="http://schemas.openxmlformats.org/officeDocument/2006/relationships/image" Target="../media/image25.png"/><Relationship Id="rId4" Type="http://schemas.openxmlformats.org/officeDocument/2006/relationships/image" Target="../media/image24.gif"/></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モニター, テレビ, 座る, 画面 が含まれている画像&#10;&#10;自動的に生成された説明">
            <a:extLst>
              <a:ext uri="{FF2B5EF4-FFF2-40B4-BE49-F238E27FC236}">
                <a16:creationId xmlns:a16="http://schemas.microsoft.com/office/drawing/2014/main" id="{4E66AF7F-D1C6-B976-7B70-6E9E72C1C0F2}"/>
              </a:ext>
            </a:extLst>
          </p:cNvPr>
          <p:cNvPicPr>
            <a:picLocks noChangeAspect="1"/>
          </p:cNvPicPr>
          <p:nvPr/>
        </p:nvPicPr>
        <p:blipFill>
          <a:blip r:embed="rId3"/>
          <a:stretch>
            <a:fillRect/>
          </a:stretch>
        </p:blipFill>
        <p:spPr>
          <a:xfrm>
            <a:off x="2201641" y="-245526"/>
            <a:ext cx="5502718" cy="4127039"/>
          </a:xfrm>
          <a:prstGeom prst="rect">
            <a:avLst/>
          </a:prstGeom>
        </p:spPr>
      </p:pic>
      <p:sp>
        <p:nvSpPr>
          <p:cNvPr id="2" name="テキスト ボックス 1"/>
          <p:cNvSpPr txBox="1"/>
          <p:nvPr/>
        </p:nvSpPr>
        <p:spPr>
          <a:xfrm>
            <a:off x="1751671" y="3032256"/>
            <a:ext cx="6439583" cy="793487"/>
          </a:xfrm>
          <a:prstGeom prst="rect">
            <a:avLst/>
          </a:prstGeom>
          <a:noFill/>
          <a:ln>
            <a:noFill/>
          </a:ln>
        </p:spPr>
        <p:txBody>
          <a:bodyPr wrap="none" rtlCol="0" anchor="b">
            <a:spAutoFit/>
          </a:bodyPr>
          <a:lstStyle/>
          <a:p>
            <a:pPr>
              <a:lnSpc>
                <a:spcPct val="150000"/>
              </a:lnSpc>
            </a:pPr>
            <a:r>
              <a:rPr lang="ja-JP" altLang="en-US" sz="3600" b="1" dirty="0">
                <a:solidFill>
                  <a:schemeClr val="tx1">
                    <a:lumMod val="65000"/>
                    <a:lumOff val="35000"/>
                  </a:schemeClr>
                </a:solidFill>
                <a:latin typeface="MS Gothic" panose="020B0609070205080204" pitchFamily="49" charset="-128"/>
                <a:ea typeface="MS Gothic" panose="020B0609070205080204" pitchFamily="49" charset="-128"/>
              </a:rPr>
              <a:t>経営層・管理職向け 研修資料</a:t>
            </a:r>
            <a:endParaRPr lang="en-US" altLang="ja-JP" sz="3600" b="1" dirty="0">
              <a:solidFill>
                <a:schemeClr val="tx1">
                  <a:lumMod val="65000"/>
                  <a:lumOff val="35000"/>
                </a:schemeClr>
              </a:solidFill>
              <a:latin typeface="MS Gothic" panose="020B0609070205080204" pitchFamily="49" charset="-128"/>
              <a:ea typeface="MS Gothic" panose="020B0609070205080204" pitchFamily="49" charset="-128"/>
            </a:endParaRPr>
          </a:p>
        </p:txBody>
      </p:sp>
      <p:sp>
        <p:nvSpPr>
          <p:cNvPr id="5" name="テキスト ボックス 4">
            <a:extLst>
              <a:ext uri="{FF2B5EF4-FFF2-40B4-BE49-F238E27FC236}">
                <a16:creationId xmlns:a16="http://schemas.microsoft.com/office/drawing/2014/main" id="{AECA0268-C958-CBDE-73E3-784484E67601}"/>
              </a:ext>
            </a:extLst>
          </p:cNvPr>
          <p:cNvSpPr txBox="1"/>
          <p:nvPr/>
        </p:nvSpPr>
        <p:spPr>
          <a:xfrm>
            <a:off x="2476500" y="2702007"/>
            <a:ext cx="4953000" cy="514436"/>
          </a:xfrm>
          <a:prstGeom prst="rect">
            <a:avLst/>
          </a:prstGeom>
          <a:noFill/>
          <a:ln>
            <a:noFill/>
          </a:ln>
        </p:spPr>
        <p:txBody>
          <a:bodyPr wrap="square">
            <a:spAutoFit/>
          </a:bodyPr>
          <a:lstStyle/>
          <a:p>
            <a:pPr algn="ctr">
              <a:lnSpc>
                <a:spcPct val="150000"/>
              </a:lnSpc>
            </a:pPr>
            <a:r>
              <a:rPr lang="en-US" altLang="ja-JP" sz="2167" b="1" dirty="0">
                <a:solidFill>
                  <a:schemeClr val="tx1">
                    <a:lumMod val="65000"/>
                    <a:lumOff val="35000"/>
                  </a:schemeClr>
                </a:solidFill>
                <a:latin typeface="MS Gothic" panose="020B0609070205080204" pitchFamily="49" charset="-128"/>
                <a:ea typeface="MS Gothic" panose="020B0609070205080204" pitchFamily="49" charset="-128"/>
              </a:rPr>
              <a:t>【</a:t>
            </a:r>
            <a:r>
              <a:rPr lang="ja-JP" altLang="en-US" sz="2167" b="1" dirty="0">
                <a:solidFill>
                  <a:schemeClr val="tx1">
                    <a:lumMod val="65000"/>
                    <a:lumOff val="35000"/>
                  </a:schemeClr>
                </a:solidFill>
                <a:latin typeface="MS Gothic" panose="020B0609070205080204" pitchFamily="49" charset="-128"/>
                <a:ea typeface="MS Gothic" panose="020B0609070205080204" pitchFamily="49" charset="-128"/>
              </a:rPr>
              <a:t>イクメンプロジェクト</a:t>
            </a:r>
            <a:r>
              <a:rPr lang="en-US" altLang="ja-JP" sz="2167" b="1" dirty="0">
                <a:solidFill>
                  <a:schemeClr val="tx1">
                    <a:lumMod val="65000"/>
                    <a:lumOff val="35000"/>
                  </a:schemeClr>
                </a:solidFill>
                <a:latin typeface="MS Gothic" panose="020B0609070205080204" pitchFamily="49" charset="-128"/>
                <a:ea typeface="MS Gothic" panose="020B0609070205080204" pitchFamily="49" charset="-128"/>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16534" y="6427788"/>
            <a:ext cx="332105" cy="360362"/>
          </a:xfrm>
        </p:spPr>
        <p:txBody>
          <a:bodyPr/>
          <a:lstStyle/>
          <a:p>
            <a:pPr>
              <a:defRPr/>
            </a:pPr>
            <a:fld id="{E998A1A3-FEA1-4990-8247-73F0C5D4C06C}" type="slidenum">
              <a:rPr lang="ja-JP" altLang="en-US" sz="1600"/>
              <a:pPr>
                <a:defRPr/>
              </a:pPr>
              <a:t>9</a:t>
            </a:fld>
            <a:endParaRPr lang="en-US" altLang="ja-JP" sz="1600" dirty="0"/>
          </a:p>
        </p:txBody>
      </p:sp>
      <p:sp>
        <p:nvSpPr>
          <p:cNvPr id="4" name="タイトル 1">
            <a:extLst>
              <a:ext uri="{FF2B5EF4-FFF2-40B4-BE49-F238E27FC236}">
                <a16:creationId xmlns:a16="http://schemas.microsoft.com/office/drawing/2014/main" id="{AB4AB669-EC98-9C1B-70F5-BD84ABF1FCA9}"/>
              </a:ext>
            </a:extLst>
          </p:cNvPr>
          <p:cNvSpPr txBox="1">
            <a:spLocks/>
          </p:cNvSpPr>
          <p:nvPr/>
        </p:nvSpPr>
        <p:spPr bwMode="auto">
          <a:xfrm>
            <a:off x="3236211" y="2645697"/>
            <a:ext cx="4794096"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bodyPr>
          <a:lstStyle>
            <a:lvl1pPr algn="l" defTabSz="477835"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197"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395"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592"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789"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sz="2800" b="1" spc="300">
                <a:latin typeface="Meiryo" panose="020B0604030504040204" pitchFamily="34" charset="-128"/>
                <a:ea typeface="Meiryo" panose="020B0604030504040204" pitchFamily="34" charset="-128"/>
              </a:rPr>
              <a:t>育児休業制度の概要</a:t>
            </a:r>
            <a:endParaRPr lang="ja-JP" altLang="en-US" sz="2600" b="1" spc="300">
              <a:latin typeface="Meiryo" panose="020B0604030504040204" pitchFamily="34" charset="-128"/>
              <a:ea typeface="Meiryo" panose="020B0604030504040204" pitchFamily="34" charset="-128"/>
            </a:endParaRPr>
          </a:p>
        </p:txBody>
      </p:sp>
      <p:sp>
        <p:nvSpPr>
          <p:cNvPr id="5" name="正方形/長方形 4">
            <a:extLst>
              <a:ext uri="{FF2B5EF4-FFF2-40B4-BE49-F238E27FC236}">
                <a16:creationId xmlns:a16="http://schemas.microsoft.com/office/drawing/2014/main" id="{590A56E0-26E4-7F61-932F-A602E77A4B72}"/>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4860EE51-5C60-46AF-9F8F-248AA5602BA2}"/>
              </a:ext>
            </a:extLst>
          </p:cNvPr>
          <p:cNvSpPr txBox="1"/>
          <p:nvPr/>
        </p:nvSpPr>
        <p:spPr>
          <a:xfrm>
            <a:off x="1757931" y="3064230"/>
            <a:ext cx="1242330" cy="426467"/>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第二章　</a:t>
            </a:r>
            <a:endParaRPr lang="ja-JP" altLang="en-US" sz="2058" b="1">
              <a:solidFill>
                <a:srgbClr val="C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690804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2FC1550B-37E1-FDF0-DAF3-11D139AE781D}"/>
              </a:ext>
            </a:extLst>
          </p:cNvPr>
          <p:cNvSpPr/>
          <p:nvPr/>
        </p:nvSpPr>
        <p:spPr>
          <a:xfrm>
            <a:off x="915270" y="2179958"/>
            <a:ext cx="7444959" cy="1267481"/>
          </a:xfrm>
          <a:prstGeom prst="rect">
            <a:avLst/>
          </a:prstGeom>
          <a:noFill/>
          <a:ln w="2222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4" name="角丸四角形 53"/>
          <p:cNvSpPr/>
          <p:nvPr/>
        </p:nvSpPr>
        <p:spPr>
          <a:xfrm>
            <a:off x="727934" y="4529303"/>
            <a:ext cx="8507603" cy="1535694"/>
          </a:xfrm>
          <a:prstGeom prst="roundRect">
            <a:avLst>
              <a:gd name="adj" fmla="val 8987"/>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3" name="タイトル 2"/>
          <p:cNvSpPr>
            <a:spLocks noGrp="1"/>
          </p:cNvSpPr>
          <p:nvPr>
            <p:ph type="title"/>
          </p:nvPr>
        </p:nvSpPr>
        <p:spPr bwMode="white">
          <a:xfrm>
            <a:off x="495300" y="223485"/>
            <a:ext cx="8915400" cy="647700"/>
          </a:xfrm>
        </p:spPr>
        <p:txBody>
          <a:bodyPr anchor="ctr"/>
          <a:lstStyle/>
          <a:p>
            <a:r>
              <a:rPr kumimoji="1" lang="en-US" altLang="ja-JP" sz="2400" dirty="0">
                <a:latin typeface="Meiryo" panose="020B0604030504040204" pitchFamily="34" charset="-128"/>
                <a:ea typeface="Meiryo" panose="020B0604030504040204" pitchFamily="34" charset="-128"/>
              </a:rPr>
              <a:t> 2-1</a:t>
            </a:r>
            <a:r>
              <a:rPr kumimoji="1" lang="ja-JP" altLang="en-US" sz="2400">
                <a:latin typeface="Meiryo" panose="020B0604030504040204" pitchFamily="34" charset="-128"/>
                <a:ea typeface="Meiryo" panose="020B0604030504040204" pitchFamily="34" charset="-128"/>
              </a:rPr>
              <a:t>　</a:t>
            </a:r>
            <a:r>
              <a:rPr kumimoji="1" lang="en-US" altLang="ja-JP" sz="2400" dirty="0">
                <a:latin typeface="Meiryo" panose="020B0604030504040204" pitchFamily="34" charset="-128"/>
                <a:ea typeface="Meiryo" panose="020B0604030504040204" pitchFamily="34" charset="-128"/>
              </a:rPr>
              <a:t> </a:t>
            </a:r>
            <a:r>
              <a:rPr kumimoji="1" lang="ja-JP" altLang="en-US" sz="2400">
                <a:solidFill>
                  <a:schemeClr val="tx1"/>
                </a:solidFill>
                <a:latin typeface="Meiryo" panose="020B0604030504040204" pitchFamily="34" charset="-128"/>
                <a:ea typeface="Meiryo" panose="020B0604030504040204" pitchFamily="34" charset="-128"/>
              </a:rPr>
              <a:t>育児</a:t>
            </a:r>
            <a:r>
              <a:rPr kumimoji="1" lang="ja-JP" altLang="en-US" sz="2400" dirty="0">
                <a:solidFill>
                  <a:schemeClr val="tx1"/>
                </a:solidFill>
                <a:latin typeface="Meiryo" panose="020B0604030504040204" pitchFamily="34" charset="-128"/>
                <a:ea typeface="Meiryo" panose="020B0604030504040204" pitchFamily="34" charset="-128"/>
              </a:rPr>
              <a:t>休業制度の概要①</a:t>
            </a:r>
          </a:p>
        </p:txBody>
      </p:sp>
      <p:sp>
        <p:nvSpPr>
          <p:cNvPr id="4" name="スライド番号プレースホルダー 3"/>
          <p:cNvSpPr>
            <a:spLocks noGrp="1"/>
          </p:cNvSpPr>
          <p:nvPr>
            <p:ph type="sldNum" sz="quarter" idx="11"/>
          </p:nvPr>
        </p:nvSpPr>
        <p:spPr/>
        <p:txBody>
          <a:bodyPr/>
          <a:lstStyle/>
          <a:p>
            <a:pPr>
              <a:defRPr/>
            </a:pPr>
            <a:r>
              <a:rPr lang="en-US" altLang="ja-JP" sz="1477" dirty="0"/>
              <a:t>10</a:t>
            </a:r>
          </a:p>
        </p:txBody>
      </p:sp>
      <p:sp>
        <p:nvSpPr>
          <p:cNvPr id="18" name="正方形/長方形 17"/>
          <p:cNvSpPr/>
          <p:nvPr/>
        </p:nvSpPr>
        <p:spPr>
          <a:xfrm>
            <a:off x="915270" y="2272478"/>
            <a:ext cx="6686009" cy="447137"/>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spcBef>
                <a:spcPts val="277"/>
              </a:spcBef>
            </a:pP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　原則、子どもが</a:t>
            </a:r>
            <a:r>
              <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1</a:t>
            </a: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歳になるまで、子ども</a:t>
            </a:r>
            <a:r>
              <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1</a:t>
            </a: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人につき２回まで分割して取得可能。</a:t>
            </a:r>
            <a:endPar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a:p>
            <a:pPr>
              <a:spcBef>
                <a:spcPts val="277"/>
              </a:spcBef>
            </a:pP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　ただし、次のような場合は、</a:t>
            </a:r>
            <a:r>
              <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1</a:t>
            </a: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歳を超えて育児休業を取得可能。</a:t>
            </a:r>
            <a:endPar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p:txBody>
      </p:sp>
      <p:sp>
        <p:nvSpPr>
          <p:cNvPr id="13" name="正方形/長方形 12"/>
          <p:cNvSpPr/>
          <p:nvPr/>
        </p:nvSpPr>
        <p:spPr>
          <a:xfrm>
            <a:off x="727934" y="1746311"/>
            <a:ext cx="8088139" cy="48263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1994"/>
              </a:lnSpc>
              <a:spcBef>
                <a:spcPts val="277"/>
              </a:spcBef>
              <a:spcAft>
                <a:spcPts val="277"/>
              </a:spcAft>
            </a:pPr>
            <a:r>
              <a:rPr lang="ja-JP" altLang="en-US" sz="1800"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原則、</a:t>
            </a:r>
            <a:r>
              <a:rPr lang="en-US" altLang="ja-JP"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歳になるまでの子ども</a:t>
            </a:r>
            <a:r>
              <a:rPr lang="en-US" altLang="ja-JP"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を育てる</a:t>
            </a:r>
            <a:r>
              <a:rPr lang="ja-JP" altLang="en-US" sz="18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男女</a:t>
            </a:r>
            <a:r>
              <a:rPr lang="ja-JP" altLang="en-US"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労働者が取得できる</a:t>
            </a:r>
            <a:endParaRPr lang="en-US" altLang="ja-JP"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D3EE1241-5BE5-42AC-A11A-D4FD78323CEA}"/>
              </a:ext>
            </a:extLst>
          </p:cNvPr>
          <p:cNvSpPr/>
          <p:nvPr/>
        </p:nvSpPr>
        <p:spPr>
          <a:xfrm>
            <a:off x="2372077" y="3779533"/>
            <a:ext cx="7436488" cy="400110"/>
          </a:xfrm>
          <a:prstGeom prst="rect">
            <a:avLst/>
          </a:prstGeom>
        </p:spPr>
        <p:txBody>
          <a:bodyPr wrap="square">
            <a:spAutoFit/>
          </a:bodyPr>
          <a:lstStyle/>
          <a:p>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妻が専業主婦や育休中でも、夫は育児休業を取得可能</a:t>
            </a:r>
            <a:endPar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53">
            <a:extLst>
              <a:ext uri="{FF2B5EF4-FFF2-40B4-BE49-F238E27FC236}">
                <a16:creationId xmlns:a16="http://schemas.microsoft.com/office/drawing/2014/main" id="{0F116A3A-2B31-4A11-B954-0E544A124495}"/>
              </a:ext>
            </a:extLst>
          </p:cNvPr>
          <p:cNvSpPr/>
          <p:nvPr/>
        </p:nvSpPr>
        <p:spPr>
          <a:xfrm>
            <a:off x="718159" y="3548631"/>
            <a:ext cx="8456174" cy="800921"/>
          </a:xfrm>
          <a:prstGeom prst="round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94" name="正方形/長方形 93">
            <a:extLst>
              <a:ext uri="{FF2B5EF4-FFF2-40B4-BE49-F238E27FC236}">
                <a16:creationId xmlns:a16="http://schemas.microsoft.com/office/drawing/2014/main" id="{9B81C0BC-E68E-493F-9253-83D031244B49}"/>
              </a:ext>
            </a:extLst>
          </p:cNvPr>
          <p:cNvSpPr/>
          <p:nvPr/>
        </p:nvSpPr>
        <p:spPr>
          <a:xfrm>
            <a:off x="2353778" y="4633137"/>
            <a:ext cx="7436488" cy="400110"/>
          </a:xfrm>
          <a:prstGeom prst="rect">
            <a:avLst/>
          </a:prstGeom>
        </p:spPr>
        <p:txBody>
          <a:bodyPr wrap="square">
            <a:spAutoFit/>
          </a:bodyPr>
          <a:lstStyle/>
          <a:p>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派遣社員や契約社員などの有期契約労働者も取得可能</a:t>
            </a:r>
            <a:endPar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a:extLst>
              <a:ext uri="{FF2B5EF4-FFF2-40B4-BE49-F238E27FC236}">
                <a16:creationId xmlns:a16="http://schemas.microsoft.com/office/drawing/2014/main" id="{45EB62A8-33DA-4659-8468-50AD996444FE}"/>
              </a:ext>
            </a:extLst>
          </p:cNvPr>
          <p:cNvSpPr/>
          <p:nvPr/>
        </p:nvSpPr>
        <p:spPr>
          <a:xfrm>
            <a:off x="2311348" y="4860548"/>
            <a:ext cx="6278304" cy="116124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spcBef>
                <a:spcPts val="277"/>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育児休業取得の申出の時点で次の要件を満たす労働者が取得可能</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77"/>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か月に達する日までに、労働契約（更新される場合には、更新後の契約）の</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期間が満了</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することが明らかでないこと</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6">
            <a:extLst>
              <a:ext uri="{FF2B5EF4-FFF2-40B4-BE49-F238E27FC236}">
                <a16:creationId xmlns:a16="http://schemas.microsoft.com/office/drawing/2014/main" id="{3B2399A6-ECBC-4397-A5F2-013A4733450C}"/>
              </a:ext>
            </a:extLst>
          </p:cNvPr>
          <p:cNvGraphicFramePr>
            <a:graphicFrameLocks noGrp="1"/>
          </p:cNvGraphicFramePr>
          <p:nvPr>
            <p:extLst>
              <p:ext uri="{D42A27DB-BD31-4B8C-83A1-F6EECF244321}">
                <p14:modId xmlns:p14="http://schemas.microsoft.com/office/powerpoint/2010/main" val="3409157598"/>
              </p:ext>
            </p:extLst>
          </p:nvPr>
        </p:nvGraphicFramePr>
        <p:xfrm>
          <a:off x="1113915" y="2775211"/>
          <a:ext cx="6487364" cy="565437"/>
        </p:xfrm>
        <a:graphic>
          <a:graphicData uri="http://schemas.openxmlformats.org/drawingml/2006/table">
            <a:tbl>
              <a:tblPr firstRow="1" bandRow="1">
                <a:tableStyleId>{16D9F66E-5EB9-4882-86FB-DCBF35E3C3E4}</a:tableStyleId>
              </a:tblPr>
              <a:tblGrid>
                <a:gridCol w="4970137">
                  <a:extLst>
                    <a:ext uri="{9D8B030D-6E8A-4147-A177-3AD203B41FA5}">
                      <a16:colId xmlns:a16="http://schemas.microsoft.com/office/drawing/2014/main" val="3107399596"/>
                    </a:ext>
                  </a:extLst>
                </a:gridCol>
                <a:gridCol w="1517227">
                  <a:extLst>
                    <a:ext uri="{9D8B030D-6E8A-4147-A177-3AD203B41FA5}">
                      <a16:colId xmlns:a16="http://schemas.microsoft.com/office/drawing/2014/main" val="2426791149"/>
                    </a:ext>
                  </a:extLst>
                </a:gridCol>
              </a:tblGrid>
              <a:tr h="301705">
                <a:tc>
                  <a:txBody>
                    <a:bodyPr/>
                    <a:lstStyle/>
                    <a:p>
                      <a:r>
                        <a:rPr kumimoji="1" lang="ja-JP" altLang="en-US" sz="1100" b="0" dirty="0">
                          <a:latin typeface="Meiryo" panose="020B0604030504040204" pitchFamily="34" charset="-128"/>
                          <a:ea typeface="Meiryo" panose="020B0604030504040204" pitchFamily="34" charset="-128"/>
                        </a:rPr>
                        <a:t>子どもが</a:t>
                      </a:r>
                      <a:r>
                        <a:rPr kumimoji="1" lang="en-US" altLang="ja-JP" sz="1100" b="0" dirty="0">
                          <a:latin typeface="Meiryo" panose="020B0604030504040204" pitchFamily="34" charset="-128"/>
                          <a:ea typeface="Meiryo" panose="020B0604030504040204" pitchFamily="34" charset="-128"/>
                        </a:rPr>
                        <a:t>1</a:t>
                      </a:r>
                      <a:r>
                        <a:rPr kumimoji="1" lang="ja-JP" altLang="en-US" sz="1100" b="0" dirty="0">
                          <a:latin typeface="Meiryo" panose="020B0604030504040204" pitchFamily="34" charset="-128"/>
                          <a:ea typeface="Meiryo" panose="020B0604030504040204" pitchFamily="34" charset="-128"/>
                        </a:rPr>
                        <a:t>歳以降、保育所等に入れないなど一定の要件を満たす場合</a:t>
                      </a:r>
                      <a:endParaRPr kumimoji="1" lang="ja-JP" altLang="en-US" sz="1100" b="0" dirty="0">
                        <a:solidFill>
                          <a:schemeClr val="tx1"/>
                        </a:solidFill>
                        <a:latin typeface="Meiryo" panose="020B0604030504040204" pitchFamily="34" charset="-128"/>
                        <a:ea typeface="Meiryo" panose="020B0604030504040204" pitchFamily="34" charset="-128"/>
                      </a:endParaRPr>
                    </a:p>
                  </a:txBody>
                  <a:tcPr marL="84406" marR="84406" marT="42203" marB="42203" anchor="ctr"/>
                </a:tc>
                <a:tc>
                  <a:txBody>
                    <a:bodyPr/>
                    <a:lstStyle/>
                    <a:p>
                      <a:r>
                        <a:rPr kumimoji="1" lang="en-US" altLang="ja-JP" sz="1100" b="0" dirty="0">
                          <a:latin typeface="Meiryo" panose="020B0604030504040204" pitchFamily="34" charset="-128"/>
                          <a:ea typeface="Meiryo" panose="020B0604030504040204" pitchFamily="34" charset="-128"/>
                        </a:rPr>
                        <a:t>1</a:t>
                      </a:r>
                      <a:r>
                        <a:rPr kumimoji="1" lang="ja-JP" altLang="en-US" sz="1100" b="0" dirty="0">
                          <a:latin typeface="Meiryo" panose="020B0604030504040204" pitchFamily="34" charset="-128"/>
                          <a:ea typeface="Meiryo" panose="020B0604030504040204" pitchFamily="34" charset="-128"/>
                        </a:rPr>
                        <a:t>歳</a:t>
                      </a:r>
                      <a:r>
                        <a:rPr kumimoji="1" lang="en-US" altLang="ja-JP" sz="1100" b="0" dirty="0">
                          <a:latin typeface="Meiryo" panose="020B0604030504040204" pitchFamily="34" charset="-128"/>
                          <a:ea typeface="Meiryo" panose="020B0604030504040204" pitchFamily="34" charset="-128"/>
                        </a:rPr>
                        <a:t>6</a:t>
                      </a:r>
                      <a:r>
                        <a:rPr kumimoji="1" lang="ja-JP" altLang="en-US" sz="1100" b="0" dirty="0">
                          <a:latin typeface="Meiryo" panose="020B0604030504040204" pitchFamily="34" charset="-128"/>
                          <a:ea typeface="Meiryo" panose="020B0604030504040204" pitchFamily="34" charset="-128"/>
                        </a:rPr>
                        <a:t>か月になるまで</a:t>
                      </a:r>
                      <a:endParaRPr kumimoji="1" lang="ja-JP" altLang="en-US" sz="1100" b="0" dirty="0">
                        <a:solidFill>
                          <a:schemeClr val="tx1"/>
                        </a:solidFill>
                        <a:latin typeface="Meiryo" panose="020B0604030504040204" pitchFamily="34" charset="-128"/>
                        <a:ea typeface="Meiryo" panose="020B0604030504040204" pitchFamily="34" charset="-128"/>
                      </a:endParaRPr>
                    </a:p>
                  </a:txBody>
                  <a:tcPr marL="84406" marR="84406" marT="42203" marB="42203" anchor="ctr"/>
                </a:tc>
                <a:extLst>
                  <a:ext uri="{0D108BD9-81ED-4DB2-BD59-A6C34878D82A}">
                    <a16:rowId xmlns:a16="http://schemas.microsoft.com/office/drawing/2014/main" val="2178096500"/>
                  </a:ext>
                </a:extLst>
              </a:tr>
              <a:tr h="263732">
                <a:tc>
                  <a:txBody>
                    <a:bodyPr/>
                    <a:lstStyle/>
                    <a:p>
                      <a:r>
                        <a:rPr kumimoji="1" lang="ja-JP" altLang="en-US" sz="1100" dirty="0">
                          <a:latin typeface="Meiryo" panose="020B0604030504040204" pitchFamily="34" charset="-128"/>
                          <a:ea typeface="Meiryo" panose="020B0604030504040204" pitchFamily="34" charset="-128"/>
                        </a:rPr>
                        <a:t>子どもが</a:t>
                      </a:r>
                      <a:r>
                        <a:rPr kumimoji="1" lang="en-US" altLang="ja-JP" sz="1100" dirty="0">
                          <a:latin typeface="Meiryo" panose="020B0604030504040204" pitchFamily="34" charset="-128"/>
                          <a:ea typeface="Meiryo" panose="020B0604030504040204" pitchFamily="34" charset="-128"/>
                        </a:rPr>
                        <a:t>1</a:t>
                      </a:r>
                      <a:r>
                        <a:rPr kumimoji="1" lang="ja-JP" altLang="en-US" sz="1100" dirty="0">
                          <a:latin typeface="Meiryo" panose="020B0604030504040204" pitchFamily="34" charset="-128"/>
                          <a:ea typeface="Meiryo" panose="020B0604030504040204" pitchFamily="34" charset="-128"/>
                        </a:rPr>
                        <a:t>歳</a:t>
                      </a:r>
                      <a:r>
                        <a:rPr kumimoji="1" lang="en-US" altLang="ja-JP" sz="1100" dirty="0">
                          <a:latin typeface="Meiryo" panose="020B0604030504040204" pitchFamily="34" charset="-128"/>
                          <a:ea typeface="Meiryo" panose="020B0604030504040204" pitchFamily="34" charset="-128"/>
                        </a:rPr>
                        <a:t>6</a:t>
                      </a:r>
                      <a:r>
                        <a:rPr kumimoji="1" lang="ja-JP" altLang="en-US" sz="1100" dirty="0">
                          <a:latin typeface="Meiryo" panose="020B0604030504040204" pitchFamily="34" charset="-128"/>
                          <a:ea typeface="Meiryo" panose="020B0604030504040204" pitchFamily="34" charset="-128"/>
                        </a:rPr>
                        <a:t>か月以降、保育所等に入れないなど一定の要件を満たす場合</a:t>
                      </a:r>
                      <a:endParaRPr kumimoji="1" lang="ja-JP" altLang="en-US" sz="1100" dirty="0">
                        <a:solidFill>
                          <a:schemeClr val="tx1"/>
                        </a:solidFill>
                        <a:latin typeface="Meiryo" panose="020B0604030504040204" pitchFamily="34" charset="-128"/>
                        <a:ea typeface="Meiryo" panose="020B0604030504040204" pitchFamily="34" charset="-128"/>
                      </a:endParaRPr>
                    </a:p>
                  </a:txBody>
                  <a:tcPr marL="84406" marR="84406" marT="42203" marB="42203" anchor="ctr"/>
                </a:tc>
                <a:tc>
                  <a:txBody>
                    <a:bodyPr/>
                    <a:lstStyle/>
                    <a:p>
                      <a:r>
                        <a:rPr kumimoji="1" lang="en-US" altLang="ja-JP" sz="1100" dirty="0">
                          <a:latin typeface="Meiryo" panose="020B0604030504040204" pitchFamily="34" charset="-128"/>
                          <a:ea typeface="Meiryo" panose="020B0604030504040204" pitchFamily="34" charset="-128"/>
                        </a:rPr>
                        <a:t>2</a:t>
                      </a:r>
                      <a:r>
                        <a:rPr kumimoji="1" lang="ja-JP" altLang="en-US" sz="1100" dirty="0">
                          <a:latin typeface="Meiryo" panose="020B0604030504040204" pitchFamily="34" charset="-128"/>
                          <a:ea typeface="Meiryo" panose="020B0604030504040204" pitchFamily="34" charset="-128"/>
                        </a:rPr>
                        <a:t>歳になるまで</a:t>
                      </a:r>
                      <a:endParaRPr kumimoji="1" lang="ja-JP" altLang="en-US" sz="1100" dirty="0">
                        <a:solidFill>
                          <a:schemeClr val="tx1"/>
                        </a:solidFill>
                        <a:latin typeface="Meiryo" panose="020B0604030504040204" pitchFamily="34" charset="-128"/>
                        <a:ea typeface="Meiryo" panose="020B0604030504040204" pitchFamily="34" charset="-128"/>
                      </a:endParaRPr>
                    </a:p>
                  </a:txBody>
                  <a:tcPr marL="84406" marR="84406" marT="42203" marB="42203" anchor="ctr"/>
                </a:tc>
                <a:extLst>
                  <a:ext uri="{0D108BD9-81ED-4DB2-BD59-A6C34878D82A}">
                    <a16:rowId xmlns:a16="http://schemas.microsoft.com/office/drawing/2014/main" val="1096083656"/>
                  </a:ext>
                </a:extLst>
              </a:tr>
            </a:tbl>
          </a:graphicData>
        </a:graphic>
      </p:graphicFrame>
      <p:sp>
        <p:nvSpPr>
          <p:cNvPr id="28" name="正方形/長方形 27">
            <a:extLst>
              <a:ext uri="{FF2B5EF4-FFF2-40B4-BE49-F238E27FC236}">
                <a16:creationId xmlns:a16="http://schemas.microsoft.com/office/drawing/2014/main" id="{17F196A7-FF67-47CF-B6BA-27A5773D8626}"/>
              </a:ext>
            </a:extLst>
          </p:cNvPr>
          <p:cNvSpPr/>
          <p:nvPr/>
        </p:nvSpPr>
        <p:spPr>
          <a:xfrm>
            <a:off x="587829" y="1221738"/>
            <a:ext cx="7436488" cy="433196"/>
          </a:xfrm>
          <a:prstGeom prst="rect">
            <a:avLst/>
          </a:prstGeom>
        </p:spPr>
        <p:txBody>
          <a:bodyPr wrap="square">
            <a:spAutoFit/>
          </a:bodyPr>
          <a:lstStyle/>
          <a:p>
            <a:r>
              <a:rPr lang="ja-JP" altLang="en-US" sz="2215" b="1">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2215"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休業は育児・介護休業法で取得が認められている</a:t>
            </a:r>
            <a:endParaRPr lang="en-US" altLang="ja-JP" sz="2215"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a:extLst>
              <a:ext uri="{FF2B5EF4-FFF2-40B4-BE49-F238E27FC236}">
                <a16:creationId xmlns:a16="http://schemas.microsoft.com/office/drawing/2014/main" id="{B0992D8A-8CBA-6A06-EF27-C9B77E90DA3C}"/>
              </a:ext>
            </a:extLst>
          </p:cNvPr>
          <p:cNvGrpSpPr/>
          <p:nvPr/>
        </p:nvGrpSpPr>
        <p:grpSpPr>
          <a:xfrm>
            <a:off x="817319" y="3630083"/>
            <a:ext cx="1607298" cy="630037"/>
            <a:chOff x="1539824" y="1163988"/>
            <a:chExt cx="2219324" cy="842141"/>
          </a:xfrm>
        </p:grpSpPr>
        <p:sp>
          <p:nvSpPr>
            <p:cNvPr id="23" name="角丸四角形 22">
              <a:extLst>
                <a:ext uri="{FF2B5EF4-FFF2-40B4-BE49-F238E27FC236}">
                  <a16:creationId xmlns:a16="http://schemas.microsoft.com/office/drawing/2014/main" id="{98CD588F-7C8D-DA0F-56E9-4FB4AB3EDF02}"/>
                </a:ext>
              </a:extLst>
            </p:cNvPr>
            <p:cNvSpPr/>
            <p:nvPr/>
          </p:nvSpPr>
          <p:spPr>
            <a:xfrm>
              <a:off x="2322284" y="1264829"/>
              <a:ext cx="1436864"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descr="ダイアグラム&#10;&#10;自動的に生成された説明">
              <a:extLst>
                <a:ext uri="{FF2B5EF4-FFF2-40B4-BE49-F238E27FC236}">
                  <a16:creationId xmlns:a16="http://schemas.microsoft.com/office/drawing/2014/main" id="{88684F30-6B69-966A-F1A1-428ED31C807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5" name="図 24" descr="図形&#10;&#10;中程度の精度で自動的に生成された説明">
              <a:extLst>
                <a:ext uri="{FF2B5EF4-FFF2-40B4-BE49-F238E27FC236}">
                  <a16:creationId xmlns:a16="http://schemas.microsoft.com/office/drawing/2014/main" id="{80A6B32F-6B6B-2D10-1DC3-240A1AC8B1A3}"/>
                </a:ext>
              </a:extLst>
            </p:cNvPr>
            <p:cNvPicPr>
              <a:picLocks noChangeAspect="1"/>
            </p:cNvPicPr>
            <p:nvPr/>
          </p:nvPicPr>
          <p:blipFill>
            <a:blip r:embed="rId5"/>
            <a:stretch>
              <a:fillRect/>
            </a:stretch>
          </p:blipFill>
          <p:spPr>
            <a:xfrm>
              <a:off x="2347551" y="1325807"/>
              <a:ext cx="1280107" cy="343909"/>
            </a:xfrm>
            <a:prstGeom prst="rect">
              <a:avLst/>
            </a:prstGeom>
          </p:spPr>
        </p:pic>
      </p:grpSp>
      <p:grpSp>
        <p:nvGrpSpPr>
          <p:cNvPr id="26" name="グループ化 25">
            <a:extLst>
              <a:ext uri="{FF2B5EF4-FFF2-40B4-BE49-F238E27FC236}">
                <a16:creationId xmlns:a16="http://schemas.microsoft.com/office/drawing/2014/main" id="{F001968B-3F47-45E9-3107-7A7ACE0867F6}"/>
              </a:ext>
            </a:extLst>
          </p:cNvPr>
          <p:cNvGrpSpPr/>
          <p:nvPr/>
        </p:nvGrpSpPr>
        <p:grpSpPr>
          <a:xfrm>
            <a:off x="791718" y="4914007"/>
            <a:ext cx="1533737" cy="668651"/>
            <a:chOff x="1539824" y="1163988"/>
            <a:chExt cx="2219324" cy="842141"/>
          </a:xfrm>
        </p:grpSpPr>
        <p:sp>
          <p:nvSpPr>
            <p:cNvPr id="27" name="角丸四角形 26">
              <a:extLst>
                <a:ext uri="{FF2B5EF4-FFF2-40B4-BE49-F238E27FC236}">
                  <a16:creationId xmlns:a16="http://schemas.microsoft.com/office/drawing/2014/main" id="{435B6B36-F6A1-1726-2198-6A75A0DA7D4D}"/>
                </a:ext>
              </a:extLst>
            </p:cNvPr>
            <p:cNvSpPr/>
            <p:nvPr/>
          </p:nvSpPr>
          <p:spPr>
            <a:xfrm>
              <a:off x="2322284" y="1264829"/>
              <a:ext cx="1436864"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descr="ダイアグラム&#10;&#10;自動的に生成された説明">
              <a:extLst>
                <a:ext uri="{FF2B5EF4-FFF2-40B4-BE49-F238E27FC236}">
                  <a16:creationId xmlns:a16="http://schemas.microsoft.com/office/drawing/2014/main" id="{E1B24CB6-8EDF-C94B-C40C-D541315B47B5}"/>
                </a:ext>
              </a:extLst>
            </p:cNvPr>
            <p:cNvPicPr>
              <a:picLocks noChangeAspect="1"/>
            </p:cNvPicPr>
            <p:nvPr/>
          </p:nvPicPr>
          <p:blipFill rotWithShape="1">
            <a:blip r:embed="rId3">
              <a:extLst>
                <a:ext uri="{BEBA8EAE-BF5A-486C-A8C5-ECC9F3942E4B}">
                  <a14:imgProps xmlns:a14="http://schemas.microsoft.com/office/drawing/2010/main">
                    <a14:imgLayer r:embed="rId6">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30" name="図 29" descr="図形&#10;&#10;中程度の精度で自動的に生成された説明">
              <a:extLst>
                <a:ext uri="{FF2B5EF4-FFF2-40B4-BE49-F238E27FC236}">
                  <a16:creationId xmlns:a16="http://schemas.microsoft.com/office/drawing/2014/main" id="{7682D81C-E13F-EC87-775E-B8F6FE827A92}"/>
                </a:ext>
              </a:extLst>
            </p:cNvPr>
            <p:cNvPicPr>
              <a:picLocks noChangeAspect="1"/>
            </p:cNvPicPr>
            <p:nvPr/>
          </p:nvPicPr>
          <p:blipFill>
            <a:blip r:embed="rId5"/>
            <a:stretch>
              <a:fillRect/>
            </a:stretch>
          </p:blipFill>
          <p:spPr>
            <a:xfrm>
              <a:off x="2319179" y="1302633"/>
              <a:ext cx="1280107" cy="343909"/>
            </a:xfrm>
            <a:prstGeom prst="rect">
              <a:avLst/>
            </a:prstGeom>
          </p:spPr>
        </p:pic>
      </p:grpSp>
    </p:spTree>
    <p:extLst>
      <p:ext uri="{BB962C8B-B14F-4D97-AF65-F5344CB8AC3E}">
        <p14:creationId xmlns:p14="http://schemas.microsoft.com/office/powerpoint/2010/main" val="2365488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タイトル 2">
            <a:extLst>
              <a:ext uri="{FF2B5EF4-FFF2-40B4-BE49-F238E27FC236}">
                <a16:creationId xmlns:a16="http://schemas.microsoft.com/office/drawing/2014/main" id="{24827A8B-79FF-53B4-D67D-6B1316B01DCC}"/>
              </a:ext>
            </a:extLst>
          </p:cNvPr>
          <p:cNvSpPr>
            <a:spLocks noGrp="1"/>
          </p:cNvSpPr>
          <p:nvPr>
            <p:ph type="title"/>
          </p:nvPr>
        </p:nvSpPr>
        <p:spPr bwMode="white">
          <a:xfrm>
            <a:off x="495300" y="228918"/>
            <a:ext cx="8915400" cy="647700"/>
          </a:xfrm>
        </p:spPr>
        <p:txBody>
          <a:bodyPr anchor="ctr"/>
          <a:lstStyle/>
          <a:p>
            <a:r>
              <a:rPr kumimoji="1" lang="en-US" altLang="ja-JP" sz="2400" dirty="0">
                <a:latin typeface="Meiryo" panose="020B0604030504040204" pitchFamily="34" charset="-128"/>
                <a:ea typeface="Meiryo" panose="020B0604030504040204" pitchFamily="34" charset="-128"/>
              </a:rPr>
              <a:t> 2-2</a:t>
            </a:r>
            <a:r>
              <a:rPr kumimoji="1" lang="ja-JP" altLang="en-US" sz="2400" dirty="0">
                <a:latin typeface="Meiryo" panose="020B0604030504040204" pitchFamily="34" charset="-128"/>
                <a:ea typeface="Meiryo" panose="020B0604030504040204" pitchFamily="34" charset="-128"/>
              </a:rPr>
              <a:t>　</a:t>
            </a:r>
            <a:r>
              <a:rPr kumimoji="1" lang="en-US" altLang="ja-JP" sz="2400" dirty="0">
                <a:latin typeface="Meiryo" panose="020B0604030504040204" pitchFamily="34" charset="-128"/>
                <a:ea typeface="Meiryo" panose="020B0604030504040204" pitchFamily="34" charset="-128"/>
              </a:rPr>
              <a:t> </a:t>
            </a:r>
            <a:r>
              <a:rPr kumimoji="1" lang="ja-JP" altLang="en-US" sz="2400" dirty="0">
                <a:solidFill>
                  <a:schemeClr val="tx1"/>
                </a:solidFill>
                <a:latin typeface="Meiryo" panose="020B0604030504040204" pitchFamily="34" charset="-128"/>
                <a:ea typeface="Meiryo" panose="020B0604030504040204" pitchFamily="34" charset="-128"/>
              </a:rPr>
              <a:t>育児休業制度の概要②</a:t>
            </a:r>
          </a:p>
        </p:txBody>
      </p:sp>
      <p:sp>
        <p:nvSpPr>
          <p:cNvPr id="75" name="正方形/長方形 74">
            <a:extLst>
              <a:ext uri="{FF2B5EF4-FFF2-40B4-BE49-F238E27FC236}">
                <a16:creationId xmlns:a16="http://schemas.microsoft.com/office/drawing/2014/main" id="{64D962F3-2EBE-31D4-273C-B5FA62194364}"/>
              </a:ext>
            </a:extLst>
          </p:cNvPr>
          <p:cNvSpPr/>
          <p:nvPr/>
        </p:nvSpPr>
        <p:spPr>
          <a:xfrm>
            <a:off x="522463" y="1147288"/>
            <a:ext cx="9002538" cy="48263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marL="3640085" indent="-3640085">
              <a:lnSpc>
                <a:spcPts val="1994"/>
              </a:lnSpc>
              <a:spcBef>
                <a:spcPts val="277"/>
              </a:spcBef>
              <a:spcAft>
                <a:spcPts val="277"/>
              </a:spcAft>
            </a:pPr>
            <a:r>
              <a:rPr lang="ja-JP" altLang="en-US" sz="1846"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○両親で協力して育児休業を取得するための制度</a:t>
            </a:r>
            <a:endParaRPr lang="en-US" altLang="ja-JP" sz="1846"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40085" indent="-3640085">
              <a:lnSpc>
                <a:spcPts val="1994"/>
              </a:lnSpc>
              <a:spcBef>
                <a:spcPts val="277"/>
              </a:spcBef>
              <a:spcAft>
                <a:spcPts val="277"/>
              </a:spcAft>
            </a:pPr>
            <a:r>
              <a:rPr lang="ja-JP" altLang="en-US" sz="1846"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846"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a:extLst>
              <a:ext uri="{FF2B5EF4-FFF2-40B4-BE49-F238E27FC236}">
                <a16:creationId xmlns:a16="http://schemas.microsoft.com/office/drawing/2014/main" id="{1C245AC6-F7E5-2FD7-8DCB-060410A84A51}"/>
              </a:ext>
            </a:extLst>
          </p:cNvPr>
          <p:cNvSpPr/>
          <p:nvPr/>
        </p:nvSpPr>
        <p:spPr>
          <a:xfrm>
            <a:off x="657158" y="1457972"/>
            <a:ext cx="8707985" cy="4584962"/>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77" name="正方形/長方形 76">
            <a:extLst>
              <a:ext uri="{FF2B5EF4-FFF2-40B4-BE49-F238E27FC236}">
                <a16:creationId xmlns:a16="http://schemas.microsoft.com/office/drawing/2014/main" id="{DA9AFEDA-C0B7-2CED-719E-313087768D32}"/>
              </a:ext>
            </a:extLst>
          </p:cNvPr>
          <p:cNvSpPr/>
          <p:nvPr/>
        </p:nvSpPr>
        <p:spPr>
          <a:xfrm>
            <a:off x="2157960" y="2779784"/>
            <a:ext cx="6505471" cy="34698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62"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「パパ・ママ育休プラス」</a:t>
            </a:r>
            <a:endParaRPr lang="en-US" altLang="ja-JP" sz="1662"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a:extLst>
              <a:ext uri="{FF2B5EF4-FFF2-40B4-BE49-F238E27FC236}">
                <a16:creationId xmlns:a16="http://schemas.microsoft.com/office/drawing/2014/main" id="{76E3E50F-DDD9-513D-0728-C96D8112AC88}"/>
              </a:ext>
            </a:extLst>
          </p:cNvPr>
          <p:cNvSpPr/>
          <p:nvPr/>
        </p:nvSpPr>
        <p:spPr>
          <a:xfrm>
            <a:off x="2100774" y="1508357"/>
            <a:ext cx="7340805" cy="401981"/>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「産後パパ育休」（出生時育児休業）　</a:t>
            </a:r>
            <a:endPar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37">
            <a:extLst>
              <a:ext uri="{FF2B5EF4-FFF2-40B4-BE49-F238E27FC236}">
                <a16:creationId xmlns:a16="http://schemas.microsoft.com/office/drawing/2014/main" id="{AD3307AC-F7E8-167B-97A1-E58B2EA235E7}"/>
              </a:ext>
            </a:extLst>
          </p:cNvPr>
          <p:cNvSpPr/>
          <p:nvPr/>
        </p:nvSpPr>
        <p:spPr>
          <a:xfrm>
            <a:off x="831396" y="3847554"/>
            <a:ext cx="8380691" cy="1992987"/>
          </a:xfrm>
          <a:prstGeom prst="roundRect">
            <a:avLst>
              <a:gd name="adj" fmla="val 7834"/>
            </a:avLst>
          </a:prstGeom>
          <a:solidFill>
            <a:srgbClr val="FFFFEF"/>
          </a:solidFill>
          <a:ln w="9525">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42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吹き出し 87">
            <a:extLst>
              <a:ext uri="{FF2B5EF4-FFF2-40B4-BE49-F238E27FC236}">
                <a16:creationId xmlns:a16="http://schemas.microsoft.com/office/drawing/2014/main" id="{141E8D82-52D3-3517-705F-BBAA0D95FC73}"/>
              </a:ext>
            </a:extLst>
          </p:cNvPr>
          <p:cNvSpPr/>
          <p:nvPr/>
        </p:nvSpPr>
        <p:spPr>
          <a:xfrm>
            <a:off x="5655505" y="3917982"/>
            <a:ext cx="3165015" cy="247674"/>
          </a:xfrm>
          <a:prstGeom prst="wedgeRoundRectCallout">
            <a:avLst>
              <a:gd name="adj1" fmla="val -8974"/>
              <a:gd name="adj2" fmla="val -46879"/>
              <a:gd name="adj3" fmla="val 16667"/>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保育所に入所できない等の場合</a:t>
            </a:r>
          </a:p>
        </p:txBody>
      </p:sp>
      <p:sp>
        <p:nvSpPr>
          <p:cNvPr id="87" name="ホームベース 38">
            <a:extLst>
              <a:ext uri="{FF2B5EF4-FFF2-40B4-BE49-F238E27FC236}">
                <a16:creationId xmlns:a16="http://schemas.microsoft.com/office/drawing/2014/main" id="{BAAC7061-B539-8472-D32D-9996B3F4AA9A}"/>
              </a:ext>
            </a:extLst>
          </p:cNvPr>
          <p:cNvSpPr/>
          <p:nvPr/>
        </p:nvSpPr>
        <p:spPr>
          <a:xfrm>
            <a:off x="1930024" y="4681863"/>
            <a:ext cx="1443667" cy="208065"/>
          </a:xfrm>
          <a:prstGeom prst="homePlate">
            <a:avLst>
              <a:gd name="adj" fmla="val 2716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産後休業</a:t>
            </a:r>
          </a:p>
        </p:txBody>
      </p:sp>
      <p:sp>
        <p:nvSpPr>
          <p:cNvPr id="88" name="ホームベース 39">
            <a:extLst>
              <a:ext uri="{FF2B5EF4-FFF2-40B4-BE49-F238E27FC236}">
                <a16:creationId xmlns:a16="http://schemas.microsoft.com/office/drawing/2014/main" id="{CA1A429B-443F-B169-0C7D-131608C7DB3B}"/>
              </a:ext>
            </a:extLst>
          </p:cNvPr>
          <p:cNvSpPr/>
          <p:nvPr/>
        </p:nvSpPr>
        <p:spPr>
          <a:xfrm>
            <a:off x="1921226" y="4999010"/>
            <a:ext cx="527750" cy="290575"/>
          </a:xfrm>
          <a:prstGeom prst="homePlate">
            <a:avLst>
              <a:gd name="adj" fmla="val 27166"/>
            </a:avLst>
          </a:prstGeom>
          <a:solidFill>
            <a:srgbClr val="00B0F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産後パパ</a:t>
            </a:r>
            <a:endParaRPr lang="en-US" altLang="ja-JP"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育休</a:t>
            </a:r>
          </a:p>
        </p:txBody>
      </p:sp>
      <p:sp>
        <p:nvSpPr>
          <p:cNvPr id="115" name="ホームベース 66">
            <a:extLst>
              <a:ext uri="{FF2B5EF4-FFF2-40B4-BE49-F238E27FC236}">
                <a16:creationId xmlns:a16="http://schemas.microsoft.com/office/drawing/2014/main" id="{1824AB80-184D-DF72-949F-1DB38B1D6425}"/>
              </a:ext>
            </a:extLst>
          </p:cNvPr>
          <p:cNvSpPr/>
          <p:nvPr/>
        </p:nvSpPr>
        <p:spPr>
          <a:xfrm>
            <a:off x="4805051" y="4662109"/>
            <a:ext cx="849256" cy="231173"/>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116" name="直線コネクタ 115">
            <a:extLst>
              <a:ext uri="{FF2B5EF4-FFF2-40B4-BE49-F238E27FC236}">
                <a16:creationId xmlns:a16="http://schemas.microsoft.com/office/drawing/2014/main" id="{C5152FC2-BE07-E774-D1BC-372E6952241F}"/>
              </a:ext>
            </a:extLst>
          </p:cNvPr>
          <p:cNvCxnSpPr>
            <a:cxnSpLocks/>
          </p:cNvCxnSpPr>
          <p:nvPr/>
        </p:nvCxnSpPr>
        <p:spPr>
          <a:xfrm>
            <a:off x="1901448" y="4513295"/>
            <a:ext cx="0" cy="835686"/>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17" name="角丸四角形 69">
            <a:extLst>
              <a:ext uri="{FF2B5EF4-FFF2-40B4-BE49-F238E27FC236}">
                <a16:creationId xmlns:a16="http://schemas.microsoft.com/office/drawing/2014/main" id="{758DFB76-31EB-930C-7D08-E22FCCD1E274}"/>
              </a:ext>
            </a:extLst>
          </p:cNvPr>
          <p:cNvSpPr/>
          <p:nvPr/>
        </p:nvSpPr>
        <p:spPr>
          <a:xfrm>
            <a:off x="926802" y="4999010"/>
            <a:ext cx="958705" cy="209710"/>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夫</a:t>
            </a:r>
            <a:endParaRPr lang="ja-JP" altLang="en-US"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角丸四角形 70">
            <a:extLst>
              <a:ext uri="{FF2B5EF4-FFF2-40B4-BE49-F238E27FC236}">
                <a16:creationId xmlns:a16="http://schemas.microsoft.com/office/drawing/2014/main" id="{D6CDFD93-E80D-4E76-4EEB-93E90C488A52}"/>
              </a:ext>
            </a:extLst>
          </p:cNvPr>
          <p:cNvSpPr/>
          <p:nvPr/>
        </p:nvSpPr>
        <p:spPr>
          <a:xfrm>
            <a:off x="1653526" y="4316467"/>
            <a:ext cx="473330" cy="209710"/>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p>
        </p:txBody>
      </p:sp>
      <p:sp>
        <p:nvSpPr>
          <p:cNvPr id="119" name="角丸四角形 71">
            <a:extLst>
              <a:ext uri="{FF2B5EF4-FFF2-40B4-BE49-F238E27FC236}">
                <a16:creationId xmlns:a16="http://schemas.microsoft.com/office/drawing/2014/main" id="{E92B1872-357D-7918-5DCF-2041CF41C4D5}"/>
              </a:ext>
            </a:extLst>
          </p:cNvPr>
          <p:cNvSpPr/>
          <p:nvPr/>
        </p:nvSpPr>
        <p:spPr>
          <a:xfrm>
            <a:off x="3065942" y="4304874"/>
            <a:ext cx="575413" cy="19481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p:txBody>
      </p:sp>
      <p:cxnSp>
        <p:nvCxnSpPr>
          <p:cNvPr id="120" name="直線コネクタ 119">
            <a:extLst>
              <a:ext uri="{FF2B5EF4-FFF2-40B4-BE49-F238E27FC236}">
                <a16:creationId xmlns:a16="http://schemas.microsoft.com/office/drawing/2014/main" id="{16DE97D7-4532-5DBF-AA84-9A2441F164EF}"/>
              </a:ext>
            </a:extLst>
          </p:cNvPr>
          <p:cNvCxnSpPr>
            <a:cxnSpLocks/>
          </p:cNvCxnSpPr>
          <p:nvPr/>
        </p:nvCxnSpPr>
        <p:spPr>
          <a:xfrm>
            <a:off x="3382252" y="4499691"/>
            <a:ext cx="18521" cy="835686"/>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21" name="角丸四角形 74">
            <a:extLst>
              <a:ext uri="{FF2B5EF4-FFF2-40B4-BE49-F238E27FC236}">
                <a16:creationId xmlns:a16="http://schemas.microsoft.com/office/drawing/2014/main" id="{F9BED90B-0928-7A56-D144-A4B6012001FE}"/>
              </a:ext>
            </a:extLst>
          </p:cNvPr>
          <p:cNvSpPr/>
          <p:nvPr/>
        </p:nvSpPr>
        <p:spPr>
          <a:xfrm>
            <a:off x="5436545" y="4337485"/>
            <a:ext cx="473330" cy="209710"/>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p>
        </p:txBody>
      </p:sp>
      <p:cxnSp>
        <p:nvCxnSpPr>
          <p:cNvPr id="122" name="直線コネクタ 121">
            <a:extLst>
              <a:ext uri="{FF2B5EF4-FFF2-40B4-BE49-F238E27FC236}">
                <a16:creationId xmlns:a16="http://schemas.microsoft.com/office/drawing/2014/main" id="{5F4F8DA3-1F27-43C7-62D6-39EF26C7D61C}"/>
              </a:ext>
            </a:extLst>
          </p:cNvPr>
          <p:cNvCxnSpPr>
            <a:cxnSpLocks/>
            <a:stCxn id="121" idx="2"/>
          </p:cNvCxnSpPr>
          <p:nvPr/>
        </p:nvCxnSpPr>
        <p:spPr>
          <a:xfrm flipH="1">
            <a:off x="5667131" y="4547195"/>
            <a:ext cx="6081" cy="731648"/>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3" name="直線コネクタ 122">
            <a:extLst>
              <a:ext uri="{FF2B5EF4-FFF2-40B4-BE49-F238E27FC236}">
                <a16:creationId xmlns:a16="http://schemas.microsoft.com/office/drawing/2014/main" id="{E689541B-15D6-8A3C-4043-9D3F9AC0F788}"/>
              </a:ext>
            </a:extLst>
          </p:cNvPr>
          <p:cNvCxnSpPr>
            <a:cxnSpLocks/>
          </p:cNvCxnSpPr>
          <p:nvPr/>
        </p:nvCxnSpPr>
        <p:spPr>
          <a:xfrm>
            <a:off x="6236183" y="4497484"/>
            <a:ext cx="0" cy="813151"/>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24" name="正方形/長方形 123">
            <a:extLst>
              <a:ext uri="{FF2B5EF4-FFF2-40B4-BE49-F238E27FC236}">
                <a16:creationId xmlns:a16="http://schemas.microsoft.com/office/drawing/2014/main" id="{3B42F95C-CE0F-2155-13E4-684B4CCC0E70}"/>
              </a:ext>
            </a:extLst>
          </p:cNvPr>
          <p:cNvSpPr/>
          <p:nvPr/>
        </p:nvSpPr>
        <p:spPr>
          <a:xfrm>
            <a:off x="909980" y="3829407"/>
            <a:ext cx="753336" cy="29941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lnSpc>
                <a:spcPct val="150000"/>
              </a:lnSpc>
            </a:pPr>
            <a:r>
              <a:rPr lang="ja-JP" altLang="en-US" sz="12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取得例</a:t>
            </a:r>
            <a:endParaRPr lang="en-US" altLang="ja-JP" sz="12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角丸四角形 83">
            <a:extLst>
              <a:ext uri="{FF2B5EF4-FFF2-40B4-BE49-F238E27FC236}">
                <a16:creationId xmlns:a16="http://schemas.microsoft.com/office/drawing/2014/main" id="{15C15003-423C-742A-B611-E7577099B394}"/>
              </a:ext>
            </a:extLst>
          </p:cNvPr>
          <p:cNvSpPr/>
          <p:nvPr/>
        </p:nvSpPr>
        <p:spPr>
          <a:xfrm>
            <a:off x="924446" y="4662109"/>
            <a:ext cx="958705" cy="209710"/>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a:t>
            </a:r>
            <a:endParaRPr lang="ja-JP" altLang="en-US"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ホームベース 85">
            <a:extLst>
              <a:ext uri="{FF2B5EF4-FFF2-40B4-BE49-F238E27FC236}">
                <a16:creationId xmlns:a16="http://schemas.microsoft.com/office/drawing/2014/main" id="{EBF51698-28D8-0D70-6ED2-9DC62A7081E4}"/>
              </a:ext>
            </a:extLst>
          </p:cNvPr>
          <p:cNvSpPr/>
          <p:nvPr/>
        </p:nvSpPr>
        <p:spPr>
          <a:xfrm>
            <a:off x="2872394" y="4996944"/>
            <a:ext cx="527750" cy="287530"/>
          </a:xfrm>
          <a:prstGeom prst="homePlate">
            <a:avLst>
              <a:gd name="adj" fmla="val 27166"/>
            </a:avLst>
          </a:prstGeom>
          <a:solidFill>
            <a:srgbClr val="00B0F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産後パパ</a:t>
            </a:r>
            <a:endParaRPr lang="en-US" altLang="ja-JP"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育休</a:t>
            </a:r>
          </a:p>
        </p:txBody>
      </p:sp>
      <p:sp>
        <p:nvSpPr>
          <p:cNvPr id="127" name="ホームベース 86">
            <a:extLst>
              <a:ext uri="{FF2B5EF4-FFF2-40B4-BE49-F238E27FC236}">
                <a16:creationId xmlns:a16="http://schemas.microsoft.com/office/drawing/2014/main" id="{A16F0708-7715-5017-A3CD-7EF81B41E43F}"/>
              </a:ext>
            </a:extLst>
          </p:cNvPr>
          <p:cNvSpPr/>
          <p:nvPr/>
        </p:nvSpPr>
        <p:spPr>
          <a:xfrm>
            <a:off x="3416056" y="4662110"/>
            <a:ext cx="1096438" cy="231173"/>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128" name="角丸四角形吹き出し 87">
            <a:extLst>
              <a:ext uri="{FF2B5EF4-FFF2-40B4-BE49-F238E27FC236}">
                <a16:creationId xmlns:a16="http://schemas.microsoft.com/office/drawing/2014/main" id="{1FC74EA7-0176-EFF9-F301-CCF2DEE06460}"/>
              </a:ext>
            </a:extLst>
          </p:cNvPr>
          <p:cNvSpPr/>
          <p:nvPr/>
        </p:nvSpPr>
        <p:spPr>
          <a:xfrm>
            <a:off x="5413822" y="5405442"/>
            <a:ext cx="1116000" cy="201338"/>
          </a:xfrm>
          <a:prstGeom prst="wedgeRoundRectCallout">
            <a:avLst>
              <a:gd name="adj1" fmla="val -4536"/>
              <a:gd name="adj2" fmla="val -136254"/>
              <a:gd name="adj3" fmla="val 16667"/>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パパ</a:t>
            </a:r>
            <a:r>
              <a:rPr lang="ja-JP" altLang="en-US" sz="900" dirty="0">
                <a:solidFill>
                  <a:srgbClr val="FF0000"/>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ママ育休プラス</a:t>
            </a:r>
          </a:p>
        </p:txBody>
      </p:sp>
      <p:sp>
        <p:nvSpPr>
          <p:cNvPr id="129" name="ホームベース 47">
            <a:extLst>
              <a:ext uri="{FF2B5EF4-FFF2-40B4-BE49-F238E27FC236}">
                <a16:creationId xmlns:a16="http://schemas.microsoft.com/office/drawing/2014/main" id="{0C11E9ED-E289-023D-937C-8D4A312696E1}"/>
              </a:ext>
            </a:extLst>
          </p:cNvPr>
          <p:cNvSpPr/>
          <p:nvPr/>
        </p:nvSpPr>
        <p:spPr>
          <a:xfrm>
            <a:off x="4347781" y="5012703"/>
            <a:ext cx="683374" cy="212263"/>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130" name="直線コネクタ 129">
            <a:extLst>
              <a:ext uri="{FF2B5EF4-FFF2-40B4-BE49-F238E27FC236}">
                <a16:creationId xmlns:a16="http://schemas.microsoft.com/office/drawing/2014/main" id="{1FBAFAE9-2D13-0725-9A8E-A9F937BEEE02}"/>
              </a:ext>
            </a:extLst>
          </p:cNvPr>
          <p:cNvCxnSpPr>
            <a:cxnSpLocks/>
          </p:cNvCxnSpPr>
          <p:nvPr/>
        </p:nvCxnSpPr>
        <p:spPr>
          <a:xfrm>
            <a:off x="7397882" y="4497484"/>
            <a:ext cx="0" cy="813151"/>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1" name="直線コネクタ 130">
            <a:extLst>
              <a:ext uri="{FF2B5EF4-FFF2-40B4-BE49-F238E27FC236}">
                <a16:creationId xmlns:a16="http://schemas.microsoft.com/office/drawing/2014/main" id="{5BB1DB58-FA35-E586-5770-E937B6CF21F4}"/>
              </a:ext>
            </a:extLst>
          </p:cNvPr>
          <p:cNvCxnSpPr>
            <a:cxnSpLocks/>
          </p:cNvCxnSpPr>
          <p:nvPr/>
        </p:nvCxnSpPr>
        <p:spPr>
          <a:xfrm>
            <a:off x="8750831" y="4508539"/>
            <a:ext cx="0" cy="813151"/>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32" name="角丸四角形 72">
            <a:extLst>
              <a:ext uri="{FF2B5EF4-FFF2-40B4-BE49-F238E27FC236}">
                <a16:creationId xmlns:a16="http://schemas.microsoft.com/office/drawing/2014/main" id="{BFD20E62-B9CB-4DCC-C7D6-74569835D91A}"/>
              </a:ext>
            </a:extLst>
          </p:cNvPr>
          <p:cNvSpPr/>
          <p:nvPr/>
        </p:nvSpPr>
        <p:spPr>
          <a:xfrm>
            <a:off x="7073847" y="4322405"/>
            <a:ext cx="665161" cy="209710"/>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sp>
        <p:nvSpPr>
          <p:cNvPr id="133" name="角丸四角形 72">
            <a:extLst>
              <a:ext uri="{FF2B5EF4-FFF2-40B4-BE49-F238E27FC236}">
                <a16:creationId xmlns:a16="http://schemas.microsoft.com/office/drawing/2014/main" id="{345644A7-443D-7C5A-AEFD-6EF10C9151BA}"/>
              </a:ext>
            </a:extLst>
          </p:cNvPr>
          <p:cNvSpPr/>
          <p:nvPr/>
        </p:nvSpPr>
        <p:spPr>
          <a:xfrm>
            <a:off x="8547164" y="4317982"/>
            <a:ext cx="466672" cy="20819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２歳</a:t>
            </a:r>
          </a:p>
        </p:txBody>
      </p:sp>
      <p:sp>
        <p:nvSpPr>
          <p:cNvPr id="134" name="ホームベース 40">
            <a:extLst>
              <a:ext uri="{FF2B5EF4-FFF2-40B4-BE49-F238E27FC236}">
                <a16:creationId xmlns:a16="http://schemas.microsoft.com/office/drawing/2014/main" id="{912D65D9-86D7-9745-B9CD-F1E82B09ABF5}"/>
              </a:ext>
            </a:extLst>
          </p:cNvPr>
          <p:cNvSpPr/>
          <p:nvPr/>
        </p:nvSpPr>
        <p:spPr>
          <a:xfrm>
            <a:off x="6249238" y="4651832"/>
            <a:ext cx="628365" cy="22767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135" name="ホームベース 40">
            <a:extLst>
              <a:ext uri="{FF2B5EF4-FFF2-40B4-BE49-F238E27FC236}">
                <a16:creationId xmlns:a16="http://schemas.microsoft.com/office/drawing/2014/main" id="{48E8B737-B39C-5648-AD65-813C6BD95E21}"/>
              </a:ext>
            </a:extLst>
          </p:cNvPr>
          <p:cNvSpPr/>
          <p:nvPr/>
        </p:nvSpPr>
        <p:spPr>
          <a:xfrm>
            <a:off x="6813823" y="4999502"/>
            <a:ext cx="599304" cy="242102"/>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136" name="ホームベース 40">
            <a:extLst>
              <a:ext uri="{FF2B5EF4-FFF2-40B4-BE49-F238E27FC236}">
                <a16:creationId xmlns:a16="http://schemas.microsoft.com/office/drawing/2014/main" id="{D04BFEE1-1C7A-57A0-F079-9EA1FED96E0B}"/>
              </a:ext>
            </a:extLst>
          </p:cNvPr>
          <p:cNvSpPr/>
          <p:nvPr/>
        </p:nvSpPr>
        <p:spPr>
          <a:xfrm>
            <a:off x="7411895" y="4633904"/>
            <a:ext cx="697520" cy="209710"/>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137" name="ホームベース 40">
            <a:extLst>
              <a:ext uri="{FF2B5EF4-FFF2-40B4-BE49-F238E27FC236}">
                <a16:creationId xmlns:a16="http://schemas.microsoft.com/office/drawing/2014/main" id="{3E0FF960-7CCB-DBEA-FF34-607E6CA96C2F}"/>
              </a:ext>
            </a:extLst>
          </p:cNvPr>
          <p:cNvSpPr/>
          <p:nvPr/>
        </p:nvSpPr>
        <p:spPr>
          <a:xfrm>
            <a:off x="8109412" y="4984694"/>
            <a:ext cx="649981" cy="242102"/>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138" name="角丸四角形 72">
            <a:extLst>
              <a:ext uri="{FF2B5EF4-FFF2-40B4-BE49-F238E27FC236}">
                <a16:creationId xmlns:a16="http://schemas.microsoft.com/office/drawing/2014/main" id="{525A21AB-AD4A-257D-6930-095C1E0926CA}"/>
              </a:ext>
            </a:extLst>
          </p:cNvPr>
          <p:cNvSpPr/>
          <p:nvPr/>
        </p:nvSpPr>
        <p:spPr>
          <a:xfrm>
            <a:off x="5970162" y="4331432"/>
            <a:ext cx="714869" cy="196261"/>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sp>
        <p:nvSpPr>
          <p:cNvPr id="139" name="ホームベース 40">
            <a:extLst>
              <a:ext uri="{FF2B5EF4-FFF2-40B4-BE49-F238E27FC236}">
                <a16:creationId xmlns:a16="http://schemas.microsoft.com/office/drawing/2014/main" id="{7E6EB82F-37B8-9461-12A6-6B9A09AF2F0E}"/>
              </a:ext>
            </a:extLst>
          </p:cNvPr>
          <p:cNvSpPr/>
          <p:nvPr/>
        </p:nvSpPr>
        <p:spPr>
          <a:xfrm>
            <a:off x="5632490" y="5012699"/>
            <a:ext cx="618360" cy="212264"/>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140" name="テキスト ボックス 139">
            <a:extLst>
              <a:ext uri="{FF2B5EF4-FFF2-40B4-BE49-F238E27FC236}">
                <a16:creationId xmlns:a16="http://schemas.microsoft.com/office/drawing/2014/main" id="{01234240-134A-85AC-F1EE-8765070406B9}"/>
              </a:ext>
            </a:extLst>
          </p:cNvPr>
          <p:cNvSpPr txBox="1"/>
          <p:nvPr/>
        </p:nvSpPr>
        <p:spPr>
          <a:xfrm>
            <a:off x="3659878" y="5316854"/>
            <a:ext cx="1679337" cy="342723"/>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632906">
              <a:lnSpc>
                <a:spcPts val="1039"/>
              </a:lnSpc>
            </a:pPr>
            <a:r>
              <a:rPr lang="ja-JP" altLang="en-US" sz="675" b="1" dirty="0">
                <a:solidFill>
                  <a:prstClr val="black"/>
                </a:solidFill>
              </a:rPr>
              <a:t>育児休業</a:t>
            </a:r>
            <a:endParaRPr lang="en-US" altLang="ja-JP" sz="675" b="1" dirty="0">
              <a:solidFill>
                <a:prstClr val="black"/>
              </a:solidFill>
            </a:endParaRPr>
          </a:p>
          <a:p>
            <a:pPr defTabSz="632906">
              <a:lnSpc>
                <a:spcPts val="1039"/>
              </a:lnSpc>
            </a:pPr>
            <a:r>
              <a:rPr lang="ja-JP" altLang="en-US" sz="675" dirty="0">
                <a:solidFill>
                  <a:prstClr val="black"/>
                </a:solidFill>
              </a:rPr>
              <a:t>夫婦ともに分割して２回取得可能</a:t>
            </a:r>
          </a:p>
        </p:txBody>
      </p:sp>
      <p:sp>
        <p:nvSpPr>
          <p:cNvPr id="141" name="テキスト ボックス 140">
            <a:extLst>
              <a:ext uri="{FF2B5EF4-FFF2-40B4-BE49-F238E27FC236}">
                <a16:creationId xmlns:a16="http://schemas.microsoft.com/office/drawing/2014/main" id="{4D79D8A4-9311-7389-1F3D-E93A41646899}"/>
              </a:ext>
            </a:extLst>
          </p:cNvPr>
          <p:cNvSpPr txBox="1"/>
          <p:nvPr/>
        </p:nvSpPr>
        <p:spPr>
          <a:xfrm>
            <a:off x="6763147" y="5286921"/>
            <a:ext cx="1101068" cy="342723"/>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632906">
              <a:lnSpc>
                <a:spcPts val="1039"/>
              </a:lnSpc>
            </a:pPr>
            <a:r>
              <a:rPr lang="ja-JP" altLang="en-US" sz="675" b="1" dirty="0">
                <a:solidFill>
                  <a:prstClr val="black"/>
                </a:solidFill>
              </a:rPr>
              <a:t>１歳以降の育児休業</a:t>
            </a:r>
            <a:endParaRPr lang="en-US" altLang="ja-JP" sz="675" b="1" dirty="0">
              <a:solidFill>
                <a:prstClr val="black"/>
              </a:solidFill>
            </a:endParaRPr>
          </a:p>
          <a:p>
            <a:pPr defTabSz="632906">
              <a:lnSpc>
                <a:spcPts val="1039"/>
              </a:lnSpc>
            </a:pPr>
            <a:r>
              <a:rPr lang="ja-JP" altLang="en-US" sz="675" dirty="0">
                <a:solidFill>
                  <a:prstClr val="black"/>
                </a:solidFill>
              </a:rPr>
              <a:t>途中交代可能</a:t>
            </a:r>
          </a:p>
        </p:txBody>
      </p:sp>
      <p:sp>
        <p:nvSpPr>
          <p:cNvPr id="142" name="テキスト ボックス 141">
            <a:extLst>
              <a:ext uri="{FF2B5EF4-FFF2-40B4-BE49-F238E27FC236}">
                <a16:creationId xmlns:a16="http://schemas.microsoft.com/office/drawing/2014/main" id="{4E351C66-3A4E-E1AD-C97B-E995026FC6B2}"/>
              </a:ext>
            </a:extLst>
          </p:cNvPr>
          <p:cNvSpPr txBox="1"/>
          <p:nvPr/>
        </p:nvSpPr>
        <p:spPr>
          <a:xfrm>
            <a:off x="2015749" y="5320701"/>
            <a:ext cx="1311569" cy="342723"/>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632906">
              <a:lnSpc>
                <a:spcPts val="1039"/>
              </a:lnSpc>
            </a:pPr>
            <a:r>
              <a:rPr lang="ja-JP" altLang="en-US" sz="675" b="1" dirty="0">
                <a:solidFill>
                  <a:prstClr val="black"/>
                </a:solidFill>
              </a:rPr>
              <a:t>産後パパ育休</a:t>
            </a:r>
            <a:endParaRPr lang="en-US" altLang="ja-JP" sz="675" b="1" dirty="0">
              <a:solidFill>
                <a:prstClr val="black"/>
              </a:solidFill>
            </a:endParaRPr>
          </a:p>
          <a:p>
            <a:pPr defTabSz="632906">
              <a:lnSpc>
                <a:spcPts val="1039"/>
              </a:lnSpc>
            </a:pPr>
            <a:r>
              <a:rPr lang="ja-JP" altLang="en-US" sz="675" dirty="0">
                <a:solidFill>
                  <a:prstClr val="black"/>
                </a:solidFill>
              </a:rPr>
              <a:t>分割して</a:t>
            </a:r>
            <a:r>
              <a:rPr lang="en-US" altLang="ja-JP" sz="675" dirty="0">
                <a:solidFill>
                  <a:prstClr val="black"/>
                </a:solidFill>
              </a:rPr>
              <a:t>2</a:t>
            </a:r>
            <a:r>
              <a:rPr lang="ja-JP" altLang="en-US" sz="675" dirty="0">
                <a:solidFill>
                  <a:prstClr val="black"/>
                </a:solidFill>
              </a:rPr>
              <a:t>回取得可能</a:t>
            </a:r>
            <a:endParaRPr lang="en-US" altLang="ja-JP" sz="675" dirty="0">
              <a:solidFill>
                <a:prstClr val="black"/>
              </a:solidFill>
            </a:endParaRPr>
          </a:p>
        </p:txBody>
      </p:sp>
      <p:sp>
        <p:nvSpPr>
          <p:cNvPr id="143" name="スライド番号プレースホルダー 2">
            <a:extLst>
              <a:ext uri="{FF2B5EF4-FFF2-40B4-BE49-F238E27FC236}">
                <a16:creationId xmlns:a16="http://schemas.microsoft.com/office/drawing/2014/main" id="{B7B94B9A-D39F-4FF0-ACCB-DDE38C28A086}"/>
              </a:ext>
            </a:extLst>
          </p:cNvPr>
          <p:cNvSpPr txBox="1">
            <a:spLocks/>
          </p:cNvSpPr>
          <p:nvPr/>
        </p:nvSpPr>
        <p:spPr>
          <a:xfrm>
            <a:off x="216534" y="6427788"/>
            <a:ext cx="332105" cy="360362"/>
          </a:xfrm>
          <a:prstGeom prst="rect">
            <a:avLst/>
          </a:prstGeom>
        </p:spPr>
        <p:txBody>
          <a:bodyPr vert="horz" wrap="square" lIns="0" tIns="47891" rIns="0" bIns="47891" numCol="1" anchor="ctr" anchorCtr="0" compatLnSpc="1">
            <a:prstTxWarp prst="textNoShape">
              <a:avLst/>
            </a:prstTxWarp>
          </a:bodyPr>
          <a:lstStyle>
            <a:defPPr>
              <a:defRPr lang="ja-JP"/>
            </a:defPPr>
            <a:lvl1pPr algn="l" defTabSz="477838" rtl="0" eaLnBrk="1" fontAlgn="base" hangingPunct="1">
              <a:spcBef>
                <a:spcPct val="0"/>
              </a:spcBef>
              <a:spcAft>
                <a:spcPct val="0"/>
              </a:spcAft>
              <a:defRPr kumimoji="1" sz="1200" kern="1200">
                <a:solidFill>
                  <a:srgbClr val="000000"/>
                </a:solidFill>
                <a:latin typeface="+mn-lt"/>
                <a:ea typeface="ＭＳ Ｐゴシック" pitchFamily="50"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998A1A3-FEA1-4990-8247-73F0C5D4C06C}" type="slidenum">
              <a:rPr lang="ja-JP" altLang="en-US" sz="1600" smtClean="0"/>
              <a:pPr>
                <a:defRPr/>
              </a:pPr>
              <a:t>11</a:t>
            </a:fld>
            <a:endParaRPr lang="en-US" altLang="ja-JP" sz="1600" dirty="0"/>
          </a:p>
        </p:txBody>
      </p:sp>
      <p:sp>
        <p:nvSpPr>
          <p:cNvPr id="144" name="テキスト ボックス 143">
            <a:extLst>
              <a:ext uri="{FF2B5EF4-FFF2-40B4-BE49-F238E27FC236}">
                <a16:creationId xmlns:a16="http://schemas.microsoft.com/office/drawing/2014/main" id="{C43ABB0F-88CE-832F-1BAE-D875B5BF2233}"/>
              </a:ext>
            </a:extLst>
          </p:cNvPr>
          <p:cNvSpPr txBox="1"/>
          <p:nvPr/>
        </p:nvSpPr>
        <p:spPr>
          <a:xfrm>
            <a:off x="2179590" y="1823374"/>
            <a:ext cx="6640930" cy="884601"/>
          </a:xfrm>
          <a:prstGeom prst="rect">
            <a:avLst/>
          </a:prstGeom>
          <a:noFill/>
        </p:spPr>
        <p:txBody>
          <a:bodyPr wrap="square">
            <a:spAutoFit/>
          </a:bodyPr>
          <a:lstStyle/>
          <a:p>
            <a:pPr>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・育児休業とは別に子の出生後８週間以内に４週間まで取得可能！</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・２回に分割しての取得も可能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（分割取得は、はじめにまとめて申し出が必要）</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・休業中の一部に仕事をすることも可能</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（労使協定と個別合意がある場合）</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テキスト ボックス 144">
            <a:extLst>
              <a:ext uri="{FF2B5EF4-FFF2-40B4-BE49-F238E27FC236}">
                <a16:creationId xmlns:a16="http://schemas.microsoft.com/office/drawing/2014/main" id="{76699A1B-A604-9DDF-31A1-CFC619AEC94B}"/>
              </a:ext>
            </a:extLst>
          </p:cNvPr>
          <p:cNvSpPr txBox="1"/>
          <p:nvPr/>
        </p:nvSpPr>
        <p:spPr>
          <a:xfrm>
            <a:off x="2180040" y="3050668"/>
            <a:ext cx="6721565" cy="607602"/>
          </a:xfrm>
          <a:prstGeom prst="rect">
            <a:avLst/>
          </a:prstGeom>
          <a:noFill/>
        </p:spPr>
        <p:txBody>
          <a:bodyPr wrap="square">
            <a:spAutoFit/>
          </a:bodyPr>
          <a:lstStyle/>
          <a:p>
            <a:pPr>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・両親がともに育児休業を取得する場合は、子が１歳２か月に達するまでの間、</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育児休業が取得可能！</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（取得期間は産後休業期間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・産後パパ育休期間</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を含め１年間）</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6" name="グループ化 145">
            <a:extLst>
              <a:ext uri="{FF2B5EF4-FFF2-40B4-BE49-F238E27FC236}">
                <a16:creationId xmlns:a16="http://schemas.microsoft.com/office/drawing/2014/main" id="{2081375B-AE9E-9161-211C-DD7B7E26503C}"/>
              </a:ext>
            </a:extLst>
          </p:cNvPr>
          <p:cNvGrpSpPr/>
          <p:nvPr/>
        </p:nvGrpSpPr>
        <p:grpSpPr>
          <a:xfrm>
            <a:off x="907521" y="1708384"/>
            <a:ext cx="1054501" cy="906546"/>
            <a:chOff x="1437687" y="794391"/>
            <a:chExt cx="1456033" cy="1211738"/>
          </a:xfrm>
        </p:grpSpPr>
        <p:sp>
          <p:nvSpPr>
            <p:cNvPr id="147" name="角丸四角形 146">
              <a:extLst>
                <a:ext uri="{FF2B5EF4-FFF2-40B4-BE49-F238E27FC236}">
                  <a16:creationId xmlns:a16="http://schemas.microsoft.com/office/drawing/2014/main" id="{8B8AFAE2-9B7F-837B-520F-50B741073CCF}"/>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8" name="図 147" descr="ダイアグラム&#10;&#10;自動的に生成された説明">
              <a:extLst>
                <a:ext uri="{FF2B5EF4-FFF2-40B4-BE49-F238E27FC236}">
                  <a16:creationId xmlns:a16="http://schemas.microsoft.com/office/drawing/2014/main" id="{03AF7320-1741-B9BF-7193-A2FDD80785A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49" name="図 148" descr="図形&#10;&#10;中程度の精度で自動的に生成された説明">
              <a:extLst>
                <a:ext uri="{FF2B5EF4-FFF2-40B4-BE49-F238E27FC236}">
                  <a16:creationId xmlns:a16="http://schemas.microsoft.com/office/drawing/2014/main" id="{DE1630AA-6D73-3897-8132-3BA58474DAD8}"/>
                </a:ext>
              </a:extLst>
            </p:cNvPr>
            <p:cNvPicPr>
              <a:picLocks noChangeAspect="1"/>
            </p:cNvPicPr>
            <p:nvPr/>
          </p:nvPicPr>
          <p:blipFill>
            <a:blip r:embed="rId5"/>
            <a:stretch>
              <a:fillRect/>
            </a:stretch>
          </p:blipFill>
          <p:spPr>
            <a:xfrm>
              <a:off x="1437687" y="911700"/>
              <a:ext cx="1280107" cy="343909"/>
            </a:xfrm>
            <a:prstGeom prst="rect">
              <a:avLst/>
            </a:prstGeom>
          </p:spPr>
        </p:pic>
      </p:grpSp>
      <p:grpSp>
        <p:nvGrpSpPr>
          <p:cNvPr id="150" name="グループ化 149">
            <a:extLst>
              <a:ext uri="{FF2B5EF4-FFF2-40B4-BE49-F238E27FC236}">
                <a16:creationId xmlns:a16="http://schemas.microsoft.com/office/drawing/2014/main" id="{E104606F-064E-CC31-D4F2-97B106D13E89}"/>
              </a:ext>
            </a:extLst>
          </p:cNvPr>
          <p:cNvGrpSpPr/>
          <p:nvPr/>
        </p:nvGrpSpPr>
        <p:grpSpPr>
          <a:xfrm>
            <a:off x="949399" y="2763891"/>
            <a:ext cx="1054501" cy="906546"/>
            <a:chOff x="1437687" y="794391"/>
            <a:chExt cx="1456033" cy="1211738"/>
          </a:xfrm>
        </p:grpSpPr>
        <p:sp>
          <p:nvSpPr>
            <p:cNvPr id="151" name="角丸四角形 150">
              <a:extLst>
                <a:ext uri="{FF2B5EF4-FFF2-40B4-BE49-F238E27FC236}">
                  <a16:creationId xmlns:a16="http://schemas.microsoft.com/office/drawing/2014/main" id="{12B424AE-23C4-A3B5-16CE-AB4A6AAFC04A}"/>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2" name="図 151" descr="ダイアグラム&#10;&#10;自動的に生成された説明">
              <a:extLst>
                <a:ext uri="{FF2B5EF4-FFF2-40B4-BE49-F238E27FC236}">
                  <a16:creationId xmlns:a16="http://schemas.microsoft.com/office/drawing/2014/main" id="{99997480-7508-0F81-853F-6974899FB59C}"/>
                </a:ext>
              </a:extLst>
            </p:cNvPr>
            <p:cNvPicPr>
              <a:picLocks noChangeAspect="1"/>
            </p:cNvPicPr>
            <p:nvPr/>
          </p:nvPicPr>
          <p:blipFill rotWithShape="1">
            <a:blip r:embed="rId3">
              <a:extLst>
                <a:ext uri="{BEBA8EAE-BF5A-486C-A8C5-ECC9F3942E4B}">
                  <a14:imgProps xmlns:a14="http://schemas.microsoft.com/office/drawing/2010/main">
                    <a14:imgLayer r:embed="rId6">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53" name="図 152" descr="図形&#10;&#10;中程度の精度で自動的に生成された説明">
              <a:extLst>
                <a:ext uri="{FF2B5EF4-FFF2-40B4-BE49-F238E27FC236}">
                  <a16:creationId xmlns:a16="http://schemas.microsoft.com/office/drawing/2014/main" id="{0449451B-AAEB-E3A2-15BD-0B13E0FF6E56}"/>
                </a:ext>
              </a:extLst>
            </p:cNvPr>
            <p:cNvPicPr>
              <a:picLocks noChangeAspect="1"/>
            </p:cNvPicPr>
            <p:nvPr/>
          </p:nvPicPr>
          <p:blipFill>
            <a:blip r:embed="rId5"/>
            <a:stretch>
              <a:fillRect/>
            </a:stretch>
          </p:blipFill>
          <p:spPr>
            <a:xfrm>
              <a:off x="1437687" y="911700"/>
              <a:ext cx="1280107" cy="343909"/>
            </a:xfrm>
            <a:prstGeom prst="rect">
              <a:avLst/>
            </a:prstGeom>
          </p:spPr>
        </p:pic>
      </p:grpSp>
    </p:spTree>
    <p:extLst>
      <p:ext uri="{BB962C8B-B14F-4D97-AF65-F5344CB8AC3E}">
        <p14:creationId xmlns:p14="http://schemas.microsoft.com/office/powerpoint/2010/main" val="3713814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2DAC164B-B083-28C8-CC41-A616CA455EBC}"/>
              </a:ext>
            </a:extLst>
          </p:cNvPr>
          <p:cNvSpPr>
            <a:spLocks noGrp="1"/>
          </p:cNvSpPr>
          <p:nvPr>
            <p:ph type="title"/>
          </p:nvPr>
        </p:nvSpPr>
        <p:spPr>
          <a:xfrm>
            <a:off x="485712" y="279281"/>
            <a:ext cx="8404863" cy="539980"/>
          </a:xfrm>
        </p:spPr>
        <p:txBody>
          <a:bodyPr anchor="ctr"/>
          <a:lstStyle/>
          <a:p>
            <a:pPr marL="816764" indent="-816764"/>
            <a:r>
              <a:rPr lang="en-US" altLang="ja-JP" sz="2400" dirty="0">
                <a:latin typeface="Meiryo" panose="020B0604030504040204" pitchFamily="34" charset="-128"/>
                <a:ea typeface="Meiryo" panose="020B0604030504040204" pitchFamily="34" charset="-128"/>
              </a:rPr>
              <a:t> 2-3</a:t>
            </a:r>
            <a:r>
              <a:rPr lang="ja-JP" altLang="en-US" sz="2400" dirty="0">
                <a:latin typeface="Meiryo" panose="020B0604030504040204" pitchFamily="34" charset="-128"/>
                <a:ea typeface="Meiryo" panose="020B0604030504040204" pitchFamily="34" charset="-128"/>
              </a:rPr>
              <a:t>　</a:t>
            </a:r>
            <a:r>
              <a:rPr lang="ja-JP" altLang="en-US" sz="2400" dirty="0">
                <a:solidFill>
                  <a:schemeClr val="tx1"/>
                </a:solidFill>
                <a:latin typeface="Meiryo" panose="020B0604030504040204" pitchFamily="34" charset="-128"/>
                <a:ea typeface="Meiryo" panose="020B0604030504040204" pitchFamily="34" charset="-128"/>
              </a:rPr>
              <a:t>育児休業等を取得しやすくするための会社の義務①</a:t>
            </a:r>
          </a:p>
        </p:txBody>
      </p:sp>
      <p:sp>
        <p:nvSpPr>
          <p:cNvPr id="6" name="角丸四角形 53">
            <a:extLst>
              <a:ext uri="{FF2B5EF4-FFF2-40B4-BE49-F238E27FC236}">
                <a16:creationId xmlns:a16="http://schemas.microsoft.com/office/drawing/2014/main" id="{3363028A-8463-879F-DD10-F953B58278E7}"/>
              </a:ext>
            </a:extLst>
          </p:cNvPr>
          <p:cNvSpPr/>
          <p:nvPr/>
        </p:nvSpPr>
        <p:spPr>
          <a:xfrm>
            <a:off x="920502" y="4786924"/>
            <a:ext cx="8172450" cy="918304"/>
          </a:xfrm>
          <a:prstGeom prst="roundRect">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7" name="角丸四角形 53">
            <a:extLst>
              <a:ext uri="{FF2B5EF4-FFF2-40B4-BE49-F238E27FC236}">
                <a16:creationId xmlns:a16="http://schemas.microsoft.com/office/drawing/2014/main" id="{8266DA16-E69E-8CE8-A83A-29392483B683}"/>
              </a:ext>
            </a:extLst>
          </p:cNvPr>
          <p:cNvSpPr/>
          <p:nvPr/>
        </p:nvSpPr>
        <p:spPr>
          <a:xfrm>
            <a:off x="933450" y="2954460"/>
            <a:ext cx="8172450" cy="1228780"/>
          </a:xfrm>
          <a:prstGeom prst="roundRect">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8" name="正方形/長方形 7">
            <a:extLst>
              <a:ext uri="{FF2B5EF4-FFF2-40B4-BE49-F238E27FC236}">
                <a16:creationId xmlns:a16="http://schemas.microsoft.com/office/drawing/2014/main" id="{EE9A9F4F-36C4-BCA2-5A2B-D95859D2D99D}"/>
              </a:ext>
            </a:extLst>
          </p:cNvPr>
          <p:cNvSpPr/>
          <p:nvPr/>
        </p:nvSpPr>
        <p:spPr>
          <a:xfrm>
            <a:off x="1962022" y="1589905"/>
            <a:ext cx="7143083" cy="923330"/>
          </a:xfrm>
          <a:prstGeom prst="rect">
            <a:avLst/>
          </a:prstGeom>
        </p:spPr>
        <p:txBody>
          <a:bodyPr wrap="square">
            <a:spAutoFit/>
          </a:bodyPr>
          <a:lstStyle/>
          <a:p>
            <a:pPr marL="338136" indent="-338136"/>
            <a:r>
              <a:rPr lang="ja-JP" altLang="en-US" sz="1800" b="1" dirty="0">
                <a:solidFill>
                  <a:srgbClr val="FF6600"/>
                </a:solidFill>
                <a:latin typeface="Meiryo UI" panose="020B0604030504040204" pitchFamily="50" charset="-128"/>
                <a:ea typeface="Meiryo UI" panose="020B0604030504040204" pitchFamily="50" charset="-128"/>
              </a:rPr>
              <a:t>従業員またはその配偶者が妊娠・出産したことの申出をしたとき、</a:t>
            </a:r>
            <a:endParaRPr lang="en-US" altLang="ja-JP" sz="1800" b="1" dirty="0">
              <a:solidFill>
                <a:srgbClr val="FF6600"/>
              </a:solidFill>
              <a:latin typeface="Meiryo UI" panose="020B0604030504040204" pitchFamily="50" charset="-128"/>
              <a:ea typeface="Meiryo UI" panose="020B0604030504040204" pitchFamily="50" charset="-128"/>
            </a:endParaRPr>
          </a:p>
          <a:p>
            <a:pPr marL="338136" indent="-338136"/>
            <a:r>
              <a:rPr lang="ja-JP" altLang="en-US" sz="1800" b="1" dirty="0">
                <a:solidFill>
                  <a:srgbClr val="FF6600"/>
                </a:solidFill>
                <a:latin typeface="Meiryo UI" panose="020B0604030504040204" pitchFamily="50" charset="-128"/>
                <a:ea typeface="Meiryo UI" panose="020B0604030504040204" pitchFamily="50" charset="-128"/>
              </a:rPr>
              <a:t>会社はその従業員に対して</a:t>
            </a:r>
            <a:r>
              <a:rPr lang="ja-JP" altLang="en-US" sz="1800" b="1" u="sng" dirty="0">
                <a:solidFill>
                  <a:srgbClr val="FF6600"/>
                </a:solidFill>
                <a:latin typeface="Meiryo UI" panose="020B0604030504040204" pitchFamily="50" charset="-128"/>
                <a:ea typeface="Meiryo UI" panose="020B0604030504040204" pitchFamily="50" charset="-128"/>
              </a:rPr>
              <a:t>個別に</a:t>
            </a:r>
            <a:r>
              <a:rPr lang="ja-JP" altLang="en-US" sz="1800" b="1" dirty="0">
                <a:solidFill>
                  <a:srgbClr val="FF6600"/>
                </a:solidFill>
                <a:latin typeface="Meiryo UI" panose="020B0604030504040204" pitchFamily="50" charset="-128"/>
                <a:ea typeface="Meiryo UI" panose="020B0604030504040204" pitchFamily="50" charset="-128"/>
              </a:rPr>
              <a:t>育児休業制度等を周知し、</a:t>
            </a:r>
            <a:endParaRPr lang="en-US" altLang="ja-JP" sz="1800" b="1" dirty="0">
              <a:solidFill>
                <a:srgbClr val="FF6600"/>
              </a:solidFill>
              <a:latin typeface="Meiryo UI" panose="020B0604030504040204" pitchFamily="50" charset="-128"/>
              <a:ea typeface="Meiryo UI" panose="020B0604030504040204" pitchFamily="50" charset="-128"/>
            </a:endParaRPr>
          </a:p>
          <a:p>
            <a:pPr marL="338136" indent="-338136"/>
            <a:r>
              <a:rPr lang="ja-JP" altLang="en-US" sz="1800" b="1" dirty="0">
                <a:solidFill>
                  <a:srgbClr val="FF6600"/>
                </a:solidFill>
                <a:latin typeface="Meiryo UI" panose="020B0604030504040204" pitchFamily="50" charset="-128"/>
                <a:ea typeface="Meiryo UI" panose="020B0604030504040204" pitchFamily="50" charset="-128"/>
              </a:rPr>
              <a:t>これらの制度の取得意向を確認しなければなりません。</a:t>
            </a:r>
            <a:endParaRPr lang="ja-JP" altLang="en-US" sz="1600" b="1" spc="300" dirty="0">
              <a:solidFill>
                <a:srgbClr val="FF6600"/>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1A36C809-1299-F006-7B71-C8FC617BF525}"/>
              </a:ext>
            </a:extLst>
          </p:cNvPr>
          <p:cNvSpPr/>
          <p:nvPr/>
        </p:nvSpPr>
        <p:spPr>
          <a:xfrm>
            <a:off x="907521" y="3007876"/>
            <a:ext cx="8266304" cy="1077218"/>
          </a:xfrm>
          <a:prstGeom prst="rect">
            <a:avLst/>
          </a:prstGeom>
        </p:spPr>
        <p:txBody>
          <a:bodyPr wrap="square">
            <a:spAutoFit/>
          </a:bodyPr>
          <a:lstStyle/>
          <a:p>
            <a:pPr marL="163512">
              <a:spcBef>
                <a:spcPts val="600"/>
              </a:spcBef>
            </a:pPr>
            <a:r>
              <a:rPr lang="ja-JP" altLang="en-US" sz="1600" dirty="0">
                <a:latin typeface="Meiryo UI" panose="020B0604030504040204" pitchFamily="50" charset="-128"/>
                <a:ea typeface="Meiryo UI" panose="020B0604030504040204" pitchFamily="50" charset="-128"/>
              </a:rPr>
              <a:t>①育児休業・産後パパ育休に関する制度</a:t>
            </a:r>
          </a:p>
          <a:p>
            <a:pPr marL="163512"/>
            <a:r>
              <a:rPr lang="ja-JP" altLang="en-US" sz="1600" dirty="0">
                <a:latin typeface="Meiryo UI" panose="020B0604030504040204" pitchFamily="50" charset="-128"/>
                <a:ea typeface="Meiryo UI" panose="020B0604030504040204" pitchFamily="50" charset="-128"/>
              </a:rPr>
              <a:t>②育児休業・産後パパ育休の申し出先</a:t>
            </a:r>
          </a:p>
          <a:p>
            <a:pPr marL="163512"/>
            <a:r>
              <a:rPr lang="ja-JP" altLang="en-US" sz="1600" dirty="0">
                <a:latin typeface="Meiryo UI" panose="020B0604030504040204" pitchFamily="50" charset="-128"/>
                <a:ea typeface="Meiryo UI" panose="020B0604030504040204" pitchFamily="50" charset="-128"/>
              </a:rPr>
              <a:t>③育児休業給付に関すること</a:t>
            </a:r>
          </a:p>
          <a:p>
            <a:pPr marL="163512"/>
            <a:r>
              <a:rPr lang="ja-JP" altLang="en-US" sz="1600" dirty="0">
                <a:latin typeface="Meiryo UI" panose="020B0604030504040204" pitchFamily="50" charset="-128"/>
                <a:ea typeface="Meiryo UI" panose="020B0604030504040204" pitchFamily="50" charset="-128"/>
              </a:rPr>
              <a:t>④労働者が育児休業・産後パパ育休期間に負担すべき社会保険料の取り扱い</a:t>
            </a:r>
            <a:endParaRPr lang="en-US" altLang="ja-JP" b="1"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265A614D-1779-658F-9D98-4533257FFDB1}"/>
              </a:ext>
            </a:extLst>
          </p:cNvPr>
          <p:cNvSpPr/>
          <p:nvPr/>
        </p:nvSpPr>
        <p:spPr>
          <a:xfrm>
            <a:off x="517796" y="924968"/>
            <a:ext cx="9376065" cy="5228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marL="3943327" indent="-3943327">
              <a:lnSpc>
                <a:spcPts val="2160"/>
              </a:lnSpc>
              <a:spcBef>
                <a:spcPts val="300"/>
              </a:spcBef>
              <a:spcAft>
                <a:spcPts val="300"/>
              </a:spcAft>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○妊娠・出産を申出た労働者への個別の周知・意向確認</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2">
            <a:extLst>
              <a:ext uri="{FF2B5EF4-FFF2-40B4-BE49-F238E27FC236}">
                <a16:creationId xmlns:a16="http://schemas.microsoft.com/office/drawing/2014/main" id="{C6497D90-A124-8CED-8B3D-CF341D16D3CB}"/>
              </a:ext>
            </a:extLst>
          </p:cNvPr>
          <p:cNvSpPr>
            <a:spLocks noGrp="1"/>
          </p:cNvSpPr>
          <p:nvPr>
            <p:ph type="sldNum" sz="quarter" idx="11"/>
          </p:nvPr>
        </p:nvSpPr>
        <p:spPr>
          <a:xfrm>
            <a:off x="216534" y="6427788"/>
            <a:ext cx="332105" cy="360362"/>
          </a:xfrm>
        </p:spPr>
        <p:txBody>
          <a:bodyPr/>
          <a:lstStyle/>
          <a:p>
            <a:pPr>
              <a:defRPr/>
            </a:pPr>
            <a:fld id="{E998A1A3-FEA1-4990-8247-73F0C5D4C06C}" type="slidenum">
              <a:rPr lang="ja-JP" altLang="en-US" sz="1600"/>
              <a:pPr>
                <a:defRPr/>
              </a:pPr>
              <a:t>12</a:t>
            </a:fld>
            <a:endParaRPr lang="en-US" altLang="ja-JP" sz="1600" dirty="0"/>
          </a:p>
        </p:txBody>
      </p:sp>
      <p:grpSp>
        <p:nvGrpSpPr>
          <p:cNvPr id="16" name="グループ化 15">
            <a:extLst>
              <a:ext uri="{FF2B5EF4-FFF2-40B4-BE49-F238E27FC236}">
                <a16:creationId xmlns:a16="http://schemas.microsoft.com/office/drawing/2014/main" id="{B3E69EF8-D670-C9CA-9DF7-62DBB57D136D}"/>
              </a:ext>
            </a:extLst>
          </p:cNvPr>
          <p:cNvGrpSpPr/>
          <p:nvPr/>
        </p:nvGrpSpPr>
        <p:grpSpPr>
          <a:xfrm>
            <a:off x="907521" y="1525504"/>
            <a:ext cx="1054501" cy="906546"/>
            <a:chOff x="1437687" y="794391"/>
            <a:chExt cx="1456033" cy="1211738"/>
          </a:xfrm>
        </p:grpSpPr>
        <p:sp>
          <p:nvSpPr>
            <p:cNvPr id="17" name="角丸四角形 16">
              <a:extLst>
                <a:ext uri="{FF2B5EF4-FFF2-40B4-BE49-F238E27FC236}">
                  <a16:creationId xmlns:a16="http://schemas.microsoft.com/office/drawing/2014/main" id="{E9A5F988-1E16-244C-DDFA-8E2B1927A819}"/>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descr="ダイアグラム&#10;&#10;自動的に生成された説明">
              <a:extLst>
                <a:ext uri="{FF2B5EF4-FFF2-40B4-BE49-F238E27FC236}">
                  <a16:creationId xmlns:a16="http://schemas.microsoft.com/office/drawing/2014/main" id="{8D5E21A8-3637-25E7-B88B-DF53C9EC02F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9" name="図 18" descr="図形&#10;&#10;中程度の精度で自動的に生成された説明">
              <a:extLst>
                <a:ext uri="{FF2B5EF4-FFF2-40B4-BE49-F238E27FC236}">
                  <a16:creationId xmlns:a16="http://schemas.microsoft.com/office/drawing/2014/main" id="{6E136747-D329-7F37-3AE6-10E10246A6F2}"/>
                </a:ext>
              </a:extLst>
            </p:cNvPr>
            <p:cNvPicPr>
              <a:picLocks noChangeAspect="1"/>
            </p:cNvPicPr>
            <p:nvPr/>
          </p:nvPicPr>
          <p:blipFill>
            <a:blip r:embed="rId5"/>
            <a:stretch>
              <a:fillRect/>
            </a:stretch>
          </p:blipFill>
          <p:spPr>
            <a:xfrm>
              <a:off x="1437687" y="911700"/>
              <a:ext cx="1280107" cy="343909"/>
            </a:xfrm>
            <a:prstGeom prst="rect">
              <a:avLst/>
            </a:prstGeom>
          </p:spPr>
        </p:pic>
      </p:grpSp>
      <p:sp>
        <p:nvSpPr>
          <p:cNvPr id="20" name="角丸四角形 19">
            <a:extLst>
              <a:ext uri="{FF2B5EF4-FFF2-40B4-BE49-F238E27FC236}">
                <a16:creationId xmlns:a16="http://schemas.microsoft.com/office/drawing/2014/main" id="{8C96142D-CD9A-2CEF-E06D-7FA0BB2F819F}"/>
              </a:ext>
            </a:extLst>
          </p:cNvPr>
          <p:cNvSpPr/>
          <p:nvPr/>
        </p:nvSpPr>
        <p:spPr>
          <a:xfrm>
            <a:off x="657158" y="1447822"/>
            <a:ext cx="8731046" cy="4785338"/>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22" name="テキスト ボックス 21">
            <a:extLst>
              <a:ext uri="{FF2B5EF4-FFF2-40B4-BE49-F238E27FC236}">
                <a16:creationId xmlns:a16="http://schemas.microsoft.com/office/drawing/2014/main" id="{032A3042-01EA-3F26-33CB-12BD17A69C7E}"/>
              </a:ext>
            </a:extLst>
          </p:cNvPr>
          <p:cNvSpPr txBox="1"/>
          <p:nvPr/>
        </p:nvSpPr>
        <p:spPr>
          <a:xfrm>
            <a:off x="813667" y="4444717"/>
            <a:ext cx="8146521" cy="338554"/>
          </a:xfrm>
          <a:prstGeom prst="rect">
            <a:avLst/>
          </a:prstGeom>
          <a:noFill/>
        </p:spPr>
        <p:txBody>
          <a:bodyPr wrap="square">
            <a:spAutoFit/>
          </a:bodyPr>
          <a:lstStyle/>
          <a:p>
            <a:pPr marL="163512">
              <a:spcBef>
                <a:spcPts val="600"/>
              </a:spcBef>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個別周知・意向確認の方法</a:t>
            </a:r>
            <a:r>
              <a:rPr lang="en-US" altLang="ja-JP" sz="1600" b="1" dirty="0">
                <a:latin typeface="Meiryo UI" panose="020B0604030504040204" pitchFamily="50" charset="-128"/>
                <a:ea typeface="Meiryo UI" panose="020B0604030504040204" pitchFamily="50" charset="-128"/>
              </a:rPr>
              <a:t>】</a:t>
            </a:r>
            <a:endParaRPr lang="ja-JP" altLang="en-US" sz="1200" dirty="0"/>
          </a:p>
        </p:txBody>
      </p:sp>
      <p:sp>
        <p:nvSpPr>
          <p:cNvPr id="5" name="フローチャート: 代替処理 4">
            <a:extLst>
              <a:ext uri="{FF2B5EF4-FFF2-40B4-BE49-F238E27FC236}">
                <a16:creationId xmlns:a16="http://schemas.microsoft.com/office/drawing/2014/main" id="{63A4CEEC-334D-F59A-D762-DDD4CA8427AC}"/>
              </a:ext>
            </a:extLst>
          </p:cNvPr>
          <p:cNvSpPr/>
          <p:nvPr/>
        </p:nvSpPr>
        <p:spPr>
          <a:xfrm>
            <a:off x="1095021" y="5289746"/>
            <a:ext cx="7891304" cy="415482"/>
          </a:xfrm>
          <a:prstGeom prst="flowChartAlternateProcess">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pPr>
            <a:endParaRPr lang="ja-JP" altLang="en-US" sz="1400" dirty="0">
              <a:solidFill>
                <a:prstClr val="black"/>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D8B600D2-E4A7-BA1E-E5E1-E93E19F98BDB}"/>
              </a:ext>
            </a:extLst>
          </p:cNvPr>
          <p:cNvSpPr txBox="1"/>
          <p:nvPr/>
        </p:nvSpPr>
        <p:spPr>
          <a:xfrm>
            <a:off x="1045197" y="5809946"/>
            <a:ext cx="8128628" cy="307777"/>
          </a:xfrm>
          <a:prstGeom prst="rect">
            <a:avLst/>
          </a:prstGeom>
          <a:noFill/>
        </p:spPr>
        <p:txBody>
          <a:bodyPr wrap="square">
            <a:spAutoFit/>
          </a:bodyPr>
          <a:lstStyle/>
          <a:p>
            <a:pPr algn="l"/>
            <a:r>
              <a:rPr lang="ja-JP" altLang="en-US" sz="1400" dirty="0">
                <a:latin typeface="Meiryo UI" panose="020B0604030504040204" pitchFamily="50" charset="-128"/>
                <a:ea typeface="Meiryo UI" panose="020B0604030504040204" pitchFamily="50" charset="-128"/>
              </a:rPr>
              <a:t>なお、個別周知・意向確認は</a:t>
            </a:r>
            <a:r>
              <a:rPr lang="ja-JP" altLang="en-US" sz="1400" b="1" dirty="0">
                <a:latin typeface="Meiryo UI" panose="020B0604030504040204" pitchFamily="50" charset="-128"/>
                <a:ea typeface="Meiryo UI" panose="020B0604030504040204" pitchFamily="50" charset="-128"/>
              </a:rPr>
              <a:t>事業主</a:t>
            </a:r>
            <a:r>
              <a:rPr lang="ja-JP" altLang="en-US" sz="1400" dirty="0">
                <a:latin typeface="Meiryo UI" panose="020B0604030504040204" pitchFamily="50" charset="-128"/>
                <a:ea typeface="Meiryo UI" panose="020B0604030504040204" pitchFamily="50" charset="-128"/>
              </a:rPr>
              <a:t>または</a:t>
            </a:r>
            <a:r>
              <a:rPr lang="ja-JP" altLang="en-US" sz="1400" b="1" dirty="0">
                <a:latin typeface="Meiryo UI" panose="020B0604030504040204" pitchFamily="50" charset="-128"/>
                <a:ea typeface="Meiryo UI" panose="020B0604030504040204" pitchFamily="50" charset="-128"/>
              </a:rPr>
              <a:t>その委任を受けてその権限を行使する者</a:t>
            </a:r>
            <a:r>
              <a:rPr lang="ja-JP" altLang="en-US" sz="1400" dirty="0">
                <a:latin typeface="Meiryo UI" panose="020B0604030504040204" pitchFamily="50" charset="-128"/>
                <a:ea typeface="Meiryo UI" panose="020B0604030504040204" pitchFamily="50" charset="-128"/>
              </a:rPr>
              <a:t>が行うことができます。</a:t>
            </a:r>
          </a:p>
        </p:txBody>
      </p:sp>
      <p:sp>
        <p:nvSpPr>
          <p:cNvPr id="11" name="正方形/長方形 10">
            <a:extLst>
              <a:ext uri="{FF2B5EF4-FFF2-40B4-BE49-F238E27FC236}">
                <a16:creationId xmlns:a16="http://schemas.microsoft.com/office/drawing/2014/main" id="{310232AF-C72E-2018-DD45-6DA10AE9E259}"/>
              </a:ext>
            </a:extLst>
          </p:cNvPr>
          <p:cNvSpPr/>
          <p:nvPr/>
        </p:nvSpPr>
        <p:spPr>
          <a:xfrm>
            <a:off x="813667" y="2577806"/>
            <a:ext cx="8266304" cy="338554"/>
          </a:xfrm>
          <a:prstGeom prst="rect">
            <a:avLst/>
          </a:prstGeom>
        </p:spPr>
        <p:txBody>
          <a:bodyPr wrap="square">
            <a:spAutoFit/>
          </a:bodyPr>
          <a:lstStyle/>
          <a:p>
            <a:pPr marL="163512">
              <a:spcBef>
                <a:spcPts val="600"/>
              </a:spcBef>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周知事項</a:t>
            </a:r>
            <a:r>
              <a:rPr lang="en-US" altLang="ja-JP" sz="1600" b="1" dirty="0">
                <a:latin typeface="Meiryo UI" panose="020B0604030504040204" pitchFamily="50" charset="-128"/>
                <a:ea typeface="Meiryo UI" panose="020B0604030504040204" pitchFamily="50" charset="-128"/>
              </a:rPr>
              <a:t>】</a:t>
            </a:r>
            <a:endParaRPr lang="en-US" altLang="ja-JP" b="1"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744F45A2-E1C2-0093-FA4D-CD3B13CADB4E}"/>
              </a:ext>
            </a:extLst>
          </p:cNvPr>
          <p:cNvSpPr txBox="1"/>
          <p:nvPr/>
        </p:nvSpPr>
        <p:spPr>
          <a:xfrm>
            <a:off x="921404" y="4862801"/>
            <a:ext cx="8146521" cy="784830"/>
          </a:xfrm>
          <a:prstGeom prst="rect">
            <a:avLst/>
          </a:prstGeom>
          <a:noFill/>
        </p:spPr>
        <p:txBody>
          <a:bodyPr wrap="square">
            <a:spAutoFit/>
          </a:bodyPr>
          <a:lstStyle/>
          <a:p>
            <a:pPr marL="180975">
              <a:spcBef>
                <a:spcPts val="600"/>
              </a:spcBef>
            </a:pPr>
            <a:r>
              <a:rPr lang="ja-JP" altLang="en-US" sz="1600" dirty="0">
                <a:latin typeface="Meiryo UI" panose="020B0604030504040204" pitchFamily="50" charset="-128"/>
                <a:ea typeface="Meiryo UI" panose="020B0604030504040204" pitchFamily="50" charset="-128"/>
              </a:rPr>
              <a:t>面談、書面交付、</a:t>
            </a:r>
            <a:r>
              <a:rPr lang="en-US" altLang="ja-JP" sz="1600" dirty="0">
                <a:latin typeface="Meiryo UI" panose="020B0604030504040204" pitchFamily="50" charset="-128"/>
                <a:ea typeface="Meiryo UI" panose="020B0604030504040204" pitchFamily="50" charset="-128"/>
              </a:rPr>
              <a:t>Fax</a:t>
            </a:r>
            <a:r>
              <a:rPr lang="ja-JP" altLang="en-US" sz="1600" dirty="0">
                <a:latin typeface="Meiryo UI" panose="020B0604030504040204" pitchFamily="50" charset="-128"/>
                <a:ea typeface="Meiryo UI" panose="020B0604030504040204" pitchFamily="50" charset="-128"/>
              </a:rPr>
              <a:t>、電子メール等　のいずれか</a:t>
            </a:r>
            <a:endParaRPr lang="en-US" altLang="ja-JP" sz="1600" dirty="0">
              <a:latin typeface="Meiryo UI" panose="020B0604030504040204" pitchFamily="50" charset="-128"/>
              <a:ea typeface="Meiryo UI" panose="020B0604030504040204" pitchFamily="50" charset="-128"/>
            </a:endParaRPr>
          </a:p>
          <a:p>
            <a:pPr marL="180975">
              <a:spcBef>
                <a:spcPts val="600"/>
              </a:spcBef>
            </a:pPr>
            <a:r>
              <a:rPr lang="ja-JP" altLang="en-US" sz="1200" dirty="0">
                <a:latin typeface="メイリオ" panose="020B0604030504040204" pitchFamily="50" charset="-128"/>
                <a:ea typeface="メイリオ" panose="020B0604030504040204" pitchFamily="50" charset="-128"/>
              </a:rPr>
              <a:t>なお、面談はオンラインでの実施も可能ですが、</a:t>
            </a:r>
            <a:r>
              <a:rPr lang="ja-JP" altLang="en-US" sz="1200" b="1" dirty="0">
                <a:latin typeface="メイリオ" panose="020B0604030504040204" pitchFamily="50" charset="-128"/>
                <a:ea typeface="メイリオ" panose="020B0604030504040204" pitchFamily="50" charset="-128"/>
              </a:rPr>
              <a:t>音声のみの通話は不可</a:t>
            </a:r>
            <a:r>
              <a:rPr lang="ja-JP" altLang="en-US" sz="1200" dirty="0">
                <a:latin typeface="メイリオ" panose="020B0604030504040204" pitchFamily="50" charset="-128"/>
                <a:ea typeface="メイリオ" panose="020B0604030504040204" pitchFamily="50" charset="-128"/>
              </a:rPr>
              <a:t>です。</a:t>
            </a:r>
            <a:r>
              <a:rPr lang="en-US" altLang="ja-JP" sz="1200" dirty="0">
                <a:latin typeface="メイリオ" panose="020B0604030504040204" pitchFamily="50" charset="-128"/>
                <a:ea typeface="メイリオ" panose="020B0604030504040204" pitchFamily="50" charset="-128"/>
              </a:rPr>
              <a:t>Fax</a:t>
            </a:r>
            <a:r>
              <a:rPr lang="ja-JP" altLang="en-US" sz="1200" dirty="0">
                <a:latin typeface="メイリオ" panose="020B0604030504040204" pitchFamily="50" charset="-128"/>
                <a:ea typeface="メイリオ" panose="020B0604030504040204" pitchFamily="50" charset="-128"/>
              </a:rPr>
              <a:t>、電子メール等は</a:t>
            </a:r>
            <a:r>
              <a:rPr lang="ja-JP" altLang="en-US" sz="1200" b="1" dirty="0">
                <a:latin typeface="メイリオ" panose="020B0604030504040204" pitchFamily="50" charset="-128"/>
                <a:ea typeface="メイリオ" panose="020B0604030504040204" pitchFamily="50" charset="-128"/>
              </a:rPr>
              <a:t>労働者が希望した場合のみ可</a:t>
            </a:r>
            <a:r>
              <a:rPr lang="ja-JP" altLang="en-US" sz="1200" dirty="0">
                <a:latin typeface="メイリオ" panose="020B0604030504040204" pitchFamily="50" charset="-128"/>
                <a:ea typeface="メイリオ" panose="020B0604030504040204" pitchFamily="50" charset="-128"/>
              </a:rPr>
              <a:t>となります。</a:t>
            </a:r>
            <a:endParaRPr lang="ja-JP" altLang="en-US" sz="1200" dirty="0"/>
          </a:p>
        </p:txBody>
      </p:sp>
    </p:spTree>
    <p:extLst>
      <p:ext uri="{BB962C8B-B14F-4D97-AF65-F5344CB8AC3E}">
        <p14:creationId xmlns:p14="http://schemas.microsoft.com/office/powerpoint/2010/main" val="317830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2">
            <a:extLst>
              <a:ext uri="{FF2B5EF4-FFF2-40B4-BE49-F238E27FC236}">
                <a16:creationId xmlns:a16="http://schemas.microsoft.com/office/drawing/2014/main" id="{4CC60C70-9C90-4377-AEED-A8463E306034}"/>
              </a:ext>
            </a:extLst>
          </p:cNvPr>
          <p:cNvSpPr txBox="1">
            <a:spLocks/>
          </p:cNvSpPr>
          <p:nvPr/>
        </p:nvSpPr>
        <p:spPr bwMode="auto">
          <a:xfrm>
            <a:off x="486630" y="271834"/>
            <a:ext cx="8171534" cy="53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2423" numCol="1" anchor="ctr"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marL="816764" indent="-816764"/>
            <a:r>
              <a:rPr lang="en-US" altLang="ja-JP" sz="2400" dirty="0">
                <a:latin typeface="Meiryo" panose="020B0604030504040204" pitchFamily="34" charset="-128"/>
                <a:ea typeface="Meiryo" panose="020B0604030504040204" pitchFamily="34" charset="-128"/>
              </a:rPr>
              <a:t> 2-4</a:t>
            </a:r>
            <a:r>
              <a:rPr lang="ja-JP" altLang="en-US" sz="2400">
                <a:latin typeface="Meiryo" panose="020B0604030504040204" pitchFamily="34" charset="-128"/>
                <a:ea typeface="Meiryo" panose="020B0604030504040204" pitchFamily="34" charset="-128"/>
              </a:rPr>
              <a:t>　</a:t>
            </a:r>
            <a:r>
              <a:rPr lang="en-US" altLang="ja-JP" sz="2400" dirty="0">
                <a:latin typeface="Meiryo" panose="020B0604030504040204" pitchFamily="34" charset="-128"/>
                <a:ea typeface="Meiryo" panose="020B0604030504040204" pitchFamily="34" charset="-128"/>
              </a:rPr>
              <a:t> </a:t>
            </a:r>
            <a:r>
              <a:rPr lang="ja-JP" altLang="en-US" sz="2400">
                <a:solidFill>
                  <a:schemeClr val="tx1"/>
                </a:solidFill>
                <a:latin typeface="Meiryo" panose="020B0604030504040204" pitchFamily="34" charset="-128"/>
                <a:ea typeface="Meiryo" panose="020B0604030504040204" pitchFamily="34" charset="-128"/>
              </a:rPr>
              <a:t>育児</a:t>
            </a:r>
            <a:r>
              <a:rPr lang="ja-JP" altLang="en-US" sz="2400" dirty="0">
                <a:solidFill>
                  <a:schemeClr val="tx1"/>
                </a:solidFill>
                <a:latin typeface="Meiryo" panose="020B0604030504040204" pitchFamily="34" charset="-128"/>
                <a:ea typeface="Meiryo" panose="020B0604030504040204" pitchFamily="34" charset="-128"/>
              </a:rPr>
              <a:t>休業等を取得しやすくするための会社の義務②</a:t>
            </a:r>
          </a:p>
        </p:txBody>
      </p:sp>
      <p:sp>
        <p:nvSpPr>
          <p:cNvPr id="16" name="角丸四角形 53">
            <a:extLst>
              <a:ext uri="{FF2B5EF4-FFF2-40B4-BE49-F238E27FC236}">
                <a16:creationId xmlns:a16="http://schemas.microsoft.com/office/drawing/2014/main" id="{00F984DA-388C-452A-9709-2A2FA8F5ACE1}"/>
              </a:ext>
            </a:extLst>
          </p:cNvPr>
          <p:cNvSpPr/>
          <p:nvPr/>
        </p:nvSpPr>
        <p:spPr>
          <a:xfrm>
            <a:off x="983681" y="3114478"/>
            <a:ext cx="8046020" cy="1648023"/>
          </a:xfrm>
          <a:prstGeom prst="round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27" name="正方形/長方形 26">
            <a:extLst>
              <a:ext uri="{FF2B5EF4-FFF2-40B4-BE49-F238E27FC236}">
                <a16:creationId xmlns:a16="http://schemas.microsoft.com/office/drawing/2014/main" id="{64BA5ED5-D215-443F-A143-6317F8E9403E}"/>
              </a:ext>
            </a:extLst>
          </p:cNvPr>
          <p:cNvSpPr/>
          <p:nvPr/>
        </p:nvSpPr>
        <p:spPr>
          <a:xfrm>
            <a:off x="983681" y="2677152"/>
            <a:ext cx="8046020" cy="3195747"/>
          </a:xfrm>
          <a:prstGeom prst="rect">
            <a:avLst/>
          </a:prstGeom>
        </p:spPr>
        <p:txBody>
          <a:bodyPr wrap="square">
            <a:spAutoFit/>
          </a:bodyPr>
          <a:lstStyle/>
          <a:p>
            <a:pPr marL="163512">
              <a:lnSpc>
                <a:spcPts val="2800"/>
              </a:lnSpc>
              <a:spcBef>
                <a:spcPts val="600"/>
              </a:spcBef>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実施が必要な措置</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いずれか１つ以上を選択</a:t>
            </a:r>
            <a:endParaRPr lang="en-US" altLang="ja-JP" sz="1600" b="1" dirty="0">
              <a:latin typeface="Meiryo UI" panose="020B0604030504040204" pitchFamily="50" charset="-128"/>
              <a:ea typeface="Meiryo UI" panose="020B0604030504040204" pitchFamily="50" charset="-128"/>
            </a:endParaRPr>
          </a:p>
          <a:p>
            <a:pPr marL="163512">
              <a:lnSpc>
                <a:spcPts val="2800"/>
              </a:lnSpc>
              <a:spcBef>
                <a:spcPts val="600"/>
              </a:spcBef>
            </a:pPr>
            <a:r>
              <a:rPr lang="ja-JP" altLang="en-US" sz="1600" dirty="0">
                <a:latin typeface="Meiryo UI" panose="020B0604030504040204" pitchFamily="50" charset="-128"/>
                <a:ea typeface="Meiryo UI" panose="020B0604030504040204" pitchFamily="50" charset="-128"/>
              </a:rPr>
              <a:t>①育児休業・産後パパ育休に関する</a:t>
            </a:r>
            <a:r>
              <a:rPr lang="ja-JP" altLang="en-US" sz="1600" b="1" dirty="0">
                <a:solidFill>
                  <a:srgbClr val="C00000"/>
                </a:solidFill>
                <a:latin typeface="Meiryo UI" panose="020B0604030504040204" pitchFamily="50" charset="-128"/>
                <a:ea typeface="Meiryo UI" panose="020B0604030504040204" pitchFamily="50" charset="-128"/>
              </a:rPr>
              <a:t>研修の実施</a:t>
            </a:r>
          </a:p>
          <a:p>
            <a:pPr marL="163512">
              <a:lnSpc>
                <a:spcPts val="2800"/>
              </a:lnSpc>
            </a:pPr>
            <a:r>
              <a:rPr lang="ja-JP" altLang="en-US" sz="1600" dirty="0">
                <a:latin typeface="Meiryo UI" panose="020B0604030504040204" pitchFamily="50" charset="-128"/>
                <a:ea typeface="Meiryo UI" panose="020B0604030504040204" pitchFamily="50" charset="-128"/>
              </a:rPr>
              <a:t>②育児休業・産後パパ育休に関する相談体制の整備等（</a:t>
            </a:r>
            <a:r>
              <a:rPr lang="ja-JP" altLang="en-US" sz="1600" b="1" dirty="0">
                <a:solidFill>
                  <a:srgbClr val="C00000"/>
                </a:solidFill>
                <a:latin typeface="Meiryo UI" panose="020B0604030504040204" pitchFamily="50" charset="-128"/>
                <a:ea typeface="Meiryo UI" panose="020B0604030504040204" pitchFamily="50" charset="-128"/>
              </a:rPr>
              <a:t>相談窓口設置</a:t>
            </a:r>
            <a:r>
              <a:rPr lang="ja-JP" altLang="en-US" sz="1600" dirty="0">
                <a:latin typeface="Meiryo UI" panose="020B0604030504040204" pitchFamily="50" charset="-128"/>
                <a:ea typeface="Meiryo UI" panose="020B0604030504040204" pitchFamily="50" charset="-128"/>
              </a:rPr>
              <a:t>）</a:t>
            </a:r>
          </a:p>
          <a:p>
            <a:pPr marL="163512">
              <a:lnSpc>
                <a:spcPts val="2800"/>
              </a:lnSpc>
            </a:pPr>
            <a:r>
              <a:rPr lang="ja-JP" altLang="en-US" sz="1600" dirty="0">
                <a:latin typeface="Meiryo UI" panose="020B0604030504040204" pitchFamily="50" charset="-128"/>
                <a:ea typeface="Meiryo UI" panose="020B0604030504040204" pitchFamily="50" charset="-128"/>
              </a:rPr>
              <a:t>③自社の労働者の育児休業・産後パパ育休取得</a:t>
            </a:r>
            <a:r>
              <a:rPr lang="ja-JP" altLang="en-US" sz="1600" b="1" dirty="0">
                <a:solidFill>
                  <a:srgbClr val="C00000"/>
                </a:solidFill>
                <a:latin typeface="Meiryo UI" panose="020B0604030504040204" pitchFamily="50" charset="-128"/>
                <a:ea typeface="Meiryo UI" panose="020B0604030504040204" pitchFamily="50" charset="-128"/>
              </a:rPr>
              <a:t>事例の収集・提供</a:t>
            </a:r>
          </a:p>
          <a:p>
            <a:pPr marL="163512">
              <a:lnSpc>
                <a:spcPts val="2800"/>
              </a:lnSpc>
            </a:pPr>
            <a:r>
              <a:rPr lang="ja-JP" altLang="en-US" sz="1600" dirty="0">
                <a:latin typeface="Meiryo UI" panose="020B0604030504040204" pitchFamily="50" charset="-128"/>
                <a:ea typeface="Meiryo UI" panose="020B0604030504040204" pitchFamily="50" charset="-128"/>
              </a:rPr>
              <a:t>④自社の労働者へ育児休業・産後パパ育休</a:t>
            </a:r>
            <a:r>
              <a:rPr lang="ja-JP" altLang="en-US" sz="1600" b="1" dirty="0">
                <a:solidFill>
                  <a:srgbClr val="C00000"/>
                </a:solidFill>
                <a:latin typeface="Meiryo UI" panose="020B0604030504040204" pitchFamily="50" charset="-128"/>
                <a:ea typeface="Meiryo UI" panose="020B0604030504040204" pitchFamily="50" charset="-128"/>
              </a:rPr>
              <a:t>制度と育児休業取得促進に関する方針の周知</a:t>
            </a: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4" indent="-180974">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複数の措置を講ずることが望ましいです。</a:t>
            </a:r>
            <a:endParaRPr lang="en-US" altLang="ja-JP" sz="1600" dirty="0">
              <a:latin typeface="Meiryo UI" panose="020B0604030504040204" pitchFamily="50" charset="-128"/>
              <a:ea typeface="Meiryo UI" panose="020B0604030504040204" pitchFamily="50" charset="-128"/>
            </a:endParaRPr>
          </a:p>
          <a:p>
            <a:pPr marL="180974" indent="-180974">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環境整備に当たっては、短期だけでなく１か月以上の長期の休業の取得を希望する労働者が、希望するとおりの期間の休業を申出し取得できるよう事業主が配慮。</a:t>
            </a:r>
          </a:p>
        </p:txBody>
      </p:sp>
      <p:sp>
        <p:nvSpPr>
          <p:cNvPr id="28" name="正方形/長方形 27">
            <a:extLst>
              <a:ext uri="{FF2B5EF4-FFF2-40B4-BE49-F238E27FC236}">
                <a16:creationId xmlns:a16="http://schemas.microsoft.com/office/drawing/2014/main" id="{CE40ACE2-0DA6-4717-97BC-CD207BA7D93E}"/>
              </a:ext>
            </a:extLst>
          </p:cNvPr>
          <p:cNvSpPr/>
          <p:nvPr/>
        </p:nvSpPr>
        <p:spPr>
          <a:xfrm>
            <a:off x="588418" y="1079227"/>
            <a:ext cx="9376065" cy="5228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marL="3943327" indent="-3943327">
              <a:lnSpc>
                <a:spcPts val="2160"/>
              </a:lnSpc>
              <a:spcBef>
                <a:spcPts val="300"/>
              </a:spcBef>
              <a:spcAft>
                <a:spcPts val="300"/>
              </a:spcAft>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○育児休業を取得しやすい雇用環境整備</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a:extLst>
              <a:ext uri="{FF2B5EF4-FFF2-40B4-BE49-F238E27FC236}">
                <a16:creationId xmlns:a16="http://schemas.microsoft.com/office/drawing/2014/main" id="{C357F8E0-55A4-4413-9F80-F6503A30E4A3}"/>
              </a:ext>
            </a:extLst>
          </p:cNvPr>
          <p:cNvSpPr/>
          <p:nvPr/>
        </p:nvSpPr>
        <p:spPr>
          <a:xfrm>
            <a:off x="2148388" y="1760506"/>
            <a:ext cx="6983950" cy="646331"/>
          </a:xfrm>
          <a:prstGeom prst="rect">
            <a:avLst/>
          </a:prstGeom>
        </p:spPr>
        <p:txBody>
          <a:bodyPr wrap="square">
            <a:spAutoFit/>
          </a:bodyPr>
          <a:lstStyle/>
          <a:p>
            <a:pPr marL="338136" indent="-338136"/>
            <a:r>
              <a:rPr lang="ja-JP" altLang="en-US" sz="1800" b="1" dirty="0">
                <a:solidFill>
                  <a:srgbClr val="FF6600"/>
                </a:solidFill>
                <a:latin typeface="Meiryo UI" panose="020B0604030504040204" pitchFamily="50" charset="-128"/>
                <a:ea typeface="Meiryo UI" panose="020B0604030504040204" pitchFamily="50" charset="-128"/>
              </a:rPr>
              <a:t>育児休業を取得しやすい雇用環境整備ため、会社は次のいずれかの措置</a:t>
            </a:r>
            <a:endParaRPr lang="en-US" altLang="ja-JP" sz="1800" b="1" dirty="0">
              <a:solidFill>
                <a:srgbClr val="FF6600"/>
              </a:solidFill>
              <a:latin typeface="Meiryo UI" panose="020B0604030504040204" pitchFamily="50" charset="-128"/>
              <a:ea typeface="Meiryo UI" panose="020B0604030504040204" pitchFamily="50" charset="-128"/>
            </a:endParaRPr>
          </a:p>
          <a:p>
            <a:pPr marL="338136" indent="-338136"/>
            <a:r>
              <a:rPr lang="ja-JP" altLang="en-US" sz="1800" b="1" dirty="0">
                <a:solidFill>
                  <a:srgbClr val="FF6600"/>
                </a:solidFill>
                <a:latin typeface="Meiryo UI" panose="020B0604030504040204" pitchFamily="50" charset="-128"/>
                <a:ea typeface="Meiryo UI" panose="020B0604030504040204" pitchFamily="50" charset="-128"/>
              </a:rPr>
              <a:t>を実施しなければなりません。</a:t>
            </a:r>
            <a:endParaRPr lang="en-US" altLang="ja-JP" sz="1800" b="1" dirty="0">
              <a:solidFill>
                <a:srgbClr val="FF6600"/>
              </a:solidFill>
              <a:latin typeface="Meiryo UI" panose="020B0604030504040204" pitchFamily="50" charset="-128"/>
              <a:ea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11A2E5E3-27E9-0554-848D-207E6ACAACC2}"/>
              </a:ext>
            </a:extLst>
          </p:cNvPr>
          <p:cNvSpPr>
            <a:spLocks noGrp="1"/>
          </p:cNvSpPr>
          <p:nvPr>
            <p:ph type="sldNum" sz="quarter" idx="11"/>
          </p:nvPr>
        </p:nvSpPr>
        <p:spPr>
          <a:xfrm>
            <a:off x="216534" y="6427788"/>
            <a:ext cx="332105" cy="360362"/>
          </a:xfrm>
        </p:spPr>
        <p:txBody>
          <a:bodyPr/>
          <a:lstStyle/>
          <a:p>
            <a:pPr>
              <a:defRPr/>
            </a:pPr>
            <a:fld id="{E998A1A3-FEA1-4990-8247-73F0C5D4C06C}" type="slidenum">
              <a:rPr lang="ja-JP" altLang="en-US" sz="1600"/>
              <a:pPr>
                <a:defRPr/>
              </a:pPr>
              <a:t>13</a:t>
            </a:fld>
            <a:endParaRPr lang="en-US" altLang="ja-JP" sz="1600" dirty="0"/>
          </a:p>
        </p:txBody>
      </p:sp>
      <p:grpSp>
        <p:nvGrpSpPr>
          <p:cNvPr id="3" name="グループ化 2">
            <a:extLst>
              <a:ext uri="{FF2B5EF4-FFF2-40B4-BE49-F238E27FC236}">
                <a16:creationId xmlns:a16="http://schemas.microsoft.com/office/drawing/2014/main" id="{297489F7-738F-FFAD-8E9B-DA5B063CD2EB}"/>
              </a:ext>
            </a:extLst>
          </p:cNvPr>
          <p:cNvGrpSpPr/>
          <p:nvPr/>
        </p:nvGrpSpPr>
        <p:grpSpPr>
          <a:xfrm>
            <a:off x="1093887" y="1678736"/>
            <a:ext cx="1054501" cy="942780"/>
            <a:chOff x="1437687" y="794391"/>
            <a:chExt cx="1456033" cy="1211738"/>
          </a:xfrm>
        </p:grpSpPr>
        <p:sp>
          <p:nvSpPr>
            <p:cNvPr id="5" name="角丸四角形 4">
              <a:extLst>
                <a:ext uri="{FF2B5EF4-FFF2-40B4-BE49-F238E27FC236}">
                  <a16:creationId xmlns:a16="http://schemas.microsoft.com/office/drawing/2014/main" id="{7F0214DF-6CD4-3DF8-0C2E-A042012E7E47}"/>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descr="ダイアグラム&#10;&#10;自動的に生成された説明">
              <a:extLst>
                <a:ext uri="{FF2B5EF4-FFF2-40B4-BE49-F238E27FC236}">
                  <a16:creationId xmlns:a16="http://schemas.microsoft.com/office/drawing/2014/main" id="{D55B993D-137F-EA94-8FA2-59D70D36B48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7" name="図 6" descr="図形&#10;&#10;中程度の精度で自動的に生成された説明">
              <a:extLst>
                <a:ext uri="{FF2B5EF4-FFF2-40B4-BE49-F238E27FC236}">
                  <a16:creationId xmlns:a16="http://schemas.microsoft.com/office/drawing/2014/main" id="{334BFD6E-DC20-F1D2-7401-B17F78109256}"/>
                </a:ext>
              </a:extLst>
            </p:cNvPr>
            <p:cNvPicPr>
              <a:picLocks noChangeAspect="1"/>
            </p:cNvPicPr>
            <p:nvPr/>
          </p:nvPicPr>
          <p:blipFill>
            <a:blip r:embed="rId5"/>
            <a:stretch>
              <a:fillRect/>
            </a:stretch>
          </p:blipFill>
          <p:spPr>
            <a:xfrm>
              <a:off x="1437687" y="911700"/>
              <a:ext cx="1280107" cy="343909"/>
            </a:xfrm>
            <a:prstGeom prst="rect">
              <a:avLst/>
            </a:prstGeom>
          </p:spPr>
        </p:pic>
      </p:grpSp>
      <p:sp>
        <p:nvSpPr>
          <p:cNvPr id="4" name="角丸四角形 3">
            <a:extLst>
              <a:ext uri="{FF2B5EF4-FFF2-40B4-BE49-F238E27FC236}">
                <a16:creationId xmlns:a16="http://schemas.microsoft.com/office/drawing/2014/main" id="{08F9FCFB-D732-65F8-3010-74C07E29BCB5}"/>
              </a:ext>
            </a:extLst>
          </p:cNvPr>
          <p:cNvSpPr/>
          <p:nvPr/>
        </p:nvSpPr>
        <p:spPr>
          <a:xfrm>
            <a:off x="657158" y="1602080"/>
            <a:ext cx="8707985" cy="4440853"/>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Tree>
    <p:extLst>
      <p:ext uri="{BB962C8B-B14F-4D97-AF65-F5344CB8AC3E}">
        <p14:creationId xmlns:p14="http://schemas.microsoft.com/office/powerpoint/2010/main" val="3098686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DD0A42C-1872-45C6-B487-5DFC1138617A}"/>
              </a:ext>
            </a:extLst>
          </p:cNvPr>
          <p:cNvSpPr>
            <a:spLocks noGrp="1"/>
          </p:cNvSpPr>
          <p:nvPr>
            <p:ph type="title"/>
          </p:nvPr>
        </p:nvSpPr>
        <p:spPr>
          <a:xfrm>
            <a:off x="484479" y="305343"/>
            <a:ext cx="6886575" cy="485775"/>
          </a:xfrm>
        </p:spPr>
        <p:txBody>
          <a:bodyPr anchor="ctr"/>
          <a:lstStyle/>
          <a:p>
            <a:pPr marL="816764" indent="-816764"/>
            <a:r>
              <a:rPr lang="en-US" altLang="ja-JP" sz="2400" dirty="0">
                <a:latin typeface="Meiryo" panose="020B0604030504040204" pitchFamily="34" charset="-128"/>
                <a:ea typeface="Meiryo" panose="020B0604030504040204" pitchFamily="34" charset="-128"/>
              </a:rPr>
              <a:t> 2-5</a:t>
            </a:r>
            <a:r>
              <a:rPr lang="ja-JP" altLang="en-US" sz="2400">
                <a:latin typeface="Meiryo" panose="020B0604030504040204" pitchFamily="34" charset="-128"/>
                <a:ea typeface="Meiryo" panose="020B0604030504040204" pitchFamily="34" charset="-128"/>
              </a:rPr>
              <a:t>　</a:t>
            </a:r>
            <a:r>
              <a:rPr lang="en-US" altLang="ja-JP" sz="2400" dirty="0">
                <a:latin typeface="Meiryo" panose="020B0604030504040204" pitchFamily="34" charset="-128"/>
                <a:ea typeface="Meiryo" panose="020B0604030504040204" pitchFamily="34" charset="-128"/>
              </a:rPr>
              <a:t> </a:t>
            </a:r>
            <a:r>
              <a:rPr lang="ja-JP" altLang="en-US" sz="2400">
                <a:solidFill>
                  <a:schemeClr val="tx1"/>
                </a:solidFill>
                <a:latin typeface="Meiryo" panose="020B0604030504040204" pitchFamily="34" charset="-128"/>
                <a:ea typeface="Meiryo" panose="020B0604030504040204" pitchFamily="34" charset="-128"/>
              </a:rPr>
              <a:t>その他</a:t>
            </a:r>
            <a:r>
              <a:rPr lang="ja-JP" altLang="en-US" sz="2400" dirty="0">
                <a:solidFill>
                  <a:schemeClr val="tx1"/>
                </a:solidFill>
                <a:latin typeface="Meiryo" panose="020B0604030504040204" pitchFamily="34" charset="-128"/>
                <a:ea typeface="Meiryo" panose="020B0604030504040204" pitchFamily="34" charset="-128"/>
              </a:rPr>
              <a:t>の両立支援制度</a:t>
            </a:r>
          </a:p>
        </p:txBody>
      </p:sp>
      <p:sp>
        <p:nvSpPr>
          <p:cNvPr id="33" name="角丸四角形 53">
            <a:extLst>
              <a:ext uri="{FF2B5EF4-FFF2-40B4-BE49-F238E27FC236}">
                <a16:creationId xmlns:a16="http://schemas.microsoft.com/office/drawing/2014/main" id="{915407C5-2252-4AF6-A863-AA4055A52337}"/>
              </a:ext>
            </a:extLst>
          </p:cNvPr>
          <p:cNvSpPr/>
          <p:nvPr/>
        </p:nvSpPr>
        <p:spPr>
          <a:xfrm>
            <a:off x="825662" y="1956623"/>
            <a:ext cx="4073593" cy="1176322"/>
          </a:xfrm>
          <a:prstGeom prst="roundRect">
            <a:avLst>
              <a:gd name="adj" fmla="val 10906"/>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34" name="角丸四角形 53">
            <a:extLst>
              <a:ext uri="{FF2B5EF4-FFF2-40B4-BE49-F238E27FC236}">
                <a16:creationId xmlns:a16="http://schemas.microsoft.com/office/drawing/2014/main" id="{71FC0E10-56AC-4385-9378-F22134F0FB38}"/>
              </a:ext>
            </a:extLst>
          </p:cNvPr>
          <p:cNvSpPr/>
          <p:nvPr/>
        </p:nvSpPr>
        <p:spPr>
          <a:xfrm>
            <a:off x="783002" y="3377878"/>
            <a:ext cx="4116252" cy="1176322"/>
          </a:xfrm>
          <a:prstGeom prst="roundRect">
            <a:avLst>
              <a:gd name="adj" fmla="val 10906"/>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35" name="角丸四角形 53">
            <a:extLst>
              <a:ext uri="{FF2B5EF4-FFF2-40B4-BE49-F238E27FC236}">
                <a16:creationId xmlns:a16="http://schemas.microsoft.com/office/drawing/2014/main" id="{C221BDED-83B0-4728-97D2-C0745F7B5083}"/>
              </a:ext>
            </a:extLst>
          </p:cNvPr>
          <p:cNvSpPr/>
          <p:nvPr/>
        </p:nvSpPr>
        <p:spPr>
          <a:xfrm>
            <a:off x="783002" y="4761282"/>
            <a:ext cx="4116252" cy="1176322"/>
          </a:xfrm>
          <a:prstGeom prst="roundRect">
            <a:avLst>
              <a:gd name="adj" fmla="val 10906"/>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36" name="角丸四角形 53">
            <a:extLst>
              <a:ext uri="{FF2B5EF4-FFF2-40B4-BE49-F238E27FC236}">
                <a16:creationId xmlns:a16="http://schemas.microsoft.com/office/drawing/2014/main" id="{CCD47A1D-0C67-4CF4-BF77-DE414E5AD275}"/>
              </a:ext>
            </a:extLst>
          </p:cNvPr>
          <p:cNvSpPr/>
          <p:nvPr/>
        </p:nvSpPr>
        <p:spPr>
          <a:xfrm>
            <a:off x="5148213" y="1947165"/>
            <a:ext cx="4073593" cy="1176322"/>
          </a:xfrm>
          <a:prstGeom prst="roundRect">
            <a:avLst>
              <a:gd name="adj" fmla="val 10906"/>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37" name="角丸四角形 53">
            <a:extLst>
              <a:ext uri="{FF2B5EF4-FFF2-40B4-BE49-F238E27FC236}">
                <a16:creationId xmlns:a16="http://schemas.microsoft.com/office/drawing/2014/main" id="{CB994D5B-14CE-4366-BCBF-D062E646B57E}"/>
              </a:ext>
            </a:extLst>
          </p:cNvPr>
          <p:cNvSpPr/>
          <p:nvPr/>
        </p:nvSpPr>
        <p:spPr>
          <a:xfrm>
            <a:off x="5148213" y="3371019"/>
            <a:ext cx="4073593" cy="1176322"/>
          </a:xfrm>
          <a:prstGeom prst="roundRect">
            <a:avLst>
              <a:gd name="adj" fmla="val 10906"/>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38" name="角丸四角形 53">
            <a:extLst>
              <a:ext uri="{FF2B5EF4-FFF2-40B4-BE49-F238E27FC236}">
                <a16:creationId xmlns:a16="http://schemas.microsoft.com/office/drawing/2014/main" id="{B1C5C1AD-9FE3-4FE7-92B5-9AB9512BEFE6}"/>
              </a:ext>
            </a:extLst>
          </p:cNvPr>
          <p:cNvSpPr/>
          <p:nvPr/>
        </p:nvSpPr>
        <p:spPr>
          <a:xfrm>
            <a:off x="5149772" y="4761281"/>
            <a:ext cx="4072034" cy="1176322"/>
          </a:xfrm>
          <a:prstGeom prst="roundRect">
            <a:avLst>
              <a:gd name="adj" fmla="val 10906"/>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39" name="正方形/長方形 38">
            <a:extLst>
              <a:ext uri="{FF2B5EF4-FFF2-40B4-BE49-F238E27FC236}">
                <a16:creationId xmlns:a16="http://schemas.microsoft.com/office/drawing/2014/main" id="{35D0D7F1-6D3D-4B9C-8C51-388EFF9184AC}"/>
              </a:ext>
            </a:extLst>
          </p:cNvPr>
          <p:cNvSpPr/>
          <p:nvPr/>
        </p:nvSpPr>
        <p:spPr>
          <a:xfrm>
            <a:off x="1883040" y="1131383"/>
            <a:ext cx="7351461" cy="646331"/>
          </a:xfrm>
          <a:prstGeom prst="rect">
            <a:avLst/>
          </a:prstGeom>
        </p:spPr>
        <p:txBody>
          <a:bodyPr wrap="square">
            <a:spAutoFit/>
          </a:bodyPr>
          <a:lstStyle/>
          <a:p>
            <a:pPr marL="338136" indent="-338136"/>
            <a:r>
              <a:rPr lang="ja-JP" altLang="en-US" sz="1800" b="1" dirty="0">
                <a:solidFill>
                  <a:srgbClr val="FF6600"/>
                </a:solidFill>
                <a:latin typeface="Meiryo UI" panose="020B0604030504040204" pitchFamily="50" charset="-128"/>
                <a:ea typeface="Meiryo UI" panose="020B0604030504040204" pitchFamily="50" charset="-128"/>
              </a:rPr>
              <a:t>育児・介護休業法では、育児休業、産後パパ育休の他にも、仕事と育児の</a:t>
            </a:r>
            <a:endParaRPr lang="en-US" altLang="ja-JP" sz="1800" b="1" dirty="0">
              <a:solidFill>
                <a:srgbClr val="FF6600"/>
              </a:solidFill>
              <a:latin typeface="Meiryo UI" panose="020B0604030504040204" pitchFamily="50" charset="-128"/>
              <a:ea typeface="Meiryo UI" panose="020B0604030504040204" pitchFamily="50" charset="-128"/>
            </a:endParaRPr>
          </a:p>
          <a:p>
            <a:pPr marL="338136" indent="-338136"/>
            <a:r>
              <a:rPr lang="ja-JP" altLang="en-US" sz="1800" b="1" dirty="0">
                <a:solidFill>
                  <a:srgbClr val="FF6600"/>
                </a:solidFill>
                <a:latin typeface="Meiryo UI" panose="020B0604030504040204" pitchFamily="50" charset="-128"/>
                <a:ea typeface="Meiryo UI" panose="020B0604030504040204" pitchFamily="50" charset="-128"/>
              </a:rPr>
              <a:t>両立のための制度等が定められています。</a:t>
            </a:r>
            <a:endParaRPr lang="en-US" altLang="ja-JP" sz="1800" b="1" dirty="0">
              <a:solidFill>
                <a:srgbClr val="FF6600"/>
              </a:solidFill>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1531C687-7B06-424D-966E-360B6F0CC513}"/>
              </a:ext>
            </a:extLst>
          </p:cNvPr>
          <p:cNvSpPr/>
          <p:nvPr/>
        </p:nvSpPr>
        <p:spPr>
          <a:xfrm>
            <a:off x="994376" y="5125616"/>
            <a:ext cx="3784955" cy="738664"/>
          </a:xfrm>
          <a:prstGeom prst="rect">
            <a:avLst/>
          </a:prstGeom>
        </p:spPr>
        <p:txBody>
          <a:bodyPr wrap="square">
            <a:spAutoFit/>
          </a:bodyPr>
          <a:lstStyle/>
          <a:p>
            <a:r>
              <a:rPr lang="ja-JP" altLang="en-US" sz="1400">
                <a:latin typeface="Meiryo UI" panose="020B0604030504040204" pitchFamily="50" charset="-128"/>
                <a:ea typeface="Meiryo UI" panose="020B0604030504040204" pitchFamily="50" charset="-128"/>
              </a:rPr>
              <a:t>３歳</a:t>
            </a:r>
            <a:r>
              <a:rPr lang="ja-JP" altLang="en-US" sz="1400" dirty="0">
                <a:latin typeface="Meiryo UI" panose="020B0604030504040204" pitchFamily="50" charset="-128"/>
                <a:ea typeface="Meiryo UI" panose="020B0604030504040204" pitchFamily="50" charset="-128"/>
              </a:rPr>
              <a:t>に達するまでの子を養育する労働者について、労働者が希望すれば利用できる短時間勤務の措置（１日原則６時間）を義務づけ。</a:t>
            </a:r>
          </a:p>
        </p:txBody>
      </p:sp>
      <p:sp>
        <p:nvSpPr>
          <p:cNvPr id="49" name="正方形/長方形 48">
            <a:extLst>
              <a:ext uri="{FF2B5EF4-FFF2-40B4-BE49-F238E27FC236}">
                <a16:creationId xmlns:a16="http://schemas.microsoft.com/office/drawing/2014/main" id="{03B87603-B5B1-4FD9-A954-65678643824B}"/>
              </a:ext>
            </a:extLst>
          </p:cNvPr>
          <p:cNvSpPr/>
          <p:nvPr/>
        </p:nvSpPr>
        <p:spPr>
          <a:xfrm>
            <a:off x="945456" y="2327401"/>
            <a:ext cx="3808815" cy="738664"/>
          </a:xfrm>
          <a:prstGeom prst="rect">
            <a:avLst/>
          </a:prstGeom>
        </p:spPr>
        <p:txBody>
          <a:bodyPr wrap="square">
            <a:spAutoFit/>
          </a:bodyPr>
          <a:lstStyle/>
          <a:p>
            <a:r>
              <a:rPr lang="ja-JP" altLang="en-US" sz="1400">
                <a:latin typeface="Meiryo UI" panose="020B0604030504040204" pitchFamily="50" charset="-128"/>
                <a:ea typeface="Meiryo UI" panose="020B0604030504040204" pitchFamily="50" charset="-128"/>
              </a:rPr>
              <a:t>小学校</a:t>
            </a:r>
            <a:r>
              <a:rPr lang="ja-JP" altLang="en-US" sz="1400" dirty="0">
                <a:latin typeface="Meiryo UI" panose="020B0604030504040204" pitchFamily="50" charset="-128"/>
                <a:ea typeface="Meiryo UI" panose="020B0604030504040204" pitchFamily="50" charset="-128"/>
              </a:rPr>
              <a:t>就学前までの子が１人であれば年</a:t>
            </a:r>
            <a:r>
              <a:rPr lang="ja-JP" altLang="en-US" sz="1400">
                <a:latin typeface="Meiryo UI" panose="020B0604030504040204" pitchFamily="50" charset="-128"/>
                <a:ea typeface="Meiryo UI" panose="020B0604030504040204" pitchFamily="50" charset="-128"/>
              </a:rPr>
              <a:t>５日、</a:t>
            </a:r>
            <a:endParaRPr lang="en-US" altLang="ja-JP" sz="1400" dirty="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２人</a:t>
            </a:r>
            <a:r>
              <a:rPr lang="ja-JP" altLang="en-US" sz="1400" dirty="0">
                <a:latin typeface="Meiryo UI" panose="020B0604030504040204" pitchFamily="50" charset="-128"/>
                <a:ea typeface="Meiryo UI" panose="020B0604030504040204" pitchFamily="50" charset="-128"/>
              </a:rPr>
              <a:t>以上であれば年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日を限度として看護休暇の取得が可能。時間単位での取得も可能。</a:t>
            </a:r>
          </a:p>
        </p:txBody>
      </p:sp>
      <p:sp>
        <p:nvSpPr>
          <p:cNvPr id="50" name="正方形/長方形 49">
            <a:extLst>
              <a:ext uri="{FF2B5EF4-FFF2-40B4-BE49-F238E27FC236}">
                <a16:creationId xmlns:a16="http://schemas.microsoft.com/office/drawing/2014/main" id="{42BBA3F1-CA0D-43EC-A7C2-BC05F483B90F}"/>
              </a:ext>
            </a:extLst>
          </p:cNvPr>
          <p:cNvSpPr/>
          <p:nvPr/>
        </p:nvSpPr>
        <p:spPr>
          <a:xfrm>
            <a:off x="1023192" y="3732075"/>
            <a:ext cx="3784955" cy="738664"/>
          </a:xfrm>
          <a:prstGeom prst="rect">
            <a:avLst/>
          </a:prstGeom>
        </p:spPr>
        <p:txBody>
          <a:bodyPr wrap="square">
            <a:spAutoFit/>
          </a:bodyPr>
          <a:lstStyle/>
          <a:p>
            <a:r>
              <a:rPr lang="ja-JP" altLang="en-US" sz="1400">
                <a:latin typeface="Meiryo UI" panose="020B0604030504040204" pitchFamily="50" charset="-128"/>
                <a:ea typeface="Meiryo UI" panose="020B0604030504040204" pitchFamily="50" charset="-128"/>
              </a:rPr>
              <a:t>小学校就学前までの子を養育する労働者が請求した場合、</a:t>
            </a:r>
            <a:r>
              <a:rPr lang="en-US" altLang="ja-JP" sz="1400" dirty="0">
                <a:latin typeface="Meiryo UI" panose="020B0604030504040204" pitchFamily="50" charset="-128"/>
                <a:ea typeface="Meiryo UI" panose="020B0604030504040204" pitchFamily="50" charset="-128"/>
              </a:rPr>
              <a:t>1</a:t>
            </a:r>
            <a:r>
              <a:rPr lang="ja-JP" altLang="en-US" sz="1400">
                <a:latin typeface="Meiryo UI" panose="020B0604030504040204" pitchFamily="50" charset="-128"/>
                <a:ea typeface="Meiryo UI" panose="020B0604030504040204" pitchFamily="50" charset="-128"/>
              </a:rPr>
              <a:t>か月</a:t>
            </a:r>
            <a:r>
              <a:rPr lang="en-US" altLang="ja-JP" sz="1400" dirty="0">
                <a:latin typeface="Meiryo UI" panose="020B0604030504040204" pitchFamily="50" charset="-128"/>
                <a:ea typeface="Meiryo UI" panose="020B0604030504040204" pitchFamily="50" charset="-128"/>
              </a:rPr>
              <a:t>24</a:t>
            </a:r>
            <a:r>
              <a:rPr lang="ja-JP" altLang="en-US" sz="1400">
                <a:latin typeface="Meiryo UI" panose="020B0604030504040204" pitchFamily="50" charset="-128"/>
                <a:ea typeface="Meiryo UI" panose="020B0604030504040204" pitchFamily="50" charset="-128"/>
              </a:rPr>
              <a:t>時間、</a:t>
            </a:r>
            <a:r>
              <a:rPr lang="en-US" altLang="ja-JP" sz="1400" dirty="0">
                <a:latin typeface="Meiryo UI" panose="020B0604030504040204" pitchFamily="50" charset="-128"/>
                <a:ea typeface="Meiryo UI" panose="020B0604030504040204" pitchFamily="50" charset="-128"/>
              </a:rPr>
              <a:t>1</a:t>
            </a:r>
            <a:r>
              <a:rPr lang="ja-JP" altLang="en-US" sz="140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150</a:t>
            </a:r>
            <a:r>
              <a:rPr lang="ja-JP" altLang="en-US" sz="1400">
                <a:latin typeface="Meiryo UI" panose="020B0604030504040204" pitchFamily="50" charset="-128"/>
                <a:ea typeface="Meiryo UI" panose="020B0604030504040204" pitchFamily="50" charset="-128"/>
              </a:rPr>
              <a:t>時間を超える時間外労働を制限。</a:t>
            </a:r>
            <a:endParaRPr lang="ja-JP" altLang="en-US" sz="1400" dirty="0">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5F40E7CD-E090-4160-A9EF-AF0301DC8705}"/>
              </a:ext>
            </a:extLst>
          </p:cNvPr>
          <p:cNvSpPr/>
          <p:nvPr/>
        </p:nvSpPr>
        <p:spPr>
          <a:xfrm>
            <a:off x="5302563" y="2482020"/>
            <a:ext cx="3791841" cy="523220"/>
          </a:xfrm>
          <a:prstGeom prst="rect">
            <a:avLst/>
          </a:prstGeom>
        </p:spPr>
        <p:txBody>
          <a:bodyPr wrap="square">
            <a:spAutoFit/>
          </a:bodyPr>
          <a:lstStyle/>
          <a:p>
            <a:r>
              <a:rPr lang="ja-JP" altLang="en-US" sz="1400">
                <a:latin typeface="Meiryo UI" panose="020B0604030504040204" pitchFamily="50" charset="-128"/>
                <a:ea typeface="Meiryo UI" panose="020B0604030504040204" pitchFamily="50" charset="-128"/>
              </a:rPr>
              <a:t>３歳に達するまでの子を養育する労働者が請求した場合、所定外労働を制限。</a:t>
            </a:r>
            <a:endParaRPr lang="ja-JP" altLang="en-US" sz="1400" dirty="0">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DEF0F802-8759-4676-B42A-9AC2EE0F5CE4}"/>
              </a:ext>
            </a:extLst>
          </p:cNvPr>
          <p:cNvSpPr/>
          <p:nvPr/>
        </p:nvSpPr>
        <p:spPr>
          <a:xfrm>
            <a:off x="5285429" y="3966039"/>
            <a:ext cx="3791841" cy="523220"/>
          </a:xfrm>
          <a:prstGeom prst="rect">
            <a:avLst/>
          </a:prstGeom>
        </p:spPr>
        <p:txBody>
          <a:bodyPr wrap="square">
            <a:spAutoFit/>
          </a:bodyPr>
          <a:lstStyle/>
          <a:p>
            <a:r>
              <a:rPr lang="ja-JP" altLang="en-US" sz="1400">
                <a:latin typeface="Meiryo UI" panose="020B0604030504040204" pitchFamily="50" charset="-128"/>
                <a:ea typeface="Meiryo UI" panose="020B0604030504040204" pitchFamily="50" charset="-128"/>
              </a:rPr>
              <a:t>小学校就学前までの子を養育する労働者が請求した場合、深夜業を制限。</a:t>
            </a:r>
            <a:endParaRPr lang="ja-JP" altLang="en-US" sz="1400" dirty="0">
              <a:latin typeface="Meiryo UI" panose="020B0604030504040204" pitchFamily="50" charset="-128"/>
              <a:ea typeface="Meiryo UI" panose="020B0604030504040204" pitchFamily="50" charset="-128"/>
            </a:endParaRPr>
          </a:p>
        </p:txBody>
      </p:sp>
      <p:sp>
        <p:nvSpPr>
          <p:cNvPr id="53" name="正方形/長方形 52">
            <a:extLst>
              <a:ext uri="{FF2B5EF4-FFF2-40B4-BE49-F238E27FC236}">
                <a16:creationId xmlns:a16="http://schemas.microsoft.com/office/drawing/2014/main" id="{54B74B34-E885-49DD-A33D-07949213CCC3}"/>
              </a:ext>
            </a:extLst>
          </p:cNvPr>
          <p:cNvSpPr/>
          <p:nvPr/>
        </p:nvSpPr>
        <p:spPr>
          <a:xfrm>
            <a:off x="5285428" y="5341060"/>
            <a:ext cx="3791841" cy="523220"/>
          </a:xfrm>
          <a:prstGeom prst="rect">
            <a:avLst/>
          </a:prstGeom>
        </p:spPr>
        <p:txBody>
          <a:bodyPr wrap="square">
            <a:spAutoFit/>
          </a:bodyPr>
          <a:lstStyle/>
          <a:p>
            <a:r>
              <a:rPr lang="ja-JP" altLang="en-US" sz="1400">
                <a:latin typeface="Meiryo UI" panose="020B0604030504040204" pitchFamily="50" charset="-128"/>
                <a:ea typeface="Meiryo UI" panose="020B0604030504040204" pitchFamily="50" charset="-128"/>
              </a:rPr>
              <a:t>労働者</a:t>
            </a:r>
            <a:r>
              <a:rPr lang="ja-JP" altLang="en-US" sz="1400" dirty="0">
                <a:latin typeface="Meiryo UI" panose="020B0604030504040204" pitchFamily="50" charset="-128"/>
                <a:ea typeface="Meiryo UI" panose="020B0604030504040204" pitchFamily="50" charset="-128"/>
              </a:rPr>
              <a:t>を転勤させる場合の、育児の状況についての配慮義務。</a:t>
            </a:r>
          </a:p>
        </p:txBody>
      </p:sp>
      <p:sp>
        <p:nvSpPr>
          <p:cNvPr id="2" name="スライド番号プレースホルダー 2">
            <a:extLst>
              <a:ext uri="{FF2B5EF4-FFF2-40B4-BE49-F238E27FC236}">
                <a16:creationId xmlns:a16="http://schemas.microsoft.com/office/drawing/2014/main" id="{0B80EDEB-EA9B-6525-2C9B-5F1F5357DC50}"/>
              </a:ext>
            </a:extLst>
          </p:cNvPr>
          <p:cNvSpPr>
            <a:spLocks noGrp="1"/>
          </p:cNvSpPr>
          <p:nvPr>
            <p:ph type="sldNum" sz="quarter" idx="11"/>
          </p:nvPr>
        </p:nvSpPr>
        <p:spPr>
          <a:xfrm>
            <a:off x="216534" y="6427788"/>
            <a:ext cx="332105" cy="360362"/>
          </a:xfrm>
        </p:spPr>
        <p:txBody>
          <a:bodyPr/>
          <a:lstStyle/>
          <a:p>
            <a:pPr>
              <a:defRPr/>
            </a:pPr>
            <a:fld id="{E998A1A3-FEA1-4990-8247-73F0C5D4C06C}" type="slidenum">
              <a:rPr lang="ja-JP" altLang="en-US" sz="1600"/>
              <a:pPr>
                <a:defRPr/>
              </a:pPr>
              <a:t>14</a:t>
            </a:fld>
            <a:endParaRPr lang="en-US" altLang="ja-JP" sz="1600" dirty="0"/>
          </a:p>
        </p:txBody>
      </p:sp>
      <p:sp>
        <p:nvSpPr>
          <p:cNvPr id="6" name="テキスト ボックス 5">
            <a:extLst>
              <a:ext uri="{FF2B5EF4-FFF2-40B4-BE49-F238E27FC236}">
                <a16:creationId xmlns:a16="http://schemas.microsoft.com/office/drawing/2014/main" id="{C930116E-8B89-F0E2-C3EF-B7F75046EBC6}"/>
              </a:ext>
            </a:extLst>
          </p:cNvPr>
          <p:cNvSpPr txBox="1"/>
          <p:nvPr/>
        </p:nvSpPr>
        <p:spPr>
          <a:xfrm>
            <a:off x="828729" y="1978158"/>
            <a:ext cx="4116252" cy="384721"/>
          </a:xfrm>
          <a:prstGeom prst="rect">
            <a:avLst/>
          </a:prstGeom>
          <a:noFill/>
        </p:spPr>
        <p:txBody>
          <a:bodyPr wrap="square">
            <a:spAutoFit/>
          </a:bodyPr>
          <a:lstStyle/>
          <a:p>
            <a:pPr algn="ctr"/>
            <a:r>
              <a:rPr lang="ja-JP" altLang="en-US" b="1">
                <a:solidFill>
                  <a:srgbClr val="C00000"/>
                </a:solidFill>
                <a:latin typeface="Meiryo UI" panose="020B0604030504040204" pitchFamily="50" charset="-128"/>
                <a:ea typeface="Meiryo UI" panose="020B0604030504040204" pitchFamily="50" charset="-128"/>
              </a:rPr>
              <a:t>子の看護休暇制度</a:t>
            </a:r>
            <a:endParaRPr lang="ja-JP" altLang="en-US" b="1" dirty="0">
              <a:solidFill>
                <a:srgbClr val="C0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607F2C1-79F5-CB97-D7D7-9643355B891B}"/>
              </a:ext>
            </a:extLst>
          </p:cNvPr>
          <p:cNvSpPr txBox="1"/>
          <p:nvPr/>
        </p:nvSpPr>
        <p:spPr>
          <a:xfrm>
            <a:off x="5162467" y="2012681"/>
            <a:ext cx="4072034" cy="391076"/>
          </a:xfrm>
          <a:prstGeom prst="rect">
            <a:avLst/>
          </a:prstGeom>
          <a:noFill/>
        </p:spPr>
        <p:txBody>
          <a:bodyPr wrap="square">
            <a:spAutoFit/>
          </a:bodyPr>
          <a:lstStyle/>
          <a:p>
            <a:pPr algn="ctr"/>
            <a:r>
              <a:rPr lang="ja-JP" altLang="en-US" b="1">
                <a:solidFill>
                  <a:srgbClr val="C00000"/>
                </a:solidFill>
                <a:latin typeface="Meiryo UI" panose="020B0604030504040204" pitchFamily="50" charset="-128"/>
                <a:ea typeface="Meiryo UI" panose="020B0604030504040204" pitchFamily="50" charset="-128"/>
              </a:rPr>
              <a:t>所定外労働（残業）の制限</a:t>
            </a:r>
            <a:endParaRPr lang="en-US" altLang="ja-JP" b="1" dirty="0">
              <a:solidFill>
                <a:srgbClr val="C0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A0C154E-1EC9-A412-C0E6-45D3C4334EA6}"/>
              </a:ext>
            </a:extLst>
          </p:cNvPr>
          <p:cNvSpPr txBox="1"/>
          <p:nvPr/>
        </p:nvSpPr>
        <p:spPr>
          <a:xfrm>
            <a:off x="5065225" y="3515549"/>
            <a:ext cx="4072034" cy="384721"/>
          </a:xfrm>
          <a:prstGeom prst="rect">
            <a:avLst/>
          </a:prstGeom>
          <a:noFill/>
        </p:spPr>
        <p:txBody>
          <a:bodyPr wrap="square">
            <a:spAutoFit/>
          </a:bodyPr>
          <a:lstStyle/>
          <a:p>
            <a:pPr algn="ctr"/>
            <a:r>
              <a:rPr lang="ja-JP" altLang="en-US" b="1">
                <a:solidFill>
                  <a:srgbClr val="C00000"/>
                </a:solidFill>
                <a:latin typeface="Meiryo UI" panose="020B0604030504040204" pitchFamily="50" charset="-128"/>
                <a:ea typeface="Meiryo UI" panose="020B0604030504040204" pitchFamily="50" charset="-128"/>
              </a:rPr>
              <a:t>深夜業の制限</a:t>
            </a:r>
            <a:endParaRPr lang="ja-JP" altLang="en-US" b="1" dirty="0">
              <a:solidFill>
                <a:srgbClr val="C00000"/>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1D32B266-9324-2801-0C1C-466BC3502F81}"/>
              </a:ext>
            </a:extLst>
          </p:cNvPr>
          <p:cNvSpPr txBox="1"/>
          <p:nvPr/>
        </p:nvSpPr>
        <p:spPr>
          <a:xfrm>
            <a:off x="850058" y="3376319"/>
            <a:ext cx="4073593" cy="384721"/>
          </a:xfrm>
          <a:prstGeom prst="rect">
            <a:avLst/>
          </a:prstGeom>
          <a:noFill/>
        </p:spPr>
        <p:txBody>
          <a:bodyPr wrap="square">
            <a:spAutoFit/>
          </a:bodyPr>
          <a:lstStyle/>
          <a:p>
            <a:pPr algn="ctr"/>
            <a:r>
              <a:rPr lang="ja-JP" altLang="en-US" b="1">
                <a:solidFill>
                  <a:srgbClr val="C00000"/>
                </a:solidFill>
                <a:latin typeface="Meiryo UI" panose="020B0604030504040204" pitchFamily="50" charset="-128"/>
                <a:ea typeface="Meiryo UI" panose="020B0604030504040204" pitchFamily="50" charset="-128"/>
              </a:rPr>
              <a:t>時間外労働の制限</a:t>
            </a:r>
            <a:endParaRPr lang="ja-JP" altLang="en-US" b="1" dirty="0">
              <a:solidFill>
                <a:srgbClr val="C0000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EF13D98-6D9F-3A71-49FC-4699B5346820}"/>
              </a:ext>
            </a:extLst>
          </p:cNvPr>
          <p:cNvSpPr txBox="1"/>
          <p:nvPr/>
        </p:nvSpPr>
        <p:spPr>
          <a:xfrm>
            <a:off x="761455" y="4761281"/>
            <a:ext cx="4112411" cy="384721"/>
          </a:xfrm>
          <a:prstGeom prst="rect">
            <a:avLst/>
          </a:prstGeom>
          <a:noFill/>
        </p:spPr>
        <p:txBody>
          <a:bodyPr wrap="square">
            <a:spAutoFit/>
          </a:bodyPr>
          <a:lstStyle/>
          <a:p>
            <a:pPr algn="ctr"/>
            <a:r>
              <a:rPr lang="ja-JP" altLang="en-US" b="1">
                <a:solidFill>
                  <a:srgbClr val="C00000"/>
                </a:solidFill>
                <a:latin typeface="Meiryo UI" panose="020B0604030504040204" pitchFamily="50" charset="-128"/>
                <a:ea typeface="Meiryo UI" panose="020B0604030504040204" pitchFamily="50" charset="-128"/>
              </a:rPr>
              <a:t>短時間勤務等の措置</a:t>
            </a:r>
            <a:endParaRPr lang="ja-JP" altLang="en-US" b="1" dirty="0">
              <a:solidFill>
                <a:srgbClr val="C0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8D499A84-A7FC-239F-6FC5-ED8ACDBFE2A8}"/>
              </a:ext>
            </a:extLst>
          </p:cNvPr>
          <p:cNvSpPr txBox="1"/>
          <p:nvPr/>
        </p:nvSpPr>
        <p:spPr>
          <a:xfrm>
            <a:off x="5175160" y="4858810"/>
            <a:ext cx="4072034" cy="384721"/>
          </a:xfrm>
          <a:prstGeom prst="rect">
            <a:avLst/>
          </a:prstGeom>
          <a:noFill/>
        </p:spPr>
        <p:txBody>
          <a:bodyPr wrap="square">
            <a:spAutoFit/>
          </a:bodyPr>
          <a:lstStyle/>
          <a:p>
            <a:pPr algn="ctr"/>
            <a:r>
              <a:rPr lang="ja-JP" altLang="en-US" b="1">
                <a:solidFill>
                  <a:srgbClr val="C00000"/>
                </a:solidFill>
                <a:latin typeface="Meiryo UI" panose="020B0604030504040204" pitchFamily="50" charset="-128"/>
                <a:ea typeface="Meiryo UI" panose="020B0604030504040204" pitchFamily="50" charset="-128"/>
              </a:rPr>
              <a:t>転勤についての配慮</a:t>
            </a:r>
          </a:p>
        </p:txBody>
      </p:sp>
      <p:grpSp>
        <p:nvGrpSpPr>
          <p:cNvPr id="21" name="グループ化 20">
            <a:extLst>
              <a:ext uri="{FF2B5EF4-FFF2-40B4-BE49-F238E27FC236}">
                <a16:creationId xmlns:a16="http://schemas.microsoft.com/office/drawing/2014/main" id="{2993F3B5-5806-D2DB-8B5B-2F1710C85D69}"/>
              </a:ext>
            </a:extLst>
          </p:cNvPr>
          <p:cNvGrpSpPr/>
          <p:nvPr/>
        </p:nvGrpSpPr>
        <p:grpSpPr>
          <a:xfrm>
            <a:off x="850058" y="1004732"/>
            <a:ext cx="1054501" cy="906546"/>
            <a:chOff x="1437687" y="794391"/>
            <a:chExt cx="1456033" cy="1211738"/>
          </a:xfrm>
        </p:grpSpPr>
        <p:sp>
          <p:nvSpPr>
            <p:cNvPr id="22" name="角丸四角形 21">
              <a:extLst>
                <a:ext uri="{FF2B5EF4-FFF2-40B4-BE49-F238E27FC236}">
                  <a16:creationId xmlns:a16="http://schemas.microsoft.com/office/drawing/2014/main" id="{DE60557A-9D3C-058F-72F4-B9A8F4600B36}"/>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図 22" descr="ダイアグラム&#10;&#10;自動的に生成された説明">
              <a:extLst>
                <a:ext uri="{FF2B5EF4-FFF2-40B4-BE49-F238E27FC236}">
                  <a16:creationId xmlns:a16="http://schemas.microsoft.com/office/drawing/2014/main" id="{EC446D31-2DFC-1A3A-6E8B-D2C48CF049C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4" name="図 23" descr="図形&#10;&#10;中程度の精度で自動的に生成された説明">
              <a:extLst>
                <a:ext uri="{FF2B5EF4-FFF2-40B4-BE49-F238E27FC236}">
                  <a16:creationId xmlns:a16="http://schemas.microsoft.com/office/drawing/2014/main" id="{1637BA24-ABE2-C901-4E04-AF7283D43CBC}"/>
                </a:ext>
              </a:extLst>
            </p:cNvPr>
            <p:cNvPicPr>
              <a:picLocks noChangeAspect="1"/>
            </p:cNvPicPr>
            <p:nvPr/>
          </p:nvPicPr>
          <p:blipFill>
            <a:blip r:embed="rId5"/>
            <a:stretch>
              <a:fillRect/>
            </a:stretch>
          </p:blipFill>
          <p:spPr>
            <a:xfrm>
              <a:off x="1437687" y="911700"/>
              <a:ext cx="1280107" cy="343909"/>
            </a:xfrm>
            <a:prstGeom prst="rect">
              <a:avLst/>
            </a:prstGeom>
          </p:spPr>
        </p:pic>
      </p:grpSp>
      <p:sp>
        <p:nvSpPr>
          <p:cNvPr id="4" name="角丸四角形 3">
            <a:extLst>
              <a:ext uri="{FF2B5EF4-FFF2-40B4-BE49-F238E27FC236}">
                <a16:creationId xmlns:a16="http://schemas.microsoft.com/office/drawing/2014/main" id="{3EEFFA03-7390-14D6-73ED-32B7DBCFAE34}"/>
              </a:ext>
            </a:extLst>
          </p:cNvPr>
          <p:cNvSpPr/>
          <p:nvPr/>
        </p:nvSpPr>
        <p:spPr>
          <a:xfrm>
            <a:off x="657158" y="993720"/>
            <a:ext cx="8707985" cy="5049214"/>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Tree>
    <p:extLst>
      <p:ext uri="{BB962C8B-B14F-4D97-AF65-F5344CB8AC3E}">
        <p14:creationId xmlns:p14="http://schemas.microsoft.com/office/powerpoint/2010/main" val="805902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a:spLocks noGrp="1"/>
          </p:cNvSpPr>
          <p:nvPr>
            <p:ph type="title"/>
          </p:nvPr>
        </p:nvSpPr>
        <p:spPr bwMode="white">
          <a:xfrm>
            <a:off x="475425" y="322806"/>
            <a:ext cx="8617226" cy="485775"/>
          </a:xfrm>
        </p:spPr>
        <p:txBody>
          <a:bodyPr anchor="ctr"/>
          <a:lstStyle/>
          <a:p>
            <a:r>
              <a:rPr lang="en-US" altLang="ja-JP" sz="2400" dirty="0">
                <a:latin typeface="Meiryo" panose="020B0604030504040204" pitchFamily="34" charset="-128"/>
                <a:ea typeface="Meiryo" panose="020B0604030504040204" pitchFamily="34" charset="-128"/>
              </a:rPr>
              <a:t> 2-6</a:t>
            </a:r>
            <a:r>
              <a:rPr lang="ja-JP" altLang="en-US" sz="2400">
                <a:latin typeface="Meiryo" panose="020B0604030504040204" pitchFamily="34" charset="-128"/>
                <a:ea typeface="Meiryo" panose="020B0604030504040204" pitchFamily="34" charset="-128"/>
              </a:rPr>
              <a:t>　</a:t>
            </a:r>
            <a:r>
              <a:rPr lang="en-US" altLang="ja-JP" sz="2400" dirty="0">
                <a:latin typeface="Meiryo" panose="020B0604030504040204" pitchFamily="34" charset="-128"/>
                <a:ea typeface="Meiryo" panose="020B0604030504040204" pitchFamily="34" charset="-128"/>
              </a:rPr>
              <a:t> </a:t>
            </a:r>
            <a:r>
              <a:rPr lang="ja-JP" altLang="en-US" sz="2400">
                <a:solidFill>
                  <a:schemeClr val="tx1"/>
                </a:solidFill>
                <a:latin typeface="Meiryo" panose="020B0604030504040204" pitchFamily="34" charset="-128"/>
                <a:ea typeface="Meiryo" panose="020B0604030504040204" pitchFamily="34" charset="-128"/>
              </a:rPr>
              <a:t>育児</a:t>
            </a:r>
            <a:r>
              <a:rPr lang="ja-JP" altLang="en-US" sz="2400" dirty="0">
                <a:solidFill>
                  <a:schemeClr val="tx1"/>
                </a:solidFill>
                <a:latin typeface="Meiryo" panose="020B0604030504040204" pitchFamily="34" charset="-128"/>
                <a:ea typeface="Meiryo" panose="020B0604030504040204" pitchFamily="34" charset="-128"/>
              </a:rPr>
              <a:t>休業を取得したこと等による不利益取扱いの禁止</a:t>
            </a:r>
          </a:p>
        </p:txBody>
      </p:sp>
      <p:sp>
        <p:nvSpPr>
          <p:cNvPr id="20" name="角丸四角形 53">
            <a:extLst>
              <a:ext uri="{FF2B5EF4-FFF2-40B4-BE49-F238E27FC236}">
                <a16:creationId xmlns:a16="http://schemas.microsoft.com/office/drawing/2014/main" id="{F4E98E2F-2D34-43B1-A2D9-BF7E97489EC8}"/>
              </a:ext>
            </a:extLst>
          </p:cNvPr>
          <p:cNvSpPr/>
          <p:nvPr/>
        </p:nvSpPr>
        <p:spPr>
          <a:xfrm>
            <a:off x="748743" y="2274733"/>
            <a:ext cx="8408516" cy="2735418"/>
          </a:xfrm>
          <a:prstGeom prst="roundRect">
            <a:avLst>
              <a:gd name="adj" fmla="val 7487"/>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21" name="テキスト ボックス 20">
            <a:extLst>
              <a:ext uri="{FF2B5EF4-FFF2-40B4-BE49-F238E27FC236}">
                <a16:creationId xmlns:a16="http://schemas.microsoft.com/office/drawing/2014/main" id="{01666698-242D-4BCC-8CC4-278D568E0ABD}"/>
              </a:ext>
            </a:extLst>
          </p:cNvPr>
          <p:cNvSpPr txBox="1"/>
          <p:nvPr/>
        </p:nvSpPr>
        <p:spPr>
          <a:xfrm>
            <a:off x="748741" y="1989230"/>
            <a:ext cx="8709584" cy="3837656"/>
          </a:xfrm>
          <a:prstGeom prst="rect">
            <a:avLst/>
          </a:prstGeom>
          <a:noFill/>
        </p:spPr>
        <p:txBody>
          <a:bodyPr wrap="square" rtlCol="0">
            <a:noAutofit/>
          </a:bodyPr>
          <a:lstStyle/>
          <a:p>
            <a:pPr>
              <a:lnSpc>
                <a:spcPts val="1300"/>
              </a:lnSpc>
            </a:pPr>
            <a:r>
              <a:rPr lang="ja-JP" altLang="en-US" sz="1600" b="1" dirty="0">
                <a:latin typeface="Meiryo UI" panose="020B0604030504040204" pitchFamily="50" charset="-128"/>
                <a:ea typeface="Meiryo UI" panose="020B0604030504040204" pitchFamily="50" charset="-128"/>
                <a:cs typeface="游ゴシック"/>
              </a:rPr>
              <a:t>（育児休業等の申出・取得等を理由とする不利益取扱いの例）</a:t>
            </a:r>
            <a:endParaRPr lang="en-US" altLang="ja-JP" sz="1600" b="1" dirty="0">
              <a:latin typeface="Meiryo UI" panose="020B0604030504040204" pitchFamily="50" charset="-128"/>
              <a:ea typeface="Meiryo UI" panose="020B0604030504040204" pitchFamily="50" charset="-128"/>
              <a:cs typeface="游ゴシック"/>
            </a:endParaRPr>
          </a:p>
          <a:p>
            <a:pPr>
              <a:lnSpc>
                <a:spcPts val="1300"/>
              </a:lnSpc>
            </a:pPr>
            <a:endParaRPr lang="en-US" altLang="ja-JP" sz="1600" b="1" dirty="0">
              <a:latin typeface="Meiryo UI" panose="020B0604030504040204" pitchFamily="50" charset="-128"/>
              <a:ea typeface="Meiryo UI" panose="020B0604030504040204" pitchFamily="50" charset="-128"/>
              <a:cs typeface="游ゴシック"/>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解雇すること。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期間を定めて雇用される者について、契約の更新をしないこと。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正社員を非正規雇用社員とするような労働契約内容の変更の強要を行うこと。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自宅待機を命ずること。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降格させること。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減給をし、又は賞与等において不利益な算定を行うこと。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昇進・昇格の人事考課において不利益な評価を行うこと。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不利益な配置の変更を行うこと。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就業環境を害すること。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派遣労働者について、派遣先が当該派遣労働者に係る労働者派遣の役務の提供を拒むこと。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endPar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2502B09B-54C7-4031-8AD4-1A1E02134E99}"/>
              </a:ext>
            </a:extLst>
          </p:cNvPr>
          <p:cNvSpPr/>
          <p:nvPr/>
        </p:nvSpPr>
        <p:spPr>
          <a:xfrm>
            <a:off x="2054625" y="1138462"/>
            <a:ext cx="7206991" cy="646331"/>
          </a:xfrm>
          <a:prstGeom prst="rect">
            <a:avLst/>
          </a:prstGeom>
        </p:spPr>
        <p:txBody>
          <a:bodyPr wrap="square">
            <a:spAutoFit/>
          </a:bodyPr>
          <a:lstStyle/>
          <a:p>
            <a:pPr marL="338136" indent="-338136"/>
            <a:r>
              <a:rPr lang="ja-JP" altLang="en-US" sz="1800" b="1" dirty="0">
                <a:solidFill>
                  <a:srgbClr val="FF6600"/>
                </a:solidFill>
                <a:latin typeface="Meiryo UI" panose="020B0604030504040204" pitchFamily="50" charset="-128"/>
                <a:ea typeface="Meiryo UI" panose="020B0604030504040204" pitchFamily="50" charset="-128"/>
              </a:rPr>
              <a:t>育児休業、産後パパ育休等の申出・取得等を理由として不利益な取扱いを</a:t>
            </a:r>
            <a:endParaRPr lang="en-US" altLang="ja-JP" sz="1800" b="1" dirty="0">
              <a:solidFill>
                <a:srgbClr val="FF6600"/>
              </a:solidFill>
              <a:latin typeface="Meiryo UI" panose="020B0604030504040204" pitchFamily="50" charset="-128"/>
              <a:ea typeface="Meiryo UI" panose="020B0604030504040204" pitchFamily="50" charset="-128"/>
            </a:endParaRPr>
          </a:p>
          <a:p>
            <a:pPr marL="338136" indent="-338136"/>
            <a:r>
              <a:rPr lang="ja-JP" altLang="en-US" sz="1800" b="1" dirty="0">
                <a:solidFill>
                  <a:srgbClr val="FF6600"/>
                </a:solidFill>
                <a:latin typeface="Meiryo UI" panose="020B0604030504040204" pitchFamily="50" charset="-128"/>
                <a:ea typeface="Meiryo UI" panose="020B0604030504040204" pitchFamily="50" charset="-128"/>
              </a:rPr>
              <a:t>することは法律で禁止されています。</a:t>
            </a:r>
            <a:endParaRPr lang="en-US" altLang="ja-JP" sz="1800" b="1" dirty="0">
              <a:solidFill>
                <a:srgbClr val="FF6600"/>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84D194F1-0D73-4E33-806B-169645AAB280}"/>
              </a:ext>
            </a:extLst>
          </p:cNvPr>
          <p:cNvSpPr/>
          <p:nvPr/>
        </p:nvSpPr>
        <p:spPr>
          <a:xfrm>
            <a:off x="748744" y="5173064"/>
            <a:ext cx="8512871" cy="984885"/>
          </a:xfrm>
          <a:prstGeom prst="rect">
            <a:avLst/>
          </a:prstGeom>
        </p:spPr>
        <p:txBody>
          <a:bodyPr wrap="square">
            <a:spAutoFit/>
          </a:bodyPr>
          <a:lstStyle/>
          <a:p>
            <a:pPr>
              <a:spcBef>
                <a:spcPts val="600"/>
              </a:spcBef>
            </a:pPr>
            <a:r>
              <a:rPr lang="ja-JP" altLang="en-US" sz="1600" dirty="0">
                <a:latin typeface="Meiryo UI" panose="020B0604030504040204" pitchFamily="50" charset="-128"/>
                <a:ea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rPr>
              <a:t>上記は例示です</a:t>
            </a:r>
            <a:r>
              <a:rPr lang="ja-JP" altLang="en-US" sz="1600" dirty="0">
                <a:latin typeface="Meiryo UI" panose="020B0604030504040204" pitchFamily="50" charset="-128"/>
                <a:ea typeface="Meiryo UI" panose="020B0604030504040204" pitchFamily="50" charset="-128"/>
              </a:rPr>
              <a:t>。他にも法律で禁止されている不利益な取扱いに該当する場合があります。</a:t>
            </a:r>
            <a:endParaRPr lang="en-US" altLang="ja-JP" sz="1600" dirty="0">
              <a:latin typeface="Meiryo UI" panose="020B0604030504040204" pitchFamily="50" charset="-128"/>
              <a:ea typeface="Meiryo UI" panose="020B0604030504040204" pitchFamily="50" charset="-128"/>
            </a:endParaRPr>
          </a:p>
          <a:p>
            <a:pPr>
              <a:spcBef>
                <a:spcPts val="600"/>
              </a:spcBef>
            </a:pPr>
            <a:r>
              <a:rPr lang="ja-JP" altLang="en-US" sz="1600" dirty="0">
                <a:latin typeface="Meiryo UI" panose="020B0604030504040204" pitchFamily="50" charset="-128"/>
                <a:ea typeface="Meiryo UI" panose="020B0604030504040204" pitchFamily="50" charset="-128"/>
              </a:rPr>
              <a:t>・会社の対応に疑問がある場合、トラブルが生じた場合は、</a:t>
            </a:r>
            <a:r>
              <a:rPr lang="ja-JP" altLang="en-US" sz="1600" b="1" dirty="0">
                <a:solidFill>
                  <a:srgbClr val="C00000"/>
                </a:solidFill>
                <a:latin typeface="Meiryo UI" panose="020B0604030504040204" pitchFamily="50" charset="-128"/>
                <a:ea typeface="Meiryo UI" panose="020B0604030504040204" pitchFamily="50" charset="-128"/>
              </a:rPr>
              <a:t>会社の相談窓口</a:t>
            </a:r>
            <a:r>
              <a:rPr lang="ja-JP" altLang="en-US" sz="1600" dirty="0">
                <a:latin typeface="Meiryo UI" panose="020B0604030504040204" pitchFamily="50" charset="-128"/>
                <a:ea typeface="Meiryo UI" panose="020B0604030504040204" pitchFamily="50" charset="-128"/>
              </a:rPr>
              <a:t>や</a:t>
            </a:r>
            <a:r>
              <a:rPr lang="ja-JP" altLang="en-US" sz="1600" b="1" dirty="0">
                <a:solidFill>
                  <a:srgbClr val="C00000"/>
                </a:solidFill>
                <a:latin typeface="Meiryo UI" panose="020B0604030504040204" pitchFamily="50" charset="-128"/>
                <a:ea typeface="Meiryo UI" panose="020B0604030504040204" pitchFamily="50" charset="-128"/>
              </a:rPr>
              <a:t>都道府県</a:t>
            </a:r>
            <a:r>
              <a:rPr lang="ja-JP" altLang="en-US" sz="1600" b="1">
                <a:solidFill>
                  <a:srgbClr val="C00000"/>
                </a:solidFill>
                <a:latin typeface="Meiryo UI" panose="020B0604030504040204" pitchFamily="50" charset="-128"/>
                <a:ea typeface="Meiryo UI" panose="020B0604030504040204" pitchFamily="50" charset="-128"/>
              </a:rPr>
              <a:t>労働局</a:t>
            </a:r>
            <a:r>
              <a:rPr lang="ja-JP" altLang="en-US" sz="1600">
                <a:latin typeface="Meiryo UI" panose="020B0604030504040204" pitchFamily="50" charset="-128"/>
                <a:ea typeface="Meiryo UI" panose="020B0604030504040204" pitchFamily="50" charset="-128"/>
              </a:rPr>
              <a:t>に</a:t>
            </a:r>
            <a:endParaRPr lang="en-US" altLang="ja-JP" sz="1600" dirty="0">
              <a:latin typeface="Meiryo UI" panose="020B0604030504040204" pitchFamily="50" charset="-128"/>
              <a:ea typeface="Meiryo UI" panose="020B0604030504040204" pitchFamily="50" charset="-128"/>
            </a:endParaRPr>
          </a:p>
          <a:p>
            <a:pPr>
              <a:spcBef>
                <a:spcPts val="600"/>
              </a:spcBef>
            </a:pPr>
            <a:r>
              <a:rPr lang="ja-JP" altLang="en-US" sz="1600" b="1">
                <a:solidFill>
                  <a:srgbClr val="C00000"/>
                </a:solidFill>
                <a:latin typeface="Meiryo UI" panose="020B0604030504040204" pitchFamily="50" charset="-128"/>
                <a:ea typeface="Meiryo UI" panose="020B0604030504040204" pitchFamily="50" charset="-128"/>
              </a:rPr>
              <a:t>相談</a:t>
            </a:r>
            <a:r>
              <a:rPr lang="ja-JP" altLang="en-US" sz="1600">
                <a:latin typeface="Meiryo UI" panose="020B0604030504040204" pitchFamily="50" charset="-128"/>
                <a:ea typeface="Meiryo UI" panose="020B0604030504040204" pitchFamily="50" charset="-128"/>
              </a:rPr>
              <a:t>して</a:t>
            </a:r>
            <a:r>
              <a:rPr lang="ja-JP" altLang="en-US" sz="1600" dirty="0">
                <a:latin typeface="Meiryo UI" panose="020B0604030504040204" pitchFamily="50" charset="-128"/>
                <a:ea typeface="Meiryo UI" panose="020B0604030504040204" pitchFamily="50" charset="-128"/>
              </a:rPr>
              <a:t>ください。</a:t>
            </a:r>
            <a:endParaRPr lang="en-US" altLang="ja-JP" sz="1600" dirty="0">
              <a:latin typeface="Meiryo UI" panose="020B0604030504040204" pitchFamily="50" charset="-128"/>
              <a:ea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313D59AD-0166-5276-A519-3A5D5797E927}"/>
              </a:ext>
            </a:extLst>
          </p:cNvPr>
          <p:cNvSpPr>
            <a:spLocks noGrp="1"/>
          </p:cNvSpPr>
          <p:nvPr>
            <p:ph type="sldNum" sz="quarter" idx="11"/>
          </p:nvPr>
        </p:nvSpPr>
        <p:spPr>
          <a:xfrm>
            <a:off x="216534" y="6427788"/>
            <a:ext cx="332105" cy="360362"/>
          </a:xfrm>
        </p:spPr>
        <p:txBody>
          <a:bodyPr/>
          <a:lstStyle/>
          <a:p>
            <a:pPr>
              <a:defRPr/>
            </a:pPr>
            <a:fld id="{E998A1A3-FEA1-4990-8247-73F0C5D4C06C}" type="slidenum">
              <a:rPr lang="ja-JP" altLang="en-US" sz="1600"/>
              <a:pPr>
                <a:defRPr/>
              </a:pPr>
              <a:t>15</a:t>
            </a:fld>
            <a:endParaRPr lang="en-US" altLang="ja-JP" sz="1600" dirty="0"/>
          </a:p>
        </p:txBody>
      </p:sp>
      <p:grpSp>
        <p:nvGrpSpPr>
          <p:cNvPr id="9" name="グループ化 8">
            <a:extLst>
              <a:ext uri="{FF2B5EF4-FFF2-40B4-BE49-F238E27FC236}">
                <a16:creationId xmlns:a16="http://schemas.microsoft.com/office/drawing/2014/main" id="{DCA818C7-32E9-372C-4A57-3037776F6F40}"/>
              </a:ext>
            </a:extLst>
          </p:cNvPr>
          <p:cNvGrpSpPr/>
          <p:nvPr/>
        </p:nvGrpSpPr>
        <p:grpSpPr>
          <a:xfrm>
            <a:off x="923631" y="1008354"/>
            <a:ext cx="1054501" cy="906546"/>
            <a:chOff x="1437687" y="794391"/>
            <a:chExt cx="1456033" cy="1211738"/>
          </a:xfrm>
        </p:grpSpPr>
        <p:sp>
          <p:nvSpPr>
            <p:cNvPr id="10" name="角丸四角形 9">
              <a:extLst>
                <a:ext uri="{FF2B5EF4-FFF2-40B4-BE49-F238E27FC236}">
                  <a16:creationId xmlns:a16="http://schemas.microsoft.com/office/drawing/2014/main" id="{5EEDAD6E-B5DF-5936-9072-131540BF1709}"/>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descr="ダイアグラム&#10;&#10;自動的に生成された説明">
              <a:extLst>
                <a:ext uri="{FF2B5EF4-FFF2-40B4-BE49-F238E27FC236}">
                  <a16:creationId xmlns:a16="http://schemas.microsoft.com/office/drawing/2014/main" id="{4CE22189-8270-FDB5-CAAE-1306B868E02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2" name="図 11" descr="図形&#10;&#10;中程度の精度で自動的に生成された説明">
              <a:extLst>
                <a:ext uri="{FF2B5EF4-FFF2-40B4-BE49-F238E27FC236}">
                  <a16:creationId xmlns:a16="http://schemas.microsoft.com/office/drawing/2014/main" id="{4987C67F-4D0C-D9D2-35D1-28A6AF70D718}"/>
                </a:ext>
              </a:extLst>
            </p:cNvPr>
            <p:cNvPicPr>
              <a:picLocks noChangeAspect="1"/>
            </p:cNvPicPr>
            <p:nvPr/>
          </p:nvPicPr>
          <p:blipFill>
            <a:blip r:embed="rId5"/>
            <a:stretch>
              <a:fillRect/>
            </a:stretch>
          </p:blipFill>
          <p:spPr>
            <a:xfrm>
              <a:off x="1437687" y="911700"/>
              <a:ext cx="1280107" cy="343909"/>
            </a:xfrm>
            <a:prstGeom prst="rect">
              <a:avLst/>
            </a:prstGeom>
          </p:spPr>
        </p:pic>
      </p:grpSp>
      <p:sp>
        <p:nvSpPr>
          <p:cNvPr id="3" name="角丸四角形 2">
            <a:extLst>
              <a:ext uri="{FF2B5EF4-FFF2-40B4-BE49-F238E27FC236}">
                <a16:creationId xmlns:a16="http://schemas.microsoft.com/office/drawing/2014/main" id="{C6CA9902-958F-37B5-AA83-8242954F08D1}"/>
              </a:ext>
            </a:extLst>
          </p:cNvPr>
          <p:cNvSpPr/>
          <p:nvPr/>
        </p:nvSpPr>
        <p:spPr>
          <a:xfrm>
            <a:off x="657158" y="993719"/>
            <a:ext cx="8707985" cy="5164229"/>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Tree>
    <p:extLst>
      <p:ext uri="{BB962C8B-B14F-4D97-AF65-F5344CB8AC3E}">
        <p14:creationId xmlns:p14="http://schemas.microsoft.com/office/powerpoint/2010/main" val="207456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a:spLocks noGrp="1"/>
          </p:cNvSpPr>
          <p:nvPr>
            <p:ph type="title"/>
          </p:nvPr>
        </p:nvSpPr>
        <p:spPr bwMode="white">
          <a:xfrm>
            <a:off x="580723" y="321682"/>
            <a:ext cx="6859908" cy="485775"/>
          </a:xfrm>
        </p:spPr>
        <p:txBody>
          <a:bodyPr anchor="ctr"/>
          <a:lstStyle/>
          <a:p>
            <a:r>
              <a:rPr lang="en-US" altLang="ja-JP" sz="2400" dirty="0">
                <a:latin typeface="Meiryo" panose="020B0604030504040204" pitchFamily="34" charset="-128"/>
                <a:ea typeface="Meiryo" panose="020B0604030504040204" pitchFamily="34" charset="-128"/>
              </a:rPr>
              <a:t>2-7</a:t>
            </a:r>
            <a:r>
              <a:rPr lang="ja-JP" altLang="en-US" sz="2400">
                <a:latin typeface="Meiryo" panose="020B0604030504040204" pitchFamily="34" charset="-128"/>
                <a:ea typeface="Meiryo" panose="020B0604030504040204" pitchFamily="34" charset="-128"/>
              </a:rPr>
              <a:t>　</a:t>
            </a:r>
            <a:r>
              <a:rPr lang="en-US" altLang="ja-JP" sz="2400" dirty="0">
                <a:latin typeface="Meiryo" panose="020B0604030504040204" pitchFamily="34" charset="-128"/>
                <a:ea typeface="Meiryo" panose="020B0604030504040204" pitchFamily="34" charset="-128"/>
              </a:rPr>
              <a:t> </a:t>
            </a:r>
            <a:r>
              <a:rPr lang="ja-JP" altLang="en-US" sz="2400">
                <a:solidFill>
                  <a:schemeClr val="tx1"/>
                </a:solidFill>
                <a:latin typeface="Meiryo" panose="020B0604030504040204" pitchFamily="34" charset="-128"/>
                <a:ea typeface="Meiryo" panose="020B0604030504040204" pitchFamily="34" charset="-128"/>
              </a:rPr>
              <a:t>ハラスメント</a:t>
            </a:r>
            <a:r>
              <a:rPr lang="ja-JP" altLang="en-US" sz="2400" dirty="0">
                <a:solidFill>
                  <a:schemeClr val="tx1"/>
                </a:solidFill>
                <a:latin typeface="Meiryo" panose="020B0604030504040204" pitchFamily="34" charset="-128"/>
                <a:ea typeface="Meiryo" panose="020B0604030504040204" pitchFamily="34" charset="-128"/>
              </a:rPr>
              <a:t>防止について</a:t>
            </a:r>
            <a:endParaRPr kumimoji="1" lang="ja-JP" altLang="en-US" sz="2400" dirty="0">
              <a:solidFill>
                <a:schemeClr val="tx1"/>
              </a:solidFill>
              <a:latin typeface="Meiryo" panose="020B0604030504040204" pitchFamily="34" charset="-128"/>
              <a:ea typeface="Meiryo" panose="020B0604030504040204" pitchFamily="34" charset="-128"/>
            </a:endParaRPr>
          </a:p>
        </p:txBody>
      </p:sp>
      <p:sp>
        <p:nvSpPr>
          <p:cNvPr id="20" name="角丸四角形 34">
            <a:extLst>
              <a:ext uri="{FF2B5EF4-FFF2-40B4-BE49-F238E27FC236}">
                <a16:creationId xmlns:a16="http://schemas.microsoft.com/office/drawing/2014/main" id="{BA800955-4FF4-47B6-8195-B0A78C5D8045}"/>
              </a:ext>
            </a:extLst>
          </p:cNvPr>
          <p:cNvSpPr/>
          <p:nvPr/>
        </p:nvSpPr>
        <p:spPr>
          <a:xfrm>
            <a:off x="793469" y="1871688"/>
            <a:ext cx="8398612" cy="1921394"/>
          </a:xfrm>
          <a:prstGeom prst="roundRect">
            <a:avLst>
              <a:gd name="adj" fmla="val 8168"/>
            </a:avLst>
          </a:prstGeom>
          <a:solidFill>
            <a:schemeClr val="accent6">
              <a:lumMod val="20000"/>
              <a:lumOff val="80000"/>
            </a:schemeClr>
          </a:solid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A5868248-DC5A-49C9-B952-42A8BC3AE839}"/>
              </a:ext>
            </a:extLst>
          </p:cNvPr>
          <p:cNvSpPr txBox="1"/>
          <p:nvPr/>
        </p:nvSpPr>
        <p:spPr>
          <a:xfrm>
            <a:off x="794172" y="1989050"/>
            <a:ext cx="8300845" cy="1949041"/>
          </a:xfrm>
          <a:prstGeom prst="rect">
            <a:avLst/>
          </a:prstGeom>
          <a:noFill/>
        </p:spPr>
        <p:txBody>
          <a:bodyPr wrap="square" rtlCol="0">
            <a:noAutofit/>
          </a:bodyPr>
          <a:lstStyle/>
          <a:p>
            <a:pPr>
              <a:lnSpc>
                <a:spcPts val="1700"/>
              </a:lnSpc>
            </a:pPr>
            <a:r>
              <a:rPr lang="ja-JP" altLang="en-US" sz="1600" b="1" dirty="0">
                <a:latin typeface="Meiryo UI" panose="020B0604030504040204" pitchFamily="50" charset="-128"/>
                <a:ea typeface="Meiryo UI" panose="020B0604030504040204" pitchFamily="50" charset="-128"/>
                <a:cs typeface="游ゴシック"/>
              </a:rPr>
              <a:t>（職場におけるハラスメントを防止するために講ずべき措置）</a:t>
            </a:r>
            <a:endParaRPr lang="en-US" altLang="ja-JP" sz="1600" b="1" dirty="0">
              <a:latin typeface="Meiryo UI" panose="020B0604030504040204" pitchFamily="50" charset="-128"/>
              <a:ea typeface="Meiryo UI" panose="020B0604030504040204" pitchFamily="50" charset="-128"/>
              <a:cs typeface="游ゴシック"/>
            </a:endParaRPr>
          </a:p>
          <a:p>
            <a:pPr marL="85725">
              <a:lnSpc>
                <a:spcPts val="1700"/>
              </a:lnSpc>
              <a:spcBef>
                <a:spcPts val="600"/>
              </a:spcBef>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①ハラスメントの内容、方針等の明確化と周知・啓発</a:t>
            </a:r>
          </a:p>
          <a:p>
            <a:pPr marL="85725">
              <a:lnSpc>
                <a:spcPts val="1700"/>
              </a:lnSpc>
              <a:spcBef>
                <a:spcPts val="600"/>
              </a:spcBef>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②行為者への厳正な対処方針、内容の規定化と周知・啓発</a:t>
            </a:r>
          </a:p>
          <a:p>
            <a:pPr marL="85725">
              <a:lnSpc>
                <a:spcPts val="1700"/>
              </a:lnSpc>
              <a:spcBef>
                <a:spcPts val="600"/>
              </a:spcBef>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③相談（苦情を含む）に応じ、適切に対応するために必要な整備</a:t>
            </a:r>
          </a:p>
          <a:p>
            <a:pPr marL="85725">
              <a:lnSpc>
                <a:spcPts val="1700"/>
              </a:lnSpc>
              <a:spcBef>
                <a:spcPts val="600"/>
              </a:spcBef>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④事業主や制度等を利用する労働者、周囲の労働者の状況に応じ、業務体制の</a:t>
            </a:r>
            <a:r>
              <a:rPr lang="ja-JP" altLang="en-US" sz="160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整備など</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85725">
              <a:lnSpc>
                <a:spcPts val="1700"/>
              </a:lnSpc>
              <a:spcBef>
                <a:spcPts val="600"/>
              </a:spcBef>
            </a:pPr>
            <a:r>
              <a:rPr lang="ja-JP" altLang="en-US" sz="160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　必要</a:t>
            </a: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な措置を講じる</a:t>
            </a:r>
          </a:p>
        </p:txBody>
      </p:sp>
      <p:sp>
        <p:nvSpPr>
          <p:cNvPr id="22" name="正方形/長方形 21">
            <a:extLst>
              <a:ext uri="{FF2B5EF4-FFF2-40B4-BE49-F238E27FC236}">
                <a16:creationId xmlns:a16="http://schemas.microsoft.com/office/drawing/2014/main" id="{0059B662-994D-4D87-96C8-EC927849541E}"/>
              </a:ext>
            </a:extLst>
          </p:cNvPr>
          <p:cNvSpPr/>
          <p:nvPr/>
        </p:nvSpPr>
        <p:spPr>
          <a:xfrm>
            <a:off x="1791954" y="1104270"/>
            <a:ext cx="7237747" cy="646331"/>
          </a:xfrm>
          <a:prstGeom prst="rect">
            <a:avLst/>
          </a:prstGeom>
        </p:spPr>
        <p:txBody>
          <a:bodyPr wrap="square">
            <a:spAutoFit/>
          </a:bodyPr>
          <a:lstStyle/>
          <a:p>
            <a:pPr marL="338136" indent="-338136"/>
            <a:r>
              <a:rPr lang="ja-JP" altLang="en-US" sz="1800" b="1" dirty="0">
                <a:solidFill>
                  <a:srgbClr val="FF6600"/>
                </a:solidFill>
                <a:latin typeface="Meiryo UI" panose="020B0604030504040204" pitchFamily="50" charset="-128"/>
                <a:ea typeface="Meiryo UI" panose="020B0604030504040204" pitchFamily="50" charset="-128"/>
              </a:rPr>
              <a:t>育児休業や産後パパ育休等の申出・取得などに関して、上司、同僚からの</a:t>
            </a:r>
            <a:endParaRPr lang="en-US" altLang="ja-JP" sz="1800" b="1" dirty="0">
              <a:solidFill>
                <a:srgbClr val="FF6600"/>
              </a:solidFill>
              <a:latin typeface="Meiryo UI" panose="020B0604030504040204" pitchFamily="50" charset="-128"/>
              <a:ea typeface="Meiryo UI" panose="020B0604030504040204" pitchFamily="50" charset="-128"/>
            </a:endParaRPr>
          </a:p>
          <a:p>
            <a:pPr marL="338136" indent="-338136"/>
            <a:r>
              <a:rPr lang="ja-JP" altLang="en-US" sz="1800" b="1" dirty="0">
                <a:solidFill>
                  <a:srgbClr val="FF6600"/>
                </a:solidFill>
                <a:latin typeface="Meiryo UI" panose="020B0604030504040204" pitchFamily="50" charset="-128"/>
                <a:ea typeface="Meiryo UI" panose="020B0604030504040204" pitchFamily="50" charset="-128"/>
              </a:rPr>
              <a:t>ハラスメントを防止する措置を講じることが会社に義務付けられています。</a:t>
            </a:r>
            <a:endParaRPr lang="en-US" altLang="ja-JP" sz="1800" b="1" dirty="0">
              <a:solidFill>
                <a:srgbClr val="FF6600"/>
              </a:solidFill>
              <a:latin typeface="Meiryo UI" panose="020B0604030504040204" pitchFamily="50" charset="-128"/>
              <a:ea typeface="Meiryo UI" panose="020B0604030504040204" pitchFamily="50" charset="-128"/>
            </a:endParaRPr>
          </a:p>
        </p:txBody>
      </p:sp>
      <p:sp>
        <p:nvSpPr>
          <p:cNvPr id="31" name="テキスト ボックス 9">
            <a:extLst>
              <a:ext uri="{FF2B5EF4-FFF2-40B4-BE49-F238E27FC236}">
                <a16:creationId xmlns:a16="http://schemas.microsoft.com/office/drawing/2014/main" id="{3694A8A3-A559-4D08-9FC1-5CDEC83DA4FC}"/>
              </a:ext>
            </a:extLst>
          </p:cNvPr>
          <p:cNvSpPr txBox="1">
            <a:spLocks noChangeAspect="1"/>
          </p:cNvSpPr>
          <p:nvPr/>
        </p:nvSpPr>
        <p:spPr bwMode="auto">
          <a:xfrm>
            <a:off x="842352" y="3858297"/>
            <a:ext cx="8300845" cy="268471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108000" tIns="108000" rIns="108000" bIns="108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lnSpc>
                <a:spcPts val="2200"/>
              </a:lnSpc>
              <a:spcBef>
                <a:spcPts val="0"/>
              </a:spcBef>
              <a:spcAft>
                <a:spcPts val="1200"/>
              </a:spcAft>
              <a:buNone/>
            </a:pPr>
            <a:r>
              <a:rPr lang="ja-JP" altLang="en-US" sz="1600" b="1" dirty="0">
                <a:solidFill>
                  <a:srgbClr val="0070C0"/>
                </a:solidFill>
                <a:latin typeface="Meiryo UI" panose="020B0604030504040204" pitchFamily="50" charset="-128"/>
                <a:ea typeface="Meiryo UI" panose="020B0604030504040204" pitchFamily="50" charset="-128"/>
              </a:rPr>
              <a:t>ハラスメントに該当する可能性のある言動の例</a:t>
            </a:r>
            <a:endParaRPr lang="en-US" altLang="ja-JP" sz="1600" b="1" dirty="0">
              <a:solidFill>
                <a:srgbClr val="0070C0"/>
              </a:solidFill>
              <a:latin typeface="Meiryo UI" panose="020B0604030504040204" pitchFamily="50" charset="-128"/>
              <a:ea typeface="Meiryo UI" panose="020B0604030504040204" pitchFamily="50" charset="-128"/>
            </a:endParaRPr>
          </a:p>
          <a:p>
            <a:pPr algn="just" eaLnBrk="1" hangingPunct="1">
              <a:lnSpc>
                <a:spcPts val="2200"/>
              </a:lnSpc>
              <a:spcBef>
                <a:spcPts val="0"/>
              </a:spcBef>
              <a:buNone/>
            </a:pPr>
            <a:r>
              <a:rPr lang="en-US" altLang="ja-JP" sz="1600" b="1" dirty="0">
                <a:solidFill>
                  <a:srgbClr val="FF0000"/>
                </a:solidFill>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育児休業の取得について上司に相談したところ、</a:t>
            </a:r>
            <a:r>
              <a:rPr lang="ja-JP" altLang="en-US" sz="1600" b="1" dirty="0">
                <a:solidFill>
                  <a:srgbClr val="C00000"/>
                </a:solidFill>
                <a:latin typeface="Meiryo UI" panose="020B0604030504040204" pitchFamily="50" charset="-128"/>
                <a:ea typeface="Meiryo UI" panose="020B0604030504040204" pitchFamily="50" charset="-128"/>
              </a:rPr>
              <a:t>「男のくせに育児休業をとるなんてありえない」</a:t>
            </a:r>
            <a:r>
              <a:rPr lang="ja-JP" altLang="en-US" sz="1600" dirty="0">
                <a:latin typeface="Meiryo UI" panose="020B0604030504040204" pitchFamily="50" charset="-128"/>
                <a:ea typeface="Meiryo UI" panose="020B0604030504040204" pitchFamily="50" charset="-128"/>
              </a:rPr>
              <a:t>と</a:t>
            </a:r>
            <a:endParaRPr lang="en-US" altLang="ja-JP" sz="1600" dirty="0">
              <a:latin typeface="Meiryo UI" panose="020B0604030504040204" pitchFamily="50" charset="-128"/>
              <a:ea typeface="Meiryo UI" panose="020B0604030504040204" pitchFamily="50" charset="-128"/>
            </a:endParaRPr>
          </a:p>
          <a:p>
            <a:pPr algn="just" eaLnBrk="1" hangingPunct="1">
              <a:lnSpc>
                <a:spcPts val="2200"/>
              </a:lnSpc>
              <a:spcBef>
                <a:spcPts val="0"/>
              </a:spcBef>
              <a:buNone/>
            </a:pPr>
            <a:r>
              <a:rPr lang="ja-JP" altLang="en-US" sz="1600" dirty="0">
                <a:latin typeface="Meiryo UI" panose="020B0604030504040204" pitchFamily="50" charset="-128"/>
                <a:ea typeface="Meiryo UI" panose="020B0604030504040204" pitchFamily="50" charset="-128"/>
              </a:rPr>
              <a:t>　言われ、</a:t>
            </a:r>
            <a:r>
              <a:rPr lang="ja-JP" altLang="en-US" sz="1600" b="1" dirty="0">
                <a:solidFill>
                  <a:srgbClr val="C00000"/>
                </a:solidFill>
                <a:latin typeface="Meiryo UI" panose="020B0604030504040204" pitchFamily="50" charset="-128"/>
                <a:ea typeface="Meiryo UI" panose="020B0604030504040204" pitchFamily="50" charset="-128"/>
              </a:rPr>
              <a:t>取得をあきらめざるを得ない状況になっている</a:t>
            </a:r>
            <a:r>
              <a:rPr lang="ja-JP" altLang="en-US" sz="1600" dirty="0">
                <a:latin typeface="Meiryo UI" panose="020B0604030504040204" pitchFamily="50" charset="-128"/>
                <a:ea typeface="Meiryo UI" panose="020B0604030504040204" pitchFamily="50" charset="-128"/>
              </a:rPr>
              <a:t>。</a:t>
            </a:r>
            <a:endParaRPr lang="ja-JP" altLang="en-US" sz="1600" dirty="0">
              <a:latin typeface="ＭＳ Ｐゴシック 本文"/>
              <a:ea typeface="Meiryo UI" panose="020B0604030504040204" pitchFamily="50" charset="-128"/>
            </a:endParaRPr>
          </a:p>
          <a:p>
            <a:pPr algn="just" eaLnBrk="1" hangingPunct="1">
              <a:lnSpc>
                <a:spcPts val="2200"/>
              </a:lnSpc>
              <a:spcBef>
                <a:spcPts val="600"/>
              </a:spcBef>
              <a:buNone/>
            </a:pPr>
            <a:r>
              <a:rPr lang="en-US" altLang="ja-JP" sz="1600" b="1" dirty="0">
                <a:solidFill>
                  <a:srgbClr val="FF0000"/>
                </a:solidFill>
                <a:latin typeface="ＭＳ Ｐゴシック 本文"/>
                <a:ea typeface="Meiryo UI" panose="020B0604030504040204" pitchFamily="50" charset="-128"/>
              </a:rPr>
              <a:t>×</a:t>
            </a:r>
            <a:r>
              <a:rPr lang="ja-JP" altLang="en-US" sz="1600" dirty="0">
                <a:latin typeface="ＭＳ Ｐゴシック 本文"/>
                <a:ea typeface="Meiryo UI" panose="020B0604030504040204" pitchFamily="50" charset="-128"/>
              </a:rPr>
              <a:t>育児</a:t>
            </a:r>
            <a:r>
              <a:rPr lang="ja-JP" altLang="en-US" sz="1600" dirty="0">
                <a:latin typeface="Meiryo UI" panose="020B0604030504040204" pitchFamily="50" charset="-128"/>
                <a:ea typeface="Meiryo UI" panose="020B0604030504040204" pitchFamily="50" charset="-128"/>
              </a:rPr>
              <a:t>休業の取得を上司に相談したところ、</a:t>
            </a:r>
            <a:r>
              <a:rPr lang="ja-JP" altLang="en-US" sz="1600" b="1" dirty="0">
                <a:solidFill>
                  <a:srgbClr val="C00000"/>
                </a:solidFill>
                <a:latin typeface="Meiryo UI" panose="020B0604030504040204" pitchFamily="50" charset="-128"/>
                <a:ea typeface="Meiryo UI" panose="020B0604030504040204" pitchFamily="50" charset="-128"/>
              </a:rPr>
              <a:t>「休みをとるなら復帰する場所はない」</a:t>
            </a:r>
            <a:r>
              <a:rPr lang="ja-JP" altLang="en-US" sz="1600" dirty="0">
                <a:latin typeface="Meiryo UI" panose="020B0604030504040204" pitchFamily="50" charset="-128"/>
                <a:ea typeface="Meiryo UI" panose="020B0604030504040204" pitchFamily="50" charset="-128"/>
              </a:rPr>
              <a:t>と言われた。</a:t>
            </a:r>
            <a:endParaRPr lang="ja-JP" altLang="en-US" sz="1600" b="1" dirty="0">
              <a:latin typeface="ＭＳ Ｐゴシック 本文"/>
              <a:ea typeface="Meiryo UI" panose="020B0604030504040204" pitchFamily="50" charset="-128"/>
            </a:endParaRPr>
          </a:p>
          <a:p>
            <a:pPr marL="266699" indent="-266699" algn="just" eaLnBrk="1" hangingPunct="1">
              <a:lnSpc>
                <a:spcPts val="2200"/>
              </a:lnSpc>
              <a:spcBef>
                <a:spcPts val="600"/>
              </a:spcBef>
              <a:buNone/>
            </a:pPr>
            <a:r>
              <a:rPr lang="en-US" altLang="ja-JP" sz="1600" b="1" dirty="0">
                <a:solidFill>
                  <a:srgbClr val="FF0000"/>
                </a:solidFill>
                <a:latin typeface="ＭＳ Ｐゴシック 本文"/>
                <a:ea typeface="Meiryo UI" panose="020B0604030504040204" pitchFamily="50" charset="-128"/>
              </a:rPr>
              <a:t>×</a:t>
            </a:r>
            <a:r>
              <a:rPr lang="ja-JP" altLang="en-US" sz="1600" dirty="0">
                <a:latin typeface="ＭＳ Ｐゴシック 本文"/>
                <a:ea typeface="Meiryo UI" panose="020B0604030504040204" pitchFamily="50" charset="-128"/>
              </a:rPr>
              <a:t>上司・同僚が</a:t>
            </a:r>
            <a:r>
              <a:rPr lang="ja-JP" altLang="en-US" sz="1600" b="1" dirty="0">
                <a:solidFill>
                  <a:srgbClr val="C00000"/>
                </a:solidFill>
                <a:latin typeface="ＭＳ Ｐゴシック 本文"/>
                <a:ea typeface="Meiryo UI" panose="020B0604030504040204" pitchFamily="50" charset="-128"/>
              </a:rPr>
              <a:t>「忙しい時期に育児休業をとるなんて周りのことを考えていない、迷惑だ」</a:t>
            </a:r>
            <a:r>
              <a:rPr lang="ja-JP" altLang="en-US" sz="1600" dirty="0">
                <a:latin typeface="ＭＳ Ｐゴシック 本文"/>
                <a:ea typeface="Meiryo UI" panose="020B0604030504040204" pitchFamily="50" charset="-128"/>
              </a:rPr>
              <a:t>と繰り返し</a:t>
            </a:r>
            <a:endParaRPr lang="en-US" altLang="ja-JP" sz="1600" dirty="0">
              <a:latin typeface="ＭＳ Ｐゴシック 本文"/>
              <a:ea typeface="Meiryo UI" panose="020B0604030504040204" pitchFamily="50" charset="-128"/>
            </a:endParaRPr>
          </a:p>
          <a:p>
            <a:pPr marL="266699" indent="-266699" algn="just" eaLnBrk="1" hangingPunct="1">
              <a:lnSpc>
                <a:spcPts val="2200"/>
              </a:lnSpc>
              <a:spcBef>
                <a:spcPts val="0"/>
              </a:spcBef>
              <a:buNone/>
            </a:pPr>
            <a:r>
              <a:rPr lang="ja-JP" altLang="en-US" sz="1600" dirty="0">
                <a:latin typeface="ＭＳ Ｐゴシック 本文"/>
                <a:ea typeface="Meiryo UI" panose="020B0604030504040204" pitchFamily="50" charset="-128"/>
              </a:rPr>
              <a:t>　又は継続的に発言する。</a:t>
            </a:r>
            <a:endParaRPr lang="en-US" altLang="ja-JP" sz="1600" dirty="0">
              <a:latin typeface="ＭＳ Ｐゴシック 本文"/>
              <a:ea typeface="Meiryo UI" panose="020B0604030504040204" pitchFamily="50" charset="-128"/>
            </a:endParaRPr>
          </a:p>
          <a:p>
            <a:pPr marL="266699" indent="-266699" algn="just" eaLnBrk="1" hangingPunct="1">
              <a:lnSpc>
                <a:spcPts val="2200"/>
              </a:lnSpc>
              <a:spcBef>
                <a:spcPts val="600"/>
              </a:spcBef>
              <a:buNone/>
            </a:pPr>
            <a:r>
              <a:rPr lang="en-US" altLang="ja-JP" sz="1600" b="1" dirty="0">
                <a:solidFill>
                  <a:srgbClr val="FF0000"/>
                </a:solidFill>
                <a:latin typeface="ＭＳ Ｐゴシック 本文"/>
                <a:ea typeface="Meiryo UI" panose="020B0604030504040204" pitchFamily="50" charset="-128"/>
              </a:rPr>
              <a:t>×</a:t>
            </a:r>
            <a:r>
              <a:rPr lang="ja-JP" altLang="en-US" sz="1600" dirty="0">
                <a:latin typeface="ＭＳ Ｐゴシック 本文"/>
                <a:ea typeface="Meiryo UI" panose="020B0604030504040204" pitchFamily="50" charset="-128"/>
              </a:rPr>
              <a:t>育休取得について上司に相談したところ、</a:t>
            </a:r>
            <a:r>
              <a:rPr lang="ja-JP" altLang="en-US" sz="1600" b="1" dirty="0">
                <a:solidFill>
                  <a:srgbClr val="C00000"/>
                </a:solidFill>
                <a:latin typeface="ＭＳ Ｐゴシック 本文"/>
                <a:ea typeface="Meiryo UI" panose="020B0604030504040204" pitchFamily="50" charset="-128"/>
              </a:rPr>
              <a:t>「次の査定の際は昇進しないと思え」</a:t>
            </a:r>
            <a:r>
              <a:rPr lang="ja-JP" altLang="en-US" sz="1600" dirty="0">
                <a:latin typeface="ＭＳ Ｐゴシック 本文"/>
                <a:ea typeface="Meiryo UI" panose="020B0604030504040204" pitchFamily="50" charset="-128"/>
              </a:rPr>
              <a:t>といわれる。</a:t>
            </a:r>
            <a:endParaRPr lang="en-US" altLang="ja-JP" sz="1600" dirty="0">
              <a:latin typeface="ＭＳ Ｐゴシック 本文"/>
              <a:ea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4781A596-4C6D-F1E7-CC03-92C718365582}"/>
              </a:ext>
            </a:extLst>
          </p:cNvPr>
          <p:cNvSpPr>
            <a:spLocks noGrp="1"/>
          </p:cNvSpPr>
          <p:nvPr>
            <p:ph type="sldNum" sz="quarter" idx="11"/>
          </p:nvPr>
        </p:nvSpPr>
        <p:spPr>
          <a:xfrm>
            <a:off x="216534" y="6427788"/>
            <a:ext cx="332105" cy="360362"/>
          </a:xfrm>
        </p:spPr>
        <p:txBody>
          <a:bodyPr/>
          <a:lstStyle/>
          <a:p>
            <a:pPr>
              <a:defRPr/>
            </a:pPr>
            <a:fld id="{E998A1A3-FEA1-4990-8247-73F0C5D4C06C}" type="slidenum">
              <a:rPr lang="ja-JP" altLang="en-US" sz="1600"/>
              <a:pPr>
                <a:defRPr/>
              </a:pPr>
              <a:t>16</a:t>
            </a:fld>
            <a:endParaRPr lang="en-US" altLang="ja-JP" sz="1600" dirty="0"/>
          </a:p>
        </p:txBody>
      </p:sp>
      <p:grpSp>
        <p:nvGrpSpPr>
          <p:cNvPr id="12" name="グループ化 11">
            <a:extLst>
              <a:ext uri="{FF2B5EF4-FFF2-40B4-BE49-F238E27FC236}">
                <a16:creationId xmlns:a16="http://schemas.microsoft.com/office/drawing/2014/main" id="{FBAF3300-9A57-C259-2ED6-D84C65725ABC}"/>
              </a:ext>
            </a:extLst>
          </p:cNvPr>
          <p:cNvGrpSpPr/>
          <p:nvPr/>
        </p:nvGrpSpPr>
        <p:grpSpPr>
          <a:xfrm>
            <a:off x="779235" y="1108945"/>
            <a:ext cx="1012719" cy="714917"/>
            <a:chOff x="1437687" y="794391"/>
            <a:chExt cx="1773157" cy="1211738"/>
          </a:xfrm>
        </p:grpSpPr>
        <p:sp>
          <p:nvSpPr>
            <p:cNvPr id="13" name="角丸四角形 12">
              <a:extLst>
                <a:ext uri="{FF2B5EF4-FFF2-40B4-BE49-F238E27FC236}">
                  <a16:creationId xmlns:a16="http://schemas.microsoft.com/office/drawing/2014/main" id="{C5F15A13-12A0-EA8D-1646-32F2B0F293A3}"/>
                </a:ext>
              </a:extLst>
            </p:cNvPr>
            <p:cNvSpPr/>
            <p:nvPr/>
          </p:nvSpPr>
          <p:spPr>
            <a:xfrm>
              <a:off x="1456857" y="794391"/>
              <a:ext cx="1753987" cy="461217"/>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descr="ダイアグラム&#10;&#10;自動的に生成された説明">
              <a:extLst>
                <a:ext uri="{FF2B5EF4-FFF2-40B4-BE49-F238E27FC236}">
                  <a16:creationId xmlns:a16="http://schemas.microsoft.com/office/drawing/2014/main" id="{A1CC5146-88B0-CD43-1A6D-FEDE6D39AD1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5" name="図 14" descr="図形&#10;&#10;中程度の精度で自動的に生成された説明">
              <a:extLst>
                <a:ext uri="{FF2B5EF4-FFF2-40B4-BE49-F238E27FC236}">
                  <a16:creationId xmlns:a16="http://schemas.microsoft.com/office/drawing/2014/main" id="{90F39B75-B1C4-4A43-7ED8-58F2DC07B326}"/>
                </a:ext>
              </a:extLst>
            </p:cNvPr>
            <p:cNvPicPr>
              <a:picLocks noChangeAspect="1"/>
            </p:cNvPicPr>
            <p:nvPr/>
          </p:nvPicPr>
          <p:blipFill>
            <a:blip r:embed="rId5"/>
            <a:stretch>
              <a:fillRect/>
            </a:stretch>
          </p:blipFill>
          <p:spPr>
            <a:xfrm>
              <a:off x="1437687" y="911697"/>
              <a:ext cx="1691545" cy="454444"/>
            </a:xfrm>
            <a:prstGeom prst="rect">
              <a:avLst/>
            </a:prstGeom>
          </p:spPr>
        </p:pic>
      </p:grpSp>
      <p:sp>
        <p:nvSpPr>
          <p:cNvPr id="3" name="角丸四角形 2">
            <a:extLst>
              <a:ext uri="{FF2B5EF4-FFF2-40B4-BE49-F238E27FC236}">
                <a16:creationId xmlns:a16="http://schemas.microsoft.com/office/drawing/2014/main" id="{29535E27-8BA6-D424-DEAC-E2DF37ACAEC2}"/>
              </a:ext>
            </a:extLst>
          </p:cNvPr>
          <p:cNvSpPr/>
          <p:nvPr/>
        </p:nvSpPr>
        <p:spPr>
          <a:xfrm>
            <a:off x="657158" y="993720"/>
            <a:ext cx="8707985" cy="5434068"/>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Tree>
    <p:extLst>
      <p:ext uri="{BB962C8B-B14F-4D97-AF65-F5344CB8AC3E}">
        <p14:creationId xmlns:p14="http://schemas.microsoft.com/office/powerpoint/2010/main" val="1863379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a:extLst>
              <a:ext uri="{FF2B5EF4-FFF2-40B4-BE49-F238E27FC236}">
                <a16:creationId xmlns:a16="http://schemas.microsoft.com/office/drawing/2014/main" id="{A0611488-59A5-41B0-A4E8-9A70EBF87AD2}"/>
              </a:ext>
            </a:extLst>
          </p:cNvPr>
          <p:cNvSpPr>
            <a:spLocks noGrp="1"/>
          </p:cNvSpPr>
          <p:nvPr>
            <p:ph type="title"/>
          </p:nvPr>
        </p:nvSpPr>
        <p:spPr bwMode="white">
          <a:xfrm>
            <a:off x="587549" y="315777"/>
            <a:ext cx="8025344" cy="485775"/>
          </a:xfrm>
        </p:spPr>
        <p:txBody>
          <a:bodyPr anchor="ctr"/>
          <a:lstStyle/>
          <a:p>
            <a:r>
              <a:rPr lang="en-US" altLang="ja-JP" sz="2400" dirty="0">
                <a:latin typeface="Meiryo" panose="020B0604030504040204" pitchFamily="34" charset="-128"/>
                <a:ea typeface="Meiryo" panose="020B0604030504040204" pitchFamily="34" charset="-128"/>
              </a:rPr>
              <a:t>2-8</a:t>
            </a:r>
            <a:r>
              <a:rPr lang="ja-JP" altLang="en-US" sz="2400">
                <a:latin typeface="Meiryo" panose="020B0604030504040204" pitchFamily="34" charset="-128"/>
                <a:ea typeface="Meiryo" panose="020B0604030504040204" pitchFamily="34" charset="-128"/>
              </a:rPr>
              <a:t>　</a:t>
            </a:r>
            <a:r>
              <a:rPr lang="en-US" altLang="ja-JP" sz="2400" dirty="0">
                <a:latin typeface="Meiryo" panose="020B0604030504040204" pitchFamily="34" charset="-128"/>
                <a:ea typeface="Meiryo" panose="020B0604030504040204" pitchFamily="34" charset="-128"/>
              </a:rPr>
              <a:t> </a:t>
            </a:r>
            <a:r>
              <a:rPr lang="ja-JP" altLang="en-US" sz="2400">
                <a:solidFill>
                  <a:schemeClr val="tx1"/>
                </a:solidFill>
                <a:latin typeface="Meiryo" panose="020B0604030504040204" pitchFamily="34" charset="-128"/>
                <a:ea typeface="Meiryo" panose="020B0604030504040204" pitchFamily="34" charset="-128"/>
              </a:rPr>
              <a:t>育児</a:t>
            </a:r>
            <a:r>
              <a:rPr lang="ja-JP" altLang="en-US" sz="2400" dirty="0">
                <a:solidFill>
                  <a:schemeClr val="tx1"/>
                </a:solidFill>
                <a:latin typeface="Meiryo" panose="020B0604030504040204" pitchFamily="34" charset="-128"/>
                <a:ea typeface="Meiryo" panose="020B0604030504040204" pitchFamily="34" charset="-128"/>
              </a:rPr>
              <a:t>等に関するハラスメントを起こさないために</a:t>
            </a:r>
            <a:endParaRPr kumimoji="1" lang="ja-JP" altLang="en-US" sz="2400" dirty="0">
              <a:solidFill>
                <a:schemeClr val="tx1"/>
              </a:solidFill>
              <a:latin typeface="Meiryo" panose="020B0604030504040204" pitchFamily="34" charset="-128"/>
              <a:ea typeface="Meiryo" panose="020B0604030504040204" pitchFamily="34" charset="-128"/>
            </a:endParaRPr>
          </a:p>
        </p:txBody>
      </p:sp>
      <p:sp>
        <p:nvSpPr>
          <p:cNvPr id="2" name="スライド番号プレースホルダー 2">
            <a:extLst>
              <a:ext uri="{FF2B5EF4-FFF2-40B4-BE49-F238E27FC236}">
                <a16:creationId xmlns:a16="http://schemas.microsoft.com/office/drawing/2014/main" id="{15D9B615-66BE-2665-E2B2-556BFBB366EF}"/>
              </a:ext>
            </a:extLst>
          </p:cNvPr>
          <p:cNvSpPr>
            <a:spLocks noGrp="1"/>
          </p:cNvSpPr>
          <p:nvPr>
            <p:ph type="sldNum" sz="quarter" idx="11"/>
          </p:nvPr>
        </p:nvSpPr>
        <p:spPr>
          <a:xfrm>
            <a:off x="216534" y="6427788"/>
            <a:ext cx="332105" cy="360362"/>
          </a:xfrm>
        </p:spPr>
        <p:txBody>
          <a:bodyPr/>
          <a:lstStyle/>
          <a:p>
            <a:pPr>
              <a:defRPr/>
            </a:pPr>
            <a:fld id="{E998A1A3-FEA1-4990-8247-73F0C5D4C06C}" type="slidenum">
              <a:rPr lang="ja-JP" altLang="en-US" sz="1600"/>
              <a:pPr>
                <a:defRPr/>
              </a:pPr>
              <a:t>17</a:t>
            </a:fld>
            <a:endParaRPr lang="en-US" altLang="ja-JP" sz="1600" dirty="0"/>
          </a:p>
        </p:txBody>
      </p:sp>
      <p:sp>
        <p:nvSpPr>
          <p:cNvPr id="4" name="角丸四角形 34">
            <a:extLst>
              <a:ext uri="{FF2B5EF4-FFF2-40B4-BE49-F238E27FC236}">
                <a16:creationId xmlns:a16="http://schemas.microsoft.com/office/drawing/2014/main" id="{8446371B-A528-AC5F-ED92-8697FCADC322}"/>
              </a:ext>
            </a:extLst>
          </p:cNvPr>
          <p:cNvSpPr/>
          <p:nvPr/>
        </p:nvSpPr>
        <p:spPr>
          <a:xfrm>
            <a:off x="863895" y="1787230"/>
            <a:ext cx="8305800" cy="2542852"/>
          </a:xfrm>
          <a:prstGeom prst="roundRect">
            <a:avLst>
              <a:gd name="adj" fmla="val 8168"/>
            </a:avLst>
          </a:prstGeom>
          <a:solidFill>
            <a:schemeClr val="accent6">
              <a:lumMod val="20000"/>
              <a:lumOff val="80000"/>
            </a:schemeClr>
          </a:solid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9">
            <a:extLst>
              <a:ext uri="{FF2B5EF4-FFF2-40B4-BE49-F238E27FC236}">
                <a16:creationId xmlns:a16="http://schemas.microsoft.com/office/drawing/2014/main" id="{759DE42A-04F6-B600-69F1-5B93CA6465B6}"/>
              </a:ext>
            </a:extLst>
          </p:cNvPr>
          <p:cNvSpPr txBox="1">
            <a:spLocks noChangeAspect="1"/>
          </p:cNvSpPr>
          <p:nvPr/>
        </p:nvSpPr>
        <p:spPr bwMode="auto">
          <a:xfrm>
            <a:off x="923364" y="1815880"/>
            <a:ext cx="8074301" cy="254285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81000" tIns="81000" rIns="81000" bIns="81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defTabSz="358377" eaLnBrk="1" hangingPunct="1">
              <a:spcBef>
                <a:spcPts val="0"/>
              </a:spcBef>
              <a:buNone/>
            </a:pPr>
            <a:r>
              <a:rPr lang="ja-JP" altLang="en-US" sz="1800" b="1">
                <a:solidFill>
                  <a:prstClr val="black"/>
                </a:solidFill>
                <a:latin typeface="ＭＳ Ｐゴシック 本文"/>
                <a:ea typeface="Meiryo UI" panose="020B0604030504040204" pitchFamily="50" charset="-128"/>
              </a:rPr>
              <a:t>＜</a:t>
            </a:r>
            <a:r>
              <a:rPr lang="ja-JP" altLang="en-US" sz="1800" b="1" dirty="0">
                <a:solidFill>
                  <a:prstClr val="black"/>
                </a:solidFill>
                <a:latin typeface="ＭＳ Ｐゴシック 本文"/>
                <a:ea typeface="Meiryo UI" panose="020B0604030504040204" pitchFamily="50" charset="-128"/>
              </a:rPr>
              <a:t>同じ職場で働く者として＞</a:t>
            </a:r>
            <a:endParaRPr lang="en-US" altLang="ja-JP" sz="1800" b="1" dirty="0">
              <a:solidFill>
                <a:prstClr val="black"/>
              </a:solidFill>
              <a:latin typeface="ＭＳ Ｐゴシック 本文"/>
              <a:ea typeface="Meiryo UI" panose="020B0604030504040204" pitchFamily="50" charset="-128"/>
            </a:endParaRPr>
          </a:p>
          <a:p>
            <a:pPr marL="188118" indent="-188118" algn="just" defTabSz="358377" eaLnBrk="1" hangingPunct="1">
              <a:spcBef>
                <a:spcPts val="375"/>
              </a:spcBef>
              <a:buNone/>
            </a:pPr>
            <a:r>
              <a:rPr lang="en-US" altLang="ja-JP" sz="1800" dirty="0">
                <a:solidFill>
                  <a:prstClr val="black"/>
                </a:solidFill>
                <a:latin typeface="ＭＳ Ｐゴシック 本文"/>
                <a:ea typeface="Meiryo UI" panose="020B0604030504040204" pitchFamily="50" charset="-128"/>
              </a:rPr>
              <a:t>●</a:t>
            </a:r>
            <a:r>
              <a:rPr lang="ja-JP" altLang="en-US" sz="1800" dirty="0">
                <a:solidFill>
                  <a:prstClr val="black"/>
                </a:solidFill>
                <a:latin typeface="ＭＳ Ｐゴシック 本文"/>
                <a:ea typeface="Meiryo UI" panose="020B0604030504040204" pitchFamily="50" charset="-128"/>
              </a:rPr>
              <a:t>妊娠・出産・育児等についての知識や制度について理解しましょう。</a:t>
            </a:r>
          </a:p>
          <a:p>
            <a:pPr marL="188118" indent="-188118" algn="just" defTabSz="358377" eaLnBrk="1" hangingPunct="1">
              <a:spcBef>
                <a:spcPts val="900"/>
              </a:spcBef>
              <a:buNone/>
            </a:pPr>
            <a:r>
              <a:rPr lang="ja-JP" altLang="en-US" sz="1800" dirty="0">
                <a:solidFill>
                  <a:prstClr val="black"/>
                </a:solidFill>
                <a:latin typeface="ＭＳ Ｐゴシック 本文"/>
                <a:ea typeface="Meiryo UI" panose="020B0604030504040204" pitchFamily="50" charset="-128"/>
              </a:rPr>
              <a:t>●「育児は妻に任せて、男は仕事をするものだ」など、自分の価値観を押し付けないようにしましょう。</a:t>
            </a:r>
          </a:p>
          <a:p>
            <a:pPr marL="188118" indent="-188118" algn="just" defTabSz="358377" eaLnBrk="1" hangingPunct="1">
              <a:spcBef>
                <a:spcPts val="900"/>
              </a:spcBef>
              <a:buNone/>
            </a:pPr>
            <a:r>
              <a:rPr lang="ja-JP" altLang="en-US" sz="1800" dirty="0">
                <a:solidFill>
                  <a:prstClr val="black"/>
                </a:solidFill>
                <a:latin typeface="ＭＳ Ｐゴシック 本文"/>
                <a:ea typeface="Meiryo UI" panose="020B0604030504040204" pitchFamily="50" charset="-128"/>
              </a:rPr>
              <a:t>●特定の人に向けた言動でなくても、育児休業等の制度利用について否定的な発言をすることは、ハラスメントの発生の原因や背景になり得ますので、注意しましょう。</a:t>
            </a:r>
          </a:p>
          <a:p>
            <a:pPr marL="188118" indent="-188118" algn="just" defTabSz="358377" eaLnBrk="1" hangingPunct="1">
              <a:spcBef>
                <a:spcPts val="900"/>
              </a:spcBef>
              <a:buNone/>
            </a:pPr>
            <a:r>
              <a:rPr lang="ja-JP" altLang="en-US" sz="1800" dirty="0">
                <a:solidFill>
                  <a:prstClr val="black"/>
                </a:solidFill>
                <a:latin typeface="ＭＳ Ｐゴシック 本文"/>
                <a:ea typeface="Meiryo UI" panose="020B0604030504040204" pitchFamily="50" charset="-128"/>
              </a:rPr>
              <a:t>●自分の行為がハラスメントになっていないか注意</a:t>
            </a:r>
            <a:r>
              <a:rPr lang="ja-JP" altLang="en-US" sz="1800">
                <a:solidFill>
                  <a:prstClr val="black"/>
                </a:solidFill>
                <a:latin typeface="ＭＳ Ｐゴシック 本文"/>
                <a:ea typeface="Meiryo UI" panose="020B0604030504040204" pitchFamily="50" charset="-128"/>
              </a:rPr>
              <a:t>しましょう。</a:t>
            </a:r>
            <a:endParaRPr lang="ja-JP" altLang="en-US" sz="1800" dirty="0">
              <a:solidFill>
                <a:prstClr val="black"/>
              </a:solidFill>
              <a:latin typeface="ＭＳ Ｐゴシック 本文"/>
              <a:ea typeface="Meiryo UI" panose="020B0604030504040204" pitchFamily="50" charset="-128"/>
            </a:endParaRPr>
          </a:p>
        </p:txBody>
      </p:sp>
      <p:sp>
        <p:nvSpPr>
          <p:cNvPr id="11" name="角丸四角形 34">
            <a:extLst>
              <a:ext uri="{FF2B5EF4-FFF2-40B4-BE49-F238E27FC236}">
                <a16:creationId xmlns:a16="http://schemas.microsoft.com/office/drawing/2014/main" id="{5C5A832D-2954-4265-5210-2F98CC58A913}"/>
              </a:ext>
            </a:extLst>
          </p:cNvPr>
          <p:cNvSpPr/>
          <p:nvPr/>
        </p:nvSpPr>
        <p:spPr>
          <a:xfrm>
            <a:off x="859569" y="4935500"/>
            <a:ext cx="8305800" cy="1086160"/>
          </a:xfrm>
          <a:prstGeom prst="roundRect">
            <a:avLst>
              <a:gd name="adj" fmla="val 8168"/>
            </a:avLst>
          </a:prstGeom>
          <a:solidFill>
            <a:schemeClr val="accent6">
              <a:lumMod val="20000"/>
              <a:lumOff val="80000"/>
            </a:schemeClr>
          </a:solid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a:extLst>
              <a:ext uri="{FF2B5EF4-FFF2-40B4-BE49-F238E27FC236}">
                <a16:creationId xmlns:a16="http://schemas.microsoft.com/office/drawing/2014/main" id="{A7B974FC-A081-064B-7B4B-F24D737231D3}"/>
              </a:ext>
            </a:extLst>
          </p:cNvPr>
          <p:cNvSpPr/>
          <p:nvPr/>
        </p:nvSpPr>
        <p:spPr>
          <a:xfrm>
            <a:off x="658476" y="1161952"/>
            <a:ext cx="8707985" cy="5049214"/>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14" name="テキスト ボックス 13">
            <a:extLst>
              <a:ext uri="{FF2B5EF4-FFF2-40B4-BE49-F238E27FC236}">
                <a16:creationId xmlns:a16="http://schemas.microsoft.com/office/drawing/2014/main" id="{01DC9BD5-9A3A-E1C8-35AC-E4E9ADC9242A}"/>
              </a:ext>
            </a:extLst>
          </p:cNvPr>
          <p:cNvSpPr txBox="1"/>
          <p:nvPr/>
        </p:nvSpPr>
        <p:spPr>
          <a:xfrm>
            <a:off x="953422" y="1320022"/>
            <a:ext cx="7997668" cy="400110"/>
          </a:xfrm>
          <a:prstGeom prst="rect">
            <a:avLst/>
          </a:prstGeom>
          <a:noFill/>
        </p:spPr>
        <p:txBody>
          <a:bodyPr wrap="square">
            <a:spAutoFit/>
          </a:bodyPr>
          <a:lstStyle/>
          <a:p>
            <a:pPr algn="just" defTabSz="358377" eaLnBrk="1" hangingPunct="1">
              <a:spcBef>
                <a:spcPct val="0"/>
              </a:spcBef>
              <a:spcAft>
                <a:spcPts val="900"/>
              </a:spcAft>
              <a:buNone/>
            </a:pPr>
            <a:r>
              <a:rPr lang="ja-JP" altLang="en-US" sz="2000" b="1">
                <a:solidFill>
                  <a:srgbClr val="0070C0"/>
                </a:solidFill>
                <a:latin typeface="Meiryo UI" panose="020B0604030504040204" pitchFamily="50" charset="-128"/>
                <a:ea typeface="Meiryo UI" panose="020B0604030504040204" pitchFamily="50" charset="-128"/>
              </a:rPr>
              <a:t>妊娠・出産等に関するハラスメントのない職場とするために心掛けたいこと</a:t>
            </a:r>
            <a:endParaRPr lang="en-US" altLang="ja-JP" sz="2000" b="1" dirty="0">
              <a:solidFill>
                <a:srgbClr val="0070C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ACD4E0C4-7F0E-491D-B513-912E6AABD626}"/>
              </a:ext>
            </a:extLst>
          </p:cNvPr>
          <p:cNvSpPr txBox="1">
            <a:spLocks noChangeAspect="1"/>
          </p:cNvSpPr>
          <p:nvPr/>
        </p:nvSpPr>
        <p:spPr bwMode="auto">
          <a:xfrm>
            <a:off x="881101" y="4506276"/>
            <a:ext cx="8074301" cy="127672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81000" tIns="81000" rIns="81000" bIns="81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defTabSz="358377" eaLnBrk="1" hangingPunct="1">
              <a:spcBef>
                <a:spcPct val="0"/>
              </a:spcBef>
              <a:spcAft>
                <a:spcPts val="900"/>
              </a:spcAft>
              <a:buNone/>
            </a:pPr>
            <a:r>
              <a:rPr lang="ja-JP" altLang="en-US" sz="1800" b="1" dirty="0">
                <a:solidFill>
                  <a:srgbClr val="0070C0"/>
                </a:solidFill>
                <a:latin typeface="Meiryo UI" panose="020B0604030504040204" pitchFamily="50" charset="-128"/>
                <a:ea typeface="Meiryo UI" panose="020B0604030504040204" pitchFamily="50" charset="-128"/>
              </a:rPr>
              <a:t>管理職として</a:t>
            </a:r>
            <a:endParaRPr lang="en-US" altLang="ja-JP" sz="1800" b="1" dirty="0">
              <a:solidFill>
                <a:prstClr val="black"/>
              </a:solidFill>
              <a:latin typeface="ＭＳ Ｐゴシック 本文"/>
              <a:ea typeface="Meiryo UI" panose="020B0604030504040204" pitchFamily="50" charset="-128"/>
            </a:endParaRPr>
          </a:p>
          <a:p>
            <a:pPr marL="188118" indent="-188118" algn="just" defTabSz="358377" eaLnBrk="1" hangingPunct="1">
              <a:spcBef>
                <a:spcPts val="375"/>
              </a:spcBef>
              <a:buNone/>
            </a:pPr>
            <a:r>
              <a:rPr lang="ja-JP" altLang="en-US" sz="1800" dirty="0">
                <a:solidFill>
                  <a:prstClr val="black"/>
                </a:solidFill>
                <a:latin typeface="ＭＳ Ｐゴシック 本文"/>
                <a:ea typeface="Meiryo UI" panose="020B0604030504040204" pitchFamily="50" charset="-128"/>
              </a:rPr>
              <a:t>●育児休業等の制度を利用しながら働いている従業員に対しては、業務の状況とともに、周囲とのコミュニケーションに関しても目配りするようにしましょう。</a:t>
            </a:r>
          </a:p>
          <a:p>
            <a:pPr marL="188118" indent="-188118" algn="just" defTabSz="358377" eaLnBrk="1" hangingPunct="1">
              <a:spcBef>
                <a:spcPts val="375"/>
              </a:spcBef>
              <a:buNone/>
            </a:pPr>
            <a:r>
              <a:rPr lang="ja-JP" altLang="en-US" sz="1800" dirty="0">
                <a:solidFill>
                  <a:prstClr val="black"/>
                </a:solidFill>
                <a:latin typeface="ＭＳ Ｐゴシック 本文"/>
                <a:ea typeface="Meiryo UI" panose="020B0604030504040204" pitchFamily="50" charset="-128"/>
              </a:rPr>
              <a:t>●周囲のメンバーに隠れたハラスメント行為がないかについても注意しましょう。</a:t>
            </a:r>
          </a:p>
          <a:p>
            <a:pPr marL="188118" indent="-188118" algn="just" defTabSz="358377" eaLnBrk="1" hangingPunct="1">
              <a:spcBef>
                <a:spcPts val="2700"/>
              </a:spcBef>
              <a:buNone/>
            </a:pPr>
            <a:endParaRPr lang="ja-JP" altLang="en-US" sz="1500" dirty="0">
              <a:solidFill>
                <a:prstClr val="black"/>
              </a:solidFill>
              <a:latin typeface="ＭＳ Ｐゴシック 本文"/>
              <a:ea typeface="Meiryo UI" panose="020B0604030504040204" pitchFamily="50" charset="-128"/>
            </a:endParaRPr>
          </a:p>
        </p:txBody>
      </p:sp>
    </p:spTree>
    <p:extLst>
      <p:ext uri="{BB962C8B-B14F-4D97-AF65-F5344CB8AC3E}">
        <p14:creationId xmlns:p14="http://schemas.microsoft.com/office/powerpoint/2010/main" val="1751705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C5B1F682-B9F0-4BF7-B3D2-BCFD23B189B8}"/>
              </a:ext>
            </a:extLst>
          </p:cNvPr>
          <p:cNvSpPr/>
          <p:nvPr/>
        </p:nvSpPr>
        <p:spPr>
          <a:xfrm>
            <a:off x="1845040" y="1191570"/>
            <a:ext cx="7401911" cy="830997"/>
          </a:xfrm>
          <a:prstGeom prst="rect">
            <a:avLst/>
          </a:prstGeom>
        </p:spPr>
        <p:txBody>
          <a:bodyPr wrap="square">
            <a:spAutoFit/>
          </a:bodyPr>
          <a:lstStyle/>
          <a:p>
            <a:pPr marL="606025" indent="-606025" defTabSz="358377"/>
            <a:r>
              <a:rPr lang="ja-JP" altLang="en-US" sz="2400" b="1" dirty="0">
                <a:solidFill>
                  <a:srgbClr val="FF6600"/>
                </a:solidFill>
                <a:latin typeface="Meiryo UI" panose="020B0604030504040204" pitchFamily="50" charset="-128"/>
                <a:ea typeface="Meiryo UI" panose="020B0604030504040204" pitchFamily="50" charset="-128"/>
              </a:rPr>
              <a:t>従業員</a:t>
            </a:r>
            <a:r>
              <a:rPr lang="en-US" altLang="ja-JP" sz="2400" b="1" dirty="0">
                <a:solidFill>
                  <a:srgbClr val="FF6600"/>
                </a:solidFill>
                <a:latin typeface="Meiryo UI" panose="020B0604030504040204" pitchFamily="50" charset="-128"/>
                <a:ea typeface="Meiryo UI" panose="020B0604030504040204" pitchFamily="50" charset="-128"/>
              </a:rPr>
              <a:t>1000</a:t>
            </a:r>
            <a:r>
              <a:rPr lang="ja-JP" altLang="en-US" sz="2400" b="1" dirty="0">
                <a:solidFill>
                  <a:srgbClr val="FF6600"/>
                </a:solidFill>
                <a:latin typeface="Meiryo UI" panose="020B0604030504040204" pitchFamily="50" charset="-128"/>
                <a:ea typeface="Meiryo UI" panose="020B0604030504040204" pitchFamily="50" charset="-128"/>
              </a:rPr>
              <a:t>人超の企業対象に育児休業の取得の</a:t>
            </a:r>
            <a:endParaRPr lang="en-US" altLang="ja-JP" sz="2400" b="1" dirty="0">
              <a:solidFill>
                <a:srgbClr val="FF6600"/>
              </a:solidFill>
              <a:latin typeface="Meiryo UI" panose="020B0604030504040204" pitchFamily="50" charset="-128"/>
              <a:ea typeface="Meiryo UI" panose="020B0604030504040204" pitchFamily="50" charset="-128"/>
            </a:endParaRPr>
          </a:p>
          <a:p>
            <a:pPr marL="606025" indent="-606025" defTabSz="358377"/>
            <a:r>
              <a:rPr lang="ja-JP" altLang="en-US" sz="2400" b="1" dirty="0">
                <a:solidFill>
                  <a:srgbClr val="FF6600"/>
                </a:solidFill>
                <a:latin typeface="Meiryo UI" panose="020B0604030504040204" pitchFamily="50" charset="-128"/>
                <a:ea typeface="Meiryo UI" panose="020B0604030504040204" pitchFamily="50" charset="-128"/>
              </a:rPr>
              <a:t>状況について、年１回、公表を義務付けられています。</a:t>
            </a:r>
          </a:p>
        </p:txBody>
      </p:sp>
      <p:sp>
        <p:nvSpPr>
          <p:cNvPr id="20" name="タイトル 2">
            <a:extLst>
              <a:ext uri="{FF2B5EF4-FFF2-40B4-BE49-F238E27FC236}">
                <a16:creationId xmlns:a16="http://schemas.microsoft.com/office/drawing/2014/main" id="{664FA641-E779-4A6B-B109-25EE24C3B382}"/>
              </a:ext>
            </a:extLst>
          </p:cNvPr>
          <p:cNvSpPr>
            <a:spLocks noGrp="1"/>
          </p:cNvSpPr>
          <p:nvPr>
            <p:ph type="title"/>
          </p:nvPr>
        </p:nvSpPr>
        <p:spPr>
          <a:xfrm>
            <a:off x="586440" y="315902"/>
            <a:ext cx="8660510" cy="485775"/>
          </a:xfrm>
        </p:spPr>
        <p:txBody>
          <a:bodyPr anchor="ctr"/>
          <a:lstStyle/>
          <a:p>
            <a:pPr marL="808430" indent="-808430"/>
            <a:r>
              <a:rPr lang="en-US" altLang="ja-JP" sz="2400" dirty="0">
                <a:latin typeface="Meiryo" panose="020B0604030504040204" pitchFamily="34" charset="-128"/>
                <a:ea typeface="Meiryo" panose="020B0604030504040204" pitchFamily="34" charset="-128"/>
              </a:rPr>
              <a:t>2-9 </a:t>
            </a:r>
            <a:r>
              <a:rPr lang="en-US" altLang="ja-JP" sz="2400" dirty="0">
                <a:solidFill>
                  <a:schemeClr val="tx1"/>
                </a:solidFill>
                <a:latin typeface="Meiryo" panose="020B0604030504040204" pitchFamily="34" charset="-128"/>
                <a:ea typeface="Meiryo" panose="020B0604030504040204" pitchFamily="34" charset="-128"/>
              </a:rPr>
              <a:t>   </a:t>
            </a:r>
            <a:r>
              <a:rPr lang="ja-JP" altLang="en-US" sz="2400" dirty="0">
                <a:solidFill>
                  <a:schemeClr val="tx1"/>
                </a:solidFill>
                <a:latin typeface="Meiryo" panose="020B0604030504040204" pitchFamily="34" charset="-128"/>
                <a:ea typeface="Meiryo" panose="020B0604030504040204" pitchFamily="34" charset="-128"/>
              </a:rPr>
              <a:t>育児休業取得状況の公表</a:t>
            </a:r>
            <a:endParaRPr lang="ja-JP" altLang="en-US" sz="2400" strike="sngStrike" dirty="0">
              <a:solidFill>
                <a:srgbClr val="FF0000"/>
              </a:solidFill>
              <a:latin typeface="Meiryo" panose="020B0604030504040204" pitchFamily="34" charset="-128"/>
              <a:ea typeface="Meiryo" panose="020B0604030504040204" pitchFamily="34" charset="-128"/>
            </a:endParaRPr>
          </a:p>
        </p:txBody>
      </p:sp>
      <p:graphicFrame>
        <p:nvGraphicFramePr>
          <p:cNvPr id="19" name="表 18">
            <a:extLst>
              <a:ext uri="{FF2B5EF4-FFF2-40B4-BE49-F238E27FC236}">
                <a16:creationId xmlns:a16="http://schemas.microsoft.com/office/drawing/2014/main" id="{0B5D3725-1F2F-49F3-8C53-D569B19FE911}"/>
              </a:ext>
            </a:extLst>
          </p:cNvPr>
          <p:cNvGraphicFramePr>
            <a:graphicFrameLocks noGrp="1"/>
          </p:cNvGraphicFramePr>
          <p:nvPr>
            <p:extLst>
              <p:ext uri="{D42A27DB-BD31-4B8C-83A1-F6EECF244321}">
                <p14:modId xmlns:p14="http://schemas.microsoft.com/office/powerpoint/2010/main" val="594456454"/>
              </p:ext>
            </p:extLst>
          </p:nvPr>
        </p:nvGraphicFramePr>
        <p:xfrm>
          <a:off x="1560088" y="3079869"/>
          <a:ext cx="6785826" cy="1919989"/>
        </p:xfrm>
        <a:graphic>
          <a:graphicData uri="http://schemas.openxmlformats.org/drawingml/2006/table">
            <a:tbl>
              <a:tblPr firstRow="1" bandRow="1">
                <a:tableStyleId>{F5AB1C69-6EDB-4FF4-983F-18BD219EF322}</a:tableStyleId>
              </a:tblPr>
              <a:tblGrid>
                <a:gridCol w="3392913">
                  <a:extLst>
                    <a:ext uri="{9D8B030D-6E8A-4147-A177-3AD203B41FA5}">
                      <a16:colId xmlns:a16="http://schemas.microsoft.com/office/drawing/2014/main" val="3913507027"/>
                    </a:ext>
                  </a:extLst>
                </a:gridCol>
                <a:gridCol w="3392913">
                  <a:extLst>
                    <a:ext uri="{9D8B030D-6E8A-4147-A177-3AD203B41FA5}">
                      <a16:colId xmlns:a16="http://schemas.microsoft.com/office/drawing/2014/main" val="2810132127"/>
                    </a:ext>
                  </a:extLst>
                </a:gridCol>
              </a:tblGrid>
              <a:tr h="435824">
                <a:tc>
                  <a:txBody>
                    <a:bodyPr/>
                    <a:lstStyle/>
                    <a:p>
                      <a:pPr algn="ctr"/>
                      <a:r>
                        <a:rPr kumimoji="1" lang="ja-JP" altLang="en-US" sz="1200" b="1" spc="200" baseline="0" dirty="0">
                          <a:latin typeface="Meiryo UI" panose="020B0604030504040204" pitchFamily="50" charset="-128"/>
                          <a:ea typeface="Meiryo UI" panose="020B0604030504040204" pitchFamily="50" charset="-128"/>
                        </a:rPr>
                        <a:t>①育児休業等の取得割合</a:t>
                      </a:r>
                      <a:endParaRPr kumimoji="1" lang="en-US" altLang="ja-JP" sz="1200" b="1" spc="200" baseline="0" dirty="0">
                        <a:latin typeface="Meiryo UI" panose="020B0604030504040204" pitchFamily="50" charset="-128"/>
                        <a:ea typeface="Meiryo UI" panose="020B0604030504040204" pitchFamily="50" charset="-128"/>
                      </a:endParaRPr>
                    </a:p>
                  </a:txBody>
                  <a:tcPr marL="68580" marR="68580" marT="34290" marB="34290" anchor="ctr">
                    <a:solidFill>
                      <a:srgbClr val="C00000"/>
                    </a:solidFill>
                  </a:tcPr>
                </a:tc>
                <a:tc>
                  <a:txBody>
                    <a:bodyPr/>
                    <a:lstStyle/>
                    <a:p>
                      <a:pPr algn="ctr"/>
                      <a:r>
                        <a:rPr kumimoji="1" lang="ja-JP" altLang="en-US" sz="1200" b="1" spc="100" baseline="0" dirty="0">
                          <a:latin typeface="Meiryo UI" panose="020B0604030504040204" pitchFamily="50" charset="-128"/>
                          <a:ea typeface="Meiryo UI" panose="020B0604030504040204" pitchFamily="50" charset="-128"/>
                        </a:rPr>
                        <a:t>②育児休業等と育児目的休暇の取得割合</a:t>
                      </a:r>
                      <a:endParaRPr kumimoji="1" lang="en-US" altLang="ja-JP" sz="1200" b="1" spc="100" baseline="0" dirty="0">
                        <a:latin typeface="Meiryo UI" panose="020B0604030504040204" pitchFamily="50" charset="-128"/>
                        <a:ea typeface="Meiryo UI" panose="020B0604030504040204" pitchFamily="50" charset="-128"/>
                      </a:endParaRPr>
                    </a:p>
                  </a:txBody>
                  <a:tcPr marL="68580" marR="68580" marT="34290" marB="34290" anchor="ctr">
                    <a:solidFill>
                      <a:srgbClr val="C00000"/>
                    </a:solidFill>
                  </a:tcPr>
                </a:tc>
                <a:extLst>
                  <a:ext uri="{0D108BD9-81ED-4DB2-BD59-A6C34878D82A}">
                    <a16:rowId xmlns:a16="http://schemas.microsoft.com/office/drawing/2014/main" val="3534657861"/>
                  </a:ext>
                </a:extLst>
              </a:tr>
              <a:tr h="1484165">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育児休業等をした男性労働者の数</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lnSpc>
                          <a:spcPct val="50000"/>
                        </a:lnSpc>
                      </a:pPr>
                      <a:r>
                        <a:rPr kumimoji="1" lang="en-US" altLang="ja-JP" sz="1200" b="0" u="none" baseline="0" dirty="0">
                          <a:solidFill>
                            <a:schemeClr val="tx1"/>
                          </a:solidFill>
                          <a:latin typeface="Meiryo UI" panose="020B0604030504040204" pitchFamily="50" charset="-128"/>
                          <a:ea typeface="Meiryo UI" panose="020B0604030504040204" pitchFamily="50" charset="-128"/>
                        </a:rPr>
                        <a:t>―――――――――――――――――</a:t>
                      </a:r>
                      <a:endParaRPr kumimoji="1" lang="en-US" altLang="ja-JP" sz="1200" b="0" u="sng" baseline="0" dirty="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a:solidFill>
                            <a:schemeClr val="tx1"/>
                          </a:solidFill>
                          <a:latin typeface="Meiryo UI" panose="020B0604030504040204" pitchFamily="50" charset="-128"/>
                          <a:ea typeface="Meiryo UI" panose="020B0604030504040204" pitchFamily="50" charset="-128"/>
                        </a:rPr>
                        <a:t>配偶者が出産した男性労働者の数</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solidFill>
                      <a:schemeClr val="accent6">
                        <a:lumMod val="20000"/>
                        <a:lumOff val="80000"/>
                      </a:schemeClr>
                    </a:solidFill>
                  </a:tcPr>
                </a:tc>
                <a:tc>
                  <a:txBody>
                    <a:bodyPr/>
                    <a:lstStyle/>
                    <a:p>
                      <a:pPr algn="ctr">
                        <a:lnSpc>
                          <a:spcPct val="110000"/>
                        </a:lnSpc>
                      </a:pPr>
                      <a:r>
                        <a:rPr kumimoji="1" lang="ja-JP" altLang="en-US" sz="1200" b="0" dirty="0">
                          <a:solidFill>
                            <a:schemeClr val="tx1"/>
                          </a:solidFill>
                          <a:latin typeface="Meiryo UI" panose="020B0604030504040204" pitchFamily="50" charset="-128"/>
                          <a:ea typeface="Meiryo UI" panose="020B0604030504040204" pitchFamily="50" charset="-128"/>
                        </a:rPr>
                        <a:t>育児休業等をした男性労働者の数</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lnSpc>
                          <a:spcPct val="110000"/>
                        </a:lnSpc>
                      </a:pPr>
                      <a:r>
                        <a:rPr kumimoji="1" lang="ja-JP" altLang="en-US" sz="1200" b="0" dirty="0">
                          <a:solidFill>
                            <a:schemeClr val="tx1"/>
                          </a:solidFill>
                          <a:latin typeface="Meiryo UI" panose="020B0604030504040204" pitchFamily="50" charset="-128"/>
                          <a:ea typeface="Meiryo UI" panose="020B0604030504040204" pitchFamily="50" charset="-128"/>
                        </a:rPr>
                        <a:t>＋</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lnSpc>
                          <a:spcPct val="110000"/>
                        </a:lnSpc>
                      </a:pPr>
                      <a:r>
                        <a:rPr lang="ja-JP" altLang="en-US" sz="1200" b="0" dirty="0">
                          <a:solidFill>
                            <a:schemeClr val="tx1"/>
                          </a:solidFill>
                          <a:latin typeface="Meiryo UI" panose="020B0604030504040204" pitchFamily="50" charset="-128"/>
                          <a:ea typeface="Meiryo UI" panose="020B0604030504040204" pitchFamily="50" charset="-128"/>
                        </a:rPr>
                        <a:t>小学校就学前の子の育児を目的とした休暇制度を</a:t>
                      </a:r>
                      <a:endParaRPr lang="en-US" altLang="ja-JP" sz="1200" b="0" dirty="0">
                        <a:solidFill>
                          <a:schemeClr val="tx1"/>
                        </a:solidFill>
                        <a:latin typeface="Meiryo UI" panose="020B0604030504040204" pitchFamily="50" charset="-128"/>
                        <a:ea typeface="Meiryo UI" panose="020B0604030504040204" pitchFamily="50" charset="-128"/>
                      </a:endParaRPr>
                    </a:p>
                    <a:p>
                      <a:pPr algn="ctr">
                        <a:lnSpc>
                          <a:spcPct val="110000"/>
                        </a:lnSpc>
                      </a:pPr>
                      <a:r>
                        <a:rPr lang="ja-JP" altLang="en-US" sz="1200" b="0" dirty="0">
                          <a:solidFill>
                            <a:schemeClr val="tx1"/>
                          </a:solidFill>
                          <a:latin typeface="Meiryo UI" panose="020B0604030504040204" pitchFamily="50" charset="-128"/>
                          <a:ea typeface="Meiryo UI" panose="020B0604030504040204" pitchFamily="50" charset="-128"/>
                        </a:rPr>
                        <a:t>利用した男性労働者の数の合計数</a:t>
                      </a:r>
                      <a:endParaRPr lang="en-US" altLang="ja-JP" sz="1200" b="0" dirty="0">
                        <a:solidFill>
                          <a:schemeClr val="tx1"/>
                        </a:solidFill>
                        <a:latin typeface="Meiryo UI" panose="020B0604030504040204" pitchFamily="50" charset="-128"/>
                        <a:ea typeface="Meiryo UI" panose="020B0604030504040204" pitchFamily="50" charset="-128"/>
                      </a:endParaRPr>
                    </a:p>
                    <a:p>
                      <a:pPr algn="ctr">
                        <a:lnSpc>
                          <a:spcPct val="50000"/>
                        </a:lnSpc>
                      </a:pPr>
                      <a:r>
                        <a:rPr lang="en-US" altLang="ja-JP" sz="1200" b="0" dirty="0">
                          <a:solidFill>
                            <a:schemeClr val="tx1"/>
                          </a:solidFill>
                          <a:latin typeface="Meiryo UI" panose="020B0604030504040204" pitchFamily="50" charset="-128"/>
                          <a:ea typeface="Meiryo UI" panose="020B0604030504040204" pitchFamily="50" charset="-128"/>
                        </a:rPr>
                        <a: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配偶者が出産した男性労働者の数</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solidFill>
                      <a:schemeClr val="accent6">
                        <a:lumMod val="20000"/>
                        <a:lumOff val="80000"/>
                      </a:schemeClr>
                    </a:solidFill>
                  </a:tcPr>
                </a:tc>
                <a:extLst>
                  <a:ext uri="{0D108BD9-81ED-4DB2-BD59-A6C34878D82A}">
                    <a16:rowId xmlns:a16="http://schemas.microsoft.com/office/drawing/2014/main" val="1731809408"/>
                  </a:ext>
                </a:extLst>
              </a:tr>
            </a:tbl>
          </a:graphicData>
        </a:graphic>
      </p:graphicFrame>
      <p:sp>
        <p:nvSpPr>
          <p:cNvPr id="21" name="正方形/長方形 20">
            <a:extLst>
              <a:ext uri="{FF2B5EF4-FFF2-40B4-BE49-F238E27FC236}">
                <a16:creationId xmlns:a16="http://schemas.microsoft.com/office/drawing/2014/main" id="{9C61CB93-BC1F-468B-97C0-E4DACD5F9A67}"/>
              </a:ext>
            </a:extLst>
          </p:cNvPr>
          <p:cNvSpPr/>
          <p:nvPr/>
        </p:nvSpPr>
        <p:spPr>
          <a:xfrm>
            <a:off x="1321179" y="2213159"/>
            <a:ext cx="7925771" cy="634020"/>
          </a:xfrm>
          <a:prstGeom prst="rect">
            <a:avLst/>
          </a:prstGeom>
        </p:spPr>
        <p:txBody>
          <a:bodyPr wrap="square">
            <a:spAutoFit/>
          </a:bodyPr>
          <a:lstStyle/>
          <a:p>
            <a:pPr defTabSz="633059">
              <a:lnSpc>
                <a:spcPct val="110000"/>
              </a:lnSpc>
              <a:defRPr/>
            </a:pPr>
            <a:r>
              <a:rPr lang="ja-JP" altLang="en-US" sz="1600" dirty="0">
                <a:latin typeface="メイリオ" panose="020B0604030504040204" pitchFamily="50" charset="-128"/>
                <a:ea typeface="メイリオ" panose="020B0604030504040204" pitchFamily="50" charset="-128"/>
              </a:rPr>
              <a:t>公表を行う日の属する事業年度の直前の事業年度（公表前事業年度）における</a:t>
            </a:r>
            <a:endParaRPr lang="en-US" altLang="ja-JP" sz="1600" dirty="0">
              <a:latin typeface="メイリオ" panose="020B0604030504040204" pitchFamily="50" charset="-128"/>
              <a:ea typeface="メイリオ" panose="020B0604030504040204" pitchFamily="50" charset="-128"/>
            </a:endParaRPr>
          </a:p>
          <a:p>
            <a:pPr defTabSz="633059">
              <a:lnSpc>
                <a:spcPct val="110000"/>
              </a:lnSpc>
              <a:defRPr/>
            </a:pPr>
            <a:r>
              <a:rPr lang="ja-JP" altLang="en-US" sz="1600" dirty="0">
                <a:latin typeface="メイリオ" panose="020B0604030504040204" pitchFamily="50" charset="-128"/>
                <a:ea typeface="メイリオ" panose="020B0604030504040204" pitchFamily="50" charset="-128"/>
              </a:rPr>
              <a:t>次の①または②のいずれかの割合の公表が必要です。</a:t>
            </a:r>
            <a:endParaRPr lang="en-US" altLang="ja-JP" sz="1600"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9CE280D6-C5C6-47E3-98B8-09AE95818B6C}"/>
              </a:ext>
            </a:extLst>
          </p:cNvPr>
          <p:cNvSpPr/>
          <p:nvPr/>
        </p:nvSpPr>
        <p:spPr>
          <a:xfrm>
            <a:off x="1108553" y="5160799"/>
            <a:ext cx="6629605" cy="627864"/>
          </a:xfrm>
          <a:prstGeom prst="rect">
            <a:avLst/>
          </a:prstGeom>
        </p:spPr>
        <p:txBody>
          <a:bodyPr wrap="square">
            <a:spAutoFit/>
          </a:bodyPr>
          <a:lstStyle/>
          <a:p>
            <a:pPr defTabSz="633059">
              <a:lnSpc>
                <a:spcPct val="110000"/>
              </a:lnSpc>
              <a:defRPr/>
            </a:pPr>
            <a:r>
              <a:rPr lang="ja-JP" altLang="en-US" sz="1600" dirty="0">
                <a:latin typeface="メイリオ" panose="020B0604030504040204" pitchFamily="50" charset="-128"/>
                <a:ea typeface="メイリオ" panose="020B0604030504040204" pitchFamily="50" charset="-128"/>
              </a:rPr>
              <a:t>インターネットなどの一般の方が閲覧できる方法で公表する</a:t>
            </a:r>
            <a:endParaRPr lang="en-US" altLang="ja-JP" sz="1600" dirty="0">
              <a:latin typeface="メイリオ" panose="020B0604030504040204" pitchFamily="50" charset="-128"/>
              <a:ea typeface="メイリオ" panose="020B0604030504040204" pitchFamily="50" charset="-128"/>
            </a:endParaRPr>
          </a:p>
          <a:p>
            <a:pPr defTabSz="633059">
              <a:lnSpc>
                <a:spcPct val="110000"/>
              </a:lnSpc>
              <a:defRPr/>
            </a:pPr>
            <a:r>
              <a:rPr lang="ja-JP" altLang="en-US" sz="1600" dirty="0">
                <a:latin typeface="メイリオ" panose="020B0604030504040204" pitchFamily="50" charset="-128"/>
                <a:ea typeface="メイリオ" panose="020B0604030504040204" pitchFamily="50" charset="-128"/>
              </a:rPr>
              <a:t>必要があります。</a:t>
            </a:r>
            <a:r>
              <a:rPr lang="ja-JP" altLang="en-US" sz="1600" dirty="0">
                <a:latin typeface="Meiryo UI" panose="020B0604030504040204" pitchFamily="50" charset="-128"/>
                <a:ea typeface="Meiryo UI" panose="020B0604030504040204" pitchFamily="50" charset="-128"/>
              </a:rPr>
              <a:t>厚生労働省の運営するサイトでも公表できます。</a:t>
            </a:r>
            <a:endParaRPr lang="en-US" altLang="ja-JP" sz="1600" dirty="0">
              <a:latin typeface="Meiryo UI" panose="020B0604030504040204" pitchFamily="50" charset="-128"/>
              <a:ea typeface="Meiryo UI" panose="020B0604030504040204" pitchFamily="50" charset="-128"/>
            </a:endParaRPr>
          </a:p>
        </p:txBody>
      </p:sp>
      <p:grpSp>
        <p:nvGrpSpPr>
          <p:cNvPr id="23" name="グループ化 22">
            <a:extLst>
              <a:ext uri="{FF2B5EF4-FFF2-40B4-BE49-F238E27FC236}">
                <a16:creationId xmlns:a16="http://schemas.microsoft.com/office/drawing/2014/main" id="{EF02E8A6-4E34-4992-88D8-F3D93C65ADAC}"/>
              </a:ext>
            </a:extLst>
          </p:cNvPr>
          <p:cNvGrpSpPr/>
          <p:nvPr/>
        </p:nvGrpSpPr>
        <p:grpSpPr>
          <a:xfrm>
            <a:off x="6994139" y="5177140"/>
            <a:ext cx="1972283" cy="577942"/>
            <a:chOff x="7851829" y="8035273"/>
            <a:chExt cx="2264596" cy="623149"/>
          </a:xfrm>
        </p:grpSpPr>
        <p:grpSp>
          <p:nvGrpSpPr>
            <p:cNvPr id="24" name="グループ化 23">
              <a:extLst>
                <a:ext uri="{FF2B5EF4-FFF2-40B4-BE49-F238E27FC236}">
                  <a16:creationId xmlns:a16="http://schemas.microsoft.com/office/drawing/2014/main" id="{E7C8FF5C-2E96-4437-8F00-4DC11666D4AE}"/>
                </a:ext>
              </a:extLst>
            </p:cNvPr>
            <p:cNvGrpSpPr/>
            <p:nvPr/>
          </p:nvGrpSpPr>
          <p:grpSpPr>
            <a:xfrm>
              <a:off x="7851829" y="8102859"/>
              <a:ext cx="2264596" cy="555563"/>
              <a:chOff x="4294710" y="8959828"/>
              <a:chExt cx="2264596" cy="555563"/>
            </a:xfrm>
          </p:grpSpPr>
          <p:pic>
            <p:nvPicPr>
              <p:cNvPr id="26" name="図 25">
                <a:extLst>
                  <a:ext uri="{FF2B5EF4-FFF2-40B4-BE49-F238E27FC236}">
                    <a16:creationId xmlns:a16="http://schemas.microsoft.com/office/drawing/2014/main" id="{850E48C2-1A6B-4E5C-A902-3D5892107521}"/>
                  </a:ext>
                </a:extLst>
              </p:cNvPr>
              <p:cNvPicPr>
                <a:picLocks noChangeAspect="1"/>
              </p:cNvPicPr>
              <p:nvPr/>
            </p:nvPicPr>
            <p:blipFill>
              <a:blip r:embed="rId3"/>
              <a:stretch>
                <a:fillRect/>
              </a:stretch>
            </p:blipFill>
            <p:spPr>
              <a:xfrm>
                <a:off x="6083441" y="8959828"/>
                <a:ext cx="475865" cy="468000"/>
              </a:xfrm>
              <a:prstGeom prst="rect">
                <a:avLst/>
              </a:prstGeom>
              <a:ln cmpd="thinThick">
                <a:noFill/>
              </a:ln>
            </p:spPr>
          </p:pic>
          <p:sp>
            <p:nvSpPr>
              <p:cNvPr id="27" name="正方形/長方形 26">
                <a:extLst>
                  <a:ext uri="{FF2B5EF4-FFF2-40B4-BE49-F238E27FC236}">
                    <a16:creationId xmlns:a16="http://schemas.microsoft.com/office/drawing/2014/main" id="{48D21CD1-C7A0-463C-B5C1-47F8BF65256B}"/>
                  </a:ext>
                </a:extLst>
              </p:cNvPr>
              <p:cNvSpPr/>
              <p:nvPr/>
            </p:nvSpPr>
            <p:spPr>
              <a:xfrm>
                <a:off x="4294710" y="9261801"/>
                <a:ext cx="1836000" cy="25359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27000" rIns="81000" rtlCol="0" anchor="ctr" anchorCtr="0">
                <a:spAutoFit/>
              </a:bodyPr>
              <a:lstStyle/>
              <a:p>
                <a:pPr>
                  <a:lnSpc>
                    <a:spcPct val="150000"/>
                  </a:lnSpc>
                  <a:spcBef>
                    <a:spcPts val="225"/>
                  </a:spcBef>
                </a:pPr>
                <a:r>
                  <a:rPr lang="en-US" altLang="ja-JP" sz="675" dirty="0">
                    <a:solidFill>
                      <a:schemeClr val="tx1"/>
                    </a:solidFill>
                    <a:latin typeface="メイリオ" panose="020B0604030504040204" pitchFamily="50" charset="-128"/>
                    <a:ea typeface="メイリオ" panose="020B0604030504040204" pitchFamily="50" charset="-128"/>
                  </a:rPr>
                  <a:t>https://ryouritsu.mhlw.go.jp/</a:t>
                </a:r>
              </a:p>
            </p:txBody>
          </p:sp>
        </p:grpSp>
        <p:pic>
          <p:nvPicPr>
            <p:cNvPr id="25" name="図 24">
              <a:extLst>
                <a:ext uri="{FF2B5EF4-FFF2-40B4-BE49-F238E27FC236}">
                  <a16:creationId xmlns:a16="http://schemas.microsoft.com/office/drawing/2014/main" id="{CED256EE-3B7C-4A08-B300-EA6E3C40851B}"/>
                </a:ext>
              </a:extLst>
            </p:cNvPr>
            <p:cNvPicPr>
              <a:picLocks noChangeAspect="1"/>
            </p:cNvPicPr>
            <p:nvPr/>
          </p:nvPicPr>
          <p:blipFill>
            <a:blip r:embed="rId4"/>
            <a:stretch>
              <a:fillRect/>
            </a:stretch>
          </p:blipFill>
          <p:spPr>
            <a:xfrm>
              <a:off x="7891475" y="8035273"/>
              <a:ext cx="1578195" cy="432000"/>
            </a:xfrm>
            <a:prstGeom prst="rect">
              <a:avLst/>
            </a:prstGeom>
          </p:spPr>
        </p:pic>
      </p:grpSp>
      <p:sp>
        <p:nvSpPr>
          <p:cNvPr id="2" name="スライド番号プレースホルダー 2">
            <a:extLst>
              <a:ext uri="{FF2B5EF4-FFF2-40B4-BE49-F238E27FC236}">
                <a16:creationId xmlns:a16="http://schemas.microsoft.com/office/drawing/2014/main" id="{3500EA5A-7E53-00FD-14E4-90D0B9074B65}"/>
              </a:ext>
            </a:extLst>
          </p:cNvPr>
          <p:cNvSpPr>
            <a:spLocks noGrp="1"/>
          </p:cNvSpPr>
          <p:nvPr>
            <p:ph type="sldNum" sz="quarter" idx="11"/>
          </p:nvPr>
        </p:nvSpPr>
        <p:spPr>
          <a:xfrm>
            <a:off x="216534" y="6427788"/>
            <a:ext cx="332105" cy="360362"/>
          </a:xfrm>
        </p:spPr>
        <p:txBody>
          <a:bodyPr/>
          <a:lstStyle/>
          <a:p>
            <a:pPr>
              <a:defRPr/>
            </a:pPr>
            <a:fld id="{E998A1A3-FEA1-4990-8247-73F0C5D4C06C}" type="slidenum">
              <a:rPr lang="ja-JP" altLang="en-US" sz="1600"/>
              <a:pPr>
                <a:defRPr/>
              </a:pPr>
              <a:t>18</a:t>
            </a:fld>
            <a:endParaRPr lang="en-US" altLang="ja-JP" sz="1600" dirty="0"/>
          </a:p>
        </p:txBody>
      </p:sp>
      <p:grpSp>
        <p:nvGrpSpPr>
          <p:cNvPr id="9" name="グループ化 8">
            <a:extLst>
              <a:ext uri="{FF2B5EF4-FFF2-40B4-BE49-F238E27FC236}">
                <a16:creationId xmlns:a16="http://schemas.microsoft.com/office/drawing/2014/main" id="{F512C25A-D69E-FDA5-BB27-B565C26A8A55}"/>
              </a:ext>
            </a:extLst>
          </p:cNvPr>
          <p:cNvGrpSpPr/>
          <p:nvPr/>
        </p:nvGrpSpPr>
        <p:grpSpPr>
          <a:xfrm>
            <a:off x="824708" y="1214387"/>
            <a:ext cx="1054501" cy="720554"/>
            <a:chOff x="1437687" y="794391"/>
            <a:chExt cx="1456033" cy="1211738"/>
          </a:xfrm>
        </p:grpSpPr>
        <p:sp>
          <p:nvSpPr>
            <p:cNvPr id="13" name="角丸四角形 12">
              <a:extLst>
                <a:ext uri="{FF2B5EF4-FFF2-40B4-BE49-F238E27FC236}">
                  <a16:creationId xmlns:a16="http://schemas.microsoft.com/office/drawing/2014/main" id="{8D3141A7-7667-C611-2CFE-7C4CF2D6EB0E}"/>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27" descr="ダイアグラム&#10;&#10;自動的に生成された説明">
              <a:extLst>
                <a:ext uri="{FF2B5EF4-FFF2-40B4-BE49-F238E27FC236}">
                  <a16:creationId xmlns:a16="http://schemas.microsoft.com/office/drawing/2014/main" id="{808744E8-5661-6037-FF31-D58D8692992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9" name="図 28" descr="図形&#10;&#10;中程度の精度で自動的に生成された説明">
              <a:extLst>
                <a:ext uri="{FF2B5EF4-FFF2-40B4-BE49-F238E27FC236}">
                  <a16:creationId xmlns:a16="http://schemas.microsoft.com/office/drawing/2014/main" id="{3FAD5D3C-08D0-08DB-77DD-B8102644F6C0}"/>
                </a:ext>
              </a:extLst>
            </p:cNvPr>
            <p:cNvPicPr>
              <a:picLocks noChangeAspect="1"/>
            </p:cNvPicPr>
            <p:nvPr/>
          </p:nvPicPr>
          <p:blipFill>
            <a:blip r:embed="rId7"/>
            <a:stretch>
              <a:fillRect/>
            </a:stretch>
          </p:blipFill>
          <p:spPr>
            <a:xfrm>
              <a:off x="1437687" y="911700"/>
              <a:ext cx="1280107" cy="343909"/>
            </a:xfrm>
            <a:prstGeom prst="rect">
              <a:avLst/>
            </a:prstGeom>
          </p:spPr>
        </p:pic>
      </p:grpSp>
      <p:sp>
        <p:nvSpPr>
          <p:cNvPr id="3" name="角丸四角形 2">
            <a:extLst>
              <a:ext uri="{FF2B5EF4-FFF2-40B4-BE49-F238E27FC236}">
                <a16:creationId xmlns:a16="http://schemas.microsoft.com/office/drawing/2014/main" id="{0358CF26-7667-5B69-B5D6-796269FEE020}"/>
              </a:ext>
            </a:extLst>
          </p:cNvPr>
          <p:cNvSpPr/>
          <p:nvPr/>
        </p:nvSpPr>
        <p:spPr>
          <a:xfrm>
            <a:off x="657158" y="993720"/>
            <a:ext cx="8707985" cy="5049214"/>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Tree>
    <p:extLst>
      <p:ext uri="{BB962C8B-B14F-4D97-AF65-F5344CB8AC3E}">
        <p14:creationId xmlns:p14="http://schemas.microsoft.com/office/powerpoint/2010/main" val="3039845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290918" y="220429"/>
            <a:ext cx="8915400" cy="647700"/>
          </a:xfrm>
        </p:spPr>
        <p:txBody>
          <a:bodyPr anchor="ctr"/>
          <a:lstStyle/>
          <a:p>
            <a:r>
              <a:rPr kumimoji="1" lang="ja-JP" altLang="en-US" sz="2400">
                <a:solidFill>
                  <a:schemeClr val="tx1"/>
                </a:solidFill>
                <a:latin typeface="MS Gothic" panose="020B0609070205080204" pitchFamily="49" charset="-128"/>
                <a:ea typeface="MS Gothic" panose="020B0609070205080204" pitchFamily="49" charset="-128"/>
                <a:cs typeface="+mn-cs"/>
              </a:rPr>
              <a:t>　はじめ</a:t>
            </a:r>
            <a:r>
              <a:rPr kumimoji="1" lang="ja-JP" altLang="en-US" sz="2400" dirty="0">
                <a:solidFill>
                  <a:schemeClr val="tx1"/>
                </a:solidFill>
                <a:latin typeface="MS Gothic" panose="020B0609070205080204" pitchFamily="49" charset="-128"/>
                <a:ea typeface="MS Gothic" panose="020B0609070205080204" pitchFamily="49" charset="-128"/>
                <a:cs typeface="+mn-cs"/>
              </a:rPr>
              <a:t>に</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a:pPr>
                <a:defRPr/>
              </a:pPr>
              <a:t>1</a:t>
            </a:fld>
            <a:endParaRPr lang="en-US" altLang="ja-JP" sz="1600" dirty="0"/>
          </a:p>
        </p:txBody>
      </p:sp>
      <p:sp>
        <p:nvSpPr>
          <p:cNvPr id="9" name="コンテンツ プレースホルダー 1">
            <a:extLst>
              <a:ext uri="{FF2B5EF4-FFF2-40B4-BE49-F238E27FC236}">
                <a16:creationId xmlns:a16="http://schemas.microsoft.com/office/drawing/2014/main" id="{A1034B94-6885-4DEC-91E7-67410805D6F0}"/>
              </a:ext>
            </a:extLst>
          </p:cNvPr>
          <p:cNvSpPr txBox="1">
            <a:spLocks/>
          </p:cNvSpPr>
          <p:nvPr/>
        </p:nvSpPr>
        <p:spPr bwMode="auto">
          <a:xfrm>
            <a:off x="830120" y="1330285"/>
            <a:ext cx="8245759" cy="211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gn="just">
              <a:lnSpc>
                <a:spcPts val="3000"/>
              </a:lnSpc>
              <a:spcBef>
                <a:spcPts val="600"/>
              </a:spcBef>
            </a:pPr>
            <a:r>
              <a:rPr lang="ja-JP" altLang="en-US" sz="1600" dirty="0">
                <a:latin typeface="Meiryo UI" panose="020B0604030504040204" pitchFamily="34" charset="-128"/>
                <a:ea typeface="Meiryo UI" panose="020B0604030504040204" pitchFamily="34" charset="-128"/>
              </a:rPr>
              <a:t>　今、部下のワーク・ライフ・バランスを考え、その人のキャリアと人生を応援しながら、組織の業績も結果を出し、自らも仕事と私生活を楽しむことができる上司＝「イクボス」が求められています。</a:t>
            </a:r>
            <a:endParaRPr lang="en-US" altLang="ja-JP" sz="1600" dirty="0">
              <a:latin typeface="Meiryo UI" panose="020B0604030504040204" pitchFamily="34" charset="-128"/>
              <a:ea typeface="Meiryo UI" panose="020B0604030504040204" pitchFamily="34" charset="-128"/>
            </a:endParaRPr>
          </a:p>
          <a:p>
            <a:pPr algn="just">
              <a:lnSpc>
                <a:spcPts val="3000"/>
              </a:lnSpc>
              <a:spcBef>
                <a:spcPts val="0"/>
              </a:spcBef>
            </a:pPr>
            <a:r>
              <a:rPr lang="ja-JP" altLang="en-US" sz="1600" dirty="0">
                <a:latin typeface="Meiryo UI" panose="020B0604030504040204" pitchFamily="34" charset="-128"/>
                <a:ea typeface="Meiryo UI" panose="020B0604030504040204" pitchFamily="34" charset="-128"/>
              </a:rPr>
              <a:t>　少子高齢化が進み、人材確保がより困難になっていくことが予想される今後は、経営者や管理職層が従業員の多様な働き方に理解を示し、従業員が働き続けやすい職場環境を整えることが重要です。</a:t>
            </a:r>
            <a:endParaRPr lang="en-US" altLang="ja-JP" sz="1600" dirty="0">
              <a:latin typeface="Meiryo UI" panose="020B0604030504040204" pitchFamily="34" charset="-128"/>
              <a:ea typeface="Meiryo UI" panose="020B0604030504040204" pitchFamily="34" charset="-128"/>
            </a:endParaRPr>
          </a:p>
          <a:p>
            <a:pPr algn="just">
              <a:lnSpc>
                <a:spcPts val="3000"/>
              </a:lnSpc>
              <a:spcBef>
                <a:spcPts val="0"/>
              </a:spcBef>
            </a:pPr>
            <a:r>
              <a:rPr lang="ja-JP" altLang="en-US" sz="1600" dirty="0">
                <a:latin typeface="Meiryo UI" panose="020B0604030504040204" pitchFamily="34" charset="-128"/>
                <a:ea typeface="Meiryo UI" panose="020B0604030504040204" pitchFamily="34" charset="-128"/>
              </a:rPr>
              <a:t>　男性の育児休業をメインテーマに、イクボスになることの必要性、イクボスになるためのポイントを学び、イクボスになるための第一歩を踏み出しましょう！</a:t>
            </a:r>
            <a:endParaRPr lang="en-US" altLang="ja-JP" sz="1600" dirty="0">
              <a:latin typeface="Meiryo UI" panose="020B0604030504040204" pitchFamily="34" charset="-128"/>
              <a:ea typeface="Meiryo UI" panose="020B0604030504040204" pitchFamily="34" charset="-128"/>
            </a:endParaRPr>
          </a:p>
        </p:txBody>
      </p:sp>
      <p:sp>
        <p:nvSpPr>
          <p:cNvPr id="10" name="コンテンツ プレースホルダー 1">
            <a:extLst>
              <a:ext uri="{FF2B5EF4-FFF2-40B4-BE49-F238E27FC236}">
                <a16:creationId xmlns:a16="http://schemas.microsoft.com/office/drawing/2014/main" id="{50265F63-9A3E-4C77-9A01-6690EB6F979D}"/>
              </a:ext>
            </a:extLst>
          </p:cNvPr>
          <p:cNvSpPr txBox="1">
            <a:spLocks/>
          </p:cNvSpPr>
          <p:nvPr/>
        </p:nvSpPr>
        <p:spPr bwMode="auto">
          <a:xfrm>
            <a:off x="1881485" y="4345089"/>
            <a:ext cx="6366920" cy="14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600"/>
              </a:spcBef>
            </a:pPr>
            <a:r>
              <a:rPr lang="ja-JP" altLang="en-US" sz="1600" dirty="0">
                <a:latin typeface="Meiryo UI" panose="020B0604030504040204" pitchFamily="50" charset="-128"/>
                <a:ea typeface="Meiryo UI" panose="020B0604030504040204" pitchFamily="50" charset="-128"/>
              </a:rPr>
              <a:t>　第一章　男性の育児休業取得の現状と企業における課題</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a:spcBef>
                <a:spcPts val="600"/>
              </a:spcBef>
            </a:pPr>
            <a:r>
              <a:rPr lang="ja-JP" altLang="en-US" sz="1600" dirty="0">
                <a:latin typeface="Meiryo UI" panose="020B0604030504040204" pitchFamily="50" charset="-128"/>
                <a:ea typeface="Meiryo UI" panose="020B0604030504040204" pitchFamily="50" charset="-128"/>
              </a:rPr>
              <a:t>　第二章　育児</a:t>
            </a:r>
            <a:r>
              <a:rPr lang="ja-JP" altLang="en-US" sz="1600" dirty="0">
                <a:solidFill>
                  <a:schemeClr val="tx1"/>
                </a:solidFill>
                <a:latin typeface="Meiryo UI" panose="020B0604030504040204" pitchFamily="50" charset="-128"/>
                <a:ea typeface="Meiryo UI" panose="020B0604030504040204" pitchFamily="50" charset="-128"/>
              </a:rPr>
              <a:t>休業制度の概要</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sz="1600" dirty="0">
                <a:solidFill>
                  <a:schemeClr val="tx1"/>
                </a:solidFill>
                <a:latin typeface="Meiryo UI" panose="020B0604030504040204" pitchFamily="50" charset="-128"/>
                <a:ea typeface="Meiryo UI" panose="020B0604030504040204" pitchFamily="50" charset="-128"/>
              </a:rPr>
              <a:t>　第三章　「イクボス」になるために</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sz="1600" dirty="0">
                <a:solidFill>
                  <a:schemeClr val="tx1"/>
                </a:solidFill>
                <a:latin typeface="Meiryo UI" panose="020B0604030504040204" pitchFamily="50" charset="-128"/>
                <a:ea typeface="Meiryo UI" panose="020B0604030504040204" pitchFamily="50" charset="-128"/>
              </a:rPr>
              <a:t>　第四章　イクボス・男性の育児休業取得促進のメリット</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sz="1600" dirty="0">
                <a:solidFill>
                  <a:schemeClr val="tx1"/>
                </a:solidFill>
                <a:latin typeface="Meiryo UI" panose="020B0604030504040204" pitchFamily="50" charset="-128"/>
                <a:ea typeface="Meiryo UI" panose="020B0604030504040204" pitchFamily="50" charset="-128"/>
              </a:rPr>
              <a:t>　第五章　みんなで考えてみよう</a:t>
            </a:r>
            <a:r>
              <a:rPr lang="ja-JP" altLang="en-US" sz="1400" dirty="0">
                <a:solidFill>
                  <a:schemeClr val="tx1"/>
                </a:solidFill>
                <a:latin typeface="Meiryo UI" panose="020B0604030504040204" pitchFamily="50" charset="-128"/>
                <a:ea typeface="Meiryo UI" panose="020B0604030504040204" pitchFamily="50" charset="-128"/>
              </a:rPr>
              <a:t>・・・・・・・・・・・・・・・・・・・・・・・・・・・・・・・・・・・・・・・・・</a:t>
            </a:r>
            <a:endParaRPr lang="ja-JP" altLang="en-US" sz="1400" dirty="0">
              <a:solidFill>
                <a:schemeClr val="tx1"/>
              </a:solidFill>
            </a:endParaRPr>
          </a:p>
        </p:txBody>
      </p:sp>
      <p:sp>
        <p:nvSpPr>
          <p:cNvPr id="13" name="コンテンツ プレースホルダー 1">
            <a:extLst>
              <a:ext uri="{FF2B5EF4-FFF2-40B4-BE49-F238E27FC236}">
                <a16:creationId xmlns:a16="http://schemas.microsoft.com/office/drawing/2014/main" id="{6129F156-0B40-4446-88EA-981F365B6D8E}"/>
              </a:ext>
            </a:extLst>
          </p:cNvPr>
          <p:cNvSpPr txBox="1">
            <a:spLocks/>
          </p:cNvSpPr>
          <p:nvPr/>
        </p:nvSpPr>
        <p:spPr bwMode="auto">
          <a:xfrm>
            <a:off x="7949045" y="4292615"/>
            <a:ext cx="299360" cy="1723722"/>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gn="r">
              <a:spcBef>
                <a:spcPts val="700"/>
              </a:spcBef>
            </a:pPr>
            <a:r>
              <a:rPr lang="en-US" altLang="ja-JP" sz="1600" dirty="0"/>
              <a:t>2</a:t>
            </a:r>
          </a:p>
          <a:p>
            <a:pPr algn="r">
              <a:spcBef>
                <a:spcPts val="700"/>
              </a:spcBef>
            </a:pPr>
            <a:r>
              <a:rPr lang="en-US" altLang="ja-JP" sz="1600" dirty="0"/>
              <a:t>9</a:t>
            </a:r>
          </a:p>
          <a:p>
            <a:pPr algn="r">
              <a:spcBef>
                <a:spcPts val="700"/>
              </a:spcBef>
            </a:pPr>
            <a:r>
              <a:rPr lang="en-US" altLang="ja-JP" sz="1600" dirty="0"/>
              <a:t>19</a:t>
            </a:r>
          </a:p>
          <a:p>
            <a:pPr algn="r">
              <a:spcBef>
                <a:spcPts val="700"/>
              </a:spcBef>
            </a:pPr>
            <a:r>
              <a:rPr lang="en-US" altLang="ja-JP" sz="1600" dirty="0"/>
              <a:t>27</a:t>
            </a:r>
          </a:p>
          <a:p>
            <a:pPr algn="r">
              <a:spcBef>
                <a:spcPts val="700"/>
              </a:spcBef>
            </a:pPr>
            <a:r>
              <a:rPr lang="en-US" altLang="ja-JP" sz="1600" dirty="0"/>
              <a:t>33</a:t>
            </a:r>
          </a:p>
        </p:txBody>
      </p:sp>
      <p:sp>
        <p:nvSpPr>
          <p:cNvPr id="14" name="正方形/長方形 13">
            <a:extLst>
              <a:ext uri="{FF2B5EF4-FFF2-40B4-BE49-F238E27FC236}">
                <a16:creationId xmlns:a16="http://schemas.microsoft.com/office/drawing/2014/main" id="{CBA954F7-1273-9827-F628-0193D6FCE1B7}"/>
              </a:ext>
            </a:extLst>
          </p:cNvPr>
          <p:cNvSpPr/>
          <p:nvPr/>
        </p:nvSpPr>
        <p:spPr>
          <a:xfrm>
            <a:off x="1290918" y="4099551"/>
            <a:ext cx="7449670" cy="2031085"/>
          </a:xfrm>
          <a:prstGeom prst="rect">
            <a:avLst/>
          </a:prstGeom>
          <a:noFill/>
          <a:ln w="31750">
            <a:solidFill>
              <a:schemeClr val="bg1">
                <a:lumMod val="6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コンテンツ プレースホルダー 1">
            <a:extLst>
              <a:ext uri="{FF2B5EF4-FFF2-40B4-BE49-F238E27FC236}">
                <a16:creationId xmlns:a16="http://schemas.microsoft.com/office/drawing/2014/main" id="{D471D8F0-2B5C-45B0-9638-3537ABF2D8F3}"/>
              </a:ext>
            </a:extLst>
          </p:cNvPr>
          <p:cNvSpPr txBox="1">
            <a:spLocks/>
          </p:cNvSpPr>
          <p:nvPr/>
        </p:nvSpPr>
        <p:spPr bwMode="auto">
          <a:xfrm>
            <a:off x="1695695" y="3822940"/>
            <a:ext cx="1376856"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【Contents】</a:t>
            </a:r>
            <a:endParaRPr lang="ja-JP" altLang="en-US" sz="1800" dirty="0"/>
          </a:p>
        </p:txBody>
      </p:sp>
    </p:spTree>
    <p:extLst>
      <p:ext uri="{BB962C8B-B14F-4D97-AF65-F5344CB8AC3E}">
        <p14:creationId xmlns:p14="http://schemas.microsoft.com/office/powerpoint/2010/main" val="1169679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27965" y="6427788"/>
            <a:ext cx="343535" cy="360362"/>
          </a:xfrm>
        </p:spPr>
        <p:txBody>
          <a:bodyPr/>
          <a:lstStyle/>
          <a:p>
            <a:pPr>
              <a:defRPr/>
            </a:pPr>
            <a:fld id="{E998A1A3-FEA1-4990-8247-73F0C5D4C06C}" type="slidenum">
              <a:rPr lang="ja-JP" altLang="en-US" sz="1600"/>
              <a:pPr>
                <a:defRPr/>
              </a:pPr>
              <a:t>19</a:t>
            </a:fld>
            <a:endParaRPr lang="en-US" altLang="ja-JP" sz="1600" dirty="0"/>
          </a:p>
        </p:txBody>
      </p:sp>
      <p:sp>
        <p:nvSpPr>
          <p:cNvPr id="2" name="タイトル 1">
            <a:extLst>
              <a:ext uri="{FF2B5EF4-FFF2-40B4-BE49-F238E27FC236}">
                <a16:creationId xmlns:a16="http://schemas.microsoft.com/office/drawing/2014/main" id="{C332516B-E870-5A49-CABB-A46829D66ECB}"/>
              </a:ext>
            </a:extLst>
          </p:cNvPr>
          <p:cNvSpPr txBox="1">
            <a:spLocks/>
          </p:cNvSpPr>
          <p:nvPr/>
        </p:nvSpPr>
        <p:spPr bwMode="auto">
          <a:xfrm>
            <a:off x="3236211" y="2645697"/>
            <a:ext cx="5143018"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bodyPr>
          <a:lstStyle>
            <a:lvl1pPr algn="l" defTabSz="477835"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197"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395"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592"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789"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sz="2800" b="1" spc="300" dirty="0">
                <a:solidFill>
                  <a:schemeClr val="bg1"/>
                </a:solidFill>
                <a:latin typeface="Meiryo" panose="020B0604030504040204" pitchFamily="34" charset="-128"/>
                <a:ea typeface="Meiryo" panose="020B0604030504040204" pitchFamily="34" charset="-128"/>
              </a:rPr>
              <a:t>「イクボス」になるために</a:t>
            </a:r>
            <a:endParaRPr lang="ja-JP" altLang="en-US" sz="2600" b="1" spc="300" dirty="0">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9D5F06E5-434E-0E54-CA70-2372E2D7B845}"/>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469516B5-3494-A81A-2F61-5708F672B9DB}"/>
              </a:ext>
            </a:extLst>
          </p:cNvPr>
          <p:cNvSpPr txBox="1"/>
          <p:nvPr/>
        </p:nvSpPr>
        <p:spPr>
          <a:xfrm>
            <a:off x="1757931" y="3064553"/>
            <a:ext cx="1242330" cy="425822"/>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第三章　</a:t>
            </a:r>
            <a:endParaRPr lang="ja-JP" altLang="en-US" sz="2058" b="1">
              <a:solidFill>
                <a:srgbClr val="C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194185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87829" y="224854"/>
            <a:ext cx="8822871" cy="647700"/>
          </a:xfrm>
        </p:spPr>
        <p:txBody>
          <a:bodyPr anchor="ctr"/>
          <a:lstStyle/>
          <a:p>
            <a:r>
              <a:rPr kumimoji="1" lang="en-US" altLang="ja-JP" sz="2400" dirty="0">
                <a:latin typeface="Meiryo" panose="020B0604030504040204" pitchFamily="34" charset="-128"/>
                <a:ea typeface="Meiryo" panose="020B0604030504040204" pitchFamily="34" charset="-128"/>
              </a:rPr>
              <a:t>3-1</a:t>
            </a:r>
            <a:r>
              <a:rPr kumimoji="1" lang="en-US" altLang="ja-JP" sz="2400" dirty="0">
                <a:solidFill>
                  <a:schemeClr val="tx1"/>
                </a:solidFill>
                <a:latin typeface="Meiryo" panose="020B0604030504040204" pitchFamily="34" charset="-128"/>
                <a:ea typeface="Meiryo" panose="020B0604030504040204" pitchFamily="34" charset="-128"/>
              </a:rPr>
              <a:t>    </a:t>
            </a:r>
            <a:r>
              <a:rPr kumimoji="1" lang="ja-JP" altLang="en-US" sz="2400">
                <a:solidFill>
                  <a:schemeClr val="tx1"/>
                </a:solidFill>
                <a:latin typeface="Meiryo" panose="020B0604030504040204" pitchFamily="34" charset="-128"/>
                <a:ea typeface="Meiryo" panose="020B0604030504040204" pitchFamily="34" charset="-128"/>
              </a:rPr>
              <a:t>イクボス</a:t>
            </a:r>
            <a:r>
              <a:rPr kumimoji="1" lang="ja-JP" altLang="en-US" sz="2400" dirty="0">
                <a:solidFill>
                  <a:schemeClr val="tx1"/>
                </a:solidFill>
                <a:latin typeface="Meiryo" panose="020B0604030504040204" pitchFamily="34" charset="-128"/>
                <a:ea typeface="Meiryo" panose="020B0604030504040204" pitchFamily="34" charset="-128"/>
              </a:rPr>
              <a:t>とは</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a:pPr>
                <a:defRPr/>
              </a:pPr>
              <a:t>20</a:t>
            </a:fld>
            <a:endParaRPr lang="en-US" altLang="ja-JP" sz="1600" dirty="0"/>
          </a:p>
        </p:txBody>
      </p:sp>
      <p:sp>
        <p:nvSpPr>
          <p:cNvPr id="49" name="テキスト ボックス 48"/>
          <p:cNvSpPr txBox="1"/>
          <p:nvPr/>
        </p:nvSpPr>
        <p:spPr>
          <a:xfrm>
            <a:off x="1767077" y="976984"/>
            <a:ext cx="7588176" cy="1069267"/>
          </a:xfrm>
          <a:prstGeom prst="rect">
            <a:avLst/>
          </a:prstGeom>
          <a:noFill/>
        </p:spPr>
        <p:txBody>
          <a:bodyPr wrap="square" rtlCol="0">
            <a:spAutoFit/>
          </a:bodyPr>
          <a:lstStyle/>
          <a:p>
            <a:pPr eaLnBrk="1">
              <a:lnSpc>
                <a:spcPct val="150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・イクボスになろう！！</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イクボスとは</a:t>
            </a:r>
            <a:r>
              <a:rPr lang="ja-JP" altLang="en-US" sz="16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部下の育休取得や短時間勤務などがあっても、業務を滞りなく進めるために業務効率を上げ、</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仕事と私生活を両立できるように配慮し、自らも仕事とプライベートを充実させている管理職</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894439" y="4789758"/>
            <a:ext cx="8283306" cy="1547664"/>
          </a:xfrm>
          <a:prstGeom prst="rect">
            <a:avLst/>
          </a:prstGeom>
          <a:solidFill>
            <a:schemeClr val="accent6">
              <a:lumMod val="20000"/>
              <a:lumOff val="80000"/>
            </a:schemeClr>
          </a:solid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1680"/>
              </a:lnSpc>
              <a:spcBef>
                <a:spcPts val="300"/>
              </a:spcBef>
              <a:spcAft>
                <a:spcPts val="300"/>
              </a:spcAft>
            </a:pPr>
            <a:r>
              <a:rPr lang="en-US" altLang="ja-JP" sz="1200" b="1" dirty="0">
                <a:solidFill>
                  <a:srgbClr val="FF6600"/>
                </a:solidFill>
                <a:latin typeface="Meiryo" panose="020B0604030504040204" pitchFamily="34" charset="-128"/>
                <a:ea typeface="Meiryo" panose="020B0604030504040204" pitchFamily="34" charset="-128"/>
                <a:cs typeface="Meiryo UI" panose="020B0604030504040204" pitchFamily="50" charset="-128"/>
              </a:rPr>
              <a:t>STEP</a:t>
            </a:r>
            <a:r>
              <a:rPr lang="ja-JP" altLang="en-US" sz="1200" b="1" dirty="0">
                <a:solidFill>
                  <a:srgbClr val="FF6600"/>
                </a:solidFill>
                <a:latin typeface="Meiryo" panose="020B0604030504040204" pitchFamily="34" charset="-128"/>
                <a:ea typeface="Meiryo" panose="020B0604030504040204" pitchFamily="34" charset="-128"/>
                <a:cs typeface="Meiryo UI" panose="020B0604030504040204" pitchFamily="50" charset="-128"/>
              </a:rPr>
              <a:t>①：</a:t>
            </a:r>
            <a:r>
              <a:rPr lang="ja-JP" altLang="en-US" sz="1200" dirty="0">
                <a:solidFill>
                  <a:schemeClr val="tx1"/>
                </a:solidFill>
                <a:latin typeface="Meiryo" panose="020B0604030504040204" pitchFamily="34" charset="-128"/>
                <a:ea typeface="Meiryo" panose="020B0604030504040204" pitchFamily="34" charset="-128"/>
                <a:cs typeface="Meiryo UI" panose="020B0604030504040204" pitchFamily="50" charset="-128"/>
              </a:rPr>
              <a:t>上司自ら連続休暇取得を宣言</a:t>
            </a:r>
          </a:p>
          <a:p>
            <a:pPr>
              <a:lnSpc>
                <a:spcPts val="1680"/>
              </a:lnSpc>
              <a:spcBef>
                <a:spcPts val="300"/>
              </a:spcBef>
              <a:spcAft>
                <a:spcPts val="300"/>
              </a:spcAft>
            </a:pPr>
            <a:r>
              <a:rPr lang="en-US" altLang="ja-JP" sz="1200" b="1" dirty="0">
                <a:solidFill>
                  <a:srgbClr val="FF6600"/>
                </a:solidFill>
                <a:latin typeface="Meiryo" panose="020B0604030504040204" pitchFamily="34" charset="-128"/>
                <a:ea typeface="Meiryo" panose="020B0604030504040204" pitchFamily="34" charset="-128"/>
                <a:cs typeface="Meiryo UI" panose="020B0604030504040204" pitchFamily="50" charset="-128"/>
              </a:rPr>
              <a:t>STEP</a:t>
            </a:r>
            <a:r>
              <a:rPr lang="ja-JP" altLang="en-US" sz="1200" b="1" dirty="0">
                <a:solidFill>
                  <a:srgbClr val="FF6600"/>
                </a:solidFill>
                <a:latin typeface="Meiryo" panose="020B0604030504040204" pitchFamily="34" charset="-128"/>
                <a:ea typeface="Meiryo" panose="020B0604030504040204" pitchFamily="34" charset="-128"/>
                <a:cs typeface="Meiryo UI" panose="020B0604030504040204" pitchFamily="50" charset="-128"/>
              </a:rPr>
              <a:t>②：</a:t>
            </a:r>
            <a:r>
              <a:rPr lang="ja-JP" altLang="en-US" sz="1200" dirty="0">
                <a:solidFill>
                  <a:schemeClr val="tx1"/>
                </a:solidFill>
                <a:latin typeface="Meiryo" panose="020B0604030504040204" pitchFamily="34" charset="-128"/>
                <a:ea typeface="Meiryo" panose="020B0604030504040204" pitchFamily="34" charset="-128"/>
                <a:cs typeface="Meiryo UI" panose="020B0604030504040204" pitchFamily="50" charset="-128"/>
              </a:rPr>
              <a:t>部下にも連続休暇申請を出すよう働きかける</a:t>
            </a:r>
            <a:endParaRPr lang="en-US" altLang="ja-JP" sz="1200"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a:p>
            <a:pPr>
              <a:lnSpc>
                <a:spcPts val="1680"/>
              </a:lnSpc>
              <a:spcBef>
                <a:spcPts val="300"/>
              </a:spcBef>
              <a:spcAft>
                <a:spcPts val="300"/>
              </a:spcAft>
            </a:pPr>
            <a:r>
              <a:rPr lang="ja-JP" altLang="en-US" sz="1200">
                <a:solidFill>
                  <a:schemeClr val="tx1"/>
                </a:solidFill>
                <a:latin typeface="Meiryo" panose="020B0604030504040204" pitchFamily="34" charset="-128"/>
                <a:ea typeface="Meiryo" panose="020B0604030504040204" pitchFamily="34" charset="-128"/>
                <a:cs typeface="Meiryo UI" panose="020B0604030504040204" pitchFamily="50" charset="-128"/>
              </a:rPr>
              <a:t>　　　　　（</a:t>
            </a:r>
            <a:r>
              <a:rPr lang="ja-JP" altLang="en-US" sz="1200" dirty="0">
                <a:solidFill>
                  <a:schemeClr val="tx1"/>
                </a:solidFill>
                <a:latin typeface="Meiryo" panose="020B0604030504040204" pitchFamily="34" charset="-128"/>
                <a:ea typeface="Meiryo" panose="020B0604030504040204" pitchFamily="34" charset="-128"/>
                <a:cs typeface="Meiryo UI" panose="020B0604030504040204" pitchFamily="50" charset="-128"/>
              </a:rPr>
              <a:t>長時間働ける部下にも「仕事以外の経験が仕事に活きる」「制度はみんなで使うもの」と伝えながら）</a:t>
            </a:r>
          </a:p>
          <a:p>
            <a:pPr>
              <a:lnSpc>
                <a:spcPts val="1680"/>
              </a:lnSpc>
              <a:spcBef>
                <a:spcPts val="300"/>
              </a:spcBef>
              <a:spcAft>
                <a:spcPts val="300"/>
              </a:spcAft>
            </a:pPr>
            <a:r>
              <a:rPr lang="en-US" altLang="ja-JP" sz="1200" b="1" dirty="0">
                <a:solidFill>
                  <a:srgbClr val="FF6600"/>
                </a:solidFill>
                <a:latin typeface="Meiryo" panose="020B0604030504040204" pitchFamily="34" charset="-128"/>
                <a:ea typeface="Meiryo" panose="020B0604030504040204" pitchFamily="34" charset="-128"/>
                <a:cs typeface="Meiryo UI" panose="020B0604030504040204" pitchFamily="50" charset="-128"/>
              </a:rPr>
              <a:t>STEP</a:t>
            </a:r>
            <a:r>
              <a:rPr lang="ja-JP" altLang="en-US" sz="1200" b="1" dirty="0">
                <a:solidFill>
                  <a:srgbClr val="FF6600"/>
                </a:solidFill>
                <a:latin typeface="Meiryo" panose="020B0604030504040204" pitchFamily="34" charset="-128"/>
                <a:ea typeface="Meiryo" panose="020B0604030504040204" pitchFamily="34" charset="-128"/>
                <a:cs typeface="Meiryo UI" panose="020B0604030504040204" pitchFamily="50" charset="-128"/>
              </a:rPr>
              <a:t>③：</a:t>
            </a:r>
            <a:r>
              <a:rPr lang="ja-JP" altLang="en-US" sz="1200" dirty="0">
                <a:solidFill>
                  <a:schemeClr val="tx1"/>
                </a:solidFill>
                <a:latin typeface="Meiryo" panose="020B0604030504040204" pitchFamily="34" charset="-128"/>
                <a:ea typeface="Meiryo" panose="020B0604030504040204" pitchFamily="34" charset="-128"/>
                <a:cs typeface="Meiryo UI" panose="020B0604030504040204" pitchFamily="50" charset="-128"/>
              </a:rPr>
              <a:t>職場メンバー全員の休暇を計画的に組み、職場メンバー全員の休暇計画をシェア</a:t>
            </a:r>
          </a:p>
          <a:p>
            <a:pPr>
              <a:lnSpc>
                <a:spcPts val="1680"/>
              </a:lnSpc>
              <a:spcBef>
                <a:spcPts val="300"/>
              </a:spcBef>
              <a:spcAft>
                <a:spcPts val="300"/>
              </a:spcAft>
            </a:pPr>
            <a:r>
              <a:rPr lang="en-US" altLang="ja-JP" sz="1200" b="1" dirty="0">
                <a:solidFill>
                  <a:srgbClr val="FF6600"/>
                </a:solidFill>
                <a:latin typeface="Meiryo" panose="020B0604030504040204" pitchFamily="34" charset="-128"/>
                <a:ea typeface="Meiryo" panose="020B0604030504040204" pitchFamily="34" charset="-128"/>
                <a:cs typeface="Meiryo UI" panose="020B0604030504040204" pitchFamily="50" charset="-128"/>
              </a:rPr>
              <a:t>STEP</a:t>
            </a:r>
            <a:r>
              <a:rPr lang="ja-JP" altLang="en-US" sz="1200" b="1" dirty="0">
                <a:solidFill>
                  <a:srgbClr val="FF6600"/>
                </a:solidFill>
                <a:latin typeface="Meiryo" panose="020B0604030504040204" pitchFamily="34" charset="-128"/>
                <a:ea typeface="Meiryo" panose="020B0604030504040204" pitchFamily="34" charset="-128"/>
                <a:cs typeface="Meiryo UI" panose="020B0604030504040204" pitchFamily="50" charset="-128"/>
              </a:rPr>
              <a:t>④：</a:t>
            </a:r>
            <a:r>
              <a:rPr lang="ja-JP" altLang="en-US" sz="1200" dirty="0">
                <a:solidFill>
                  <a:schemeClr val="tx1"/>
                </a:solidFill>
                <a:latin typeface="Meiryo" panose="020B0604030504040204" pitchFamily="34" charset="-128"/>
                <a:ea typeface="Meiryo" panose="020B0604030504040204" pitchFamily="34" charset="-128"/>
                <a:cs typeface="Meiryo UI" panose="020B0604030504040204" pitchFamily="50" charset="-128"/>
              </a:rPr>
              <a:t>有給休暇取得日数を引いた営業日で業務を進めるための方法を職場メンバー全員で考え、</a:t>
            </a:r>
            <a:r>
              <a:rPr lang="en-US" altLang="ja-JP" sz="1200" dirty="0">
                <a:solidFill>
                  <a:schemeClr val="tx1"/>
                </a:solidFill>
                <a:latin typeface="Meiryo" panose="020B0604030504040204" pitchFamily="34" charset="-128"/>
                <a:ea typeface="Meiryo" panose="020B0604030504040204" pitchFamily="34" charset="-128"/>
                <a:cs typeface="Meiryo UI" panose="020B0604030504040204" pitchFamily="50" charset="-128"/>
              </a:rPr>
              <a:t>1</a:t>
            </a:r>
            <a:r>
              <a:rPr lang="ja-JP" altLang="en-US" sz="1200" dirty="0">
                <a:solidFill>
                  <a:schemeClr val="tx1"/>
                </a:solidFill>
                <a:latin typeface="Meiryo" panose="020B0604030504040204" pitchFamily="34" charset="-128"/>
                <a:ea typeface="Meiryo" panose="020B0604030504040204" pitchFamily="34" charset="-128"/>
                <a:cs typeface="Meiryo UI" panose="020B0604030504040204" pitchFamily="50" charset="-128"/>
              </a:rPr>
              <a:t>つずつ実行</a:t>
            </a:r>
          </a:p>
        </p:txBody>
      </p:sp>
      <p:sp>
        <p:nvSpPr>
          <p:cNvPr id="73" name="正方形/長方形 72"/>
          <p:cNvSpPr/>
          <p:nvPr/>
        </p:nvSpPr>
        <p:spPr>
          <a:xfrm>
            <a:off x="6184317" y="3218890"/>
            <a:ext cx="2807872" cy="561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300"/>
              </a:spcBef>
              <a:spcAft>
                <a:spcPts val="300"/>
              </a:spcAft>
            </a:pPr>
            <a:r>
              <a:rPr lang="ja-JP" altLang="en-US" sz="1400" b="1" dirty="0">
                <a:solidFill>
                  <a:srgbClr val="0066CC"/>
                </a:solidFill>
                <a:latin typeface="Meiryo UI" panose="020B0604030504040204" pitchFamily="50" charset="-128"/>
                <a:ea typeface="Meiryo UI" panose="020B0604030504040204" pitchFamily="50" charset="-128"/>
                <a:cs typeface="Meiryo UI" panose="020B0604030504040204" pitchFamily="50" charset="-128"/>
              </a:rPr>
              <a:t>「早く帰る人がいるから自分に</a:t>
            </a:r>
            <a:br>
              <a:rPr lang="en-US" altLang="ja-JP" sz="1400" b="1" dirty="0">
                <a:solidFill>
                  <a:srgbClr val="0066CC"/>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a:solidFill>
                  <a:srgbClr val="0066CC"/>
                </a:solidFill>
                <a:latin typeface="Meiryo UI" panose="020B0604030504040204" pitchFamily="50" charset="-128"/>
                <a:ea typeface="Meiryo UI" panose="020B0604030504040204" pitchFamily="50" charset="-128"/>
                <a:cs typeface="Meiryo UI" panose="020B0604030504040204" pitchFamily="50" charset="-128"/>
              </a:rPr>
              <a:t>しわ寄せがくる」という不満が増加</a:t>
            </a:r>
            <a:endParaRPr lang="en-US" altLang="ja-JP" sz="1400" b="1" dirty="0">
              <a:solidFill>
                <a:srgbClr val="0066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1065856" y="3289448"/>
            <a:ext cx="2840807" cy="561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300"/>
              </a:spcBef>
              <a:spcAft>
                <a:spcPts val="300"/>
              </a:spcAft>
            </a:pP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「家事・育児があるのに仕事が多くてなかなか帰れない」という不満が増加</a:t>
            </a:r>
            <a:endPar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下矢印 75"/>
          <p:cNvSpPr/>
          <p:nvPr/>
        </p:nvSpPr>
        <p:spPr>
          <a:xfrm>
            <a:off x="3784992" y="4391474"/>
            <a:ext cx="2690356" cy="568619"/>
          </a:xfrm>
          <a:prstGeom prst="downArrow">
            <a:avLst>
              <a:gd name="adj1" fmla="val 71678"/>
              <a:gd name="adj2" fmla="val 46479"/>
            </a:avLst>
          </a:prstGeom>
          <a:solidFill>
            <a:schemeClr val="tx1">
              <a:lumMod val="65000"/>
              <a:lumOff val="3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dirty="0"/>
          </a:p>
        </p:txBody>
      </p:sp>
      <p:sp>
        <p:nvSpPr>
          <p:cNvPr id="77" name="正方形/長方形 76"/>
          <p:cNvSpPr/>
          <p:nvPr/>
        </p:nvSpPr>
        <p:spPr>
          <a:xfrm>
            <a:off x="4118829" y="4366465"/>
            <a:ext cx="2152809" cy="45575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b="1">
                <a:solidFill>
                  <a:schemeClr val="bg1"/>
                </a:solidFill>
                <a:latin typeface="Meiryo UI" panose="020B0604030504040204" pitchFamily="50" charset="-128"/>
                <a:ea typeface="Meiryo UI" panose="020B0604030504040204" pitchFamily="50" charset="-128"/>
                <a:cs typeface="Meiryo UI" panose="020B0604030504040204" pitchFamily="50" charset="-128"/>
              </a:rPr>
              <a:t>ために例えば</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1011268" y="3921270"/>
            <a:ext cx="7980921" cy="39896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lnSpc>
                <a:spcPts val="2400"/>
              </a:lnSpc>
              <a:spcBef>
                <a:spcPts val="300"/>
              </a:spcBef>
              <a:spcAft>
                <a:spcPts val="300"/>
              </a:spcAft>
            </a:pPr>
            <a:r>
              <a:rPr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職場メンバー全員に私生活の時間を。限られた時間で成果を出す職場へ</a:t>
            </a:r>
            <a:endParaRPr lang="en-US" altLang="ja-JP"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a:xfrm>
            <a:off x="828306" y="2053421"/>
            <a:ext cx="8733856" cy="4284001"/>
          </a:xfrm>
          <a:prstGeom prst="roundRect">
            <a:avLst>
              <a:gd name="adj" fmla="val 3813"/>
            </a:avLst>
          </a:prstGeom>
          <a:noFill/>
          <a:ln w="19050">
            <a:noFill/>
            <a:prstDash val="sysDot"/>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a:extLst>
              <a:ext uri="{FF2B5EF4-FFF2-40B4-BE49-F238E27FC236}">
                <a16:creationId xmlns:a16="http://schemas.microsoft.com/office/drawing/2014/main" id="{E930CD0B-A519-9056-DE05-B2A904E44E77}"/>
              </a:ext>
            </a:extLst>
          </p:cNvPr>
          <p:cNvGrpSpPr/>
          <p:nvPr/>
        </p:nvGrpSpPr>
        <p:grpSpPr>
          <a:xfrm>
            <a:off x="839987" y="1066675"/>
            <a:ext cx="1054501" cy="906546"/>
            <a:chOff x="1437687" y="794391"/>
            <a:chExt cx="1456033" cy="1211738"/>
          </a:xfrm>
        </p:grpSpPr>
        <p:sp>
          <p:nvSpPr>
            <p:cNvPr id="17" name="角丸四角形 16">
              <a:extLst>
                <a:ext uri="{FF2B5EF4-FFF2-40B4-BE49-F238E27FC236}">
                  <a16:creationId xmlns:a16="http://schemas.microsoft.com/office/drawing/2014/main" id="{039033F6-D72B-7A95-76D5-CF2C18AA651F}"/>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descr="ダイアグラム&#10;&#10;自動的に生成された説明">
              <a:extLst>
                <a:ext uri="{FF2B5EF4-FFF2-40B4-BE49-F238E27FC236}">
                  <a16:creationId xmlns:a16="http://schemas.microsoft.com/office/drawing/2014/main" id="{E954F0A2-8397-3C5C-8658-7FCEDCFAD83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9" name="図 18" descr="図形&#10;&#10;中程度の精度で自動的に生成された説明">
              <a:extLst>
                <a:ext uri="{FF2B5EF4-FFF2-40B4-BE49-F238E27FC236}">
                  <a16:creationId xmlns:a16="http://schemas.microsoft.com/office/drawing/2014/main" id="{C25BFD5E-EF6D-C4A4-B3DD-4E3BF3A0E33D}"/>
                </a:ext>
              </a:extLst>
            </p:cNvPr>
            <p:cNvPicPr>
              <a:picLocks noChangeAspect="1"/>
            </p:cNvPicPr>
            <p:nvPr/>
          </p:nvPicPr>
          <p:blipFill>
            <a:blip r:embed="rId5"/>
            <a:stretch>
              <a:fillRect/>
            </a:stretch>
          </p:blipFill>
          <p:spPr>
            <a:xfrm>
              <a:off x="1437687" y="911700"/>
              <a:ext cx="1280107" cy="343909"/>
            </a:xfrm>
            <a:prstGeom prst="rect">
              <a:avLst/>
            </a:prstGeom>
          </p:spPr>
        </p:pic>
      </p:grpSp>
      <p:sp>
        <p:nvSpPr>
          <p:cNvPr id="20" name="正方形/長方形 19">
            <a:extLst>
              <a:ext uri="{FF2B5EF4-FFF2-40B4-BE49-F238E27FC236}">
                <a16:creationId xmlns:a16="http://schemas.microsoft.com/office/drawing/2014/main" id="{59C21E76-7864-616B-C6DE-B7BDEF9083AB}"/>
              </a:ext>
            </a:extLst>
          </p:cNvPr>
          <p:cNvSpPr/>
          <p:nvPr/>
        </p:nvSpPr>
        <p:spPr>
          <a:xfrm>
            <a:off x="967687" y="2443294"/>
            <a:ext cx="3037146" cy="739138"/>
          </a:xfrm>
          <a:prstGeom prst="rect">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EC1DD4D3-F634-55F8-A0BD-FE8873E4F554}"/>
              </a:ext>
            </a:extLst>
          </p:cNvPr>
          <p:cNvSpPr txBox="1"/>
          <p:nvPr/>
        </p:nvSpPr>
        <p:spPr>
          <a:xfrm>
            <a:off x="984344" y="2515219"/>
            <a:ext cx="3037146" cy="600164"/>
          </a:xfrm>
          <a:prstGeom prst="rect">
            <a:avLst/>
          </a:prstGeom>
          <a:noFill/>
        </p:spPr>
        <p:txBody>
          <a:bodyPr wrap="square" rtlCol="0">
            <a:spAutoFit/>
          </a:bodyPr>
          <a:lstStyle/>
          <a:p>
            <a:pPr algn="ctr">
              <a:spcBef>
                <a:spcPts val="300"/>
              </a:spcBef>
              <a:spcAft>
                <a:spcPts val="300"/>
              </a:spcAft>
            </a:pP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ワーク・ライフ・バランスが必要</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a:p>
            <a:pPr algn="ctr">
              <a:spcBef>
                <a:spcPts val="300"/>
              </a:spcBef>
              <a:spcAft>
                <a:spcPts val="300"/>
              </a:spcAft>
            </a:pP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でも・・・</a:t>
            </a:r>
          </a:p>
        </p:txBody>
      </p:sp>
      <p:sp>
        <p:nvSpPr>
          <p:cNvPr id="23" name="テキスト ボックス 22">
            <a:extLst>
              <a:ext uri="{FF2B5EF4-FFF2-40B4-BE49-F238E27FC236}">
                <a16:creationId xmlns:a16="http://schemas.microsoft.com/office/drawing/2014/main" id="{FE0A0C41-206E-A1D1-C193-1C5B6B59B5B9}"/>
              </a:ext>
            </a:extLst>
          </p:cNvPr>
          <p:cNvSpPr txBox="1"/>
          <p:nvPr/>
        </p:nvSpPr>
        <p:spPr>
          <a:xfrm>
            <a:off x="969770" y="2036879"/>
            <a:ext cx="2807872" cy="449739"/>
          </a:xfrm>
          <a:prstGeom prst="rect">
            <a:avLst/>
          </a:prstGeom>
          <a:noFill/>
        </p:spPr>
        <p:txBody>
          <a:bodyPr wrap="square">
            <a:spAutoFit/>
          </a:bodyPr>
          <a:lstStyle/>
          <a:p>
            <a:pPr>
              <a:lnSpc>
                <a:spcPct val="150000"/>
              </a:lnSpc>
              <a:spcBef>
                <a:spcPts val="300"/>
              </a:spcBef>
              <a:spcAft>
                <a:spcPts val="300"/>
              </a:spcAft>
            </a:pPr>
            <a:r>
              <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子育て中の部下</a:t>
            </a:r>
            <a:r>
              <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4" name="正方形/長方形 23">
            <a:extLst>
              <a:ext uri="{FF2B5EF4-FFF2-40B4-BE49-F238E27FC236}">
                <a16:creationId xmlns:a16="http://schemas.microsoft.com/office/drawing/2014/main" id="{5A70822E-1C6D-4FA9-DDAD-BC5BCD57D083}"/>
              </a:ext>
            </a:extLst>
          </p:cNvPr>
          <p:cNvSpPr/>
          <p:nvPr/>
        </p:nvSpPr>
        <p:spPr>
          <a:xfrm>
            <a:off x="6058793" y="2413880"/>
            <a:ext cx="3037146" cy="786460"/>
          </a:xfrm>
          <a:prstGeom prst="rect">
            <a:avLst/>
          </a:prstGeom>
          <a:solidFill>
            <a:srgbClr val="0070C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spcBef>
                <a:spcPts val="0"/>
              </a:spcBef>
              <a:spcAft>
                <a:spcPts val="0"/>
              </a:spcAft>
            </a:pP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ワーク・ライフ・バランスを気にしていない</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spcBef>
                <a:spcPts val="0"/>
              </a:spcBef>
              <a:spcAft>
                <a:spcPts val="0"/>
              </a:spcAft>
            </a:pP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でも・・</a:t>
            </a:r>
          </a:p>
        </p:txBody>
      </p:sp>
      <p:sp>
        <p:nvSpPr>
          <p:cNvPr id="25" name="テキスト ボックス 24">
            <a:extLst>
              <a:ext uri="{FF2B5EF4-FFF2-40B4-BE49-F238E27FC236}">
                <a16:creationId xmlns:a16="http://schemas.microsoft.com/office/drawing/2014/main" id="{E1763BCB-43E4-DDA6-2CEF-8557CDE1DA6A}"/>
              </a:ext>
            </a:extLst>
          </p:cNvPr>
          <p:cNvSpPr txBox="1"/>
          <p:nvPr/>
        </p:nvSpPr>
        <p:spPr>
          <a:xfrm>
            <a:off x="6047943" y="1994732"/>
            <a:ext cx="2807872" cy="449739"/>
          </a:xfrm>
          <a:prstGeom prst="rect">
            <a:avLst/>
          </a:prstGeom>
          <a:noFill/>
        </p:spPr>
        <p:txBody>
          <a:bodyPr wrap="square">
            <a:spAutoFit/>
          </a:bodyPr>
          <a:lstStyle/>
          <a:p>
            <a:pPr>
              <a:lnSpc>
                <a:spcPct val="150000"/>
              </a:lnSpc>
              <a:spcBef>
                <a:spcPts val="300"/>
              </a:spcBef>
              <a:spcAft>
                <a:spcPts val="300"/>
              </a:spcAft>
            </a:pPr>
            <a:r>
              <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長時間働ける部下</a:t>
            </a:r>
            <a:r>
              <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83" name="爆発 2 82"/>
          <p:cNvSpPr/>
          <p:nvPr/>
        </p:nvSpPr>
        <p:spPr>
          <a:xfrm>
            <a:off x="3594908" y="1996132"/>
            <a:ext cx="2807872" cy="1575920"/>
          </a:xfrm>
          <a:prstGeom prst="irregularSeal2">
            <a:avLst/>
          </a:prstGeom>
          <a:solidFill>
            <a:srgbClr val="C00000"/>
          </a:solid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300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組織は分裂の危機</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角丸四角形 1">
            <a:extLst>
              <a:ext uri="{FF2B5EF4-FFF2-40B4-BE49-F238E27FC236}">
                <a16:creationId xmlns:a16="http://schemas.microsoft.com/office/drawing/2014/main" id="{D0D5CB15-3057-6430-CFF1-B3CC37335951}"/>
              </a:ext>
            </a:extLst>
          </p:cNvPr>
          <p:cNvSpPr/>
          <p:nvPr/>
        </p:nvSpPr>
        <p:spPr>
          <a:xfrm>
            <a:off x="657158" y="993720"/>
            <a:ext cx="8707985" cy="5434068"/>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Tree>
    <p:extLst>
      <p:ext uri="{BB962C8B-B14F-4D97-AF65-F5344CB8AC3E}">
        <p14:creationId xmlns:p14="http://schemas.microsoft.com/office/powerpoint/2010/main" val="2046554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87829" y="227064"/>
            <a:ext cx="9410700" cy="647700"/>
          </a:xfrm>
        </p:spPr>
        <p:txBody>
          <a:bodyPr anchor="ctr"/>
          <a:lstStyle/>
          <a:p>
            <a:r>
              <a:rPr lang="en-US" altLang="ja-JP" sz="2400" dirty="0">
                <a:latin typeface="Meiryo" panose="020B0604030504040204" pitchFamily="34" charset="-128"/>
                <a:ea typeface="Meiryo" panose="020B0604030504040204" pitchFamily="34" charset="-128"/>
              </a:rPr>
              <a:t>3-2    </a:t>
            </a:r>
            <a:r>
              <a:rPr kumimoji="1" lang="ja-JP" altLang="en-US" sz="2400">
                <a:solidFill>
                  <a:schemeClr val="tx1"/>
                </a:solidFill>
                <a:latin typeface="Meiryo" panose="020B0604030504040204" pitchFamily="34" charset="-128"/>
                <a:ea typeface="Meiryo" panose="020B0604030504040204" pitchFamily="34" charset="-128"/>
              </a:rPr>
              <a:t>イクボス</a:t>
            </a:r>
            <a:r>
              <a:rPr kumimoji="1" lang="ja-JP" altLang="en-US" sz="2400" dirty="0">
                <a:solidFill>
                  <a:schemeClr val="tx1"/>
                </a:solidFill>
                <a:latin typeface="Meiryo" panose="020B0604030504040204" pitchFamily="34" charset="-128"/>
                <a:ea typeface="Meiryo" panose="020B0604030504040204" pitchFamily="34" charset="-128"/>
              </a:rPr>
              <a:t>によるマネジメントのメリット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a:pPr>
                <a:defRPr/>
              </a:pPr>
              <a:t>21</a:t>
            </a:fld>
            <a:endParaRPr lang="en-US" altLang="ja-JP" sz="1600" dirty="0"/>
          </a:p>
        </p:txBody>
      </p:sp>
      <p:sp>
        <p:nvSpPr>
          <p:cNvPr id="49" name="テキスト ボックス 48"/>
          <p:cNvSpPr txBox="1"/>
          <p:nvPr/>
        </p:nvSpPr>
        <p:spPr>
          <a:xfrm>
            <a:off x="1942035" y="1218121"/>
            <a:ext cx="7457606" cy="800219"/>
          </a:xfrm>
          <a:prstGeom prst="rect">
            <a:avLst/>
          </a:prstGeom>
          <a:noFill/>
        </p:spPr>
        <p:txBody>
          <a:bodyPr wrap="square" rtlCol="0">
            <a:spAutoFit/>
          </a:bodyPr>
          <a:lstStyle/>
          <a:p>
            <a:pPr eaLnBrk="1"/>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・「イクボス」によるマネジメントのメリット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・・イクボスによるマネジメントを実践すると、組織にはどんなよいことが・・・？</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四角形: 角を丸くする 1">
            <a:extLst>
              <a:ext uri="{FF2B5EF4-FFF2-40B4-BE49-F238E27FC236}">
                <a16:creationId xmlns:a16="http://schemas.microsoft.com/office/drawing/2014/main" id="{A864885D-3C90-4A1C-8FB8-205DE76D05E2}"/>
              </a:ext>
            </a:extLst>
          </p:cNvPr>
          <p:cNvSpPr/>
          <p:nvPr/>
        </p:nvSpPr>
        <p:spPr>
          <a:xfrm>
            <a:off x="548575" y="2130246"/>
            <a:ext cx="3747381" cy="1659227"/>
          </a:xfrm>
          <a:prstGeom prst="roundRect">
            <a:avLst>
              <a:gd name="adj" fmla="val 9781"/>
            </a:avLst>
          </a:prstGeom>
          <a:ln/>
        </p:spPr>
        <p:style>
          <a:lnRef idx="2">
            <a:schemeClr val="accent3"/>
          </a:lnRef>
          <a:fillRef idx="1">
            <a:schemeClr val="lt1"/>
          </a:fillRef>
          <a:effectRef idx="0">
            <a:schemeClr val="accent3"/>
          </a:effectRef>
          <a:fontRef idx="minor">
            <a:schemeClr val="dk1"/>
          </a:fontRef>
        </p:style>
        <p:txBody>
          <a:bodyPr rtlCol="0" anchor="ctr"/>
          <a:lstStyle/>
          <a:p>
            <a:pPr marL="285749" indent="-285749">
              <a:spcBef>
                <a:spcPts val="1200"/>
              </a:spcBef>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イクボスによるマネジメントにより、　部下一人ひとりが抱える事情を理解し、それぞれの部下の成長をサポート</a:t>
            </a:r>
            <a:endParaRPr lang="en-US" altLang="ja-JP" sz="1400" dirty="0">
              <a:latin typeface="Meiryo UI" panose="020B0604030504040204" pitchFamily="50" charset="-128"/>
              <a:ea typeface="Meiryo UI" panose="020B0604030504040204" pitchFamily="50" charset="-128"/>
            </a:endParaRPr>
          </a:p>
          <a:p>
            <a:pPr marL="285749" indent="-285749">
              <a:spcBef>
                <a:spcPts val="1200"/>
              </a:spcBef>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自分自身を含め、メンバーの誰もがワーク・ライフ・バランスを充実させられる働き方を実現</a:t>
            </a:r>
          </a:p>
        </p:txBody>
      </p:sp>
      <p:sp>
        <p:nvSpPr>
          <p:cNvPr id="27" name="四角形: 角を丸くする 26">
            <a:extLst>
              <a:ext uri="{FF2B5EF4-FFF2-40B4-BE49-F238E27FC236}">
                <a16:creationId xmlns:a16="http://schemas.microsoft.com/office/drawing/2014/main" id="{B717694A-E380-4F33-AB49-B6B12CC163A9}"/>
              </a:ext>
            </a:extLst>
          </p:cNvPr>
          <p:cNvSpPr/>
          <p:nvPr/>
        </p:nvSpPr>
        <p:spPr>
          <a:xfrm>
            <a:off x="5355381" y="2055696"/>
            <a:ext cx="4003116" cy="1826244"/>
          </a:xfrm>
          <a:prstGeom prst="roundRect">
            <a:avLst>
              <a:gd name="adj" fmla="val 12266"/>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49" indent="-285749">
              <a:spcBef>
                <a:spcPts val="600"/>
              </a:spcBef>
              <a:buFont typeface="Arial" panose="020B0604020202020204" pitchFamily="34" charset="0"/>
              <a:buChar char="•"/>
            </a:pPr>
            <a:r>
              <a:rPr lang="ja-JP" altLang="en-US" sz="1400" dirty="0">
                <a:solidFill>
                  <a:schemeClr val="tx1"/>
                </a:solidFill>
                <a:latin typeface="Meiryo UI" panose="020B0604030504040204" pitchFamily="50" charset="-128"/>
                <a:ea typeface="Meiryo UI" panose="020B0604030504040204" pitchFamily="50" charset="-128"/>
              </a:rPr>
              <a:t>「サポートしてもらっている分、しっかり働こう！」　　という働くモチベーションが向上！</a:t>
            </a:r>
            <a:endParaRPr lang="en-US" altLang="ja-JP" sz="1400" dirty="0">
              <a:solidFill>
                <a:schemeClr val="tx1"/>
              </a:solidFill>
              <a:latin typeface="Meiryo UI" panose="020B0604030504040204" pitchFamily="50" charset="-128"/>
              <a:ea typeface="Meiryo UI" panose="020B0604030504040204" pitchFamily="50" charset="-128"/>
            </a:endParaRPr>
          </a:p>
          <a:p>
            <a:pPr marL="285749" indent="-285749">
              <a:spcBef>
                <a:spcPts val="600"/>
              </a:spcBef>
              <a:buFont typeface="Arial" panose="020B0604020202020204" pitchFamily="34" charset="0"/>
              <a:buChar char="•"/>
            </a:pPr>
            <a:r>
              <a:rPr lang="ja-JP" altLang="en-US" sz="1400" dirty="0">
                <a:solidFill>
                  <a:schemeClr val="tx1"/>
                </a:solidFill>
                <a:latin typeface="Meiryo UI" panose="020B0604030504040204" pitchFamily="50" charset="-128"/>
                <a:ea typeface="Meiryo UI" panose="020B0604030504040204" pitchFamily="50" charset="-128"/>
              </a:rPr>
              <a:t>自分がサポートしてもらった分、部署のメンバーの　　サポートも「お互い様」に！</a:t>
            </a:r>
            <a:endParaRPr lang="en-US" altLang="ja-JP" sz="1400" dirty="0">
              <a:solidFill>
                <a:schemeClr val="tx1"/>
              </a:solidFill>
              <a:latin typeface="Meiryo UI" panose="020B0604030504040204" pitchFamily="50" charset="-128"/>
              <a:ea typeface="Meiryo UI" panose="020B0604030504040204" pitchFamily="50" charset="-128"/>
            </a:endParaRPr>
          </a:p>
          <a:p>
            <a:pPr marL="285749" indent="-285749">
              <a:spcBef>
                <a:spcPts val="600"/>
              </a:spcBef>
              <a:buFont typeface="Arial" panose="020B0604020202020204" pitchFamily="34" charset="0"/>
              <a:buChar char="•"/>
            </a:pPr>
            <a:r>
              <a:rPr lang="ja-JP" altLang="en-US" sz="1400" dirty="0">
                <a:solidFill>
                  <a:schemeClr val="tx1"/>
                </a:solidFill>
                <a:latin typeface="Meiryo UI" panose="020B0604030504040204" pitchFamily="50" charset="-128"/>
                <a:ea typeface="Meiryo UI" panose="020B0604030504040204" pitchFamily="50" charset="-128"/>
              </a:rPr>
              <a:t>部下を尊重し、自身のワーク・ライフ・バランスも　　充実しているイクボスに対して、求心力が向上！</a:t>
            </a:r>
          </a:p>
        </p:txBody>
      </p:sp>
      <p:sp>
        <p:nvSpPr>
          <p:cNvPr id="7" name="正方形/長方形 6">
            <a:extLst>
              <a:ext uri="{FF2B5EF4-FFF2-40B4-BE49-F238E27FC236}">
                <a16:creationId xmlns:a16="http://schemas.microsoft.com/office/drawing/2014/main" id="{3D74E7D9-BB9F-4BDD-B812-E521853C5DE4}"/>
              </a:ext>
            </a:extLst>
          </p:cNvPr>
          <p:cNvSpPr/>
          <p:nvPr/>
        </p:nvSpPr>
        <p:spPr>
          <a:xfrm>
            <a:off x="544795" y="4591422"/>
            <a:ext cx="8851065" cy="1659226"/>
          </a:xfrm>
          <a:prstGeom prst="rect">
            <a:avLst/>
          </a:prstGeom>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285749" indent="-285749">
              <a:buFont typeface="Wingdings" panose="05000000000000000000" pitchFamily="2" charset="2"/>
              <a:buChar char="ü"/>
            </a:pPr>
            <a:r>
              <a:rPr lang="ja-JP" altLang="en-US" sz="1600" b="1" dirty="0">
                <a:latin typeface="Meiryo UI" panose="020B0604030504040204" pitchFamily="50" charset="-128"/>
                <a:ea typeface="Meiryo UI" panose="020B0604030504040204" pitchFamily="50" charset="-128"/>
              </a:rPr>
              <a:t>育児・介護など、さまざまな事情を抱えるチームメンバーが、</a:t>
            </a:r>
            <a:r>
              <a:rPr lang="ja-JP" altLang="en-US" sz="1600" b="1" dirty="0">
                <a:solidFill>
                  <a:srgbClr val="C00000"/>
                </a:solidFill>
                <a:latin typeface="Meiryo UI" panose="020B0604030504040204" pitchFamily="50" charset="-128"/>
                <a:ea typeface="Meiryo UI" panose="020B0604030504040204" pitchFamily="50" charset="-128"/>
              </a:rPr>
              <a:t>それぞれ持てる能力を最大限発揮できる</a:t>
            </a:r>
            <a:br>
              <a:rPr lang="en-US" altLang="ja-JP" sz="1600" b="1" dirty="0">
                <a:solidFill>
                  <a:srgbClr val="C00000"/>
                </a:solidFill>
                <a:latin typeface="Meiryo UI" panose="020B0604030504040204" pitchFamily="50" charset="-128"/>
                <a:ea typeface="Meiryo UI" panose="020B0604030504040204" pitchFamily="50" charset="-128"/>
              </a:rPr>
            </a:br>
            <a:r>
              <a:rPr lang="ja-JP" altLang="en-US" sz="1600" b="1" dirty="0">
                <a:solidFill>
                  <a:srgbClr val="C00000"/>
                </a:solidFill>
                <a:latin typeface="Meiryo UI" panose="020B0604030504040204" pitchFamily="50" charset="-128"/>
                <a:ea typeface="Meiryo UI" panose="020B0604030504040204" pitchFamily="50" charset="-128"/>
              </a:rPr>
              <a:t>組織</a:t>
            </a:r>
            <a:r>
              <a:rPr lang="ja-JP" altLang="en-US" sz="1600" b="1" dirty="0">
                <a:latin typeface="Meiryo UI" panose="020B0604030504040204" pitchFamily="50" charset="-128"/>
                <a:ea typeface="Meiryo UI" panose="020B0604030504040204" pitchFamily="50" charset="-128"/>
              </a:rPr>
              <a:t>へ！</a:t>
            </a:r>
            <a:endParaRPr lang="en-US" altLang="ja-JP" sz="1600" b="1" dirty="0">
              <a:latin typeface="Meiryo UI" panose="020B0604030504040204" pitchFamily="50" charset="-128"/>
              <a:ea typeface="Meiryo UI" panose="020B0604030504040204" pitchFamily="50" charset="-128"/>
            </a:endParaRPr>
          </a:p>
          <a:p>
            <a:pPr marL="285749" indent="-285749">
              <a:buFont typeface="Wingdings" panose="05000000000000000000" pitchFamily="2" charset="2"/>
              <a:buChar char="ü"/>
            </a:pPr>
            <a:r>
              <a:rPr lang="ja-JP" altLang="en-US" sz="1600" b="1" dirty="0">
                <a:latin typeface="Meiryo UI" panose="020B0604030504040204" pitchFamily="50" charset="-128"/>
                <a:ea typeface="Meiryo UI" panose="020B0604030504040204" pitchFamily="50" charset="-128"/>
              </a:rPr>
              <a:t>部署のメンバー同士、互いにサポートし合うことで、</a:t>
            </a:r>
            <a:r>
              <a:rPr lang="ja-JP" altLang="en-US" sz="1600" b="1" dirty="0">
                <a:solidFill>
                  <a:srgbClr val="C00000"/>
                </a:solidFill>
                <a:latin typeface="Meiryo UI" panose="020B0604030504040204" pitchFamily="50" charset="-128"/>
                <a:ea typeface="Meiryo UI" panose="020B0604030504040204" pitchFamily="50" charset="-128"/>
              </a:rPr>
              <a:t>チームの団結力が</a:t>
            </a:r>
            <a:r>
              <a:rPr lang="en-US" altLang="ja-JP" sz="1600" b="1" dirty="0">
                <a:solidFill>
                  <a:srgbClr val="C00000"/>
                </a:solidFill>
                <a:latin typeface="Meiryo UI" panose="020B0604030504040204" pitchFamily="50" charset="-128"/>
                <a:ea typeface="Meiryo UI" panose="020B0604030504040204" pitchFamily="50" charset="-128"/>
              </a:rPr>
              <a:t>UP</a:t>
            </a:r>
            <a:r>
              <a:rPr lang="ja-JP" altLang="en-US" sz="1600" b="1" dirty="0">
                <a:latin typeface="Meiryo UI" panose="020B0604030504040204" pitchFamily="50" charset="-128"/>
                <a:ea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endParaRPr>
          </a:p>
          <a:p>
            <a:pPr marL="285749" indent="-285749">
              <a:buFont typeface="Wingdings" panose="05000000000000000000" pitchFamily="2" charset="2"/>
              <a:buChar char="ü"/>
            </a:pPr>
            <a:r>
              <a:rPr lang="ja-JP" altLang="en-US" sz="1600" b="1" dirty="0">
                <a:latin typeface="Meiryo UI" panose="020B0604030504040204" pitchFamily="50" charset="-128"/>
                <a:ea typeface="Meiryo UI" panose="020B0604030504040204" pitchFamily="50" charset="-128"/>
              </a:rPr>
              <a:t>突然の介護や個人の事情等があっても、支え合う組織風土により</a:t>
            </a:r>
            <a:r>
              <a:rPr lang="ja-JP" altLang="en-US" sz="1600" b="1" dirty="0">
                <a:solidFill>
                  <a:srgbClr val="C00000"/>
                </a:solidFill>
                <a:latin typeface="Meiryo UI" panose="020B0604030504040204" pitchFamily="50" charset="-128"/>
                <a:ea typeface="Meiryo UI" panose="020B0604030504040204" pitchFamily="50" charset="-128"/>
              </a:rPr>
              <a:t>離職を防止</a:t>
            </a:r>
            <a:r>
              <a:rPr lang="ja-JP" altLang="en-US" sz="1600" b="1" dirty="0">
                <a:latin typeface="Meiryo UI" panose="020B0604030504040204" pitchFamily="50" charset="-128"/>
                <a:ea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endParaRPr>
          </a:p>
          <a:p>
            <a:pPr marL="285749" indent="-285749">
              <a:buFont typeface="Wingdings" panose="05000000000000000000" pitchFamily="2" charset="2"/>
              <a:buChar char="ü"/>
            </a:pPr>
            <a:r>
              <a:rPr lang="ja-JP" altLang="en-US" sz="1600" b="1" dirty="0">
                <a:latin typeface="Meiryo UI" panose="020B0604030504040204" pitchFamily="50" charset="-128"/>
                <a:ea typeface="Meiryo UI" panose="020B0604030504040204" pitchFamily="50" charset="-128"/>
              </a:rPr>
              <a:t>相手を理解し、互いを思いやる気持ちが醸成されることで、</a:t>
            </a:r>
            <a:r>
              <a:rPr lang="ja-JP" altLang="en-US" sz="1600" b="1" dirty="0">
                <a:solidFill>
                  <a:srgbClr val="C00000"/>
                </a:solidFill>
                <a:latin typeface="Meiryo UI" panose="020B0604030504040204" pitchFamily="50" charset="-128"/>
                <a:ea typeface="Meiryo UI" panose="020B0604030504040204" pitchFamily="50" charset="-128"/>
              </a:rPr>
              <a:t>パワハラ、セクハラ、妊娠・出産等に関するハラスメントも発生しにくい組織</a:t>
            </a:r>
            <a:r>
              <a:rPr lang="ja-JP" altLang="en-US" sz="1600" b="1" dirty="0">
                <a:latin typeface="Meiryo UI" panose="020B0604030504040204" pitchFamily="50" charset="-128"/>
                <a:ea typeface="Meiryo UI" panose="020B0604030504040204" pitchFamily="50" charset="-128"/>
              </a:rPr>
              <a:t>へ！</a:t>
            </a:r>
          </a:p>
        </p:txBody>
      </p:sp>
      <p:grpSp>
        <p:nvGrpSpPr>
          <p:cNvPr id="5" name="グループ化 4">
            <a:extLst>
              <a:ext uri="{FF2B5EF4-FFF2-40B4-BE49-F238E27FC236}">
                <a16:creationId xmlns:a16="http://schemas.microsoft.com/office/drawing/2014/main" id="{EC88832A-1FA7-AF1F-D5E2-1C6F11DB7BD7}"/>
              </a:ext>
            </a:extLst>
          </p:cNvPr>
          <p:cNvGrpSpPr/>
          <p:nvPr/>
        </p:nvGrpSpPr>
        <p:grpSpPr>
          <a:xfrm>
            <a:off x="990837" y="1108635"/>
            <a:ext cx="951198" cy="720554"/>
            <a:chOff x="1369535" y="794391"/>
            <a:chExt cx="1524185" cy="1211738"/>
          </a:xfrm>
        </p:grpSpPr>
        <p:sp>
          <p:nvSpPr>
            <p:cNvPr id="17" name="角丸四角形 16">
              <a:extLst>
                <a:ext uri="{FF2B5EF4-FFF2-40B4-BE49-F238E27FC236}">
                  <a16:creationId xmlns:a16="http://schemas.microsoft.com/office/drawing/2014/main" id="{F4591ABE-E4D8-7A6F-1743-4F1B273918D4}"/>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descr="ダイアグラム&#10;&#10;自動的に生成された説明">
              <a:extLst>
                <a:ext uri="{FF2B5EF4-FFF2-40B4-BE49-F238E27FC236}">
                  <a16:creationId xmlns:a16="http://schemas.microsoft.com/office/drawing/2014/main" id="{56B8EB1E-88D9-CE98-FF5D-6BEE0ADCA24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9" name="図 18" descr="図形&#10;&#10;中程度の精度で自動的に生成された説明">
              <a:extLst>
                <a:ext uri="{FF2B5EF4-FFF2-40B4-BE49-F238E27FC236}">
                  <a16:creationId xmlns:a16="http://schemas.microsoft.com/office/drawing/2014/main" id="{F3EC2530-B315-93CA-EBD2-02F53E67957F}"/>
                </a:ext>
              </a:extLst>
            </p:cNvPr>
            <p:cNvPicPr>
              <a:picLocks noChangeAspect="1"/>
            </p:cNvPicPr>
            <p:nvPr/>
          </p:nvPicPr>
          <p:blipFill>
            <a:blip r:embed="rId5"/>
            <a:stretch>
              <a:fillRect/>
            </a:stretch>
          </p:blipFill>
          <p:spPr>
            <a:xfrm>
              <a:off x="1369535" y="911700"/>
              <a:ext cx="1428209" cy="383698"/>
            </a:xfrm>
            <a:prstGeom prst="rect">
              <a:avLst/>
            </a:prstGeom>
          </p:spPr>
        </p:pic>
      </p:grpSp>
      <p:grpSp>
        <p:nvGrpSpPr>
          <p:cNvPr id="8" name="グループ化 7">
            <a:extLst>
              <a:ext uri="{FF2B5EF4-FFF2-40B4-BE49-F238E27FC236}">
                <a16:creationId xmlns:a16="http://schemas.microsoft.com/office/drawing/2014/main" id="{63320AC0-B61B-F8DB-8DDD-2593A1851B6D}"/>
              </a:ext>
            </a:extLst>
          </p:cNvPr>
          <p:cNvGrpSpPr/>
          <p:nvPr/>
        </p:nvGrpSpPr>
        <p:grpSpPr>
          <a:xfrm>
            <a:off x="4572022" y="2849997"/>
            <a:ext cx="546659" cy="283648"/>
            <a:chOff x="3834492" y="6554518"/>
            <a:chExt cx="546659" cy="283648"/>
          </a:xfrm>
        </p:grpSpPr>
        <p:sp>
          <p:nvSpPr>
            <p:cNvPr id="9" name="山形 8">
              <a:extLst>
                <a:ext uri="{FF2B5EF4-FFF2-40B4-BE49-F238E27FC236}">
                  <a16:creationId xmlns:a16="http://schemas.microsoft.com/office/drawing/2014/main" id="{420EB206-1431-404C-3A1D-72C2ED5AB51E}"/>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山形 9">
              <a:extLst>
                <a:ext uri="{FF2B5EF4-FFF2-40B4-BE49-F238E27FC236}">
                  <a16:creationId xmlns:a16="http://schemas.microsoft.com/office/drawing/2014/main" id="{395CA3B1-58CE-6C94-1BC2-B9CC5111CA13}"/>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山形 10">
              <a:extLst>
                <a:ext uri="{FF2B5EF4-FFF2-40B4-BE49-F238E27FC236}">
                  <a16:creationId xmlns:a16="http://schemas.microsoft.com/office/drawing/2014/main" id="{15E6FF11-4C25-0AC2-C1DE-E2BCA8B0DD99}"/>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22" name="グループ化 21">
            <a:extLst>
              <a:ext uri="{FF2B5EF4-FFF2-40B4-BE49-F238E27FC236}">
                <a16:creationId xmlns:a16="http://schemas.microsoft.com/office/drawing/2014/main" id="{F9FE4769-F303-0E21-34DA-D4D516E695C7}"/>
              </a:ext>
            </a:extLst>
          </p:cNvPr>
          <p:cNvGrpSpPr/>
          <p:nvPr/>
        </p:nvGrpSpPr>
        <p:grpSpPr>
          <a:xfrm>
            <a:off x="4447692" y="4100978"/>
            <a:ext cx="800342" cy="333076"/>
            <a:chOff x="4447692" y="4223030"/>
            <a:chExt cx="800342" cy="333076"/>
          </a:xfrm>
        </p:grpSpPr>
        <p:sp>
          <p:nvSpPr>
            <p:cNvPr id="13" name="三角形 12">
              <a:extLst>
                <a:ext uri="{FF2B5EF4-FFF2-40B4-BE49-F238E27FC236}">
                  <a16:creationId xmlns:a16="http://schemas.microsoft.com/office/drawing/2014/main" id="{D0949D2D-FFC8-23F8-860C-ECBEDAAAEEDE}"/>
                </a:ext>
              </a:extLst>
            </p:cNvPr>
            <p:cNvSpPr/>
            <p:nvPr/>
          </p:nvSpPr>
          <p:spPr>
            <a:xfrm rot="10800000">
              <a:off x="4447692" y="4272458"/>
              <a:ext cx="800342" cy="283648"/>
            </a:xfrm>
            <a:prstGeom prst="triangle">
              <a:avLst/>
            </a:prstGeom>
            <a:solidFill>
              <a:srgbClr val="C0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20" name="直線コネクタ 19">
              <a:extLst>
                <a:ext uri="{FF2B5EF4-FFF2-40B4-BE49-F238E27FC236}">
                  <a16:creationId xmlns:a16="http://schemas.microsoft.com/office/drawing/2014/main" id="{873DABCA-A069-356D-EC93-1CE72D136B13}"/>
                </a:ext>
              </a:extLst>
            </p:cNvPr>
            <p:cNvCxnSpPr>
              <a:cxnSpLocks/>
            </p:cNvCxnSpPr>
            <p:nvPr/>
          </p:nvCxnSpPr>
          <p:spPr>
            <a:xfrm>
              <a:off x="4447692" y="4223030"/>
              <a:ext cx="800342" cy="0"/>
            </a:xfrm>
            <a:prstGeom prst="line">
              <a:avLst/>
            </a:prstGeom>
            <a:ln w="34925">
              <a:solidFill>
                <a:srgbClr val="C0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78554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64419" y="228519"/>
            <a:ext cx="8915400" cy="647700"/>
          </a:xfrm>
        </p:spPr>
        <p:txBody>
          <a:bodyPr anchor="ctr"/>
          <a:lstStyle/>
          <a:p>
            <a:r>
              <a:rPr kumimoji="1" lang="en-US" altLang="ja-JP" sz="2400" dirty="0">
                <a:latin typeface="Meiryo" panose="020B0604030504040204" pitchFamily="34" charset="-128"/>
                <a:ea typeface="Meiryo" panose="020B0604030504040204" pitchFamily="34" charset="-128"/>
              </a:rPr>
              <a:t>3-3</a:t>
            </a:r>
            <a:r>
              <a:rPr lang="ja-JP" altLang="en-US" sz="2400">
                <a:solidFill>
                  <a:schemeClr val="tx1"/>
                </a:solidFill>
                <a:latin typeface="Meiryo" panose="020B0604030504040204" pitchFamily="34" charset="-128"/>
                <a:ea typeface="Meiryo" panose="020B0604030504040204" pitchFamily="34" charset="-128"/>
              </a:rPr>
              <a:t>　</a:t>
            </a:r>
            <a:r>
              <a:rPr lang="en-US" altLang="ja-JP" sz="2400" dirty="0">
                <a:solidFill>
                  <a:schemeClr val="tx1"/>
                </a:solidFill>
                <a:latin typeface="Meiryo" panose="020B0604030504040204" pitchFamily="34" charset="-128"/>
                <a:ea typeface="Meiryo" panose="020B0604030504040204" pitchFamily="34" charset="-128"/>
              </a:rPr>
              <a:t>  </a:t>
            </a:r>
            <a:r>
              <a:rPr kumimoji="1" lang="ja-JP" altLang="en-US" sz="2400">
                <a:solidFill>
                  <a:schemeClr val="tx1"/>
                </a:solidFill>
                <a:latin typeface="Meiryo" panose="020B0604030504040204" pitchFamily="34" charset="-128"/>
                <a:ea typeface="Meiryo" panose="020B0604030504040204" pitchFamily="34" charset="-128"/>
              </a:rPr>
              <a:t>あなた</a:t>
            </a:r>
            <a:r>
              <a:rPr kumimoji="1" lang="ja-JP" altLang="en-US" sz="2400" dirty="0">
                <a:solidFill>
                  <a:schemeClr val="tx1"/>
                </a:solidFill>
                <a:latin typeface="Meiryo" panose="020B0604030504040204" pitchFamily="34" charset="-128"/>
                <a:ea typeface="Meiryo" panose="020B0604030504040204" pitchFamily="34" charset="-128"/>
              </a:rPr>
              <a:t>の</a:t>
            </a:r>
            <a:r>
              <a:rPr kumimoji="1" lang="en-US" altLang="ja-JP" sz="2400" dirty="0">
                <a:solidFill>
                  <a:schemeClr val="tx1"/>
                </a:solidFill>
                <a:latin typeface="Meiryo" panose="020B0604030504040204" pitchFamily="34" charset="-128"/>
                <a:ea typeface="Meiryo" panose="020B0604030504040204" pitchFamily="34" charset="-128"/>
              </a:rPr>
              <a:t>『</a:t>
            </a:r>
            <a:r>
              <a:rPr kumimoji="1" lang="ja-JP" altLang="en-US" sz="2400" dirty="0">
                <a:solidFill>
                  <a:schemeClr val="tx1"/>
                </a:solidFill>
                <a:latin typeface="Meiryo" panose="020B0604030504040204" pitchFamily="34" charset="-128"/>
                <a:ea typeface="Meiryo" panose="020B0604030504040204" pitchFamily="34" charset="-128"/>
              </a:rPr>
              <a:t>イクボス度</a:t>
            </a:r>
            <a:r>
              <a:rPr kumimoji="1" lang="en-US" altLang="ja-JP" sz="2400" dirty="0">
                <a:solidFill>
                  <a:schemeClr val="tx1"/>
                </a:solidFill>
                <a:latin typeface="Meiryo" panose="020B0604030504040204" pitchFamily="34" charset="-128"/>
                <a:ea typeface="Meiryo" panose="020B0604030504040204" pitchFamily="34" charset="-128"/>
              </a:rPr>
              <a:t>』</a:t>
            </a:r>
            <a:r>
              <a:rPr lang="ja-JP" altLang="en-US" sz="2400" dirty="0">
                <a:solidFill>
                  <a:schemeClr val="tx1"/>
                </a:solidFill>
                <a:latin typeface="Meiryo" panose="020B0604030504040204" pitchFamily="34" charset="-128"/>
                <a:ea typeface="Meiryo" panose="020B0604030504040204" pitchFamily="34" charset="-128"/>
              </a:rPr>
              <a:t>は？ ①</a:t>
            </a:r>
            <a:endParaRPr kumimoji="1" lang="ja-JP" altLang="en-US" sz="2400" dirty="0">
              <a:solidFill>
                <a:schemeClr val="tx1"/>
              </a:solidFill>
              <a:latin typeface="Meiryo" panose="020B0604030504040204" pitchFamily="34" charset="-128"/>
              <a:ea typeface="Meiryo" panose="020B0604030504040204" pitchFamily="34" charset="-128"/>
            </a:endParaRP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a:pPr>
                <a:defRPr/>
              </a:pPr>
              <a:t>22</a:t>
            </a:fld>
            <a:endParaRPr lang="en-US" altLang="ja-JP" sz="1600" dirty="0"/>
          </a:p>
        </p:txBody>
      </p:sp>
      <p:sp>
        <p:nvSpPr>
          <p:cNvPr id="10" name="テキスト ボックス 9">
            <a:extLst>
              <a:ext uri="{FF2B5EF4-FFF2-40B4-BE49-F238E27FC236}">
                <a16:creationId xmlns:a16="http://schemas.microsoft.com/office/drawing/2014/main" id="{10F21D20-B3A4-4D55-998B-BBB355067A9C}"/>
              </a:ext>
            </a:extLst>
          </p:cNvPr>
          <p:cNvSpPr txBox="1"/>
          <p:nvPr/>
        </p:nvSpPr>
        <p:spPr>
          <a:xfrm>
            <a:off x="313278" y="1652772"/>
            <a:ext cx="9178223" cy="646331"/>
          </a:xfrm>
          <a:prstGeom prst="rect">
            <a:avLst/>
          </a:prstGeom>
          <a:solidFill>
            <a:schemeClr val="accent6">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200" b="1" dirty="0">
                <a:latin typeface="Meiryo" panose="020B0604030504040204" pitchFamily="34" charset="-128"/>
                <a:ea typeface="Meiryo" panose="020B0604030504040204" pitchFamily="34" charset="-128"/>
              </a:rPr>
              <a:t>① 当てはまる項目をチェックし、</a:t>
            </a:r>
            <a:r>
              <a:rPr lang="ja-JP" altLang="en-US" sz="1200" b="1" dirty="0">
                <a:solidFill>
                  <a:srgbClr val="FF7E79"/>
                </a:solidFill>
                <a:latin typeface="Meiryo" panose="020B0604030504040204" pitchFamily="34" charset="-128"/>
                <a:ea typeface="Meiryo" panose="020B0604030504040204" pitchFamily="34" charset="-128"/>
              </a:rPr>
              <a:t>「ワーク・ライフ・バランス」</a:t>
            </a:r>
            <a:r>
              <a:rPr lang="ja-JP" altLang="en-US" sz="1200" b="1" dirty="0">
                <a:latin typeface="Meiryo" panose="020B0604030504040204" pitchFamily="34" charset="-128"/>
                <a:ea typeface="Meiryo" panose="020B0604030504040204" pitchFamily="34" charset="-128"/>
              </a:rPr>
              <a:t>、</a:t>
            </a:r>
            <a:r>
              <a:rPr lang="ja-JP" altLang="en-US" sz="1200" b="1" dirty="0">
                <a:solidFill>
                  <a:srgbClr val="009ED6"/>
                </a:solidFill>
                <a:latin typeface="Meiryo" panose="020B0604030504040204" pitchFamily="34" charset="-128"/>
                <a:ea typeface="Meiryo" panose="020B0604030504040204" pitchFamily="34" charset="-128"/>
              </a:rPr>
              <a:t>「仕事の成果」</a:t>
            </a:r>
            <a:r>
              <a:rPr lang="ja-JP" altLang="en-US" sz="1200" b="1" dirty="0">
                <a:latin typeface="Meiryo" panose="020B0604030504040204" pitchFamily="34" charset="-128"/>
                <a:ea typeface="Meiryo" panose="020B0604030504040204" pitchFamily="34" charset="-128"/>
              </a:rPr>
              <a:t>それぞれの合計得点を算出</a:t>
            </a:r>
          </a:p>
          <a:p>
            <a:r>
              <a:rPr lang="ja-JP" altLang="en-US" sz="1200" b="1" dirty="0">
                <a:latin typeface="Meiryo" panose="020B0604030504040204" pitchFamily="34" charset="-128"/>
                <a:ea typeface="Meiryo" panose="020B0604030504040204" pitchFamily="34" charset="-128"/>
              </a:rPr>
              <a:t>② 次ページの表に①の結果を当てはめる</a:t>
            </a:r>
          </a:p>
          <a:p>
            <a:r>
              <a:rPr lang="ja-JP" altLang="en-US" sz="1200" b="1" dirty="0">
                <a:latin typeface="Meiryo" panose="020B0604030504040204" pitchFamily="34" charset="-128"/>
                <a:ea typeface="Meiryo" panose="020B0604030504040204" pitchFamily="34" charset="-128"/>
              </a:rPr>
              <a:t>　　　　</a:t>
            </a:r>
            <a:r>
              <a:rPr lang="ja-JP" altLang="en-US" sz="1200" b="1" dirty="0">
                <a:solidFill>
                  <a:srgbClr val="FF7E79"/>
                </a:solidFill>
                <a:latin typeface="Meiryo" panose="020B0604030504040204" pitchFamily="34" charset="-128"/>
                <a:ea typeface="Meiryo" panose="020B0604030504040204" pitchFamily="34" charset="-128"/>
              </a:rPr>
              <a:t>●「ワーク・ライフ・バランス」の合計得点 </a:t>
            </a:r>
            <a:r>
              <a:rPr lang="ja-JP" altLang="en-US" sz="1200" b="1" dirty="0">
                <a:latin typeface="Meiryo" panose="020B0604030504040204" pitchFamily="34" charset="-128"/>
                <a:ea typeface="Meiryo" panose="020B0604030504040204" pitchFamily="34" charset="-128"/>
              </a:rPr>
              <a:t>： </a:t>
            </a:r>
            <a:r>
              <a:rPr lang="ja-JP" altLang="en-US" sz="1200" b="1" u="sng" dirty="0">
                <a:latin typeface="Meiryo" panose="020B0604030504040204" pitchFamily="34" charset="-128"/>
                <a:ea typeface="Meiryo" panose="020B0604030504040204" pitchFamily="34" charset="-128"/>
              </a:rPr>
              <a:t>ピンク色の横軸</a:t>
            </a:r>
            <a:r>
              <a:rPr lang="ja-JP" altLang="en-US" sz="1200" b="1" dirty="0">
                <a:latin typeface="Meiryo" panose="020B0604030504040204" pitchFamily="34" charset="-128"/>
                <a:ea typeface="Meiryo" panose="020B0604030504040204" pitchFamily="34" charset="-128"/>
              </a:rPr>
              <a:t>　　　　　</a:t>
            </a:r>
            <a:r>
              <a:rPr lang="ja-JP" altLang="en-US" sz="1200" b="1" dirty="0">
                <a:solidFill>
                  <a:srgbClr val="009ED6"/>
                </a:solidFill>
                <a:latin typeface="Meiryo" panose="020B0604030504040204" pitchFamily="34" charset="-128"/>
                <a:ea typeface="Meiryo" panose="020B0604030504040204" pitchFamily="34" charset="-128"/>
              </a:rPr>
              <a:t>●「仕事の成果」の合計得点 </a:t>
            </a:r>
            <a:r>
              <a:rPr lang="ja-JP" altLang="en-US" sz="1200" b="1" dirty="0">
                <a:latin typeface="Meiryo" panose="020B0604030504040204" pitchFamily="34" charset="-128"/>
                <a:ea typeface="Meiryo" panose="020B0604030504040204" pitchFamily="34" charset="-128"/>
              </a:rPr>
              <a:t>： </a:t>
            </a:r>
            <a:r>
              <a:rPr lang="ja-JP" altLang="en-US" sz="1200" b="1" u="sng" dirty="0">
                <a:latin typeface="Meiryo" panose="020B0604030504040204" pitchFamily="34" charset="-128"/>
                <a:ea typeface="Meiryo" panose="020B0604030504040204" pitchFamily="34" charset="-128"/>
              </a:rPr>
              <a:t>青色の縦軸</a:t>
            </a:r>
          </a:p>
        </p:txBody>
      </p:sp>
      <p:sp>
        <p:nvSpPr>
          <p:cNvPr id="5" name="正方形/長方形 4">
            <a:extLst>
              <a:ext uri="{FF2B5EF4-FFF2-40B4-BE49-F238E27FC236}">
                <a16:creationId xmlns:a16="http://schemas.microsoft.com/office/drawing/2014/main" id="{0D88B80E-C284-4F72-B5DB-48ECA52AB4B1}"/>
              </a:ext>
            </a:extLst>
          </p:cNvPr>
          <p:cNvSpPr/>
          <p:nvPr/>
        </p:nvSpPr>
        <p:spPr>
          <a:xfrm>
            <a:off x="357184" y="1058821"/>
            <a:ext cx="5520086" cy="461665"/>
          </a:xfrm>
          <a:prstGeom prst="rect">
            <a:avLst/>
          </a:prstGeom>
          <a:noFill/>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ja-JP" altLang="en-US" sz="2400" b="1">
                <a:ln w="0"/>
                <a:latin typeface="Meiryo" panose="020B0604030504040204" pitchFamily="34" charset="-128"/>
                <a:ea typeface="Meiryo" panose="020B0604030504040204" pitchFamily="34" charset="-128"/>
              </a:rPr>
              <a:t>あなたの</a:t>
            </a:r>
            <a:r>
              <a:rPr lang="ja-JP" altLang="en-US" sz="2400" b="1">
                <a:ln w="0"/>
                <a:solidFill>
                  <a:srgbClr val="FF8042"/>
                </a:solidFill>
                <a:effectLst/>
                <a:latin typeface="Meiryo" panose="020B0604030504040204" pitchFamily="34" charset="-128"/>
                <a:ea typeface="Meiryo" panose="020B0604030504040204" pitchFamily="34" charset="-128"/>
              </a:rPr>
              <a:t>「イクボス度」</a:t>
            </a:r>
            <a:r>
              <a:rPr lang="ja-JP" altLang="en-US" sz="2400" b="1">
                <a:ln w="0"/>
                <a:latin typeface="Meiryo" panose="020B0604030504040204" pitchFamily="34" charset="-128"/>
                <a:ea typeface="Meiryo" panose="020B0604030504040204" pitchFamily="34" charset="-128"/>
              </a:rPr>
              <a:t>を</a:t>
            </a:r>
            <a:r>
              <a:rPr lang="ja-JP" altLang="en-US" sz="2400" b="1" dirty="0">
                <a:ln w="0"/>
                <a:latin typeface="Meiryo" panose="020B0604030504040204" pitchFamily="34" charset="-128"/>
                <a:ea typeface="Meiryo" panose="020B0604030504040204" pitchFamily="34" charset="-128"/>
              </a:rPr>
              <a:t>チェック！</a:t>
            </a:r>
            <a:endParaRPr lang="ja-JP" altLang="en-US" sz="2400" b="1" dirty="0">
              <a:ln/>
              <a:solidFill>
                <a:schemeClr val="accent3"/>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CF128EE0-3C37-4BD8-9C35-03DE619F6518}"/>
              </a:ext>
            </a:extLst>
          </p:cNvPr>
          <p:cNvSpPr txBox="1"/>
          <p:nvPr/>
        </p:nvSpPr>
        <p:spPr>
          <a:xfrm>
            <a:off x="331088" y="2775478"/>
            <a:ext cx="4173592" cy="1591846"/>
          </a:xfrm>
          <a:prstGeom prst="rect">
            <a:avLst/>
          </a:prstGeom>
          <a:noFill/>
        </p:spPr>
        <p:txBody>
          <a:bodyPr wrap="square" rtlCol="0">
            <a:spAutoFit/>
          </a:bodyPr>
          <a:lstStyle/>
          <a:p>
            <a:pPr>
              <a:lnSpc>
                <a:spcPts val="1700"/>
              </a:lnSpc>
              <a:spcBef>
                <a:spcPts val="0"/>
              </a:spcBef>
            </a:pPr>
            <a:r>
              <a:rPr lang="en-US" altLang="ja-JP" sz="1100" dirty="0">
                <a:solidFill>
                  <a:srgbClr val="FF7E79"/>
                </a:solidFill>
                <a:latin typeface="Meiryo UI" panose="020B0604030504040204" pitchFamily="50" charset="-128"/>
                <a:ea typeface="Meiryo UI" panose="020B0604030504040204" pitchFamily="50" charset="-128"/>
              </a:rPr>
              <a:t>【</a:t>
            </a:r>
            <a:r>
              <a:rPr lang="ja-JP" altLang="en-US" sz="1100" dirty="0">
                <a:solidFill>
                  <a:srgbClr val="FF7E79"/>
                </a:solidFill>
                <a:latin typeface="Meiryo UI" panose="020B0604030504040204" pitchFamily="50" charset="-128"/>
                <a:ea typeface="Meiryo UI" panose="020B0604030504040204" pitchFamily="50" charset="-128"/>
              </a:rPr>
              <a:t>ポジティブ</a:t>
            </a:r>
            <a:r>
              <a:rPr lang="en-US" altLang="ja-JP" sz="1100" dirty="0">
                <a:solidFill>
                  <a:srgbClr val="FF7E79"/>
                </a:solidFill>
                <a:latin typeface="Meiryo UI" panose="020B0604030504040204" pitchFamily="50" charset="-128"/>
                <a:ea typeface="Meiryo UI" panose="020B0604030504040204" pitchFamily="50" charset="-128"/>
              </a:rPr>
              <a:t>】</a:t>
            </a:r>
            <a:r>
              <a:rPr lang="ja-JP" altLang="en-US" sz="1100" dirty="0">
                <a:solidFill>
                  <a:srgbClr val="FF7E79"/>
                </a:solidFill>
                <a:latin typeface="Meiryo UI" panose="020B0604030504040204" pitchFamily="50" charset="-128"/>
                <a:ea typeface="Meiryo UI" panose="020B0604030504040204" pitchFamily="50" charset="-128"/>
              </a:rPr>
              <a:t>　</a:t>
            </a:r>
            <a:r>
              <a:rPr lang="ja-JP" altLang="en-US" sz="1100" b="1" dirty="0">
                <a:solidFill>
                  <a:srgbClr val="FF7E79"/>
                </a:solidFill>
                <a:latin typeface="Meiryo UI" panose="020B0604030504040204" pitchFamily="50" charset="-128"/>
                <a:ea typeface="Meiryo UI" panose="020B0604030504040204" pitchFamily="50" charset="-128"/>
              </a:rPr>
              <a:t>＋１ポイント</a:t>
            </a:r>
          </a:p>
          <a:p>
            <a:pPr marL="177799" indent="-177799">
              <a:lnSpc>
                <a:spcPts val="1700"/>
              </a:lnSpc>
              <a:spcBef>
                <a:spcPts val="0"/>
              </a:spcBef>
            </a:pPr>
            <a:r>
              <a:rPr lang="ja-JP" altLang="en-US" sz="1100" dirty="0">
                <a:latin typeface="Meiryo UI" panose="020B0604030504040204" pitchFamily="50" charset="-128"/>
                <a:ea typeface="Meiryo UI" panose="020B0604030504040204" pitchFamily="50" charset="-128"/>
              </a:rPr>
              <a:t>□ 部下が帰宅しなければいけない時間を把握し、自分も午前中からフル　　で仕事ができる</a:t>
            </a:r>
          </a:p>
          <a:p>
            <a:pPr marL="177799" indent="-177799">
              <a:lnSpc>
                <a:spcPts val="1700"/>
              </a:lnSpc>
              <a:spcBef>
                <a:spcPts val="0"/>
              </a:spcBef>
            </a:pPr>
            <a:r>
              <a:rPr lang="ja-JP" altLang="en-US" sz="1100" dirty="0">
                <a:latin typeface="Meiryo UI" panose="020B0604030504040204" pitchFamily="50" charset="-128"/>
                <a:ea typeface="Meiryo UI" panose="020B0604030504040204" pitchFamily="50" charset="-128"/>
              </a:rPr>
              <a:t>□ 部下が急に一人抜けても対応する方法を用意している</a:t>
            </a:r>
            <a:endParaRPr lang="en-US" altLang="ja-JP" sz="1100" dirty="0">
              <a:latin typeface="Meiryo UI" panose="020B0604030504040204" pitchFamily="50" charset="-128"/>
              <a:ea typeface="Meiryo UI" panose="020B0604030504040204" pitchFamily="50" charset="-128"/>
            </a:endParaRPr>
          </a:p>
          <a:p>
            <a:pPr marL="177799" indent="-177799">
              <a:lnSpc>
                <a:spcPts val="1700"/>
              </a:lnSpc>
              <a:spcBef>
                <a:spcPts val="0"/>
              </a:spcBef>
            </a:pPr>
            <a:r>
              <a:rPr lang="ja-JP" altLang="en-US" sz="1100" dirty="0">
                <a:latin typeface="Meiryo UI" panose="020B0604030504040204" pitchFamily="50" charset="-128"/>
                <a:ea typeface="Meiryo UI" panose="020B0604030504040204" pitchFamily="50" charset="-128"/>
              </a:rPr>
              <a:t>□ 家族構成を「全く」知らない部下は一人もいない</a:t>
            </a:r>
          </a:p>
          <a:p>
            <a:pPr marL="177799" indent="-177799">
              <a:lnSpc>
                <a:spcPts val="1700"/>
              </a:lnSpc>
              <a:spcBef>
                <a:spcPts val="0"/>
              </a:spcBef>
            </a:pPr>
            <a:r>
              <a:rPr lang="ja-JP" altLang="en-US" sz="1100" dirty="0">
                <a:latin typeface="Meiryo UI" panose="020B0604030504040204" pitchFamily="50" charset="-128"/>
                <a:ea typeface="Meiryo UI" panose="020B0604030504040204" pitchFamily="50" charset="-128"/>
              </a:rPr>
              <a:t>□ 子育てや介護が理由で休みを取っている部下の事情を把握している</a:t>
            </a:r>
          </a:p>
          <a:p>
            <a:pPr marL="177799" indent="-177799">
              <a:lnSpc>
                <a:spcPts val="1700"/>
              </a:lnSpc>
              <a:spcBef>
                <a:spcPts val="0"/>
              </a:spcBef>
            </a:pPr>
            <a:r>
              <a:rPr lang="ja-JP" altLang="en-US" sz="1100" dirty="0">
                <a:latin typeface="Meiryo UI" panose="020B0604030504040204" pitchFamily="50" charset="-128"/>
                <a:ea typeface="Meiryo UI" panose="020B0604030504040204" pitchFamily="50" charset="-128"/>
              </a:rPr>
              <a:t>□ 趣味・ボランティアなど、自分の人生を楽しんでいる</a:t>
            </a:r>
          </a:p>
        </p:txBody>
      </p:sp>
      <p:sp>
        <p:nvSpPr>
          <p:cNvPr id="14" name="四角形: 角を丸くする 13">
            <a:extLst>
              <a:ext uri="{FF2B5EF4-FFF2-40B4-BE49-F238E27FC236}">
                <a16:creationId xmlns:a16="http://schemas.microsoft.com/office/drawing/2014/main" id="{A06FA558-1850-41A0-9153-76B8BB38A2A5}"/>
              </a:ext>
            </a:extLst>
          </p:cNvPr>
          <p:cNvSpPr/>
          <p:nvPr/>
        </p:nvSpPr>
        <p:spPr>
          <a:xfrm>
            <a:off x="1075261" y="2498751"/>
            <a:ext cx="2920753" cy="328474"/>
          </a:xfrm>
          <a:prstGeom prst="roundRect">
            <a:avLst>
              <a:gd name="adj" fmla="val 48192"/>
            </a:avLst>
          </a:prstGeom>
          <a:solidFill>
            <a:srgbClr val="FF7E7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ワーク・ライフ・バランス</a:t>
            </a:r>
          </a:p>
        </p:txBody>
      </p:sp>
      <p:sp>
        <p:nvSpPr>
          <p:cNvPr id="15" name="テキスト ボックス 14">
            <a:extLst>
              <a:ext uri="{FF2B5EF4-FFF2-40B4-BE49-F238E27FC236}">
                <a16:creationId xmlns:a16="http://schemas.microsoft.com/office/drawing/2014/main" id="{80B1D8FE-1BC7-44D4-BE5D-45800A799155}"/>
              </a:ext>
            </a:extLst>
          </p:cNvPr>
          <p:cNvSpPr txBox="1"/>
          <p:nvPr/>
        </p:nvSpPr>
        <p:spPr>
          <a:xfrm>
            <a:off x="313277" y="4322091"/>
            <a:ext cx="4179370" cy="1373838"/>
          </a:xfrm>
          <a:prstGeom prst="rect">
            <a:avLst/>
          </a:prstGeom>
          <a:noFill/>
        </p:spPr>
        <p:txBody>
          <a:bodyPr wrap="square" rtlCol="0">
            <a:spAutoFit/>
          </a:bodyPr>
          <a:lstStyle/>
          <a:p>
            <a:pPr>
              <a:lnSpc>
                <a:spcPts val="1700"/>
              </a:lnSpc>
              <a:spcBef>
                <a:spcPts val="0"/>
              </a:spcBef>
            </a:pPr>
            <a:r>
              <a:rPr lang="en-US" altLang="ja-JP" sz="1100" dirty="0">
                <a:solidFill>
                  <a:srgbClr val="FF7E79"/>
                </a:solidFill>
                <a:latin typeface="Meiryo UI" panose="020B0604030504040204" pitchFamily="50" charset="-128"/>
                <a:ea typeface="Meiryo UI" panose="020B0604030504040204" pitchFamily="50" charset="-128"/>
              </a:rPr>
              <a:t>【</a:t>
            </a:r>
            <a:r>
              <a:rPr lang="ja-JP" altLang="en-US" sz="1100" dirty="0">
                <a:solidFill>
                  <a:srgbClr val="FF7E79"/>
                </a:solidFill>
                <a:latin typeface="Meiryo UI" panose="020B0604030504040204" pitchFamily="50" charset="-128"/>
                <a:ea typeface="Meiryo UI" panose="020B0604030504040204" pitchFamily="50" charset="-128"/>
              </a:rPr>
              <a:t>ネガティブ</a:t>
            </a:r>
            <a:r>
              <a:rPr lang="en-US" altLang="ja-JP" sz="1100" dirty="0">
                <a:solidFill>
                  <a:srgbClr val="FF7E79"/>
                </a:solidFill>
                <a:latin typeface="Meiryo UI" panose="020B0604030504040204" pitchFamily="50" charset="-128"/>
                <a:ea typeface="Meiryo UI" panose="020B0604030504040204" pitchFamily="50" charset="-128"/>
              </a:rPr>
              <a:t>】</a:t>
            </a:r>
            <a:r>
              <a:rPr lang="ja-JP" altLang="en-US" sz="1100" dirty="0">
                <a:solidFill>
                  <a:srgbClr val="FF7E79"/>
                </a:solidFill>
                <a:latin typeface="Meiryo UI" panose="020B0604030504040204" pitchFamily="50" charset="-128"/>
                <a:ea typeface="Meiryo UI" panose="020B0604030504040204" pitchFamily="50" charset="-128"/>
              </a:rPr>
              <a:t>　</a:t>
            </a:r>
            <a:r>
              <a:rPr lang="ja-JP" altLang="en-US" sz="1100" b="1" dirty="0">
                <a:solidFill>
                  <a:srgbClr val="FF7E79"/>
                </a:solidFill>
                <a:latin typeface="Meiryo UI" panose="020B0604030504040204" pitchFamily="50" charset="-128"/>
                <a:ea typeface="Meiryo UI" panose="020B0604030504040204" pitchFamily="50" charset="-128"/>
              </a:rPr>
              <a:t>ー１ポイント</a:t>
            </a:r>
          </a:p>
          <a:p>
            <a:pPr marL="177799" indent="-177799">
              <a:lnSpc>
                <a:spcPts val="1700"/>
              </a:lnSpc>
              <a:spcBef>
                <a:spcPts val="0"/>
              </a:spcBef>
            </a:pPr>
            <a:r>
              <a:rPr lang="ja-JP" altLang="en-US" sz="1100" dirty="0">
                <a:latin typeface="Meiryo UI" panose="020B0604030504040204" pitchFamily="50" charset="-128"/>
                <a:ea typeface="Meiryo UI" panose="020B0604030504040204" pitchFamily="50" charset="-128"/>
              </a:rPr>
              <a:t>□ 部下の家族構成をほとんど知らない</a:t>
            </a:r>
          </a:p>
          <a:p>
            <a:pPr marL="177799" indent="-177799">
              <a:lnSpc>
                <a:spcPts val="1700"/>
              </a:lnSpc>
              <a:spcBef>
                <a:spcPts val="0"/>
              </a:spcBef>
            </a:pPr>
            <a:r>
              <a:rPr lang="ja-JP" altLang="en-US" sz="1100" dirty="0">
                <a:latin typeface="Meiryo UI" panose="020B0604030504040204" pitchFamily="50" charset="-128"/>
                <a:ea typeface="Meiryo UI" panose="020B0604030504040204" pitchFamily="50" charset="-128"/>
              </a:rPr>
              <a:t>□ 仕事の調子が上がってくるのは夕方から</a:t>
            </a:r>
            <a:endParaRPr lang="en-US" altLang="ja-JP" sz="1100" dirty="0">
              <a:latin typeface="Meiryo UI" panose="020B0604030504040204" pitchFamily="50" charset="-128"/>
              <a:ea typeface="Meiryo UI" panose="020B0604030504040204" pitchFamily="50" charset="-128"/>
            </a:endParaRPr>
          </a:p>
          <a:p>
            <a:pPr marL="177799" indent="-177799">
              <a:lnSpc>
                <a:spcPts val="1700"/>
              </a:lnSpc>
              <a:spcBef>
                <a:spcPts val="0"/>
              </a:spcBef>
            </a:pPr>
            <a:r>
              <a:rPr lang="ja-JP" altLang="en-US" sz="1100" dirty="0">
                <a:latin typeface="Meiryo UI" panose="020B0604030504040204" pitchFamily="50" charset="-128"/>
                <a:ea typeface="Meiryo UI" panose="020B0604030504040204" pitchFamily="50" charset="-128"/>
              </a:rPr>
              <a:t>□ 残業をいとわず深夜まで働ける部下は優秀だと思う</a:t>
            </a:r>
            <a:endParaRPr lang="en-US" altLang="ja-JP" sz="1100" dirty="0">
              <a:latin typeface="Meiryo UI" panose="020B0604030504040204" pitchFamily="50" charset="-128"/>
              <a:ea typeface="Meiryo UI" panose="020B0604030504040204" pitchFamily="50" charset="-128"/>
            </a:endParaRPr>
          </a:p>
          <a:p>
            <a:pPr marL="177799" indent="-177799">
              <a:lnSpc>
                <a:spcPts val="1700"/>
              </a:lnSpc>
              <a:spcBef>
                <a:spcPts val="0"/>
              </a:spcBef>
            </a:pPr>
            <a:r>
              <a:rPr lang="ja-JP" altLang="en-US" sz="1100" dirty="0">
                <a:latin typeface="Meiryo UI" panose="020B0604030504040204" pitchFamily="50" charset="-128"/>
                <a:ea typeface="Meiryo UI" panose="020B0604030504040204" pitchFamily="50" charset="-128"/>
              </a:rPr>
              <a:t>□ 愛読書はビジネス書が中心で、自分の出世ばかり気になる</a:t>
            </a:r>
          </a:p>
          <a:p>
            <a:pPr marL="177799" indent="-177799">
              <a:lnSpc>
                <a:spcPts val="1700"/>
              </a:lnSpc>
              <a:spcBef>
                <a:spcPts val="0"/>
              </a:spcBef>
            </a:pPr>
            <a:r>
              <a:rPr lang="ja-JP" altLang="en-US" sz="1100" dirty="0">
                <a:latin typeface="Meiryo UI" panose="020B0604030504040204" pitchFamily="50" charset="-128"/>
                <a:ea typeface="Meiryo UI" panose="020B0604030504040204" pitchFamily="50" charset="-128"/>
              </a:rPr>
              <a:t>□ ボランティアや地域・社会貢献の経験がない</a:t>
            </a:r>
          </a:p>
        </p:txBody>
      </p:sp>
      <p:sp>
        <p:nvSpPr>
          <p:cNvPr id="16" name="四角形: 角を丸くする 15">
            <a:extLst>
              <a:ext uri="{FF2B5EF4-FFF2-40B4-BE49-F238E27FC236}">
                <a16:creationId xmlns:a16="http://schemas.microsoft.com/office/drawing/2014/main" id="{E99C48CA-9268-4BA8-8637-2A2727EB16F9}"/>
              </a:ext>
            </a:extLst>
          </p:cNvPr>
          <p:cNvSpPr/>
          <p:nvPr/>
        </p:nvSpPr>
        <p:spPr>
          <a:xfrm>
            <a:off x="1009215" y="5798565"/>
            <a:ext cx="2920753" cy="328474"/>
          </a:xfrm>
          <a:prstGeom prst="roundRect">
            <a:avLst>
              <a:gd name="adj" fmla="val 48192"/>
            </a:avLst>
          </a:prstGeom>
          <a:noFill/>
          <a:ln w="28575">
            <a:solidFill>
              <a:srgbClr val="FF7E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rgbClr val="FF7E79"/>
                </a:solidFill>
                <a:latin typeface="Meiryo UI" panose="020B0604030504040204" pitchFamily="50" charset="-128"/>
                <a:ea typeface="Meiryo UI" panose="020B0604030504040204" pitchFamily="50" charset="-128"/>
              </a:rPr>
              <a:t>ワーク・ライフ・バランス 合計得点　</a:t>
            </a:r>
            <a:r>
              <a:rPr lang="ja-JP" altLang="en-US" sz="1200" b="1" u="sng" dirty="0">
                <a:solidFill>
                  <a:srgbClr val="FF7E79"/>
                </a:solidFill>
                <a:latin typeface="Meiryo UI" panose="020B0604030504040204" pitchFamily="50" charset="-128"/>
                <a:ea typeface="Meiryo UI" panose="020B0604030504040204" pitchFamily="50" charset="-128"/>
              </a:rPr>
              <a:t>　　　　点</a:t>
            </a:r>
          </a:p>
        </p:txBody>
      </p:sp>
      <p:sp>
        <p:nvSpPr>
          <p:cNvPr id="17" name="テキスト ボックス 16">
            <a:extLst>
              <a:ext uri="{FF2B5EF4-FFF2-40B4-BE49-F238E27FC236}">
                <a16:creationId xmlns:a16="http://schemas.microsoft.com/office/drawing/2014/main" id="{DF1A40BA-DCB8-4F45-A829-CE3568AC5975}"/>
              </a:ext>
            </a:extLst>
          </p:cNvPr>
          <p:cNvSpPr txBox="1"/>
          <p:nvPr/>
        </p:nvSpPr>
        <p:spPr>
          <a:xfrm>
            <a:off x="4980607" y="2802995"/>
            <a:ext cx="4458565" cy="1252009"/>
          </a:xfrm>
          <a:prstGeom prst="rect">
            <a:avLst/>
          </a:prstGeom>
          <a:noFill/>
        </p:spPr>
        <p:txBody>
          <a:bodyPr wrap="square" rtlCol="0">
            <a:spAutoFit/>
          </a:bodyPr>
          <a:lstStyle/>
          <a:p>
            <a:pPr>
              <a:lnSpc>
                <a:spcPts val="1700"/>
              </a:lnSpc>
              <a:spcBef>
                <a:spcPts val="0"/>
              </a:spcBef>
            </a:pPr>
            <a:r>
              <a:rPr lang="en-US" altLang="ja-JP" sz="1100" dirty="0">
                <a:solidFill>
                  <a:srgbClr val="009ED6"/>
                </a:solidFill>
                <a:latin typeface="Meiryo UI" panose="020B0604030504040204" pitchFamily="50" charset="-128"/>
                <a:ea typeface="Meiryo UI" panose="020B0604030504040204" pitchFamily="50" charset="-128"/>
              </a:rPr>
              <a:t>【</a:t>
            </a:r>
            <a:r>
              <a:rPr lang="ja-JP" altLang="en-US" sz="1100" dirty="0">
                <a:solidFill>
                  <a:srgbClr val="009ED6"/>
                </a:solidFill>
                <a:latin typeface="Meiryo UI" panose="020B0604030504040204" pitchFamily="50" charset="-128"/>
                <a:ea typeface="Meiryo UI" panose="020B0604030504040204" pitchFamily="50" charset="-128"/>
              </a:rPr>
              <a:t>ポジティブ</a:t>
            </a:r>
            <a:r>
              <a:rPr lang="en-US" altLang="ja-JP" sz="1100" dirty="0">
                <a:solidFill>
                  <a:srgbClr val="009ED6"/>
                </a:solidFill>
                <a:latin typeface="Meiryo UI" panose="020B0604030504040204" pitchFamily="50" charset="-128"/>
                <a:ea typeface="Meiryo UI" panose="020B0604030504040204" pitchFamily="50" charset="-128"/>
              </a:rPr>
              <a:t>】</a:t>
            </a:r>
            <a:r>
              <a:rPr lang="ja-JP" altLang="en-US" sz="1100" dirty="0">
                <a:solidFill>
                  <a:srgbClr val="009ED6"/>
                </a:solidFill>
                <a:latin typeface="Meiryo UI" panose="020B0604030504040204" pitchFamily="50" charset="-128"/>
                <a:ea typeface="Meiryo UI" panose="020B0604030504040204" pitchFamily="50" charset="-128"/>
              </a:rPr>
              <a:t>　</a:t>
            </a:r>
            <a:r>
              <a:rPr lang="ja-JP" altLang="en-US" sz="1100" b="1" dirty="0">
                <a:solidFill>
                  <a:srgbClr val="009ED6"/>
                </a:solidFill>
                <a:latin typeface="Meiryo UI" panose="020B0604030504040204" pitchFamily="50" charset="-128"/>
                <a:ea typeface="Meiryo UI" panose="020B0604030504040204" pitchFamily="50" charset="-128"/>
              </a:rPr>
              <a:t>＋１ポイント</a:t>
            </a:r>
          </a:p>
          <a:p>
            <a:pPr marL="177799" indent="-177799">
              <a:lnSpc>
                <a:spcPts val="1500"/>
              </a:lnSpc>
              <a:spcBef>
                <a:spcPts val="0"/>
              </a:spcBef>
            </a:pPr>
            <a:r>
              <a:rPr lang="ja-JP" altLang="en-US" sz="1100" dirty="0">
                <a:latin typeface="Meiryo UI" panose="020B0604030504040204" pitchFamily="50" charset="-128"/>
                <a:ea typeface="Meiryo UI" panose="020B0604030504040204" pitchFamily="50" charset="-128"/>
              </a:rPr>
              <a:t>□ 仕事が早い、自分自身の仕事のマネジメント能力が高い</a:t>
            </a:r>
          </a:p>
          <a:p>
            <a:pPr marL="177799" indent="-177799">
              <a:lnSpc>
                <a:spcPts val="1500"/>
              </a:lnSpc>
              <a:spcBef>
                <a:spcPts val="0"/>
              </a:spcBef>
            </a:pPr>
            <a:r>
              <a:rPr lang="ja-JP" altLang="en-US" sz="1100" dirty="0">
                <a:latin typeface="Meiryo UI" panose="020B0604030504040204" pitchFamily="50" charset="-128"/>
                <a:ea typeface="Meiryo UI" panose="020B0604030504040204" pitchFamily="50" charset="-128"/>
              </a:rPr>
              <a:t>□ 短時間少人数で成果を出すチームのマネジメントが得意</a:t>
            </a:r>
          </a:p>
          <a:p>
            <a:pPr marL="177799" indent="-177799">
              <a:lnSpc>
                <a:spcPts val="1500"/>
              </a:lnSpc>
              <a:spcBef>
                <a:spcPts val="0"/>
              </a:spcBef>
            </a:pPr>
            <a:r>
              <a:rPr lang="ja-JP" altLang="en-US" sz="1100" dirty="0">
                <a:latin typeface="Meiryo UI" panose="020B0604030504040204" pitchFamily="50" charset="-128"/>
                <a:ea typeface="Meiryo UI" panose="020B0604030504040204" pitchFamily="50" charset="-128"/>
              </a:rPr>
              <a:t>□ 結果を周りのせいにしない、責任を取る度量がある</a:t>
            </a:r>
            <a:endParaRPr lang="en-US" altLang="ja-JP" sz="1100" dirty="0">
              <a:latin typeface="Meiryo UI" panose="020B0604030504040204" pitchFamily="50" charset="-128"/>
              <a:ea typeface="Meiryo UI" panose="020B0604030504040204" pitchFamily="50" charset="-128"/>
            </a:endParaRPr>
          </a:p>
          <a:p>
            <a:pPr marL="177799" indent="-177799">
              <a:lnSpc>
                <a:spcPts val="1500"/>
              </a:lnSpc>
              <a:spcBef>
                <a:spcPts val="0"/>
              </a:spcBef>
            </a:pPr>
            <a:r>
              <a:rPr lang="ja-JP" altLang="en-US" sz="1100" dirty="0">
                <a:latin typeface="Meiryo UI" panose="020B0604030504040204" pitchFamily="50" charset="-128"/>
                <a:ea typeface="Meiryo UI" panose="020B0604030504040204" pitchFamily="50" charset="-128"/>
              </a:rPr>
              <a:t>□ 部下をえり好みせず、分け隔てなくオープンにコミュニケーションができる</a:t>
            </a:r>
          </a:p>
          <a:p>
            <a:pPr marL="177799" indent="-177799">
              <a:lnSpc>
                <a:spcPts val="1500"/>
              </a:lnSpc>
              <a:spcBef>
                <a:spcPts val="0"/>
              </a:spcBef>
            </a:pPr>
            <a:r>
              <a:rPr lang="ja-JP" altLang="en-US" sz="1100" dirty="0">
                <a:latin typeface="Meiryo UI" panose="020B0604030504040204" pitchFamily="50" charset="-128"/>
                <a:ea typeface="Meiryo UI" panose="020B0604030504040204" pitchFamily="50" charset="-128"/>
              </a:rPr>
              <a:t>□ 多様な価値観を理解でき、社内外のネットワークが広い</a:t>
            </a:r>
          </a:p>
        </p:txBody>
      </p:sp>
      <p:sp>
        <p:nvSpPr>
          <p:cNvPr id="18" name="四角形: 角を丸くする 17">
            <a:extLst>
              <a:ext uri="{FF2B5EF4-FFF2-40B4-BE49-F238E27FC236}">
                <a16:creationId xmlns:a16="http://schemas.microsoft.com/office/drawing/2014/main" id="{F67F96B7-40F4-4C55-82D3-B69D4F218E26}"/>
              </a:ext>
            </a:extLst>
          </p:cNvPr>
          <p:cNvSpPr/>
          <p:nvPr/>
        </p:nvSpPr>
        <p:spPr>
          <a:xfrm>
            <a:off x="5877270" y="2498751"/>
            <a:ext cx="2920753" cy="328474"/>
          </a:xfrm>
          <a:prstGeom prst="roundRect">
            <a:avLst>
              <a:gd name="adj" fmla="val 48192"/>
            </a:avLst>
          </a:prstGeom>
          <a:solidFill>
            <a:srgbClr val="009ED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仕事の成果</a:t>
            </a:r>
          </a:p>
        </p:txBody>
      </p:sp>
      <p:sp>
        <p:nvSpPr>
          <p:cNvPr id="19" name="テキスト ボックス 18">
            <a:extLst>
              <a:ext uri="{FF2B5EF4-FFF2-40B4-BE49-F238E27FC236}">
                <a16:creationId xmlns:a16="http://schemas.microsoft.com/office/drawing/2014/main" id="{443FF796-099E-473E-92AC-1267C7D9DBD8}"/>
              </a:ext>
            </a:extLst>
          </p:cNvPr>
          <p:cNvSpPr txBox="1"/>
          <p:nvPr/>
        </p:nvSpPr>
        <p:spPr>
          <a:xfrm>
            <a:off x="4988577" y="3975614"/>
            <a:ext cx="4464343" cy="1816266"/>
          </a:xfrm>
          <a:prstGeom prst="rect">
            <a:avLst/>
          </a:prstGeom>
          <a:noFill/>
        </p:spPr>
        <p:txBody>
          <a:bodyPr wrap="square" rtlCol="0">
            <a:spAutoFit/>
          </a:bodyPr>
          <a:lstStyle/>
          <a:p>
            <a:pPr>
              <a:lnSpc>
                <a:spcPts val="1600"/>
              </a:lnSpc>
              <a:spcBef>
                <a:spcPts val="0"/>
              </a:spcBef>
            </a:pPr>
            <a:r>
              <a:rPr lang="en-US" altLang="ja-JP" sz="1100" dirty="0">
                <a:solidFill>
                  <a:srgbClr val="009ED6"/>
                </a:solidFill>
                <a:latin typeface="Meiryo UI" panose="020B0604030504040204" pitchFamily="50" charset="-128"/>
                <a:ea typeface="Meiryo UI" panose="020B0604030504040204" pitchFamily="50" charset="-128"/>
              </a:rPr>
              <a:t>【</a:t>
            </a:r>
            <a:r>
              <a:rPr lang="ja-JP" altLang="en-US" sz="1100" dirty="0">
                <a:solidFill>
                  <a:srgbClr val="009ED6"/>
                </a:solidFill>
                <a:latin typeface="Meiryo UI" panose="020B0604030504040204" pitchFamily="50" charset="-128"/>
                <a:ea typeface="Meiryo UI" panose="020B0604030504040204" pitchFamily="50" charset="-128"/>
              </a:rPr>
              <a:t>ネガティブ</a:t>
            </a:r>
            <a:r>
              <a:rPr lang="en-US" altLang="ja-JP" sz="1100" dirty="0">
                <a:solidFill>
                  <a:srgbClr val="009ED6"/>
                </a:solidFill>
                <a:latin typeface="Meiryo UI" panose="020B0604030504040204" pitchFamily="50" charset="-128"/>
                <a:ea typeface="Meiryo UI" panose="020B0604030504040204" pitchFamily="50" charset="-128"/>
              </a:rPr>
              <a:t>】</a:t>
            </a:r>
            <a:r>
              <a:rPr lang="ja-JP" altLang="en-US" sz="1100" dirty="0">
                <a:solidFill>
                  <a:srgbClr val="009ED6"/>
                </a:solidFill>
                <a:latin typeface="Meiryo UI" panose="020B0604030504040204" pitchFamily="50" charset="-128"/>
                <a:ea typeface="Meiryo UI" panose="020B0604030504040204" pitchFamily="50" charset="-128"/>
              </a:rPr>
              <a:t>　</a:t>
            </a:r>
            <a:r>
              <a:rPr lang="ja-JP" altLang="en-US" sz="1100" b="1" dirty="0">
                <a:solidFill>
                  <a:srgbClr val="009ED6"/>
                </a:solidFill>
                <a:latin typeface="Meiryo UI" panose="020B0604030504040204" pitchFamily="50" charset="-128"/>
                <a:ea typeface="Meiryo UI" panose="020B0604030504040204" pitchFamily="50" charset="-128"/>
              </a:rPr>
              <a:t>ー１ポイント</a:t>
            </a:r>
          </a:p>
          <a:p>
            <a:pPr marL="177799" indent="-177799">
              <a:lnSpc>
                <a:spcPts val="1500"/>
              </a:lnSpc>
              <a:spcBef>
                <a:spcPts val="0"/>
              </a:spcBef>
            </a:pPr>
            <a:r>
              <a:rPr lang="ja-JP" altLang="en-US" sz="1100" dirty="0">
                <a:latin typeface="Meiryo UI" panose="020B0604030504040204" pitchFamily="50" charset="-128"/>
                <a:ea typeface="Meiryo UI" panose="020B0604030504040204" pitchFamily="50" charset="-128"/>
              </a:rPr>
              <a:t>□ 体育会系の根性主義で、何時まででも残業できる部下ばかり目をかける</a:t>
            </a:r>
          </a:p>
          <a:p>
            <a:pPr marL="177799" indent="-177799">
              <a:lnSpc>
                <a:spcPts val="1500"/>
              </a:lnSpc>
              <a:spcBef>
                <a:spcPts val="0"/>
              </a:spcBef>
            </a:pPr>
            <a:r>
              <a:rPr lang="ja-JP" altLang="en-US" sz="1100" dirty="0">
                <a:latin typeface="Meiryo UI" panose="020B0604030504040204" pitchFamily="50" charset="-128"/>
                <a:ea typeface="Meiryo UI" panose="020B0604030504040204" pitchFamily="50" charset="-128"/>
              </a:rPr>
              <a:t>□ 短時間で成果を出すための時間管理能力がない。部下にムダな作業を　　　</a:t>
            </a:r>
            <a:endParaRPr lang="en-US" altLang="ja-JP" sz="1100" dirty="0">
              <a:latin typeface="Meiryo UI" panose="020B0604030504040204" pitchFamily="50" charset="-128"/>
              <a:ea typeface="Meiryo UI" panose="020B0604030504040204" pitchFamily="50" charset="-128"/>
            </a:endParaRPr>
          </a:p>
          <a:p>
            <a:pPr marL="177799" indent="-177799">
              <a:lnSpc>
                <a:spcPts val="1500"/>
              </a:lnSpc>
              <a:spcBef>
                <a:spcPts val="0"/>
              </a:spcBef>
            </a:pPr>
            <a:r>
              <a:rPr lang="ja-JP" altLang="en-US" sz="1100" dirty="0">
                <a:latin typeface="Meiryo UI" panose="020B0604030504040204" pitchFamily="50" charset="-128"/>
                <a:ea typeface="Meiryo UI" panose="020B0604030504040204" pitchFamily="50" charset="-128"/>
              </a:rPr>
              <a:t>　　押し付けていることに気づかない</a:t>
            </a:r>
            <a:endParaRPr lang="en-US" altLang="ja-JP" sz="1100" dirty="0">
              <a:latin typeface="Meiryo UI" panose="020B0604030504040204" pitchFamily="50" charset="-128"/>
              <a:ea typeface="Meiryo UI" panose="020B0604030504040204" pitchFamily="50" charset="-128"/>
            </a:endParaRPr>
          </a:p>
          <a:p>
            <a:pPr marL="177799" indent="-177799">
              <a:lnSpc>
                <a:spcPts val="1500"/>
              </a:lnSpc>
              <a:spcBef>
                <a:spcPts val="0"/>
              </a:spcBef>
            </a:pPr>
            <a:r>
              <a:rPr lang="ja-JP" altLang="en-US" sz="1100" dirty="0">
                <a:latin typeface="Meiryo UI" panose="020B0604030504040204" pitchFamily="50" charset="-128"/>
                <a:ea typeface="Meiryo UI" panose="020B0604030504040204" pitchFamily="50" charset="-128"/>
              </a:rPr>
              <a:t>□ 休暇を取らない皆勤者だが、仕事に無駄が多く、</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日の中で集中している　</a:t>
            </a:r>
            <a:endParaRPr lang="en-US" altLang="ja-JP" sz="1100" dirty="0">
              <a:latin typeface="Meiryo UI" panose="020B0604030504040204" pitchFamily="50" charset="-128"/>
              <a:ea typeface="Meiryo UI" panose="020B0604030504040204" pitchFamily="50" charset="-128"/>
            </a:endParaRPr>
          </a:p>
          <a:p>
            <a:pPr marL="177799" indent="-177799">
              <a:lnSpc>
                <a:spcPts val="1500"/>
              </a:lnSpc>
              <a:spcBef>
                <a:spcPts val="0"/>
              </a:spcBef>
            </a:pPr>
            <a:r>
              <a:rPr lang="ja-JP" altLang="en-US" sz="1100" dirty="0">
                <a:latin typeface="Meiryo UI" panose="020B0604030504040204" pitchFamily="50" charset="-128"/>
                <a:ea typeface="Meiryo UI" panose="020B0604030504040204" pitchFamily="50" charset="-128"/>
              </a:rPr>
              <a:t>　 時間はわずか</a:t>
            </a:r>
            <a:endParaRPr lang="en-US" altLang="ja-JP" sz="1100" dirty="0">
              <a:latin typeface="Meiryo UI" panose="020B0604030504040204" pitchFamily="50" charset="-128"/>
              <a:ea typeface="Meiryo UI" panose="020B0604030504040204" pitchFamily="50" charset="-128"/>
            </a:endParaRPr>
          </a:p>
          <a:p>
            <a:pPr marL="177799" indent="-177799">
              <a:lnSpc>
                <a:spcPts val="1500"/>
              </a:lnSpc>
              <a:spcBef>
                <a:spcPts val="0"/>
              </a:spcBef>
            </a:pPr>
            <a:r>
              <a:rPr lang="ja-JP" altLang="en-US" sz="1100" dirty="0">
                <a:latin typeface="Meiryo UI" panose="020B0604030504040204" pitchFamily="50" charset="-128"/>
                <a:ea typeface="Meiryo UI" panose="020B0604030504040204" pitchFamily="50" charset="-128"/>
              </a:rPr>
              <a:t>□ 家族との時間をほとんど取ってこなかったので、家庭での居場所がない　　　　（結果、職場で長時間すごす） </a:t>
            </a:r>
          </a:p>
          <a:p>
            <a:pPr marL="177799" indent="-177799">
              <a:lnSpc>
                <a:spcPts val="1500"/>
              </a:lnSpc>
              <a:spcBef>
                <a:spcPts val="0"/>
              </a:spcBef>
            </a:pPr>
            <a:r>
              <a:rPr lang="ja-JP" altLang="en-US" sz="1100" dirty="0">
                <a:latin typeface="Meiryo UI" panose="020B0604030504040204" pitchFamily="50" charset="-128"/>
                <a:ea typeface="Meiryo UI" panose="020B0604030504040204" pitchFamily="50" charset="-128"/>
              </a:rPr>
              <a:t>□ ボランティアや社会貢献の経験がなく、自分の仕事のみの知識しかない</a:t>
            </a:r>
          </a:p>
        </p:txBody>
      </p:sp>
      <p:sp>
        <p:nvSpPr>
          <p:cNvPr id="20" name="四角形: 角を丸くする 19">
            <a:extLst>
              <a:ext uri="{FF2B5EF4-FFF2-40B4-BE49-F238E27FC236}">
                <a16:creationId xmlns:a16="http://schemas.microsoft.com/office/drawing/2014/main" id="{56A019C8-8087-445A-AD62-9EEB7E82B629}"/>
              </a:ext>
            </a:extLst>
          </p:cNvPr>
          <p:cNvSpPr/>
          <p:nvPr/>
        </p:nvSpPr>
        <p:spPr>
          <a:xfrm>
            <a:off x="5877271" y="5803369"/>
            <a:ext cx="2920753" cy="328474"/>
          </a:xfrm>
          <a:prstGeom prst="roundRect">
            <a:avLst>
              <a:gd name="adj" fmla="val 48192"/>
            </a:avLst>
          </a:prstGeom>
          <a:noFill/>
          <a:ln w="28575">
            <a:solidFill>
              <a:srgbClr val="009E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rgbClr val="009ED6"/>
                </a:solidFill>
                <a:latin typeface="Meiryo UI" panose="020B0604030504040204" pitchFamily="50" charset="-128"/>
                <a:ea typeface="Meiryo UI" panose="020B0604030504040204" pitchFamily="50" charset="-128"/>
              </a:rPr>
              <a:t>仕事の成果 合計得点　</a:t>
            </a:r>
            <a:r>
              <a:rPr lang="ja-JP" altLang="en-US" sz="1200" b="1" u="sng" dirty="0">
                <a:solidFill>
                  <a:srgbClr val="009ED6"/>
                </a:solidFill>
                <a:latin typeface="Meiryo UI" panose="020B0604030504040204" pitchFamily="50" charset="-128"/>
                <a:ea typeface="Meiryo UI" panose="020B0604030504040204" pitchFamily="50" charset="-128"/>
              </a:rPr>
              <a:t>　　　　点</a:t>
            </a:r>
          </a:p>
        </p:txBody>
      </p:sp>
      <p:sp>
        <p:nvSpPr>
          <p:cNvPr id="25" name="吹き出し: 角を丸めた四角形 24">
            <a:extLst>
              <a:ext uri="{FF2B5EF4-FFF2-40B4-BE49-F238E27FC236}">
                <a16:creationId xmlns:a16="http://schemas.microsoft.com/office/drawing/2014/main" id="{9DC4EBC1-9AC8-46AF-A81F-A144DC5BEF59}"/>
              </a:ext>
            </a:extLst>
          </p:cNvPr>
          <p:cNvSpPr/>
          <p:nvPr/>
        </p:nvSpPr>
        <p:spPr>
          <a:xfrm>
            <a:off x="5915851" y="970406"/>
            <a:ext cx="3575650" cy="575905"/>
          </a:xfrm>
          <a:prstGeom prst="wedgeRoundRectCallout">
            <a:avLst>
              <a:gd name="adj1" fmla="val -33706"/>
              <a:gd name="adj2" fmla="val 71868"/>
              <a:gd name="adj3" fmla="val 16667"/>
            </a:avLst>
          </a:prstGeom>
          <a:noFill/>
          <a:ln w="28575"/>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イクボスとは一体、どんなリーダーを指すのか。</a:t>
            </a:r>
          </a:p>
          <a:p>
            <a:pPr algn="ctr"/>
            <a:r>
              <a:rPr lang="ja-JP" altLang="en-US" sz="1200" dirty="0">
                <a:latin typeface="Meiryo UI" panose="020B0604030504040204" pitchFamily="50" charset="-128"/>
                <a:ea typeface="Meiryo UI" panose="020B0604030504040204" pitchFamily="50" charset="-128"/>
              </a:rPr>
              <a:t>その行動特性のポイントを確認</a:t>
            </a:r>
            <a:r>
              <a:rPr lang="ja-JP" altLang="en-US" sz="1200">
                <a:latin typeface="Meiryo UI" panose="020B0604030504040204" pitchFamily="50" charset="-128"/>
                <a:ea typeface="Meiryo UI" panose="020B0604030504040204" pitchFamily="50" charset="-128"/>
              </a:rPr>
              <a:t>しながら、まず</a:t>
            </a:r>
            <a:r>
              <a:rPr lang="ja-JP" altLang="en-US" sz="1200" dirty="0">
                <a:latin typeface="Meiryo UI" panose="020B0604030504040204" pitchFamily="50" charset="-128"/>
                <a:ea typeface="Meiryo UI" panose="020B0604030504040204" pitchFamily="50" charset="-128"/>
              </a:rPr>
              <a:t>はあなたの</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イクボス度</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をチェックしましょう</a:t>
            </a:r>
          </a:p>
        </p:txBody>
      </p:sp>
      <p:sp>
        <p:nvSpPr>
          <p:cNvPr id="6" name="四角形: 角を丸くする 5">
            <a:extLst>
              <a:ext uri="{FF2B5EF4-FFF2-40B4-BE49-F238E27FC236}">
                <a16:creationId xmlns:a16="http://schemas.microsoft.com/office/drawing/2014/main" id="{98244061-EC7A-4063-9953-AC616D17FB3B}"/>
              </a:ext>
            </a:extLst>
          </p:cNvPr>
          <p:cNvSpPr/>
          <p:nvPr/>
        </p:nvSpPr>
        <p:spPr>
          <a:xfrm>
            <a:off x="267103" y="2377750"/>
            <a:ext cx="4397527" cy="3819851"/>
          </a:xfrm>
          <a:prstGeom prst="roundRect">
            <a:avLst>
              <a:gd name="adj" fmla="val 6399"/>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21" name="四角形: 角を丸くする 20">
            <a:extLst>
              <a:ext uri="{FF2B5EF4-FFF2-40B4-BE49-F238E27FC236}">
                <a16:creationId xmlns:a16="http://schemas.microsoft.com/office/drawing/2014/main" id="{37D5E6ED-3F5B-49E8-8B2B-41C5B8A9B742}"/>
              </a:ext>
            </a:extLst>
          </p:cNvPr>
          <p:cNvSpPr/>
          <p:nvPr/>
        </p:nvSpPr>
        <p:spPr>
          <a:xfrm>
            <a:off x="4871536" y="2376248"/>
            <a:ext cx="4803092" cy="3819851"/>
          </a:xfrm>
          <a:prstGeom prst="roundRect">
            <a:avLst>
              <a:gd name="adj" fmla="val 6399"/>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23" name="正方形/長方形 22">
            <a:extLst>
              <a:ext uri="{FF2B5EF4-FFF2-40B4-BE49-F238E27FC236}">
                <a16:creationId xmlns:a16="http://schemas.microsoft.com/office/drawing/2014/main" id="{C2D0B0F0-06CB-4265-A694-6B7D1DF50DF1}"/>
              </a:ext>
            </a:extLst>
          </p:cNvPr>
          <p:cNvSpPr/>
          <p:nvPr/>
        </p:nvSpPr>
        <p:spPr>
          <a:xfrm>
            <a:off x="3048798" y="6220207"/>
            <a:ext cx="6776917" cy="215315"/>
          </a:xfrm>
          <a:prstGeom prst="rect">
            <a:avLst/>
          </a:prstGeom>
        </p:spPr>
        <p:txBody>
          <a:bodyPr wrap="square">
            <a:spAutoFit/>
          </a:bodyPr>
          <a:lstStyle/>
          <a:p>
            <a:pPr algn="r"/>
            <a:r>
              <a:rPr lang="ja-JP" altLang="en-US" sz="799" dirty="0">
                <a:latin typeface="Meiryo UI" panose="020B0604030504040204" pitchFamily="50" charset="-128"/>
                <a:ea typeface="Meiryo UI" panose="020B0604030504040204" pitchFamily="50" charset="-128"/>
                <a:cs typeface="Meiryo UI" panose="020B0604030504040204" pitchFamily="50" charset="-128"/>
              </a:rPr>
              <a:t>出典：愛知県産業労働部労政局労働福祉課仕事と生活の調和推進グループ「イクボス取組事例集」より引用。</a:t>
            </a:r>
          </a:p>
        </p:txBody>
      </p:sp>
    </p:spTree>
    <p:extLst>
      <p:ext uri="{BB962C8B-B14F-4D97-AF65-F5344CB8AC3E}">
        <p14:creationId xmlns:p14="http://schemas.microsoft.com/office/powerpoint/2010/main" val="1594145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4F82A91E-4995-45AF-9C3F-C496192EA803}"/>
              </a:ext>
            </a:extLst>
          </p:cNvPr>
          <p:cNvGraphicFramePr>
            <a:graphicFrameLocks noGrp="1"/>
          </p:cNvGraphicFramePr>
          <p:nvPr>
            <p:extLst>
              <p:ext uri="{D42A27DB-BD31-4B8C-83A1-F6EECF244321}">
                <p14:modId xmlns:p14="http://schemas.microsoft.com/office/powerpoint/2010/main" val="3901132453"/>
              </p:ext>
            </p:extLst>
          </p:nvPr>
        </p:nvGraphicFramePr>
        <p:xfrm>
          <a:off x="2785510" y="1850366"/>
          <a:ext cx="4252760" cy="3544260"/>
        </p:xfrm>
        <a:graphic>
          <a:graphicData uri="http://schemas.openxmlformats.org/drawingml/2006/table">
            <a:tbl>
              <a:tblPr/>
              <a:tblGrid>
                <a:gridCol w="425276">
                  <a:extLst>
                    <a:ext uri="{9D8B030D-6E8A-4147-A177-3AD203B41FA5}">
                      <a16:colId xmlns:a16="http://schemas.microsoft.com/office/drawing/2014/main" val="1552352963"/>
                    </a:ext>
                  </a:extLst>
                </a:gridCol>
                <a:gridCol w="425276">
                  <a:extLst>
                    <a:ext uri="{9D8B030D-6E8A-4147-A177-3AD203B41FA5}">
                      <a16:colId xmlns:a16="http://schemas.microsoft.com/office/drawing/2014/main" val="3432304542"/>
                    </a:ext>
                  </a:extLst>
                </a:gridCol>
                <a:gridCol w="425276">
                  <a:extLst>
                    <a:ext uri="{9D8B030D-6E8A-4147-A177-3AD203B41FA5}">
                      <a16:colId xmlns:a16="http://schemas.microsoft.com/office/drawing/2014/main" val="4165910153"/>
                    </a:ext>
                  </a:extLst>
                </a:gridCol>
                <a:gridCol w="425276">
                  <a:extLst>
                    <a:ext uri="{9D8B030D-6E8A-4147-A177-3AD203B41FA5}">
                      <a16:colId xmlns:a16="http://schemas.microsoft.com/office/drawing/2014/main" val="1843036415"/>
                    </a:ext>
                  </a:extLst>
                </a:gridCol>
                <a:gridCol w="425276">
                  <a:extLst>
                    <a:ext uri="{9D8B030D-6E8A-4147-A177-3AD203B41FA5}">
                      <a16:colId xmlns:a16="http://schemas.microsoft.com/office/drawing/2014/main" val="918290647"/>
                    </a:ext>
                  </a:extLst>
                </a:gridCol>
                <a:gridCol w="425276">
                  <a:extLst>
                    <a:ext uri="{9D8B030D-6E8A-4147-A177-3AD203B41FA5}">
                      <a16:colId xmlns:a16="http://schemas.microsoft.com/office/drawing/2014/main" val="2336160436"/>
                    </a:ext>
                  </a:extLst>
                </a:gridCol>
                <a:gridCol w="425276">
                  <a:extLst>
                    <a:ext uri="{9D8B030D-6E8A-4147-A177-3AD203B41FA5}">
                      <a16:colId xmlns:a16="http://schemas.microsoft.com/office/drawing/2014/main" val="1698756199"/>
                    </a:ext>
                  </a:extLst>
                </a:gridCol>
                <a:gridCol w="425276">
                  <a:extLst>
                    <a:ext uri="{9D8B030D-6E8A-4147-A177-3AD203B41FA5}">
                      <a16:colId xmlns:a16="http://schemas.microsoft.com/office/drawing/2014/main" val="601194550"/>
                    </a:ext>
                  </a:extLst>
                </a:gridCol>
                <a:gridCol w="425276">
                  <a:extLst>
                    <a:ext uri="{9D8B030D-6E8A-4147-A177-3AD203B41FA5}">
                      <a16:colId xmlns:a16="http://schemas.microsoft.com/office/drawing/2014/main" val="3622744387"/>
                    </a:ext>
                  </a:extLst>
                </a:gridCol>
                <a:gridCol w="425276">
                  <a:extLst>
                    <a:ext uri="{9D8B030D-6E8A-4147-A177-3AD203B41FA5}">
                      <a16:colId xmlns:a16="http://schemas.microsoft.com/office/drawing/2014/main" val="3461577000"/>
                    </a:ext>
                  </a:extLst>
                </a:gridCol>
              </a:tblGrid>
              <a:tr h="354426">
                <a:tc>
                  <a:txBody>
                    <a:bodyPr/>
                    <a:lstStyle/>
                    <a:p>
                      <a:endParaRPr kumimoji="1" lang="ja-JP" altLang="en-US" sz="1600" dirty="0"/>
                    </a:p>
                  </a:txBody>
                  <a:tcPr>
                    <a:lnL w="12700" cmpd="sng">
                      <a:solidFill>
                        <a:schemeClr val="tx1"/>
                      </a:solidFill>
                      <a:prstDash val="solid"/>
                    </a:lnL>
                    <a:lnR w="6350" cap="flat" cmpd="sng" algn="ctr">
                      <a:solidFill>
                        <a:schemeClr val="tx1"/>
                      </a:solidFill>
                      <a:prstDash val="solid"/>
                      <a:round/>
                      <a:headEnd type="none" w="med" len="med"/>
                      <a:tailEnd type="none" w="med" len="med"/>
                    </a:lnR>
                    <a:lnT w="12700" cmpd="sng">
                      <a:solidFill>
                        <a:schemeClr val="tx1"/>
                      </a:solidFill>
                      <a:prstDash val="soli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072008"/>
                  </a:ext>
                </a:extLst>
              </a:tr>
              <a:tr h="354426">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029849"/>
                  </a:ext>
                </a:extLst>
              </a:tr>
              <a:tr h="354426">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037368"/>
                  </a:ext>
                </a:extLst>
              </a:tr>
              <a:tr h="354426">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9107450"/>
                  </a:ext>
                </a:extLst>
              </a:tr>
              <a:tr h="354426">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7432392"/>
                  </a:ext>
                </a:extLst>
              </a:tr>
              <a:tr h="354426">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7541333"/>
                  </a:ext>
                </a:extLst>
              </a:tr>
              <a:tr h="354426">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46862"/>
                  </a:ext>
                </a:extLst>
              </a:tr>
              <a:tr h="354426">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108029"/>
                  </a:ext>
                </a:extLst>
              </a:tr>
              <a:tr h="354426">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841556"/>
                  </a:ext>
                </a:extLst>
              </a:tr>
              <a:tr h="354426">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727454"/>
                  </a:ext>
                </a:extLst>
              </a:tr>
            </a:tbl>
          </a:graphicData>
        </a:graphic>
      </p:graphicFrame>
      <p:pic>
        <p:nvPicPr>
          <p:cNvPr id="9" name="図 8">
            <a:extLst>
              <a:ext uri="{FF2B5EF4-FFF2-40B4-BE49-F238E27FC236}">
                <a16:creationId xmlns:a16="http://schemas.microsoft.com/office/drawing/2014/main" id="{924C84D4-49A0-4DA1-A0DA-63DA132368E8}"/>
              </a:ext>
            </a:extLst>
          </p:cNvPr>
          <p:cNvPicPr>
            <a:picLocks noChangeAspect="1"/>
          </p:cNvPicPr>
          <p:nvPr/>
        </p:nvPicPr>
        <p:blipFill>
          <a:blip r:embed="rId3"/>
          <a:stretch>
            <a:fillRect/>
          </a:stretch>
        </p:blipFill>
        <p:spPr>
          <a:xfrm>
            <a:off x="6829968" y="4629283"/>
            <a:ext cx="743971" cy="1015659"/>
          </a:xfrm>
          <a:prstGeom prst="rect">
            <a:avLst/>
          </a:prstGeom>
        </p:spPr>
      </p:pic>
      <p:sp>
        <p:nvSpPr>
          <p:cNvPr id="3" name="タイトル 2"/>
          <p:cNvSpPr>
            <a:spLocks noGrp="1"/>
          </p:cNvSpPr>
          <p:nvPr>
            <p:ph type="title"/>
          </p:nvPr>
        </p:nvSpPr>
        <p:spPr>
          <a:xfrm>
            <a:off x="565010" y="226200"/>
            <a:ext cx="8915400" cy="647700"/>
          </a:xfrm>
        </p:spPr>
        <p:txBody>
          <a:bodyPr anchor="ctr"/>
          <a:lstStyle/>
          <a:p>
            <a:r>
              <a:rPr kumimoji="1" lang="en-US" altLang="ja-JP" sz="2400" dirty="0">
                <a:latin typeface="Meiryo" panose="020B0604030504040204" pitchFamily="34" charset="-128"/>
                <a:ea typeface="Meiryo" panose="020B0604030504040204" pitchFamily="34" charset="-128"/>
              </a:rPr>
              <a:t>3-4</a:t>
            </a:r>
            <a:r>
              <a:rPr lang="en-US" altLang="ja-JP" sz="2400" dirty="0">
                <a:latin typeface="Meiryo" panose="020B0604030504040204" pitchFamily="34" charset="-128"/>
                <a:ea typeface="Meiryo" panose="020B0604030504040204" pitchFamily="34" charset="-128"/>
              </a:rPr>
              <a:t> </a:t>
            </a:r>
            <a:r>
              <a:rPr lang="en-US" altLang="ja-JP" sz="2400" dirty="0">
                <a:solidFill>
                  <a:schemeClr val="tx1"/>
                </a:solidFill>
                <a:latin typeface="Meiryo" panose="020B0604030504040204" pitchFamily="34" charset="-128"/>
                <a:ea typeface="Meiryo" panose="020B0604030504040204" pitchFamily="34" charset="-128"/>
              </a:rPr>
              <a:t>    </a:t>
            </a:r>
            <a:r>
              <a:rPr kumimoji="1" lang="ja-JP" altLang="en-US" sz="2400">
                <a:solidFill>
                  <a:schemeClr val="tx1"/>
                </a:solidFill>
                <a:latin typeface="Meiryo" panose="020B0604030504040204" pitchFamily="34" charset="-128"/>
                <a:ea typeface="Meiryo" panose="020B0604030504040204" pitchFamily="34" charset="-128"/>
              </a:rPr>
              <a:t>あなた</a:t>
            </a:r>
            <a:r>
              <a:rPr kumimoji="1" lang="ja-JP" altLang="en-US" sz="2400" dirty="0">
                <a:solidFill>
                  <a:schemeClr val="tx1"/>
                </a:solidFill>
                <a:latin typeface="Meiryo" panose="020B0604030504040204" pitchFamily="34" charset="-128"/>
                <a:ea typeface="Meiryo" panose="020B0604030504040204" pitchFamily="34" charset="-128"/>
              </a:rPr>
              <a:t>の</a:t>
            </a:r>
            <a:r>
              <a:rPr kumimoji="1" lang="en-US" altLang="ja-JP" sz="2400" dirty="0">
                <a:solidFill>
                  <a:schemeClr val="tx1"/>
                </a:solidFill>
                <a:latin typeface="Meiryo" panose="020B0604030504040204" pitchFamily="34" charset="-128"/>
                <a:ea typeface="Meiryo" panose="020B0604030504040204" pitchFamily="34" charset="-128"/>
              </a:rPr>
              <a:t>『</a:t>
            </a:r>
            <a:r>
              <a:rPr kumimoji="1" lang="ja-JP" altLang="en-US" sz="2400" dirty="0">
                <a:solidFill>
                  <a:schemeClr val="tx1"/>
                </a:solidFill>
                <a:latin typeface="Meiryo" panose="020B0604030504040204" pitchFamily="34" charset="-128"/>
                <a:ea typeface="Meiryo" panose="020B0604030504040204" pitchFamily="34" charset="-128"/>
              </a:rPr>
              <a:t>イクボス度</a:t>
            </a:r>
            <a:r>
              <a:rPr kumimoji="1" lang="en-US" altLang="ja-JP" sz="2400" dirty="0">
                <a:solidFill>
                  <a:schemeClr val="tx1"/>
                </a:solidFill>
                <a:latin typeface="Meiryo" panose="020B0604030504040204" pitchFamily="34" charset="-128"/>
                <a:ea typeface="Meiryo" panose="020B0604030504040204" pitchFamily="34" charset="-128"/>
              </a:rPr>
              <a:t>』</a:t>
            </a:r>
            <a:r>
              <a:rPr lang="ja-JP" altLang="en-US" sz="2400" dirty="0">
                <a:solidFill>
                  <a:schemeClr val="tx1"/>
                </a:solidFill>
                <a:latin typeface="Meiryo" panose="020B0604030504040204" pitchFamily="34" charset="-128"/>
                <a:ea typeface="Meiryo" panose="020B0604030504040204" pitchFamily="34" charset="-128"/>
              </a:rPr>
              <a:t>は？ ②</a:t>
            </a:r>
            <a:endParaRPr kumimoji="1" lang="ja-JP" altLang="en-US" sz="2400" dirty="0">
              <a:solidFill>
                <a:schemeClr val="tx1"/>
              </a:solidFill>
              <a:latin typeface="Meiryo" panose="020B0604030504040204" pitchFamily="34" charset="-128"/>
              <a:ea typeface="Meiryo" panose="020B0604030504040204" pitchFamily="34" charset="-128"/>
            </a:endParaRP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a:pPr>
                <a:defRPr/>
              </a:pPr>
              <a:t>23</a:t>
            </a:fld>
            <a:endParaRPr lang="en-US" altLang="ja-JP" sz="1600" dirty="0"/>
          </a:p>
        </p:txBody>
      </p:sp>
      <p:sp>
        <p:nvSpPr>
          <p:cNvPr id="5" name="正方形/長方形 4">
            <a:extLst>
              <a:ext uri="{FF2B5EF4-FFF2-40B4-BE49-F238E27FC236}">
                <a16:creationId xmlns:a16="http://schemas.microsoft.com/office/drawing/2014/main" id="{0D88B80E-C284-4F72-B5DB-48ECA52AB4B1}"/>
              </a:ext>
            </a:extLst>
          </p:cNvPr>
          <p:cNvSpPr/>
          <p:nvPr/>
        </p:nvSpPr>
        <p:spPr>
          <a:xfrm>
            <a:off x="2335626" y="898156"/>
            <a:ext cx="5603002" cy="461665"/>
          </a:xfrm>
          <a:prstGeom prst="rect">
            <a:avLst/>
          </a:prstGeom>
          <a:noFill/>
          <a:effectLst/>
        </p:spPr>
        <p:txBody>
          <a:bodyPr wrap="square" lIns="91440" tIns="45720" rIns="91440" bIns="45720">
            <a:spAutoFit/>
            <a:scene3d>
              <a:camera prst="orthographicFront"/>
              <a:lightRig rig="harsh" dir="t"/>
            </a:scene3d>
            <a:sp3d prstMaterial="matte">
              <a:contourClr>
                <a:schemeClr val="bg1">
                  <a:lumMod val="65000"/>
                </a:schemeClr>
              </a:contourClr>
            </a:sp3d>
          </a:bodyPr>
          <a:lstStyle/>
          <a:p>
            <a:pPr algn="ctr"/>
            <a:r>
              <a:rPr lang="ja-JP" altLang="en-US" sz="2400" b="1" dirty="0">
                <a:ln w="0"/>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rPr>
              <a:t>あなたの</a:t>
            </a:r>
            <a:r>
              <a:rPr lang="ja-JP" altLang="en-US" sz="2400" b="1" dirty="0">
                <a:ln/>
                <a:solidFill>
                  <a:schemeClr val="accent3"/>
                </a:solidFill>
                <a:latin typeface="Meiryo" panose="020B0604030504040204" pitchFamily="34" charset="-128"/>
                <a:ea typeface="Meiryo" panose="020B0604030504040204" pitchFamily="34" charset="-128"/>
              </a:rPr>
              <a:t>「イクボス度」</a:t>
            </a:r>
            <a:r>
              <a:rPr lang="ja-JP" altLang="en-US" sz="2400" b="1" dirty="0">
                <a:ln w="0"/>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rPr>
              <a:t>をチェック！</a:t>
            </a:r>
            <a:endParaRPr lang="ja-JP" altLang="en-US" sz="2400" b="1" dirty="0">
              <a:ln/>
              <a:solidFill>
                <a:schemeClr val="accent3"/>
              </a:solidFill>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723AB555-A6F5-4E88-A2E4-7B9FAEECEDE8}"/>
              </a:ext>
            </a:extLst>
          </p:cNvPr>
          <p:cNvSpPr txBox="1"/>
          <p:nvPr/>
        </p:nvSpPr>
        <p:spPr>
          <a:xfrm>
            <a:off x="4888289" y="1815375"/>
            <a:ext cx="240437" cy="1938992"/>
          </a:xfrm>
          <a:prstGeom prst="rect">
            <a:avLst/>
          </a:prstGeom>
          <a:noFill/>
        </p:spPr>
        <p:txBody>
          <a:bodyPr wrap="square" rtlCol="0">
            <a:spAutoFit/>
          </a:bodyPr>
          <a:lstStyle/>
          <a:p>
            <a:r>
              <a:rPr lang="en-US" altLang="ja-JP" sz="1200" b="1" dirty="0">
                <a:solidFill>
                  <a:srgbClr val="009ED6"/>
                </a:solidFill>
                <a:latin typeface="Arial"/>
              </a:rPr>
              <a:t>5</a:t>
            </a:r>
          </a:p>
          <a:p>
            <a:endParaRPr lang="en-US" altLang="ja-JP" sz="1200" b="1" dirty="0">
              <a:solidFill>
                <a:srgbClr val="009ED6"/>
              </a:solidFill>
              <a:latin typeface="Arial"/>
            </a:endParaRPr>
          </a:p>
          <a:p>
            <a:r>
              <a:rPr lang="en-US" altLang="ja-JP" sz="1200" b="1" dirty="0">
                <a:solidFill>
                  <a:srgbClr val="009ED6"/>
                </a:solidFill>
                <a:latin typeface="Arial"/>
              </a:rPr>
              <a:t>4</a:t>
            </a:r>
          </a:p>
          <a:p>
            <a:endParaRPr lang="en-US" altLang="ja-JP" sz="1200" b="1" dirty="0">
              <a:solidFill>
                <a:srgbClr val="009ED6"/>
              </a:solidFill>
              <a:latin typeface="Arial"/>
            </a:endParaRPr>
          </a:p>
          <a:p>
            <a:r>
              <a:rPr lang="en-US" altLang="ja-JP" sz="1200" b="1" dirty="0">
                <a:solidFill>
                  <a:srgbClr val="009ED6"/>
                </a:solidFill>
                <a:latin typeface="Arial"/>
              </a:rPr>
              <a:t>3</a:t>
            </a:r>
          </a:p>
          <a:p>
            <a:endParaRPr lang="en-US" altLang="ja-JP" sz="1200" b="1" dirty="0">
              <a:solidFill>
                <a:srgbClr val="009ED6"/>
              </a:solidFill>
              <a:latin typeface="Arial"/>
            </a:endParaRPr>
          </a:p>
          <a:p>
            <a:r>
              <a:rPr lang="en-US" altLang="ja-JP" sz="1200" b="1" dirty="0">
                <a:solidFill>
                  <a:srgbClr val="009ED6"/>
                </a:solidFill>
                <a:latin typeface="Arial"/>
              </a:rPr>
              <a:t>2</a:t>
            </a:r>
          </a:p>
          <a:p>
            <a:endParaRPr lang="en-US" altLang="ja-JP" sz="1200" b="1" dirty="0">
              <a:solidFill>
                <a:srgbClr val="009ED6"/>
              </a:solidFill>
              <a:latin typeface="Arial"/>
            </a:endParaRPr>
          </a:p>
          <a:p>
            <a:r>
              <a:rPr lang="en-US" altLang="ja-JP" sz="1200" b="1" dirty="0">
                <a:solidFill>
                  <a:srgbClr val="009ED6"/>
                </a:solidFill>
                <a:latin typeface="Arial"/>
              </a:rPr>
              <a:t>1</a:t>
            </a:r>
          </a:p>
          <a:p>
            <a:endParaRPr lang="ja-JP" altLang="en-US" sz="1200" b="1" dirty="0">
              <a:solidFill>
                <a:srgbClr val="009ED6"/>
              </a:solidFill>
              <a:latin typeface="Arial"/>
            </a:endParaRPr>
          </a:p>
        </p:txBody>
      </p:sp>
      <p:sp>
        <p:nvSpPr>
          <p:cNvPr id="15" name="テキスト ボックス 14">
            <a:extLst>
              <a:ext uri="{FF2B5EF4-FFF2-40B4-BE49-F238E27FC236}">
                <a16:creationId xmlns:a16="http://schemas.microsoft.com/office/drawing/2014/main" id="{F6C0C6F6-41CF-4D6A-A611-C3449E11B345}"/>
              </a:ext>
            </a:extLst>
          </p:cNvPr>
          <p:cNvSpPr txBox="1"/>
          <p:nvPr/>
        </p:nvSpPr>
        <p:spPr>
          <a:xfrm>
            <a:off x="4627160" y="3728535"/>
            <a:ext cx="346232" cy="1938992"/>
          </a:xfrm>
          <a:prstGeom prst="rect">
            <a:avLst/>
          </a:prstGeom>
          <a:noFill/>
        </p:spPr>
        <p:txBody>
          <a:bodyPr wrap="square" rtlCol="0">
            <a:spAutoFit/>
          </a:bodyPr>
          <a:lstStyle/>
          <a:p>
            <a:r>
              <a:rPr lang="en-US" altLang="ja-JP" sz="1200" b="1" dirty="0">
                <a:solidFill>
                  <a:srgbClr val="009ED6"/>
                </a:solidFill>
                <a:latin typeface="Arial"/>
              </a:rPr>
              <a:t>-1</a:t>
            </a:r>
          </a:p>
          <a:p>
            <a:endParaRPr lang="en-US" altLang="ja-JP" sz="1200" b="1" dirty="0">
              <a:solidFill>
                <a:srgbClr val="009ED6"/>
              </a:solidFill>
              <a:latin typeface="Arial"/>
            </a:endParaRPr>
          </a:p>
          <a:p>
            <a:r>
              <a:rPr lang="en-US" altLang="ja-JP" sz="1200" b="1" dirty="0">
                <a:solidFill>
                  <a:srgbClr val="009ED6"/>
                </a:solidFill>
                <a:latin typeface="Arial"/>
              </a:rPr>
              <a:t>-2</a:t>
            </a:r>
          </a:p>
          <a:p>
            <a:endParaRPr lang="en-US" altLang="ja-JP" sz="1200" b="1" dirty="0">
              <a:solidFill>
                <a:srgbClr val="009ED6"/>
              </a:solidFill>
              <a:latin typeface="Arial"/>
            </a:endParaRPr>
          </a:p>
          <a:p>
            <a:r>
              <a:rPr lang="en-US" altLang="ja-JP" sz="1200" b="1" dirty="0">
                <a:solidFill>
                  <a:srgbClr val="009ED6"/>
                </a:solidFill>
                <a:latin typeface="Arial"/>
              </a:rPr>
              <a:t>-3</a:t>
            </a:r>
          </a:p>
          <a:p>
            <a:endParaRPr lang="en-US" altLang="ja-JP" sz="1200" b="1" dirty="0">
              <a:solidFill>
                <a:srgbClr val="009ED6"/>
              </a:solidFill>
              <a:latin typeface="Arial"/>
            </a:endParaRPr>
          </a:p>
          <a:p>
            <a:r>
              <a:rPr lang="en-US" altLang="ja-JP" sz="1200" b="1" dirty="0">
                <a:solidFill>
                  <a:srgbClr val="009ED6"/>
                </a:solidFill>
                <a:latin typeface="Arial"/>
              </a:rPr>
              <a:t>-4</a:t>
            </a:r>
          </a:p>
          <a:p>
            <a:endParaRPr lang="en-US" altLang="ja-JP" sz="1200" b="1" dirty="0">
              <a:solidFill>
                <a:srgbClr val="009ED6"/>
              </a:solidFill>
              <a:latin typeface="Arial"/>
            </a:endParaRPr>
          </a:p>
          <a:p>
            <a:r>
              <a:rPr lang="en-US" altLang="ja-JP" sz="1200" b="1" dirty="0">
                <a:solidFill>
                  <a:srgbClr val="009ED6"/>
                </a:solidFill>
                <a:latin typeface="Arial"/>
              </a:rPr>
              <a:t>-5</a:t>
            </a:r>
          </a:p>
          <a:p>
            <a:endParaRPr lang="ja-JP" altLang="en-US" sz="1200" b="1" dirty="0">
              <a:solidFill>
                <a:srgbClr val="009ED6"/>
              </a:solidFill>
              <a:latin typeface="Arial"/>
            </a:endParaRPr>
          </a:p>
        </p:txBody>
      </p:sp>
      <p:sp>
        <p:nvSpPr>
          <p:cNvPr id="16" name="テキスト ボックス 15">
            <a:extLst>
              <a:ext uri="{FF2B5EF4-FFF2-40B4-BE49-F238E27FC236}">
                <a16:creationId xmlns:a16="http://schemas.microsoft.com/office/drawing/2014/main" id="{1F7C14A2-3C36-45A0-A5E3-5FE859629872}"/>
              </a:ext>
            </a:extLst>
          </p:cNvPr>
          <p:cNvSpPr txBox="1"/>
          <p:nvPr/>
        </p:nvSpPr>
        <p:spPr>
          <a:xfrm>
            <a:off x="5110824" y="3386679"/>
            <a:ext cx="2127687" cy="276999"/>
          </a:xfrm>
          <a:prstGeom prst="rect">
            <a:avLst/>
          </a:prstGeom>
          <a:noFill/>
        </p:spPr>
        <p:txBody>
          <a:bodyPr wrap="square" rtlCol="0">
            <a:spAutoFit/>
          </a:bodyPr>
          <a:lstStyle/>
          <a:p>
            <a:r>
              <a:rPr lang="en-US" altLang="ja-JP" sz="1200" b="1" dirty="0">
                <a:solidFill>
                  <a:srgbClr val="FF7E79"/>
                </a:solidFill>
                <a:latin typeface="Arial"/>
              </a:rPr>
              <a:t>1</a:t>
            </a:r>
            <a:r>
              <a:rPr lang="ja-JP" altLang="en-US" sz="1200" b="1" dirty="0">
                <a:solidFill>
                  <a:srgbClr val="FF7E79"/>
                </a:solidFill>
                <a:latin typeface="Arial"/>
              </a:rPr>
              <a:t>　　　 </a:t>
            </a:r>
            <a:r>
              <a:rPr lang="en-US" altLang="ja-JP" sz="1200" b="1" dirty="0">
                <a:solidFill>
                  <a:srgbClr val="FF7E79"/>
                </a:solidFill>
                <a:latin typeface="Arial"/>
              </a:rPr>
              <a:t>2</a:t>
            </a:r>
            <a:r>
              <a:rPr lang="ja-JP" altLang="en-US" sz="1200" b="1" dirty="0">
                <a:solidFill>
                  <a:srgbClr val="FF7E79"/>
                </a:solidFill>
                <a:latin typeface="Arial"/>
              </a:rPr>
              <a:t>　   　</a:t>
            </a:r>
            <a:r>
              <a:rPr lang="en-US" altLang="ja-JP" sz="1200" b="1" dirty="0">
                <a:solidFill>
                  <a:srgbClr val="FF7E79"/>
                </a:solidFill>
                <a:latin typeface="Arial"/>
              </a:rPr>
              <a:t>3</a:t>
            </a:r>
            <a:r>
              <a:rPr lang="ja-JP" altLang="en-US" sz="1200" b="1" dirty="0">
                <a:solidFill>
                  <a:srgbClr val="FF7E79"/>
                </a:solidFill>
                <a:latin typeface="Arial"/>
              </a:rPr>
              <a:t>　　 　</a:t>
            </a:r>
            <a:r>
              <a:rPr lang="en-US" altLang="ja-JP" sz="1200" b="1" dirty="0">
                <a:solidFill>
                  <a:srgbClr val="FF7E79"/>
                </a:solidFill>
                <a:latin typeface="Arial"/>
              </a:rPr>
              <a:t>4</a:t>
            </a:r>
            <a:r>
              <a:rPr lang="ja-JP" altLang="en-US" sz="1200" b="1" dirty="0">
                <a:solidFill>
                  <a:srgbClr val="FF7E79"/>
                </a:solidFill>
                <a:latin typeface="Arial"/>
              </a:rPr>
              <a:t>　 　　</a:t>
            </a:r>
            <a:r>
              <a:rPr lang="en-US" altLang="ja-JP" sz="1200" b="1" dirty="0">
                <a:solidFill>
                  <a:srgbClr val="FF7E79"/>
                </a:solidFill>
                <a:latin typeface="Arial"/>
              </a:rPr>
              <a:t>5</a:t>
            </a:r>
            <a:r>
              <a:rPr lang="ja-JP" altLang="en-US" sz="1200" b="1" dirty="0">
                <a:solidFill>
                  <a:srgbClr val="FF7E79"/>
                </a:solidFill>
                <a:latin typeface="Arial"/>
              </a:rPr>
              <a:t>　</a:t>
            </a:r>
          </a:p>
        </p:txBody>
      </p:sp>
      <p:sp>
        <p:nvSpPr>
          <p:cNvPr id="17" name="テキスト ボックス 16">
            <a:extLst>
              <a:ext uri="{FF2B5EF4-FFF2-40B4-BE49-F238E27FC236}">
                <a16:creationId xmlns:a16="http://schemas.microsoft.com/office/drawing/2014/main" id="{2279DCDC-C58B-4235-9E33-25F7ED4A1062}"/>
              </a:ext>
            </a:extLst>
          </p:cNvPr>
          <p:cNvSpPr txBox="1"/>
          <p:nvPr/>
        </p:nvSpPr>
        <p:spPr>
          <a:xfrm>
            <a:off x="2711313" y="3623776"/>
            <a:ext cx="2127687" cy="276999"/>
          </a:xfrm>
          <a:prstGeom prst="rect">
            <a:avLst/>
          </a:prstGeom>
          <a:noFill/>
        </p:spPr>
        <p:txBody>
          <a:bodyPr wrap="square" rtlCol="0">
            <a:spAutoFit/>
          </a:bodyPr>
          <a:lstStyle/>
          <a:p>
            <a:r>
              <a:rPr lang="en-US" altLang="ja-JP" sz="1200" b="1" dirty="0">
                <a:solidFill>
                  <a:srgbClr val="FF7E79"/>
                </a:solidFill>
                <a:latin typeface="Arial"/>
              </a:rPr>
              <a:t>-5      -4        -3</a:t>
            </a:r>
            <a:r>
              <a:rPr lang="ja-JP" altLang="en-US" sz="1200" b="1" dirty="0">
                <a:solidFill>
                  <a:srgbClr val="FF7E79"/>
                </a:solidFill>
                <a:latin typeface="Arial"/>
              </a:rPr>
              <a:t>　     </a:t>
            </a:r>
            <a:r>
              <a:rPr lang="en-US" altLang="ja-JP" sz="1200" b="1" dirty="0">
                <a:solidFill>
                  <a:srgbClr val="FF7E79"/>
                </a:solidFill>
                <a:latin typeface="Arial"/>
              </a:rPr>
              <a:t>-2   </a:t>
            </a:r>
            <a:r>
              <a:rPr lang="ja-JP" altLang="en-US" sz="1200" b="1" dirty="0">
                <a:solidFill>
                  <a:srgbClr val="FF7E79"/>
                </a:solidFill>
                <a:latin typeface="Arial"/>
              </a:rPr>
              <a:t> 　</a:t>
            </a:r>
            <a:r>
              <a:rPr lang="en-US" altLang="ja-JP" sz="1200" b="1" dirty="0">
                <a:solidFill>
                  <a:srgbClr val="FF7E79"/>
                </a:solidFill>
                <a:latin typeface="Arial"/>
              </a:rPr>
              <a:t>-1</a:t>
            </a:r>
            <a:r>
              <a:rPr lang="ja-JP" altLang="en-US" sz="1200" b="1" dirty="0">
                <a:solidFill>
                  <a:srgbClr val="FF7E79"/>
                </a:solidFill>
                <a:latin typeface="Arial"/>
              </a:rPr>
              <a:t>　</a:t>
            </a:r>
          </a:p>
        </p:txBody>
      </p:sp>
      <p:sp>
        <p:nvSpPr>
          <p:cNvPr id="18" name="テキスト ボックス 17">
            <a:extLst>
              <a:ext uri="{FF2B5EF4-FFF2-40B4-BE49-F238E27FC236}">
                <a16:creationId xmlns:a16="http://schemas.microsoft.com/office/drawing/2014/main" id="{D7A4298A-1F3D-49CF-9D9F-0710AFD2AC31}"/>
              </a:ext>
            </a:extLst>
          </p:cNvPr>
          <p:cNvSpPr txBox="1"/>
          <p:nvPr/>
        </p:nvSpPr>
        <p:spPr>
          <a:xfrm>
            <a:off x="4398660" y="1514790"/>
            <a:ext cx="1002812" cy="261610"/>
          </a:xfrm>
          <a:prstGeom prst="rect">
            <a:avLst/>
          </a:prstGeom>
          <a:noFill/>
        </p:spPr>
        <p:txBody>
          <a:bodyPr wrap="square" rtlCol="0">
            <a:spAutoFit/>
          </a:bodyPr>
          <a:lstStyle/>
          <a:p>
            <a:pPr algn="ctr"/>
            <a:r>
              <a:rPr lang="ja-JP" altLang="en-US" sz="1100" b="1" dirty="0">
                <a:solidFill>
                  <a:srgbClr val="009ED6"/>
                </a:solidFill>
                <a:latin typeface="Meiryo UI" panose="020B0604030504040204" pitchFamily="50" charset="-128"/>
                <a:ea typeface="Meiryo UI" panose="020B0604030504040204" pitchFamily="50" charset="-128"/>
              </a:rPr>
              <a:t>仕事の成果</a:t>
            </a:r>
          </a:p>
        </p:txBody>
      </p:sp>
      <p:sp>
        <p:nvSpPr>
          <p:cNvPr id="21" name="テキスト ボックス 20">
            <a:extLst>
              <a:ext uri="{FF2B5EF4-FFF2-40B4-BE49-F238E27FC236}">
                <a16:creationId xmlns:a16="http://schemas.microsoft.com/office/drawing/2014/main" id="{7939FED9-5E08-46CC-9C09-4D96B7B0F4A5}"/>
              </a:ext>
            </a:extLst>
          </p:cNvPr>
          <p:cNvSpPr txBox="1"/>
          <p:nvPr/>
        </p:nvSpPr>
        <p:spPr>
          <a:xfrm>
            <a:off x="7132922" y="3026824"/>
            <a:ext cx="523220" cy="1325745"/>
          </a:xfrm>
          <a:prstGeom prst="rect">
            <a:avLst/>
          </a:prstGeom>
          <a:noFill/>
        </p:spPr>
        <p:txBody>
          <a:bodyPr vert="eaVert" wrap="square" rtlCol="0">
            <a:spAutoFit/>
          </a:bodyPr>
          <a:lstStyle/>
          <a:p>
            <a:pPr algn="ctr"/>
            <a:r>
              <a:rPr lang="ja-JP" altLang="en-US" sz="1100" b="1" dirty="0">
                <a:solidFill>
                  <a:srgbClr val="FF7E79"/>
                </a:solidFill>
                <a:latin typeface="Meiryo UI" panose="020B0604030504040204" pitchFamily="50" charset="-128"/>
                <a:ea typeface="Meiryo UI" panose="020B0604030504040204" pitchFamily="50" charset="-128"/>
              </a:rPr>
              <a:t>ワーク・ライフ・バランス</a:t>
            </a:r>
          </a:p>
        </p:txBody>
      </p:sp>
      <p:pic>
        <p:nvPicPr>
          <p:cNvPr id="23" name="図 22">
            <a:extLst>
              <a:ext uri="{FF2B5EF4-FFF2-40B4-BE49-F238E27FC236}">
                <a16:creationId xmlns:a16="http://schemas.microsoft.com/office/drawing/2014/main" id="{166C004C-C6C8-4B3D-B3B9-93D1D634301B}"/>
              </a:ext>
            </a:extLst>
          </p:cNvPr>
          <p:cNvPicPr>
            <a:picLocks noChangeAspect="1"/>
          </p:cNvPicPr>
          <p:nvPr/>
        </p:nvPicPr>
        <p:blipFill>
          <a:blip r:embed="rId4"/>
          <a:stretch>
            <a:fillRect/>
          </a:stretch>
        </p:blipFill>
        <p:spPr>
          <a:xfrm>
            <a:off x="6882679" y="1324303"/>
            <a:ext cx="981482" cy="1635803"/>
          </a:xfrm>
          <a:prstGeom prst="rect">
            <a:avLst/>
          </a:prstGeom>
        </p:spPr>
      </p:pic>
      <p:sp>
        <p:nvSpPr>
          <p:cNvPr id="34" name="正方形/長方形 33">
            <a:extLst>
              <a:ext uri="{FF2B5EF4-FFF2-40B4-BE49-F238E27FC236}">
                <a16:creationId xmlns:a16="http://schemas.microsoft.com/office/drawing/2014/main" id="{C0CDA17E-64D7-4C96-82A1-EDB479CD6053}"/>
              </a:ext>
            </a:extLst>
          </p:cNvPr>
          <p:cNvSpPr/>
          <p:nvPr/>
        </p:nvSpPr>
        <p:spPr>
          <a:xfrm>
            <a:off x="1310790" y="5892655"/>
            <a:ext cx="7200170" cy="338554"/>
          </a:xfrm>
          <a:prstGeom prst="rect">
            <a:avLst/>
          </a:prstGeom>
          <a:solidFill>
            <a:schemeClr val="bg1"/>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1600" b="1" dirty="0">
                <a:ln w="0"/>
                <a:solidFill>
                  <a:srgbClr val="C00000"/>
                </a:solidFill>
                <a:latin typeface="Meiryo UI" panose="020B0604030504040204" pitchFamily="50" charset="-128"/>
                <a:ea typeface="Meiryo UI" panose="020B0604030504040204" pitchFamily="50" charset="-128"/>
              </a:rPr>
              <a:t>あなたは何ボスでしたか？この研修を参考に「イクボス度」をアップさせてください</a:t>
            </a:r>
            <a:endParaRPr lang="ja-JP" altLang="en-US" sz="1600" b="1" dirty="0">
              <a:ln/>
              <a:solidFill>
                <a:srgbClr val="C00000"/>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8B4AC6DF-8B56-4A76-AF6C-39D730304758}"/>
              </a:ext>
            </a:extLst>
          </p:cNvPr>
          <p:cNvSpPr txBox="1"/>
          <p:nvPr/>
        </p:nvSpPr>
        <p:spPr>
          <a:xfrm>
            <a:off x="8107437" y="1290002"/>
            <a:ext cx="1805562" cy="954107"/>
          </a:xfrm>
          <a:prstGeom prst="rect">
            <a:avLst/>
          </a:prstGeom>
          <a:noFill/>
          <a:effectLst/>
        </p:spPr>
        <p:txBody>
          <a:bodyPr wrap="square" rtlCol="0">
            <a:spAutoFit/>
          </a:bodyPr>
          <a:lstStyle/>
          <a:p>
            <a:r>
              <a:rPr lang="ja-JP" altLang="en-US" sz="2000" b="1" dirty="0">
                <a:ln w="0"/>
                <a:latin typeface="Meiryo UI" panose="020B0604030504040204" pitchFamily="50" charset="-128"/>
                <a:ea typeface="Meiryo UI" panose="020B0604030504040204" pitchFamily="50" charset="-128"/>
              </a:rPr>
              <a:t>イクボス</a:t>
            </a:r>
            <a:endParaRPr lang="en-US" altLang="ja-JP" sz="2000" b="1" dirty="0">
              <a:ln w="0"/>
              <a:latin typeface="Meiryo UI" panose="020B0604030504040204" pitchFamily="50" charset="-128"/>
              <a:ea typeface="Meiryo UI" panose="020B0604030504040204" pitchFamily="50" charset="-128"/>
            </a:endParaRPr>
          </a:p>
          <a:p>
            <a:r>
              <a:rPr lang="ja-JP" altLang="en-US" sz="1200" b="1" dirty="0">
                <a:ln w="0"/>
                <a:latin typeface="Meiryo UI" panose="020B0604030504040204" pitchFamily="50" charset="-128"/>
                <a:ea typeface="Meiryo UI" panose="020B0604030504040204" pitchFamily="50" charset="-128"/>
              </a:rPr>
              <a:t>部下のワーク・ライフ・バランスに配慮しながら会社の成果を出し続けるボス</a:t>
            </a:r>
          </a:p>
        </p:txBody>
      </p:sp>
      <p:sp>
        <p:nvSpPr>
          <p:cNvPr id="36" name="テキスト ボックス 35">
            <a:extLst>
              <a:ext uri="{FF2B5EF4-FFF2-40B4-BE49-F238E27FC236}">
                <a16:creationId xmlns:a16="http://schemas.microsoft.com/office/drawing/2014/main" id="{81CFBF1D-BC3A-44A7-9453-4F8309E5FF8E}"/>
              </a:ext>
            </a:extLst>
          </p:cNvPr>
          <p:cNvSpPr txBox="1"/>
          <p:nvPr/>
        </p:nvSpPr>
        <p:spPr>
          <a:xfrm>
            <a:off x="7969906" y="4934456"/>
            <a:ext cx="1984988" cy="954107"/>
          </a:xfrm>
          <a:prstGeom prst="rect">
            <a:avLst/>
          </a:prstGeom>
          <a:noFill/>
          <a:effectLst/>
        </p:spPr>
        <p:txBody>
          <a:bodyPr wrap="square" lIns="36000" rIns="36000" rtlCol="0">
            <a:spAutoFit/>
          </a:bodyPr>
          <a:lstStyle/>
          <a:p>
            <a:r>
              <a:rPr lang="ja-JP" altLang="en-US" sz="2000" b="1" dirty="0">
                <a:ln w="0"/>
                <a:latin typeface="Meiryo UI" panose="020B0604030504040204" pitchFamily="50" charset="-128"/>
                <a:ea typeface="Meiryo UI" panose="020B0604030504040204" pitchFamily="50" charset="-128"/>
              </a:rPr>
              <a:t>得ボス</a:t>
            </a:r>
            <a:endParaRPr lang="ja-JP" altLang="en-US" sz="1200" b="1" dirty="0">
              <a:ln w="0"/>
              <a:latin typeface="Meiryo UI" panose="020B0604030504040204" pitchFamily="50" charset="-128"/>
              <a:ea typeface="Meiryo UI" panose="020B0604030504040204" pitchFamily="50" charset="-128"/>
            </a:endParaRPr>
          </a:p>
          <a:p>
            <a:r>
              <a:rPr lang="ja-JP" altLang="en-US" sz="1200" b="1" dirty="0">
                <a:ln w="0"/>
                <a:latin typeface="Meiryo UI" panose="020B0604030504040204" pitchFamily="50" charset="-128"/>
                <a:ea typeface="Meiryo UI" panose="020B0604030504040204" pitchFamily="50" charset="-128"/>
              </a:rPr>
              <a:t>部下のワーク・ライフ・バランスに配慮するが、会社の成果はいまい</a:t>
            </a:r>
            <a:r>
              <a:rPr lang="ja-JP" altLang="en-US" sz="1200" b="1" dirty="0" err="1">
                <a:ln w="0"/>
                <a:latin typeface="Meiryo UI" panose="020B0604030504040204" pitchFamily="50" charset="-128"/>
                <a:ea typeface="Meiryo UI" panose="020B0604030504040204" pitchFamily="50" charset="-128"/>
              </a:rPr>
              <a:t>ち</a:t>
            </a:r>
            <a:r>
              <a:rPr lang="ja-JP" altLang="en-US" sz="1200" b="1" dirty="0">
                <a:ln w="0"/>
                <a:latin typeface="Meiryo UI" panose="020B0604030504040204" pitchFamily="50" charset="-128"/>
                <a:ea typeface="Meiryo UI" panose="020B0604030504040204" pitchFamily="50" charset="-128"/>
              </a:rPr>
              <a:t>出せないボス</a:t>
            </a:r>
          </a:p>
        </p:txBody>
      </p:sp>
      <p:pic>
        <p:nvPicPr>
          <p:cNvPr id="33" name="図 32">
            <a:extLst>
              <a:ext uri="{FF2B5EF4-FFF2-40B4-BE49-F238E27FC236}">
                <a16:creationId xmlns:a16="http://schemas.microsoft.com/office/drawing/2014/main" id="{80E841E2-1A2E-470C-BC40-F4747E99A444}"/>
              </a:ext>
            </a:extLst>
          </p:cNvPr>
          <p:cNvPicPr>
            <a:picLocks noChangeAspect="1"/>
          </p:cNvPicPr>
          <p:nvPr/>
        </p:nvPicPr>
        <p:blipFill>
          <a:blip r:embed="rId5"/>
          <a:stretch>
            <a:fillRect/>
          </a:stretch>
        </p:blipFill>
        <p:spPr>
          <a:xfrm>
            <a:off x="7311002" y="4789632"/>
            <a:ext cx="703706" cy="1005294"/>
          </a:xfrm>
          <a:prstGeom prst="rect">
            <a:avLst/>
          </a:prstGeom>
        </p:spPr>
      </p:pic>
      <p:sp>
        <p:nvSpPr>
          <p:cNvPr id="37" name="テキスト ボックス 36">
            <a:extLst>
              <a:ext uri="{FF2B5EF4-FFF2-40B4-BE49-F238E27FC236}">
                <a16:creationId xmlns:a16="http://schemas.microsoft.com/office/drawing/2014/main" id="{64B4D628-79EE-4D65-8B20-1F1F59400DC6}"/>
              </a:ext>
            </a:extLst>
          </p:cNvPr>
          <p:cNvSpPr txBox="1"/>
          <p:nvPr/>
        </p:nvSpPr>
        <p:spPr>
          <a:xfrm>
            <a:off x="102521" y="1098381"/>
            <a:ext cx="2026021" cy="954107"/>
          </a:xfrm>
          <a:prstGeom prst="rect">
            <a:avLst/>
          </a:prstGeom>
          <a:noFill/>
        </p:spPr>
        <p:txBody>
          <a:bodyPr wrap="square" rtlCol="0">
            <a:spAutoFit/>
          </a:bodyPr>
          <a:lstStyle/>
          <a:p>
            <a:r>
              <a:rPr lang="ja-JP" altLang="en-US"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　　　　　　</a:t>
            </a:r>
            <a:r>
              <a:rPr lang="ja-JP" altLang="en-US" sz="2000" b="1" dirty="0">
                <a:ln w="0"/>
                <a:latin typeface="Meiryo UI" panose="020B0604030504040204" pitchFamily="50" charset="-128"/>
                <a:ea typeface="Meiryo UI" panose="020B0604030504040204" pitchFamily="50" charset="-128"/>
              </a:rPr>
              <a:t>激ボス</a:t>
            </a:r>
            <a:endParaRPr lang="en-US" altLang="ja-JP" sz="2000" b="1" dirty="0">
              <a:ln w="0"/>
              <a:latin typeface="Meiryo UI" panose="020B0604030504040204" pitchFamily="50" charset="-128"/>
              <a:ea typeface="Meiryo UI" panose="020B0604030504040204" pitchFamily="50" charset="-128"/>
            </a:endParaRPr>
          </a:p>
          <a:p>
            <a:r>
              <a:rPr lang="ja-JP" altLang="en-US" sz="12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部下のワーク・ライフ・バランスは無視してでも会社の成果を圧倒的に出すボス</a:t>
            </a:r>
          </a:p>
        </p:txBody>
      </p:sp>
      <p:sp>
        <p:nvSpPr>
          <p:cNvPr id="38" name="テキスト ボックス 37">
            <a:extLst>
              <a:ext uri="{FF2B5EF4-FFF2-40B4-BE49-F238E27FC236}">
                <a16:creationId xmlns:a16="http://schemas.microsoft.com/office/drawing/2014/main" id="{C3F8CCF7-26E8-437B-B7A5-76A31AABA74A}"/>
              </a:ext>
            </a:extLst>
          </p:cNvPr>
          <p:cNvSpPr txBox="1"/>
          <p:nvPr/>
        </p:nvSpPr>
        <p:spPr>
          <a:xfrm>
            <a:off x="29757" y="4980111"/>
            <a:ext cx="2026021" cy="954107"/>
          </a:xfrm>
          <a:prstGeom prst="rect">
            <a:avLst/>
          </a:prstGeom>
          <a:noFill/>
          <a:effectLst/>
        </p:spPr>
        <p:txBody>
          <a:bodyPr wrap="square" rtlCol="0">
            <a:spAutoFit/>
          </a:bodyPr>
          <a:lstStyle/>
          <a:p>
            <a:r>
              <a:rPr lang="ja-JP" altLang="en-US"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　　　　　　</a:t>
            </a:r>
            <a:r>
              <a:rPr lang="ja-JP" altLang="en-US" sz="2000" b="1" dirty="0">
                <a:ln w="0"/>
                <a:latin typeface="Meiryo UI" panose="020B0604030504040204" pitchFamily="50" charset="-128"/>
                <a:ea typeface="Meiryo UI" panose="020B0604030504040204" pitchFamily="50" charset="-128"/>
              </a:rPr>
              <a:t>ダメボス</a:t>
            </a:r>
            <a:endParaRPr lang="en-US" altLang="ja-JP" sz="2000" b="1" dirty="0">
              <a:ln w="0"/>
              <a:latin typeface="Meiryo UI" panose="020B0604030504040204" pitchFamily="50" charset="-128"/>
              <a:ea typeface="Meiryo UI" panose="020B0604030504040204" pitchFamily="50" charset="-128"/>
            </a:endParaRPr>
          </a:p>
          <a:p>
            <a:r>
              <a:rPr lang="ja-JP" altLang="en-US" sz="1200" b="1" dirty="0">
                <a:ln w="0"/>
                <a:latin typeface="Meiryo UI" panose="020B0604030504040204" pitchFamily="50" charset="-128"/>
                <a:ea typeface="Meiryo UI" panose="020B0604030504040204" pitchFamily="50" charset="-128"/>
              </a:rPr>
              <a:t>部下のワーク・ライフ・バランスに配慮せず、会社の成果も　いまい</a:t>
            </a:r>
            <a:r>
              <a:rPr lang="ja-JP" altLang="en-US" sz="1200" b="1" dirty="0" err="1">
                <a:ln w="0"/>
                <a:latin typeface="Meiryo UI" panose="020B0604030504040204" pitchFamily="50" charset="-128"/>
                <a:ea typeface="Meiryo UI" panose="020B0604030504040204" pitchFamily="50" charset="-128"/>
              </a:rPr>
              <a:t>ち</a:t>
            </a:r>
            <a:r>
              <a:rPr lang="ja-JP" altLang="en-US" sz="1200" b="1" dirty="0">
                <a:ln w="0"/>
                <a:latin typeface="Meiryo UI" panose="020B0604030504040204" pitchFamily="50" charset="-128"/>
                <a:ea typeface="Meiryo UI" panose="020B0604030504040204" pitchFamily="50" charset="-128"/>
              </a:rPr>
              <a:t>出せないボス</a:t>
            </a:r>
          </a:p>
        </p:txBody>
      </p:sp>
      <p:sp>
        <p:nvSpPr>
          <p:cNvPr id="41" name="吹き出し: 角を丸めた四角形 40">
            <a:extLst>
              <a:ext uri="{FF2B5EF4-FFF2-40B4-BE49-F238E27FC236}">
                <a16:creationId xmlns:a16="http://schemas.microsoft.com/office/drawing/2014/main" id="{E1C9891F-2E32-4957-BCF0-17CBB9B95EB6}"/>
              </a:ext>
            </a:extLst>
          </p:cNvPr>
          <p:cNvSpPr/>
          <p:nvPr/>
        </p:nvSpPr>
        <p:spPr>
          <a:xfrm>
            <a:off x="5351615" y="1806141"/>
            <a:ext cx="1781307" cy="453061"/>
          </a:xfrm>
          <a:prstGeom prst="wedgeRoundRectCallout">
            <a:avLst>
              <a:gd name="adj1" fmla="val 57063"/>
              <a:gd name="adj2" fmla="val -45273"/>
              <a:gd name="adj3" fmla="val 16667"/>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r>
              <a:rPr lang="ja-JP" altLang="en-US" sz="900" dirty="0">
                <a:latin typeface="Meiryo UI" panose="020B0604030504040204" pitchFamily="50" charset="-128"/>
                <a:ea typeface="Meiryo UI" panose="020B0604030504040204" pitchFamily="50" charset="-128"/>
              </a:rPr>
              <a:t>部下の家族も大切な存在と考え、育児や介護など制約を抱えた社員の悩みを理解して一緒に解決できる。</a:t>
            </a:r>
          </a:p>
        </p:txBody>
      </p:sp>
      <p:sp>
        <p:nvSpPr>
          <p:cNvPr id="45" name="吹き出し: 円形 44">
            <a:extLst>
              <a:ext uri="{FF2B5EF4-FFF2-40B4-BE49-F238E27FC236}">
                <a16:creationId xmlns:a16="http://schemas.microsoft.com/office/drawing/2014/main" id="{C01EA3F9-CA60-4D6F-AF8F-EEB4C5DFBDA2}"/>
              </a:ext>
            </a:extLst>
          </p:cNvPr>
          <p:cNvSpPr/>
          <p:nvPr/>
        </p:nvSpPr>
        <p:spPr>
          <a:xfrm>
            <a:off x="7639826" y="4496091"/>
            <a:ext cx="1493640" cy="426735"/>
          </a:xfrm>
          <a:prstGeom prst="wedgeEllipseCallout">
            <a:avLst>
              <a:gd name="adj1" fmla="val -56903"/>
              <a:gd name="adj2" fmla="val 50772"/>
            </a:avLst>
          </a:prstGeom>
          <a:ln/>
        </p:spPr>
        <p:style>
          <a:lnRef idx="1">
            <a:schemeClr val="accent5"/>
          </a:lnRef>
          <a:fillRef idx="2">
            <a:schemeClr val="accent5"/>
          </a:fillRef>
          <a:effectRef idx="1">
            <a:schemeClr val="accent5"/>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部下の成長や組織力向上を</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促すマネジメントができない。</a:t>
            </a:r>
          </a:p>
        </p:txBody>
      </p:sp>
      <p:sp>
        <p:nvSpPr>
          <p:cNvPr id="46" name="吹き出し: 円形 45">
            <a:extLst>
              <a:ext uri="{FF2B5EF4-FFF2-40B4-BE49-F238E27FC236}">
                <a16:creationId xmlns:a16="http://schemas.microsoft.com/office/drawing/2014/main" id="{DED73142-3DA9-4539-8AE5-8D6A2A11B806}"/>
              </a:ext>
            </a:extLst>
          </p:cNvPr>
          <p:cNvSpPr/>
          <p:nvPr/>
        </p:nvSpPr>
        <p:spPr>
          <a:xfrm>
            <a:off x="5631768" y="5147295"/>
            <a:ext cx="1442066" cy="409767"/>
          </a:xfrm>
          <a:prstGeom prst="wedgeEllipseCallout">
            <a:avLst>
              <a:gd name="adj1" fmla="val 42665"/>
              <a:gd name="adj2" fmla="val 50127"/>
            </a:avLst>
          </a:prstGeom>
          <a:ln/>
        </p:spPr>
        <p:style>
          <a:lnRef idx="1">
            <a:schemeClr val="accent5"/>
          </a:lnRef>
          <a:fillRef idx="2">
            <a:schemeClr val="accent5"/>
          </a:fillRef>
          <a:effectRef idx="1">
            <a:schemeClr val="accent5"/>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社員のライフやキャリア</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デザインへの理解は示す。</a:t>
            </a:r>
          </a:p>
        </p:txBody>
      </p:sp>
      <p:sp>
        <p:nvSpPr>
          <p:cNvPr id="47" name="思考の吹き出し: 雲形 46">
            <a:extLst>
              <a:ext uri="{FF2B5EF4-FFF2-40B4-BE49-F238E27FC236}">
                <a16:creationId xmlns:a16="http://schemas.microsoft.com/office/drawing/2014/main" id="{94FED341-6A2E-400E-8625-80AEC98EDCE7}"/>
              </a:ext>
            </a:extLst>
          </p:cNvPr>
          <p:cNvSpPr/>
          <p:nvPr/>
        </p:nvSpPr>
        <p:spPr>
          <a:xfrm flipH="1">
            <a:off x="632303" y="4318341"/>
            <a:ext cx="1551643" cy="685916"/>
          </a:xfrm>
          <a:prstGeom prst="cloudCallout">
            <a:avLst>
              <a:gd name="adj1" fmla="val -56100"/>
              <a:gd name="adj2" fmla="val 27639"/>
            </a:avLst>
          </a:prstGeom>
          <a:ln/>
        </p:spPr>
        <p:style>
          <a:lnRef idx="1">
            <a:schemeClr val="accent4"/>
          </a:lnRef>
          <a:fillRef idx="2">
            <a:schemeClr val="accent4"/>
          </a:fillRef>
          <a:effectRef idx="1">
            <a:schemeClr val="accent4"/>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子育てや介護など</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制約のある社員の事情を</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理解していない。</a:t>
            </a:r>
          </a:p>
        </p:txBody>
      </p:sp>
      <p:sp>
        <p:nvSpPr>
          <p:cNvPr id="32" name="正方形/長方形 31">
            <a:extLst>
              <a:ext uri="{FF2B5EF4-FFF2-40B4-BE49-F238E27FC236}">
                <a16:creationId xmlns:a16="http://schemas.microsoft.com/office/drawing/2014/main" id="{BBD8818B-81A4-4A36-8303-4EDB1DDECE1A}"/>
              </a:ext>
            </a:extLst>
          </p:cNvPr>
          <p:cNvSpPr/>
          <p:nvPr/>
        </p:nvSpPr>
        <p:spPr>
          <a:xfrm>
            <a:off x="1310790" y="6258740"/>
            <a:ext cx="6776917" cy="215315"/>
          </a:xfrm>
          <a:prstGeom prst="rect">
            <a:avLst/>
          </a:prstGeom>
        </p:spPr>
        <p:txBody>
          <a:bodyPr wrap="square">
            <a:spAutoFit/>
          </a:bodyPr>
          <a:lstStyle/>
          <a:p>
            <a:pPr algn="r"/>
            <a:r>
              <a:rPr lang="ja-JP" altLang="en-US" sz="799" dirty="0">
                <a:latin typeface="Meiryo UI" panose="020B0604030504040204" pitchFamily="50" charset="-128"/>
                <a:ea typeface="Meiryo UI" panose="020B0604030504040204" pitchFamily="50" charset="-128"/>
                <a:cs typeface="Meiryo UI" panose="020B0604030504040204" pitchFamily="50" charset="-128"/>
              </a:rPr>
              <a:t>出典：愛知県産業労働部労政局労働福祉課仕事と生活の調和推進グループ「イクボス取組事例集」を参考に東京海上日動リスクコンサルティング</a:t>
            </a:r>
            <a:r>
              <a:rPr lang="en-US" altLang="ja-JP" sz="799" dirty="0">
                <a:latin typeface="Meiryo UI" panose="020B0604030504040204" pitchFamily="50" charset="-128"/>
                <a:ea typeface="Meiryo UI" panose="020B0604030504040204" pitchFamily="50" charset="-128"/>
                <a:cs typeface="Meiryo UI" panose="020B0604030504040204" pitchFamily="50" charset="-128"/>
              </a:rPr>
              <a:t>(</a:t>
            </a:r>
            <a:r>
              <a:rPr lang="ja-JP" altLang="en-US" sz="799" dirty="0">
                <a:latin typeface="Meiryo UI" panose="020B0604030504040204" pitchFamily="50" charset="-128"/>
                <a:ea typeface="Meiryo UI" panose="020B0604030504040204" pitchFamily="50" charset="-128"/>
                <a:cs typeface="Meiryo UI" panose="020B0604030504040204" pitchFamily="50" charset="-128"/>
              </a:rPr>
              <a:t>株</a:t>
            </a:r>
            <a:r>
              <a:rPr lang="en-US" altLang="ja-JP" sz="799" dirty="0">
                <a:latin typeface="Meiryo UI" panose="020B0604030504040204" pitchFamily="50" charset="-128"/>
                <a:ea typeface="Meiryo UI" panose="020B0604030504040204" pitchFamily="50" charset="-128"/>
                <a:cs typeface="Meiryo UI" panose="020B0604030504040204" pitchFamily="50" charset="-128"/>
              </a:rPr>
              <a:t>)</a:t>
            </a:r>
            <a:r>
              <a:rPr lang="ja-JP" altLang="en-US" sz="799" dirty="0">
                <a:latin typeface="Meiryo UI" panose="020B0604030504040204" pitchFamily="50" charset="-128"/>
                <a:ea typeface="Meiryo UI" panose="020B0604030504040204" pitchFamily="50" charset="-128"/>
                <a:cs typeface="Meiryo UI" panose="020B0604030504040204" pitchFamily="50" charset="-128"/>
              </a:rPr>
              <a:t>作成。</a:t>
            </a:r>
          </a:p>
        </p:txBody>
      </p:sp>
      <p:pic>
        <p:nvPicPr>
          <p:cNvPr id="7" name="図 6" descr="光 が含まれている画像&#10;&#10;自動的に生成された説明">
            <a:extLst>
              <a:ext uri="{FF2B5EF4-FFF2-40B4-BE49-F238E27FC236}">
                <a16:creationId xmlns:a16="http://schemas.microsoft.com/office/drawing/2014/main" id="{C84EA58F-05AD-414C-AF62-F6DAAB19C2A5}"/>
              </a:ext>
            </a:extLst>
          </p:cNvPr>
          <p:cNvPicPr>
            <a:picLocks noChangeAspect="1"/>
          </p:cNvPicPr>
          <p:nvPr/>
        </p:nvPicPr>
        <p:blipFill>
          <a:blip r:embed="rId6"/>
          <a:stretch>
            <a:fillRect/>
          </a:stretch>
        </p:blipFill>
        <p:spPr>
          <a:xfrm>
            <a:off x="7402951" y="1341116"/>
            <a:ext cx="967581" cy="1612635"/>
          </a:xfrm>
          <a:prstGeom prst="rect">
            <a:avLst/>
          </a:prstGeom>
        </p:spPr>
      </p:pic>
      <p:sp>
        <p:nvSpPr>
          <p:cNvPr id="40" name="吹き出し: 角を丸めた四角形 39">
            <a:extLst>
              <a:ext uri="{FF2B5EF4-FFF2-40B4-BE49-F238E27FC236}">
                <a16:creationId xmlns:a16="http://schemas.microsoft.com/office/drawing/2014/main" id="{BBA7BF13-7A8A-44E6-9566-241EAD59DADE}"/>
              </a:ext>
            </a:extLst>
          </p:cNvPr>
          <p:cNvSpPr/>
          <p:nvPr/>
        </p:nvSpPr>
        <p:spPr>
          <a:xfrm>
            <a:off x="7821795" y="2367966"/>
            <a:ext cx="1781150" cy="490484"/>
          </a:xfrm>
          <a:prstGeom prst="wedgeRoundRectCallout">
            <a:avLst>
              <a:gd name="adj1" fmla="val -33361"/>
              <a:gd name="adj2" fmla="val -81341"/>
              <a:gd name="adj3" fmla="val 16667"/>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r>
              <a:rPr lang="ja-JP" altLang="en-US" sz="900" dirty="0">
                <a:latin typeface="Meiryo UI" panose="020B0604030504040204" pitchFamily="50" charset="-128"/>
                <a:ea typeface="Meiryo UI" panose="020B0604030504040204" pitchFamily="50" charset="-128"/>
              </a:rPr>
              <a:t>自分自身の仕事のマネジメント能力が高く、短時間・少人数で成果を出すチームづくりとその運営ができる。</a:t>
            </a:r>
          </a:p>
        </p:txBody>
      </p:sp>
      <p:pic>
        <p:nvPicPr>
          <p:cNvPr id="8" name="図 7" descr="座る, ホワイト, ボックス, 衣類 が含まれている画像&#10;&#10;自動的に生成された説明">
            <a:extLst>
              <a:ext uri="{FF2B5EF4-FFF2-40B4-BE49-F238E27FC236}">
                <a16:creationId xmlns:a16="http://schemas.microsoft.com/office/drawing/2014/main" id="{CAE4A43E-291F-413D-8BC5-3CBCB32A12B6}"/>
              </a:ext>
            </a:extLst>
          </p:cNvPr>
          <p:cNvPicPr>
            <a:picLocks noChangeAspect="1"/>
          </p:cNvPicPr>
          <p:nvPr/>
        </p:nvPicPr>
        <p:blipFill>
          <a:blip r:embed="rId7"/>
          <a:stretch>
            <a:fillRect/>
          </a:stretch>
        </p:blipFill>
        <p:spPr>
          <a:xfrm>
            <a:off x="2645838" y="4253238"/>
            <a:ext cx="888565" cy="1131930"/>
          </a:xfrm>
          <a:prstGeom prst="rect">
            <a:avLst/>
          </a:prstGeom>
        </p:spPr>
      </p:pic>
      <p:pic>
        <p:nvPicPr>
          <p:cNvPr id="31" name="図 30">
            <a:extLst>
              <a:ext uri="{FF2B5EF4-FFF2-40B4-BE49-F238E27FC236}">
                <a16:creationId xmlns:a16="http://schemas.microsoft.com/office/drawing/2014/main" id="{BF2CEB96-9C3F-4B96-9F6E-9189BBDC530A}"/>
              </a:ext>
            </a:extLst>
          </p:cNvPr>
          <p:cNvPicPr>
            <a:picLocks noChangeAspect="1"/>
          </p:cNvPicPr>
          <p:nvPr/>
        </p:nvPicPr>
        <p:blipFill>
          <a:blip r:embed="rId8"/>
          <a:stretch>
            <a:fillRect/>
          </a:stretch>
        </p:blipFill>
        <p:spPr>
          <a:xfrm>
            <a:off x="1983254" y="4369325"/>
            <a:ext cx="1101206" cy="1314873"/>
          </a:xfrm>
          <a:prstGeom prst="rect">
            <a:avLst/>
          </a:prstGeom>
        </p:spPr>
      </p:pic>
      <p:sp>
        <p:nvSpPr>
          <p:cNvPr id="48" name="思考の吹き出し: 雲形 47">
            <a:extLst>
              <a:ext uri="{FF2B5EF4-FFF2-40B4-BE49-F238E27FC236}">
                <a16:creationId xmlns:a16="http://schemas.microsoft.com/office/drawing/2014/main" id="{F561023C-FCAC-4515-BDF9-0C47FEF00291}"/>
              </a:ext>
            </a:extLst>
          </p:cNvPr>
          <p:cNvSpPr/>
          <p:nvPr/>
        </p:nvSpPr>
        <p:spPr>
          <a:xfrm>
            <a:off x="3211441" y="5155874"/>
            <a:ext cx="1367178" cy="733966"/>
          </a:xfrm>
          <a:prstGeom prst="cloudCallout">
            <a:avLst>
              <a:gd name="adj1" fmla="val -60668"/>
              <a:gd name="adj2" fmla="val 14118"/>
            </a:avLst>
          </a:prstGeom>
          <a:ln/>
        </p:spPr>
        <p:style>
          <a:lnRef idx="1">
            <a:schemeClr val="accent4"/>
          </a:lnRef>
          <a:fillRef idx="2">
            <a:schemeClr val="accent4"/>
          </a:fillRef>
          <a:effectRef idx="1">
            <a:schemeClr val="accent4"/>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無駄な動きが多く、</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時間をかけているわりに</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仕事がはかどらない。</a:t>
            </a:r>
          </a:p>
        </p:txBody>
      </p:sp>
      <p:pic>
        <p:nvPicPr>
          <p:cNvPr id="11" name="図 10" descr="時計 が含まれている画像&#10;&#10;自動的に生成された説明">
            <a:extLst>
              <a:ext uri="{FF2B5EF4-FFF2-40B4-BE49-F238E27FC236}">
                <a16:creationId xmlns:a16="http://schemas.microsoft.com/office/drawing/2014/main" id="{78338C99-EAA3-4C89-A4F2-43D3FEAB0725}"/>
              </a:ext>
            </a:extLst>
          </p:cNvPr>
          <p:cNvPicPr>
            <a:picLocks noChangeAspect="1"/>
          </p:cNvPicPr>
          <p:nvPr/>
        </p:nvPicPr>
        <p:blipFill>
          <a:blip r:embed="rId9"/>
          <a:stretch>
            <a:fillRect/>
          </a:stretch>
        </p:blipFill>
        <p:spPr>
          <a:xfrm>
            <a:off x="1887081" y="1332848"/>
            <a:ext cx="1029260" cy="1274625"/>
          </a:xfrm>
          <a:prstGeom prst="rect">
            <a:avLst/>
          </a:prstGeom>
        </p:spPr>
      </p:pic>
      <p:pic>
        <p:nvPicPr>
          <p:cNvPr id="25" name="図 24">
            <a:extLst>
              <a:ext uri="{FF2B5EF4-FFF2-40B4-BE49-F238E27FC236}">
                <a16:creationId xmlns:a16="http://schemas.microsoft.com/office/drawing/2014/main" id="{D8373B92-198B-4BB6-9A22-B23003CCF3F6}"/>
              </a:ext>
            </a:extLst>
          </p:cNvPr>
          <p:cNvPicPr>
            <a:picLocks noChangeAspect="1"/>
          </p:cNvPicPr>
          <p:nvPr/>
        </p:nvPicPr>
        <p:blipFill>
          <a:blip r:embed="rId10"/>
          <a:stretch>
            <a:fillRect/>
          </a:stretch>
        </p:blipFill>
        <p:spPr>
          <a:xfrm>
            <a:off x="1445233" y="1767597"/>
            <a:ext cx="908373" cy="1131930"/>
          </a:xfrm>
          <a:prstGeom prst="rect">
            <a:avLst/>
          </a:prstGeom>
        </p:spPr>
      </p:pic>
      <p:sp>
        <p:nvSpPr>
          <p:cNvPr id="44" name="爆発: 14 pt 43">
            <a:extLst>
              <a:ext uri="{FF2B5EF4-FFF2-40B4-BE49-F238E27FC236}">
                <a16:creationId xmlns:a16="http://schemas.microsoft.com/office/drawing/2014/main" id="{EE5B5E42-0F90-47A8-8B01-B765C45FF148}"/>
              </a:ext>
            </a:extLst>
          </p:cNvPr>
          <p:cNvSpPr/>
          <p:nvPr/>
        </p:nvSpPr>
        <p:spPr>
          <a:xfrm>
            <a:off x="2690858" y="1352337"/>
            <a:ext cx="1895461" cy="812317"/>
          </a:xfrm>
          <a:prstGeom prst="irregularSeal2">
            <a:avLst/>
          </a:prstGeom>
          <a:ln/>
        </p:spPr>
        <p:style>
          <a:lnRef idx="1">
            <a:schemeClr val="accent3"/>
          </a:lnRef>
          <a:fillRef idx="2">
            <a:schemeClr val="accent3"/>
          </a:fillRef>
          <a:effectRef idx="1">
            <a:schemeClr val="accent3"/>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無理な仕事量や</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長時間勤務を根性論で</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乗り切ろうとする。</a:t>
            </a:r>
          </a:p>
        </p:txBody>
      </p:sp>
      <p:sp>
        <p:nvSpPr>
          <p:cNvPr id="43" name="爆発: 14 pt 42">
            <a:extLst>
              <a:ext uri="{FF2B5EF4-FFF2-40B4-BE49-F238E27FC236}">
                <a16:creationId xmlns:a16="http://schemas.microsoft.com/office/drawing/2014/main" id="{4BC27ABC-26FE-4727-B4D7-E226101B0F6A}"/>
              </a:ext>
            </a:extLst>
          </p:cNvPr>
          <p:cNvSpPr/>
          <p:nvPr/>
        </p:nvSpPr>
        <p:spPr>
          <a:xfrm>
            <a:off x="56259" y="2391605"/>
            <a:ext cx="2127687" cy="988358"/>
          </a:xfrm>
          <a:prstGeom prst="irregularSeal2">
            <a:avLst/>
          </a:prstGeom>
          <a:ln/>
        </p:spPr>
        <p:style>
          <a:lnRef idx="1">
            <a:schemeClr val="accent3"/>
          </a:lnRef>
          <a:fillRef idx="2">
            <a:schemeClr val="accent3"/>
          </a:fillRef>
          <a:effectRef idx="1">
            <a:schemeClr val="accent3"/>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残業や休日出勤を</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いとわない部下ばかり</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目をかける。</a:t>
            </a:r>
          </a:p>
        </p:txBody>
      </p:sp>
    </p:spTree>
    <p:extLst>
      <p:ext uri="{BB962C8B-B14F-4D97-AF65-F5344CB8AC3E}">
        <p14:creationId xmlns:p14="http://schemas.microsoft.com/office/powerpoint/2010/main" val="528558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78529" y="240992"/>
            <a:ext cx="8915400" cy="647700"/>
          </a:xfrm>
        </p:spPr>
        <p:txBody>
          <a:bodyPr anchor="ctr"/>
          <a:lstStyle/>
          <a:p>
            <a:r>
              <a:rPr lang="en-US" altLang="ja-JP" sz="2400" dirty="0">
                <a:latin typeface="Meiryo" panose="020B0604030504040204" pitchFamily="34" charset="-128"/>
                <a:ea typeface="Meiryo" panose="020B0604030504040204" pitchFamily="34" charset="-128"/>
              </a:rPr>
              <a:t>3-5</a:t>
            </a:r>
            <a:r>
              <a:rPr lang="en-US" altLang="ja-JP" sz="2400" dirty="0">
                <a:solidFill>
                  <a:schemeClr val="tx1"/>
                </a:solidFill>
                <a:latin typeface="Meiryo" panose="020B0604030504040204" pitchFamily="34" charset="-128"/>
                <a:ea typeface="Meiryo" panose="020B0604030504040204" pitchFamily="34" charset="-128"/>
              </a:rPr>
              <a:t>     </a:t>
            </a:r>
            <a:r>
              <a:rPr kumimoji="1" lang="ja-JP" altLang="en-US" sz="2400">
                <a:solidFill>
                  <a:schemeClr val="tx1"/>
                </a:solidFill>
                <a:latin typeface="Meiryo" panose="020B0604030504040204" pitchFamily="34" charset="-128"/>
                <a:ea typeface="Meiryo" panose="020B0604030504040204" pitchFamily="34" charset="-128"/>
              </a:rPr>
              <a:t>イクボス</a:t>
            </a:r>
            <a:r>
              <a:rPr kumimoji="1" lang="en-US" altLang="ja-JP" sz="2400" dirty="0">
                <a:solidFill>
                  <a:schemeClr val="tx1"/>
                </a:solidFill>
                <a:latin typeface="Meiryo" panose="020B0604030504040204" pitchFamily="34" charset="-128"/>
                <a:ea typeface="Meiryo" panose="020B0604030504040204" pitchFamily="34" charset="-128"/>
              </a:rPr>
              <a:t>10</a:t>
            </a:r>
            <a:r>
              <a:rPr kumimoji="1" lang="ja-JP" altLang="en-US" sz="2400" dirty="0">
                <a:solidFill>
                  <a:schemeClr val="tx1"/>
                </a:solidFill>
                <a:latin typeface="Meiryo" panose="020B0604030504040204" pitchFamily="34" charset="-128"/>
                <a:ea typeface="Meiryo" panose="020B0604030504040204" pitchFamily="34" charset="-128"/>
              </a:rPr>
              <a:t>の実践</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a:pPr>
                <a:defRPr/>
              </a:pPr>
              <a:t>24</a:t>
            </a:fld>
            <a:endParaRPr lang="en-US" altLang="ja-JP" sz="1600" dirty="0"/>
          </a:p>
        </p:txBody>
      </p:sp>
      <p:sp>
        <p:nvSpPr>
          <p:cNvPr id="50" name="角丸四角形 49"/>
          <p:cNvSpPr/>
          <p:nvPr/>
        </p:nvSpPr>
        <p:spPr>
          <a:xfrm>
            <a:off x="447676" y="1294433"/>
            <a:ext cx="9194044" cy="4884126"/>
          </a:xfrm>
          <a:prstGeom prst="roundRect">
            <a:avLst>
              <a:gd name="adj" fmla="val 71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688498" y="1670819"/>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１</a:t>
            </a:r>
          </a:p>
        </p:txBody>
      </p:sp>
      <p:sp>
        <p:nvSpPr>
          <p:cNvPr id="53" name="テキスト ボックス 52"/>
          <p:cNvSpPr txBox="1"/>
          <p:nvPr/>
        </p:nvSpPr>
        <p:spPr>
          <a:xfrm>
            <a:off x="688496" y="2580260"/>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２</a:t>
            </a:r>
          </a:p>
        </p:txBody>
      </p:sp>
      <p:sp>
        <p:nvSpPr>
          <p:cNvPr id="54" name="テキスト ボックス 53"/>
          <p:cNvSpPr txBox="1"/>
          <p:nvPr/>
        </p:nvSpPr>
        <p:spPr>
          <a:xfrm>
            <a:off x="688496" y="3470652"/>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３</a:t>
            </a:r>
          </a:p>
        </p:txBody>
      </p:sp>
      <p:sp>
        <p:nvSpPr>
          <p:cNvPr id="55" name="テキスト ボックス 54"/>
          <p:cNvSpPr txBox="1"/>
          <p:nvPr/>
        </p:nvSpPr>
        <p:spPr>
          <a:xfrm>
            <a:off x="688496" y="4361042"/>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４</a:t>
            </a:r>
          </a:p>
        </p:txBody>
      </p:sp>
      <p:sp>
        <p:nvSpPr>
          <p:cNvPr id="56" name="テキスト ボックス 55"/>
          <p:cNvSpPr txBox="1"/>
          <p:nvPr/>
        </p:nvSpPr>
        <p:spPr>
          <a:xfrm>
            <a:off x="688495" y="5300857"/>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５</a:t>
            </a:r>
          </a:p>
        </p:txBody>
      </p:sp>
      <p:sp>
        <p:nvSpPr>
          <p:cNvPr id="58" name="テキスト ボックス 57"/>
          <p:cNvSpPr txBox="1"/>
          <p:nvPr/>
        </p:nvSpPr>
        <p:spPr>
          <a:xfrm>
            <a:off x="5036232" y="1661534"/>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６</a:t>
            </a:r>
          </a:p>
        </p:txBody>
      </p:sp>
      <p:sp>
        <p:nvSpPr>
          <p:cNvPr id="59" name="テキスト ボックス 58"/>
          <p:cNvSpPr txBox="1"/>
          <p:nvPr/>
        </p:nvSpPr>
        <p:spPr>
          <a:xfrm>
            <a:off x="5036230" y="2570975"/>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７</a:t>
            </a:r>
          </a:p>
        </p:txBody>
      </p:sp>
      <p:sp>
        <p:nvSpPr>
          <p:cNvPr id="60" name="テキスト ボックス 59"/>
          <p:cNvSpPr txBox="1"/>
          <p:nvPr/>
        </p:nvSpPr>
        <p:spPr>
          <a:xfrm>
            <a:off x="5036229" y="3461365"/>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８</a:t>
            </a:r>
          </a:p>
        </p:txBody>
      </p:sp>
      <p:sp>
        <p:nvSpPr>
          <p:cNvPr id="61" name="テキスト ボックス 60"/>
          <p:cNvSpPr txBox="1"/>
          <p:nvPr/>
        </p:nvSpPr>
        <p:spPr>
          <a:xfrm>
            <a:off x="5036229" y="4351757"/>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９</a:t>
            </a:r>
          </a:p>
        </p:txBody>
      </p:sp>
      <p:sp>
        <p:nvSpPr>
          <p:cNvPr id="62" name="テキスト ボックス 61"/>
          <p:cNvSpPr txBox="1"/>
          <p:nvPr/>
        </p:nvSpPr>
        <p:spPr>
          <a:xfrm>
            <a:off x="5036229" y="5291570"/>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１０</a:t>
            </a:r>
          </a:p>
        </p:txBody>
      </p:sp>
      <p:sp>
        <p:nvSpPr>
          <p:cNvPr id="63" name="テキスト ボックス 62"/>
          <p:cNvSpPr txBox="1"/>
          <p:nvPr/>
        </p:nvSpPr>
        <p:spPr>
          <a:xfrm>
            <a:off x="1287303" y="1656414"/>
            <a:ext cx="3589497" cy="777136"/>
          </a:xfrm>
          <a:prstGeom prst="rect">
            <a:avLst/>
          </a:prstGeom>
          <a:noFill/>
        </p:spPr>
        <p:txBody>
          <a:bodyPr wrap="square" rtlCol="0">
            <a:spAutoFit/>
          </a:bodyPr>
          <a:lstStyle/>
          <a:p>
            <a:r>
              <a:rPr lang="ja-JP" altLang="ja-JP" sz="1400" b="1" dirty="0">
                <a:latin typeface="Meiryo UI" panose="020B0604030504040204" pitchFamily="50" charset="-128"/>
                <a:ea typeface="Meiryo UI" panose="020B0604030504040204" pitchFamily="50" charset="-128"/>
                <a:cs typeface="Meiryo UI" panose="020B0604030504040204" pitchFamily="50" charset="-128"/>
              </a:rPr>
              <a:t>会議のムダ取り</a:t>
            </a:r>
          </a:p>
          <a:p>
            <a:pPr>
              <a:spcBef>
                <a:spcPts val="336"/>
              </a:spcBef>
            </a:pPr>
            <a:r>
              <a:rPr lang="ja-JP" altLang="ja-JP" sz="1400" dirty="0">
                <a:latin typeface="Meiryo UI" panose="020B0604030504040204" pitchFamily="50" charset="-128"/>
                <a:ea typeface="Meiryo UI" panose="020B0604030504040204" pitchFamily="50" charset="-128"/>
                <a:cs typeface="Meiryo UI" panose="020B0604030504040204" pitchFamily="50" charset="-128"/>
              </a:rPr>
              <a:t>会議の目的やゴールを示し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終了時間が守られている</a:t>
            </a:r>
          </a:p>
        </p:txBody>
      </p:sp>
      <p:sp>
        <p:nvSpPr>
          <p:cNvPr id="64" name="テキスト ボックス 63"/>
          <p:cNvSpPr txBox="1"/>
          <p:nvPr/>
        </p:nvSpPr>
        <p:spPr>
          <a:xfrm>
            <a:off x="1274057" y="2547908"/>
            <a:ext cx="3450343" cy="56169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社内資料の削減</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336"/>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職場内での作成資料の分量は適切である</a:t>
            </a:r>
          </a:p>
        </p:txBody>
      </p:sp>
      <p:sp>
        <p:nvSpPr>
          <p:cNvPr id="65" name="テキスト ボックス 64"/>
          <p:cNvSpPr txBox="1"/>
          <p:nvPr/>
        </p:nvSpPr>
        <p:spPr>
          <a:xfrm>
            <a:off x="1264185" y="3404795"/>
            <a:ext cx="3612616"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書類の整理整頓</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共有キャビネットは整理整頓され、必要なものがすぐに探せる</a:t>
            </a:r>
          </a:p>
        </p:txBody>
      </p:sp>
      <p:sp>
        <p:nvSpPr>
          <p:cNvPr id="66" name="テキスト ボックス 65"/>
          <p:cNvSpPr txBox="1"/>
          <p:nvPr/>
        </p:nvSpPr>
        <p:spPr>
          <a:xfrm>
            <a:off x="1261047" y="4317146"/>
            <a:ext cx="3615754" cy="95410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標準化・マニュアル化</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大きな仕事が終わった際には概要報告をまとめ、業務の手順書は、他人が見てもわかるように作成している</a:t>
            </a:r>
          </a:p>
        </p:txBody>
      </p:sp>
      <p:sp>
        <p:nvSpPr>
          <p:cNvPr id="67" name="テキスト ボックス 66"/>
          <p:cNvSpPr txBox="1"/>
          <p:nvPr/>
        </p:nvSpPr>
        <p:spPr>
          <a:xfrm>
            <a:off x="1281029" y="5259384"/>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労働時間を適切管理</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上司は部下の日々の労働時間を把握し、</a:t>
            </a:r>
          </a:p>
          <a:p>
            <a:pPr>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負荷が集中している部下のサポートをしている</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5608785" y="1631499"/>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業務分担の適正化</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業務分担に偏りがないか常に見直し、特定の人が残業や深夜業をおこなうようなことはない</a:t>
            </a:r>
          </a:p>
        </p:txBody>
      </p:sp>
      <p:sp>
        <p:nvSpPr>
          <p:cNvPr id="69" name="テキスト ボックス 68"/>
          <p:cNvSpPr txBox="1"/>
          <p:nvPr/>
        </p:nvSpPr>
        <p:spPr>
          <a:xfrm>
            <a:off x="5607263" y="2515830"/>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担当以外の業務を知る</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担当業務だけでなく周辺の業務に関する知識を身につけている</a:t>
            </a:r>
          </a:p>
        </p:txBody>
      </p:sp>
      <p:sp>
        <p:nvSpPr>
          <p:cNvPr id="70" name="テキスト ボックス 69"/>
          <p:cNvSpPr txBox="1"/>
          <p:nvPr/>
        </p:nvSpPr>
        <p:spPr>
          <a:xfrm>
            <a:off x="5613726" y="3424340"/>
            <a:ext cx="3577776"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スケジュール共有化</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上司と部下、部下同士で、日々のスケジュールを確認している</a:t>
            </a:r>
          </a:p>
        </p:txBody>
      </p:sp>
      <p:sp>
        <p:nvSpPr>
          <p:cNvPr id="71" name="テキスト ボックス 70"/>
          <p:cNvSpPr txBox="1"/>
          <p:nvPr/>
        </p:nvSpPr>
        <p:spPr>
          <a:xfrm>
            <a:off x="5607263" y="4317146"/>
            <a:ext cx="3940634" cy="781752"/>
          </a:xfrm>
          <a:prstGeom prst="rect">
            <a:avLst/>
          </a:prstGeom>
          <a:noFill/>
        </p:spPr>
        <p:txBody>
          <a:bodyPr wrap="square" rtlCol="0">
            <a:spAutoFit/>
          </a:bodyPr>
          <a:lstStyle/>
          <a:p>
            <a:r>
              <a:rPr lang="ja-JP" altLang="en-US" sz="1400" b="1">
                <a:latin typeface="Meiryo UI" panose="020B0604030504040204" pitchFamily="50" charset="-128"/>
                <a:ea typeface="Meiryo UI" panose="020B0604030504040204" pitchFamily="50" charset="-128"/>
                <a:cs typeface="Meiryo UI" panose="020B0604030504040204" pitchFamily="50" charset="-128"/>
              </a:rPr>
              <a:t>「がんばるタイム」の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設定</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電話対応等にさえぎられず、担当業務に集中できる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時間がある</a:t>
            </a:r>
          </a:p>
        </p:txBody>
      </p:sp>
      <p:sp>
        <p:nvSpPr>
          <p:cNvPr id="72" name="テキスト ボックス 71"/>
          <p:cNvSpPr txBox="1"/>
          <p:nvPr/>
        </p:nvSpPr>
        <p:spPr>
          <a:xfrm>
            <a:off x="5607263" y="5259383"/>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仕事効率化策の共有</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仕事が早い人の業務の進め方を、職場内で共有している</a:t>
            </a:r>
          </a:p>
        </p:txBody>
      </p:sp>
      <p:sp>
        <p:nvSpPr>
          <p:cNvPr id="6" name="正方形/長方形 5"/>
          <p:cNvSpPr/>
          <p:nvPr/>
        </p:nvSpPr>
        <p:spPr>
          <a:xfrm>
            <a:off x="950270" y="1070116"/>
            <a:ext cx="4663456" cy="369332"/>
          </a:xfrm>
          <a:prstGeom prst="rect">
            <a:avLst/>
          </a:prstGeom>
          <a:solidFill>
            <a:schemeClr val="bg1"/>
          </a:solidFill>
        </p:spPr>
        <p:txBody>
          <a:bodyPr wrap="none">
            <a:spAutoFit/>
          </a:bodyPr>
          <a:lstStyle/>
          <a:p>
            <a:pPr>
              <a:spcBef>
                <a:spcPts val="300"/>
              </a:spcBef>
              <a:spcAft>
                <a:spcPts val="300"/>
              </a:spcAft>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イクボス</a:t>
            </a:r>
            <a:r>
              <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の実践 </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ー まずはここから始めてみよう！</a:t>
            </a:r>
            <a:endPar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2183130" y="6216659"/>
            <a:ext cx="7372866" cy="20536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内閣府　カエル！ジャパン（</a:t>
            </a:r>
            <a:r>
              <a:rPr lang="en-US" altLang="ja-JP"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「３つの心構え」と「</a:t>
            </a:r>
            <a:r>
              <a:rPr lang="en-US" altLang="ja-JP"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の実践」</a:t>
            </a:r>
            <a:r>
              <a:rPr lang="en-US" altLang="ja-JP"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佐藤博樹・武石恵美子著（</a:t>
            </a:r>
            <a:r>
              <a:rPr lang="en-US" altLang="ja-JP"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年）「職場のワーク・ライフ・バランス」（日経文庫）を基に作成</a:t>
            </a:r>
          </a:p>
        </p:txBody>
      </p:sp>
    </p:spTree>
    <p:extLst>
      <p:ext uri="{BB962C8B-B14F-4D97-AF65-F5344CB8AC3E}">
        <p14:creationId xmlns:p14="http://schemas.microsoft.com/office/powerpoint/2010/main" val="3955557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300" y="227034"/>
            <a:ext cx="8915400" cy="647700"/>
          </a:xfrm>
        </p:spPr>
        <p:txBody>
          <a:bodyPr anchor="ctr"/>
          <a:lstStyle/>
          <a:p>
            <a:r>
              <a:rPr lang="en-US" altLang="ja-JP" sz="2400" dirty="0">
                <a:latin typeface="Meiryo" panose="020B0604030504040204" pitchFamily="34" charset="-128"/>
                <a:ea typeface="Meiryo" panose="020B0604030504040204" pitchFamily="34" charset="-128"/>
              </a:rPr>
              <a:t> 3-6     </a:t>
            </a:r>
            <a:r>
              <a:rPr kumimoji="1" lang="ja-JP" altLang="en-US" sz="2400">
                <a:solidFill>
                  <a:schemeClr val="tx1"/>
                </a:solidFill>
                <a:latin typeface="Meiryo" panose="020B0604030504040204" pitchFamily="34" charset="-128"/>
                <a:ea typeface="Meiryo" panose="020B0604030504040204" pitchFamily="34" charset="-128"/>
              </a:rPr>
              <a:t>イクボス</a:t>
            </a:r>
            <a:r>
              <a:rPr kumimoji="1" lang="ja-JP" altLang="en-US" sz="2400" dirty="0">
                <a:solidFill>
                  <a:schemeClr val="tx1"/>
                </a:solidFill>
                <a:latin typeface="Meiryo" panose="020B0604030504040204" pitchFamily="34" charset="-128"/>
                <a:ea typeface="Meiryo" panose="020B0604030504040204" pitchFamily="34" charset="-128"/>
              </a:rPr>
              <a:t>の取組事例①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a:pPr>
                <a:defRPr/>
              </a:pPr>
              <a:t>25</a:t>
            </a:fld>
            <a:endParaRPr lang="en-US" altLang="ja-JP" sz="1600" dirty="0"/>
          </a:p>
        </p:txBody>
      </p:sp>
      <p:sp>
        <p:nvSpPr>
          <p:cNvPr id="34" name="テキスト ボックス 33">
            <a:extLst>
              <a:ext uri="{FF2B5EF4-FFF2-40B4-BE49-F238E27FC236}">
                <a16:creationId xmlns:a16="http://schemas.microsoft.com/office/drawing/2014/main" id="{A24EED9F-378B-433C-9D46-62AE2AB42942}"/>
              </a:ext>
            </a:extLst>
          </p:cNvPr>
          <p:cNvSpPr txBox="1"/>
          <p:nvPr/>
        </p:nvSpPr>
        <p:spPr>
          <a:xfrm>
            <a:off x="1690381" y="1253647"/>
            <a:ext cx="4122000" cy="461665"/>
          </a:xfrm>
          <a:prstGeom prst="rect">
            <a:avLst/>
          </a:prstGeom>
          <a:noFill/>
        </p:spPr>
        <p:txBody>
          <a:bodyPr wrap="square" rtlCol="0">
            <a:spAutoFit/>
          </a:bodyPr>
          <a:lstStyle/>
          <a:p>
            <a:pPr algn="ct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イクボスの取組事例をご紹介！</a:t>
            </a:r>
            <a:endParaRPr lang="en-US" altLang="ja-JP" sz="2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四角形: 角を丸くする 8">
            <a:extLst>
              <a:ext uri="{FF2B5EF4-FFF2-40B4-BE49-F238E27FC236}">
                <a16:creationId xmlns:a16="http://schemas.microsoft.com/office/drawing/2014/main" id="{E4BB4263-5959-433C-AA4D-7B49ED2BB8EA}"/>
              </a:ext>
            </a:extLst>
          </p:cNvPr>
          <p:cNvSpPr/>
          <p:nvPr/>
        </p:nvSpPr>
        <p:spPr>
          <a:xfrm>
            <a:off x="623845" y="2295885"/>
            <a:ext cx="4122000" cy="1290560"/>
          </a:xfrm>
          <a:prstGeom prst="roundRect">
            <a:avLst>
              <a:gd name="adj" fmla="val 12730"/>
            </a:avLst>
          </a:prstGeom>
          <a:noFill/>
          <a:ln>
            <a:noFill/>
          </a:ln>
          <a:effectLst/>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285749" indent="-285749">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必要な会議に必要なメンバーが集まるよう、会議の時間・内容を見直し。不要な会議はやらない</a:t>
            </a:r>
            <a:endParaRPr lang="en-US" altLang="ja-JP" sz="1400" dirty="0">
              <a:solidFill>
                <a:schemeClr val="tx1"/>
              </a:solidFill>
              <a:latin typeface="Meiryo UI" panose="020B0604030504040204" pitchFamily="50" charset="-128"/>
              <a:ea typeface="Meiryo UI" panose="020B0604030504040204" pitchFamily="50" charset="-128"/>
            </a:endParaRPr>
          </a:p>
          <a:p>
            <a:pPr marL="285749" indent="-285749">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会議を開催する場合は、回数を減らす、時間を区切る、全員が参加できる時間に変更する</a:t>
            </a:r>
            <a:endParaRPr lang="en-US" altLang="ja-JP" sz="1400" dirty="0">
              <a:solidFill>
                <a:schemeClr val="tx1"/>
              </a:solidFill>
              <a:latin typeface="Meiryo UI" panose="020B0604030504040204" pitchFamily="50" charset="-128"/>
              <a:ea typeface="Meiryo UI" panose="020B0604030504040204" pitchFamily="50" charset="-128"/>
            </a:endParaRPr>
          </a:p>
          <a:p>
            <a:pPr marL="285749" indent="-285749">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目的とアジェンダを明確にすることで時間短縮</a:t>
            </a:r>
          </a:p>
        </p:txBody>
      </p:sp>
      <p:sp>
        <p:nvSpPr>
          <p:cNvPr id="43" name="四角形: 角を丸くする 42">
            <a:extLst>
              <a:ext uri="{FF2B5EF4-FFF2-40B4-BE49-F238E27FC236}">
                <a16:creationId xmlns:a16="http://schemas.microsoft.com/office/drawing/2014/main" id="{92CE854E-6230-4A6B-A52E-BFD00147E38D}"/>
              </a:ext>
            </a:extLst>
          </p:cNvPr>
          <p:cNvSpPr/>
          <p:nvPr/>
        </p:nvSpPr>
        <p:spPr>
          <a:xfrm>
            <a:off x="624723" y="5291037"/>
            <a:ext cx="4122000" cy="612000"/>
          </a:xfrm>
          <a:prstGeom prst="roundRect">
            <a:avLst>
              <a:gd name="adj" fmla="val 8447"/>
            </a:avLst>
          </a:prstGeom>
          <a:noFill/>
          <a:ln>
            <a:noFill/>
          </a:ln>
          <a:effectLst/>
        </p:spPr>
        <p:style>
          <a:lnRef idx="1">
            <a:schemeClr val="accent6"/>
          </a:lnRef>
          <a:fillRef idx="2">
            <a:schemeClr val="accent6"/>
          </a:fillRef>
          <a:effectRef idx="1">
            <a:schemeClr val="accent6"/>
          </a:effectRef>
          <a:fontRef idx="minor">
            <a:schemeClr val="dk1"/>
          </a:fontRef>
        </p:style>
        <p:txBody>
          <a:bodyPr lIns="36000" tIns="36000" rIns="0" bIns="36000" rtlCol="0" anchor="ctr"/>
          <a:lstStyle/>
          <a:p>
            <a:pPr marL="285749" indent="-285749">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ペーパーレスやメールの活用などにより「ムダ、ムリ、ムラ」を省き、合理化と効率化を図る</a:t>
            </a:r>
          </a:p>
        </p:txBody>
      </p:sp>
      <p:sp>
        <p:nvSpPr>
          <p:cNvPr id="45" name="四角形: 角を丸くする 44">
            <a:extLst>
              <a:ext uri="{FF2B5EF4-FFF2-40B4-BE49-F238E27FC236}">
                <a16:creationId xmlns:a16="http://schemas.microsoft.com/office/drawing/2014/main" id="{E431332C-6BFE-4F55-B5E7-53EBD6E2BDE4}"/>
              </a:ext>
            </a:extLst>
          </p:cNvPr>
          <p:cNvSpPr/>
          <p:nvPr/>
        </p:nvSpPr>
        <p:spPr>
          <a:xfrm>
            <a:off x="5473866" y="2266916"/>
            <a:ext cx="4122000" cy="742180"/>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285749" indent="-285749">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従業員からの優れた改善提案はすぐに採用　　　　　マニュアルに落とし込み業務を標準化</a:t>
            </a:r>
            <a:endParaRPr lang="en-US" altLang="ja-JP" sz="1400" dirty="0">
              <a:solidFill>
                <a:schemeClr val="tx1"/>
              </a:solidFill>
              <a:latin typeface="Meiryo UI" panose="020B0604030504040204" pitchFamily="50" charset="-128"/>
              <a:ea typeface="Meiryo UI" panose="020B0604030504040204" pitchFamily="50" charset="-128"/>
            </a:endParaRPr>
          </a:p>
          <a:p>
            <a:pPr marL="285749" indent="-285749">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他部署にも協力を仰いで業務を効率化</a:t>
            </a:r>
          </a:p>
        </p:txBody>
      </p:sp>
      <p:sp>
        <p:nvSpPr>
          <p:cNvPr id="47" name="四角形: 角を丸くする 46">
            <a:extLst>
              <a:ext uri="{FF2B5EF4-FFF2-40B4-BE49-F238E27FC236}">
                <a16:creationId xmlns:a16="http://schemas.microsoft.com/office/drawing/2014/main" id="{1503816B-5D4E-4C0E-A0B2-F5EAF275AEB6}"/>
              </a:ext>
            </a:extLst>
          </p:cNvPr>
          <p:cNvSpPr/>
          <p:nvPr/>
        </p:nvSpPr>
        <p:spPr>
          <a:xfrm>
            <a:off x="5473866" y="3483294"/>
            <a:ext cx="4122000" cy="1440000"/>
          </a:xfrm>
          <a:prstGeom prst="roundRect">
            <a:avLst>
              <a:gd name="adj" fmla="val 11943"/>
            </a:avLst>
          </a:prstGeom>
          <a:noFill/>
          <a:ln>
            <a:noFill/>
          </a:ln>
          <a:effectLst/>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285749" indent="-285749">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「残業時間</a:t>
            </a:r>
            <a:r>
              <a:rPr lang="en-US" altLang="ja-JP" sz="1400" dirty="0">
                <a:solidFill>
                  <a:schemeClr val="tx1"/>
                </a:solidFill>
                <a:latin typeface="Meiryo UI" panose="020B0604030504040204" pitchFamily="50" charset="-128"/>
                <a:ea typeface="Meiryo UI" panose="020B0604030504040204" pitchFamily="50" charset="-128"/>
              </a:rPr>
              <a:t>0</a:t>
            </a:r>
            <a:r>
              <a:rPr lang="ja-JP" altLang="en-US" sz="1400" dirty="0">
                <a:solidFill>
                  <a:schemeClr val="tx1"/>
                </a:solidFill>
                <a:latin typeface="Meiryo UI" panose="020B0604030504040204" pitchFamily="50" charset="-128"/>
                <a:ea typeface="Meiryo UI" panose="020B0604030504040204" pitchFamily="50" charset="-128"/>
              </a:rPr>
              <a:t>時間！」を掲げ、終業時間</a:t>
            </a:r>
            <a:r>
              <a:rPr lang="en-US" altLang="ja-JP" sz="1400" dirty="0">
                <a:solidFill>
                  <a:schemeClr val="tx1"/>
                </a:solidFill>
                <a:latin typeface="Meiryo UI" panose="020B0604030504040204" pitchFamily="50" charset="-128"/>
                <a:ea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rPr>
              <a:t>分前には翌日の業務を確認して定時で退社</a:t>
            </a:r>
            <a:endParaRPr lang="en-US" altLang="ja-JP" sz="1400" dirty="0">
              <a:solidFill>
                <a:schemeClr val="tx1"/>
              </a:solidFill>
              <a:latin typeface="Meiryo UI" panose="020B0604030504040204" pitchFamily="50" charset="-128"/>
              <a:ea typeface="Meiryo UI" panose="020B0604030504040204" pitchFamily="50" charset="-128"/>
            </a:endParaRPr>
          </a:p>
          <a:p>
            <a:pPr marL="285749" indent="-285749">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部下が定時退社できるか否かを終業</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時間前に　　確認し、必要な対策を打つ</a:t>
            </a:r>
            <a:endParaRPr lang="en-US" altLang="ja-JP" sz="1400" dirty="0">
              <a:solidFill>
                <a:schemeClr val="tx1"/>
              </a:solidFill>
              <a:latin typeface="Meiryo UI" panose="020B0604030504040204" pitchFamily="50" charset="-128"/>
              <a:ea typeface="Meiryo UI" panose="020B0604030504040204" pitchFamily="50" charset="-128"/>
            </a:endParaRPr>
          </a:p>
          <a:p>
            <a:pPr marL="285749" indent="-285749">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定時終業、</a:t>
            </a:r>
            <a:r>
              <a:rPr lang="en-US" altLang="ja-JP" sz="1400" dirty="0">
                <a:solidFill>
                  <a:schemeClr val="tx1"/>
                </a:solidFill>
                <a:latin typeface="Meiryo UI" panose="020B0604030504040204" pitchFamily="50" charset="-128"/>
                <a:ea typeface="Meiryo UI" panose="020B0604030504040204" pitchFamily="50" charset="-128"/>
              </a:rPr>
              <a:t>5</a:t>
            </a:r>
            <a:r>
              <a:rPr lang="ja-JP" altLang="en-US" sz="1400" dirty="0">
                <a:solidFill>
                  <a:schemeClr val="tx1"/>
                </a:solidFill>
                <a:latin typeface="Meiryo UI" panose="020B0604030504040204" pitchFamily="50" charset="-128"/>
                <a:ea typeface="Meiryo UI" panose="020B0604030504040204" pitchFamily="50" charset="-128"/>
              </a:rPr>
              <a:t>分後に完全消灯を実施し、定時退社を評価対象</a:t>
            </a:r>
          </a:p>
        </p:txBody>
      </p:sp>
      <p:sp>
        <p:nvSpPr>
          <p:cNvPr id="49" name="四角形: 角を丸くする 48">
            <a:extLst>
              <a:ext uri="{FF2B5EF4-FFF2-40B4-BE49-F238E27FC236}">
                <a16:creationId xmlns:a16="http://schemas.microsoft.com/office/drawing/2014/main" id="{510E1D7D-A426-4365-9F7E-0896BE76A3C3}"/>
              </a:ext>
            </a:extLst>
          </p:cNvPr>
          <p:cNvSpPr/>
          <p:nvPr/>
        </p:nvSpPr>
        <p:spPr>
          <a:xfrm>
            <a:off x="5473866" y="5426286"/>
            <a:ext cx="4122000" cy="612000"/>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285749" indent="-285749">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会議内でメンバーの進捗確認を行い、一人で仕事を抱え込まないよう、チームメンバーが互いに意識</a:t>
            </a:r>
          </a:p>
        </p:txBody>
      </p:sp>
      <p:sp>
        <p:nvSpPr>
          <p:cNvPr id="10" name="スクロール: 横 9">
            <a:extLst>
              <a:ext uri="{FF2B5EF4-FFF2-40B4-BE49-F238E27FC236}">
                <a16:creationId xmlns:a16="http://schemas.microsoft.com/office/drawing/2014/main" id="{5CA81177-8C21-42CC-8F19-D0FF46DCBF2F}"/>
              </a:ext>
            </a:extLst>
          </p:cNvPr>
          <p:cNvSpPr/>
          <p:nvPr/>
        </p:nvSpPr>
        <p:spPr>
          <a:xfrm>
            <a:off x="384099" y="1888738"/>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rPr>
              <a:t>会議のムダ取り</a:t>
            </a:r>
          </a:p>
        </p:txBody>
      </p:sp>
      <p:sp>
        <p:nvSpPr>
          <p:cNvPr id="57" name="四角形: 角を丸くする 56">
            <a:extLst>
              <a:ext uri="{FF2B5EF4-FFF2-40B4-BE49-F238E27FC236}">
                <a16:creationId xmlns:a16="http://schemas.microsoft.com/office/drawing/2014/main" id="{10A4DE31-E167-4A7E-8D31-0EE3C0555031}"/>
              </a:ext>
            </a:extLst>
          </p:cNvPr>
          <p:cNvSpPr/>
          <p:nvPr/>
        </p:nvSpPr>
        <p:spPr>
          <a:xfrm>
            <a:off x="617322" y="4125473"/>
            <a:ext cx="4122000" cy="612000"/>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285749" indent="-285749">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会議資料をペーパーレス化し、パソコンを持ち寄り　　データで共有することで無駄な資料作成を省略</a:t>
            </a:r>
          </a:p>
        </p:txBody>
      </p:sp>
      <p:sp>
        <p:nvSpPr>
          <p:cNvPr id="21" name="スクロール: 横 20">
            <a:extLst>
              <a:ext uri="{FF2B5EF4-FFF2-40B4-BE49-F238E27FC236}">
                <a16:creationId xmlns:a16="http://schemas.microsoft.com/office/drawing/2014/main" id="{D96707AD-AC5A-4B8A-A085-9A32B010ED76}"/>
              </a:ext>
            </a:extLst>
          </p:cNvPr>
          <p:cNvSpPr/>
          <p:nvPr/>
        </p:nvSpPr>
        <p:spPr>
          <a:xfrm>
            <a:off x="363087" y="3654963"/>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2. </a:t>
            </a:r>
            <a:r>
              <a:rPr lang="ja-JP" altLang="en-US" sz="1600" b="1" dirty="0">
                <a:latin typeface="Meiryo UI" panose="020B0604030504040204" pitchFamily="50" charset="-128"/>
                <a:ea typeface="Meiryo UI" panose="020B0604030504040204" pitchFamily="50" charset="-128"/>
              </a:rPr>
              <a:t>社内資料の削減</a:t>
            </a:r>
          </a:p>
        </p:txBody>
      </p:sp>
      <p:sp>
        <p:nvSpPr>
          <p:cNvPr id="22" name="スクロール: 横 21">
            <a:extLst>
              <a:ext uri="{FF2B5EF4-FFF2-40B4-BE49-F238E27FC236}">
                <a16:creationId xmlns:a16="http://schemas.microsoft.com/office/drawing/2014/main" id="{50297B26-42E3-4057-9CC2-E74B87994CF7}"/>
              </a:ext>
            </a:extLst>
          </p:cNvPr>
          <p:cNvSpPr/>
          <p:nvPr/>
        </p:nvSpPr>
        <p:spPr>
          <a:xfrm>
            <a:off x="384099" y="4838585"/>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3. </a:t>
            </a:r>
            <a:r>
              <a:rPr lang="ja-JP" altLang="en-US" sz="1600" b="1" dirty="0">
                <a:latin typeface="Meiryo UI" panose="020B0604030504040204" pitchFamily="50" charset="-128"/>
                <a:ea typeface="Meiryo UI" panose="020B0604030504040204" pitchFamily="50" charset="-128"/>
              </a:rPr>
              <a:t>書類の整理整頓</a:t>
            </a:r>
          </a:p>
        </p:txBody>
      </p:sp>
      <p:sp>
        <p:nvSpPr>
          <p:cNvPr id="23" name="スクロール: 横 22">
            <a:extLst>
              <a:ext uri="{FF2B5EF4-FFF2-40B4-BE49-F238E27FC236}">
                <a16:creationId xmlns:a16="http://schemas.microsoft.com/office/drawing/2014/main" id="{6258B7B0-206A-42A7-9516-16A353936F8A}"/>
              </a:ext>
            </a:extLst>
          </p:cNvPr>
          <p:cNvSpPr/>
          <p:nvPr/>
        </p:nvSpPr>
        <p:spPr>
          <a:xfrm>
            <a:off x="5143651" y="1834286"/>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ja-JP" sz="1600" b="1" dirty="0">
                <a:latin typeface="Meiryo UI" panose="020B0604030504040204" pitchFamily="50" charset="-128"/>
                <a:ea typeface="Meiryo UI" panose="020B0604030504040204" pitchFamily="50" charset="-128"/>
              </a:rPr>
              <a:t>4. </a:t>
            </a:r>
            <a:r>
              <a:rPr lang="ja-JP" altLang="en-US" sz="1600" b="1" dirty="0">
                <a:latin typeface="Meiryo UI" panose="020B0604030504040204" pitchFamily="50" charset="-128"/>
                <a:ea typeface="Meiryo UI" panose="020B0604030504040204" pitchFamily="50" charset="-128"/>
              </a:rPr>
              <a:t>標準化・マニュアル化</a:t>
            </a:r>
          </a:p>
        </p:txBody>
      </p:sp>
      <p:sp>
        <p:nvSpPr>
          <p:cNvPr id="24" name="スクロール: 横 23">
            <a:extLst>
              <a:ext uri="{FF2B5EF4-FFF2-40B4-BE49-F238E27FC236}">
                <a16:creationId xmlns:a16="http://schemas.microsoft.com/office/drawing/2014/main" id="{90B10586-148C-4585-B610-4D73425570C5}"/>
              </a:ext>
            </a:extLst>
          </p:cNvPr>
          <p:cNvSpPr/>
          <p:nvPr/>
        </p:nvSpPr>
        <p:spPr>
          <a:xfrm>
            <a:off x="5157717" y="3015376"/>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ja-JP" sz="1600" b="1" dirty="0">
                <a:latin typeface="Meiryo UI" panose="020B0604030504040204" pitchFamily="50" charset="-128"/>
                <a:ea typeface="Meiryo UI" panose="020B0604030504040204" pitchFamily="50" charset="-128"/>
              </a:rPr>
              <a:t>5. </a:t>
            </a:r>
            <a:r>
              <a:rPr lang="ja-JP" altLang="en-US" sz="1600" b="1" dirty="0">
                <a:latin typeface="Meiryo UI" panose="020B0604030504040204" pitchFamily="50" charset="-128"/>
                <a:ea typeface="Meiryo UI" panose="020B0604030504040204" pitchFamily="50" charset="-128"/>
              </a:rPr>
              <a:t>労働時間を適切管理</a:t>
            </a:r>
          </a:p>
        </p:txBody>
      </p:sp>
      <p:sp>
        <p:nvSpPr>
          <p:cNvPr id="25" name="スクロール: 横 24">
            <a:extLst>
              <a:ext uri="{FF2B5EF4-FFF2-40B4-BE49-F238E27FC236}">
                <a16:creationId xmlns:a16="http://schemas.microsoft.com/office/drawing/2014/main" id="{DB5198BB-A835-49D7-8824-82FCB988241F}"/>
              </a:ext>
            </a:extLst>
          </p:cNvPr>
          <p:cNvSpPr/>
          <p:nvPr/>
        </p:nvSpPr>
        <p:spPr>
          <a:xfrm>
            <a:off x="5146287" y="4958411"/>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6. </a:t>
            </a:r>
            <a:r>
              <a:rPr lang="ja-JP" altLang="en-US" sz="1600" b="1" dirty="0">
                <a:latin typeface="Meiryo UI" panose="020B0604030504040204" pitchFamily="50" charset="-128"/>
                <a:ea typeface="Meiryo UI" panose="020B0604030504040204" pitchFamily="50" charset="-128"/>
              </a:rPr>
              <a:t>業務分担の適正化</a:t>
            </a:r>
          </a:p>
        </p:txBody>
      </p:sp>
      <p:sp>
        <p:nvSpPr>
          <p:cNvPr id="2" name="吹き出し: 角を丸めた四角形 1">
            <a:extLst>
              <a:ext uri="{FF2B5EF4-FFF2-40B4-BE49-F238E27FC236}">
                <a16:creationId xmlns:a16="http://schemas.microsoft.com/office/drawing/2014/main" id="{7ABB9911-5FF0-46D2-9208-11977A704A43}"/>
              </a:ext>
            </a:extLst>
          </p:cNvPr>
          <p:cNvSpPr/>
          <p:nvPr/>
        </p:nvSpPr>
        <p:spPr>
          <a:xfrm>
            <a:off x="6374062" y="1080210"/>
            <a:ext cx="3090687" cy="647701"/>
          </a:xfrm>
          <a:prstGeom prst="wedgeRoundRectCallout">
            <a:avLst>
              <a:gd name="adj1" fmla="val 8451"/>
              <a:gd name="adj2" fmla="val 15862"/>
              <a:gd name="adj3" fmla="val 16667"/>
            </a:avLst>
          </a:prstGeom>
          <a:solidFill>
            <a:schemeClr val="accent6">
              <a:lumMod val="40000"/>
              <a:lumOff val="60000"/>
            </a:schemeClr>
          </a:solidFill>
          <a:ln w="28575">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あなたが「これならできそう</a:t>
            </a:r>
            <a:r>
              <a:rPr lang="ja-JP" altLang="en-US" sz="1400" b="1">
                <a:latin typeface="Meiryo UI" panose="020B0604030504040204" pitchFamily="50" charset="-128"/>
                <a:ea typeface="Meiryo UI" panose="020B0604030504040204" pitchFamily="50" charset="-128"/>
              </a:rPr>
              <a:t>」と</a:t>
            </a:r>
            <a:endParaRPr lang="en-US" altLang="ja-JP" sz="1400" b="1" dirty="0">
              <a:latin typeface="Meiryo UI" panose="020B0604030504040204" pitchFamily="50" charset="-128"/>
              <a:ea typeface="Meiryo UI" panose="020B0604030504040204" pitchFamily="50" charset="-128"/>
            </a:endParaRPr>
          </a:p>
          <a:p>
            <a:pPr algn="ctr"/>
            <a:r>
              <a:rPr lang="ja-JP" altLang="en-US" sz="1400" b="1">
                <a:latin typeface="Meiryo UI" panose="020B0604030504040204" pitchFamily="50" charset="-128"/>
                <a:ea typeface="Meiryo UI" panose="020B0604030504040204" pitchFamily="50" charset="-128"/>
              </a:rPr>
              <a:t>思う</a:t>
            </a:r>
            <a:r>
              <a:rPr lang="ja-JP" altLang="en-US" sz="1400" b="1" dirty="0">
                <a:latin typeface="Meiryo UI" panose="020B0604030504040204" pitchFamily="50" charset="-128"/>
                <a:ea typeface="Meiryo UI" panose="020B0604030504040204" pitchFamily="50" charset="-128"/>
              </a:rPr>
              <a:t>ことに</a:t>
            </a:r>
            <a:r>
              <a:rPr lang="ja-JP" altLang="en-US" sz="1400" b="1">
                <a:latin typeface="Meiryo UI" panose="020B0604030504040204" pitchFamily="50" charset="-128"/>
                <a:ea typeface="Meiryo UI" panose="020B0604030504040204" pitchFamily="50" charset="-128"/>
              </a:rPr>
              <a:t>チェックを入れて</a:t>
            </a:r>
            <a:r>
              <a:rPr lang="ja-JP" altLang="en-US" sz="1400" b="1" dirty="0">
                <a:latin typeface="Meiryo UI" panose="020B0604030504040204" pitchFamily="50" charset="-128"/>
                <a:ea typeface="Meiryo UI" panose="020B0604030504040204" pitchFamily="50" charset="-128"/>
              </a:rPr>
              <a:t>みましょう！</a:t>
            </a:r>
          </a:p>
        </p:txBody>
      </p:sp>
      <p:sp>
        <p:nvSpPr>
          <p:cNvPr id="27" name="正方形/長方形 26">
            <a:extLst>
              <a:ext uri="{FF2B5EF4-FFF2-40B4-BE49-F238E27FC236}">
                <a16:creationId xmlns:a16="http://schemas.microsoft.com/office/drawing/2014/main" id="{BCD5D4A5-F401-41B0-8EDA-9F6218B14669}"/>
              </a:ext>
            </a:extLst>
          </p:cNvPr>
          <p:cNvSpPr/>
          <p:nvPr/>
        </p:nvSpPr>
        <p:spPr>
          <a:xfrm>
            <a:off x="0" y="6039395"/>
            <a:ext cx="9906000" cy="360363"/>
          </a:xfrm>
          <a:prstGeom prst="rect">
            <a:avLst/>
          </a:prstGeom>
          <a:solidFill>
            <a:schemeClr val="accent6">
              <a:lumMod val="40000"/>
              <a:lumOff val="6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ja-JP" sz="1050" b="1" dirty="0">
                <a:solidFill>
                  <a:schemeClr val="tx1"/>
                </a:solidFill>
                <a:latin typeface="Meiryo UI" panose="020B0604030504040204" pitchFamily="50" charset="-128"/>
                <a:ea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rPr>
              <a:t>もっと知りたい方は・・・</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　イクメンプロジェクト　「男性の育休に取り組む企業・イクボス取組事例紹介」</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3"/>
              </a:rPr>
              <a:t>http://ikumen-project.mhlw.go.jp/company/case/</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chemeClr val="tx1"/>
              </a:solidFill>
              <a:latin typeface="Meiryo UI" panose="020B0604030504040204" pitchFamily="50" charset="-128"/>
              <a:ea typeface="Meiryo UI" panose="020B0604030504040204" pitchFamily="50" charset="-128"/>
            </a:endParaRPr>
          </a:p>
        </p:txBody>
      </p:sp>
      <p:sp>
        <p:nvSpPr>
          <p:cNvPr id="8" name="円/楕円 7">
            <a:extLst>
              <a:ext uri="{FF2B5EF4-FFF2-40B4-BE49-F238E27FC236}">
                <a16:creationId xmlns:a16="http://schemas.microsoft.com/office/drawing/2014/main" id="{89CCC055-DB35-7D1A-CC1C-8B82F1564C79}"/>
              </a:ext>
            </a:extLst>
          </p:cNvPr>
          <p:cNvSpPr/>
          <p:nvPr/>
        </p:nvSpPr>
        <p:spPr>
          <a:xfrm>
            <a:off x="654318" y="921495"/>
            <a:ext cx="948763" cy="964041"/>
          </a:xfrm>
          <a:prstGeom prst="ellipse">
            <a:avLst/>
          </a:prstGeom>
          <a:solidFill>
            <a:schemeClr val="accent6">
              <a:lumMod val="40000"/>
              <a:lumOff val="6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accent6">
                  <a:lumMod val="40000"/>
                  <a:lumOff val="60000"/>
                </a:schemeClr>
              </a:solidFill>
            </a:endParaRPr>
          </a:p>
        </p:txBody>
      </p:sp>
      <p:sp>
        <p:nvSpPr>
          <p:cNvPr id="11" name="テキスト ボックス 10">
            <a:extLst>
              <a:ext uri="{FF2B5EF4-FFF2-40B4-BE49-F238E27FC236}">
                <a16:creationId xmlns:a16="http://schemas.microsoft.com/office/drawing/2014/main" id="{E04319DC-6818-717C-E64B-7B1B7B6F7109}"/>
              </a:ext>
            </a:extLst>
          </p:cNvPr>
          <p:cNvSpPr txBox="1"/>
          <p:nvPr/>
        </p:nvSpPr>
        <p:spPr>
          <a:xfrm>
            <a:off x="327151" y="1181209"/>
            <a:ext cx="1613647" cy="507831"/>
          </a:xfrm>
          <a:prstGeom prst="rect">
            <a:avLst/>
          </a:prstGeom>
          <a:noFill/>
        </p:spPr>
        <p:txBody>
          <a:bodyPr wrap="square" rtlCol="0">
            <a:spAutoFit/>
          </a:bodyPr>
          <a:lstStyle/>
          <a:p>
            <a:pPr algn="ctr"/>
            <a:r>
              <a:rPr lang="ja-JP" altLang="en-US" sz="900" b="1">
                <a:latin typeface="Meiryo UI" panose="020B0604030504040204" pitchFamily="50" charset="-128"/>
                <a:ea typeface="Meiryo UI" panose="020B0604030504040204" pitchFamily="50" charset="-128"/>
              </a:rPr>
              <a:t>今日から実践！</a:t>
            </a:r>
            <a:endParaRPr lang="en-US" altLang="ja-JP" sz="900" b="1" dirty="0">
              <a:latin typeface="Meiryo UI" panose="020B0604030504040204" pitchFamily="50" charset="-128"/>
              <a:ea typeface="Meiryo UI" panose="020B0604030504040204" pitchFamily="50" charset="-128"/>
            </a:endParaRPr>
          </a:p>
          <a:p>
            <a:pPr algn="ctr"/>
            <a:r>
              <a:rPr lang="ja-JP" altLang="en-US" sz="900" b="1">
                <a:latin typeface="Meiryo UI" panose="020B0604030504040204" pitchFamily="50" charset="-128"/>
                <a:ea typeface="Meiryo UI" panose="020B0604030504040204" pitchFamily="50" charset="-128"/>
              </a:rPr>
              <a:t>イクボス</a:t>
            </a:r>
            <a:r>
              <a:rPr lang="en-US" altLang="ja-JP" sz="900" b="1" dirty="0">
                <a:latin typeface="Meiryo UI" panose="020B0604030504040204" pitchFamily="50" charset="-128"/>
                <a:ea typeface="Meiryo UI" panose="020B0604030504040204" pitchFamily="50" charset="-128"/>
              </a:rPr>
              <a:t>10</a:t>
            </a:r>
            <a:r>
              <a:rPr lang="ja-JP" altLang="en-US" sz="900" b="1">
                <a:latin typeface="Meiryo UI" panose="020B0604030504040204" pitchFamily="50" charset="-128"/>
                <a:ea typeface="Meiryo UI" panose="020B0604030504040204" pitchFamily="50" charset="-128"/>
              </a:rPr>
              <a:t>の実践</a:t>
            </a:r>
            <a:endParaRPr lang="en-US" altLang="ja-JP" sz="900" b="1" dirty="0">
              <a:latin typeface="Meiryo UI" panose="020B0604030504040204" pitchFamily="50" charset="-128"/>
              <a:ea typeface="Meiryo UI" panose="020B0604030504040204" pitchFamily="50" charset="-128"/>
            </a:endParaRPr>
          </a:p>
          <a:p>
            <a:pPr algn="ctr"/>
            <a:r>
              <a:rPr lang="ja-JP" altLang="en-US" sz="900" b="1">
                <a:latin typeface="Meiryo UI" panose="020B0604030504040204" pitchFamily="50" charset="-128"/>
                <a:ea typeface="Meiryo UI" panose="020B0604030504040204" pitchFamily="50" charset="-128"/>
              </a:rPr>
              <a:t>テーマ別</a:t>
            </a:r>
          </a:p>
        </p:txBody>
      </p:sp>
      <p:sp>
        <p:nvSpPr>
          <p:cNvPr id="12" name="正方形/長方形 11">
            <a:extLst>
              <a:ext uri="{FF2B5EF4-FFF2-40B4-BE49-F238E27FC236}">
                <a16:creationId xmlns:a16="http://schemas.microsoft.com/office/drawing/2014/main" id="{81D323F5-3F03-7963-4E20-26AA0CA234E9}"/>
              </a:ext>
            </a:extLst>
          </p:cNvPr>
          <p:cNvSpPr/>
          <p:nvPr/>
        </p:nvSpPr>
        <p:spPr>
          <a:xfrm>
            <a:off x="602211" y="2244993"/>
            <a:ext cx="4143634" cy="1341452"/>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B1569FB2-643F-B2D2-9C9E-0383F0A31363}"/>
              </a:ext>
            </a:extLst>
          </p:cNvPr>
          <p:cNvSpPr/>
          <p:nvPr/>
        </p:nvSpPr>
        <p:spPr>
          <a:xfrm>
            <a:off x="623845" y="4066606"/>
            <a:ext cx="4143634" cy="631335"/>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AB7C2E0E-279C-6E01-BFE2-9F67CE5DB29C}"/>
              </a:ext>
            </a:extLst>
          </p:cNvPr>
          <p:cNvSpPr/>
          <p:nvPr/>
        </p:nvSpPr>
        <p:spPr>
          <a:xfrm>
            <a:off x="623845" y="5241876"/>
            <a:ext cx="4143634" cy="631335"/>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FA7E5CD6-C409-C0A5-96EB-D455BD442822}"/>
              </a:ext>
            </a:extLst>
          </p:cNvPr>
          <p:cNvSpPr/>
          <p:nvPr/>
        </p:nvSpPr>
        <p:spPr>
          <a:xfrm>
            <a:off x="5452232" y="2241801"/>
            <a:ext cx="4122000" cy="767295"/>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D16EE6FA-2689-710B-E784-9CE6FF902B2B}"/>
              </a:ext>
            </a:extLst>
          </p:cNvPr>
          <p:cNvSpPr/>
          <p:nvPr/>
        </p:nvSpPr>
        <p:spPr>
          <a:xfrm>
            <a:off x="5452233" y="3430596"/>
            <a:ext cx="4143633" cy="1469855"/>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4BE72F91-194D-E52B-A1BA-1C689F6D3A1A}"/>
              </a:ext>
            </a:extLst>
          </p:cNvPr>
          <p:cNvSpPr/>
          <p:nvPr/>
        </p:nvSpPr>
        <p:spPr>
          <a:xfrm>
            <a:off x="5494622" y="5341702"/>
            <a:ext cx="4122000" cy="626652"/>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52868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97037" y="240603"/>
            <a:ext cx="8822871" cy="647700"/>
          </a:xfrm>
        </p:spPr>
        <p:txBody>
          <a:bodyPr anchor="ctr"/>
          <a:lstStyle/>
          <a:p>
            <a:r>
              <a:rPr kumimoji="1" lang="en-US" altLang="ja-JP" sz="2400" dirty="0">
                <a:latin typeface="Meiryo" panose="020B0604030504040204" pitchFamily="34" charset="-128"/>
                <a:ea typeface="Meiryo" panose="020B0604030504040204" pitchFamily="34" charset="-128"/>
              </a:rPr>
              <a:t>3-7</a:t>
            </a:r>
            <a:r>
              <a:rPr lang="en-US" altLang="ja-JP" sz="2400" dirty="0">
                <a:latin typeface="Meiryo" panose="020B0604030504040204" pitchFamily="34" charset="-128"/>
                <a:ea typeface="Meiryo" panose="020B0604030504040204" pitchFamily="34" charset="-128"/>
              </a:rPr>
              <a:t> </a:t>
            </a:r>
            <a:r>
              <a:rPr lang="en-US" altLang="ja-JP" sz="2400" dirty="0">
                <a:solidFill>
                  <a:schemeClr val="tx1"/>
                </a:solidFill>
                <a:latin typeface="Meiryo" panose="020B0604030504040204" pitchFamily="34" charset="-128"/>
                <a:ea typeface="Meiryo" panose="020B0604030504040204" pitchFamily="34" charset="-128"/>
              </a:rPr>
              <a:t>    </a:t>
            </a:r>
            <a:r>
              <a:rPr lang="ja-JP" altLang="en-US" sz="2400">
                <a:solidFill>
                  <a:schemeClr val="tx1"/>
                </a:solidFill>
                <a:latin typeface="Meiryo" panose="020B0604030504040204" pitchFamily="34" charset="-128"/>
                <a:ea typeface="Meiryo" panose="020B0604030504040204" pitchFamily="34" charset="-128"/>
              </a:rPr>
              <a:t>イクボス</a:t>
            </a:r>
            <a:r>
              <a:rPr lang="ja-JP" altLang="en-US" sz="2400" dirty="0">
                <a:solidFill>
                  <a:schemeClr val="tx1"/>
                </a:solidFill>
                <a:latin typeface="Meiryo" panose="020B0604030504040204" pitchFamily="34" charset="-128"/>
                <a:ea typeface="Meiryo" panose="020B0604030504040204" pitchFamily="34" charset="-128"/>
              </a:rPr>
              <a:t>の取組事例②</a:t>
            </a:r>
            <a:endParaRPr kumimoji="1" lang="ja-JP" altLang="en-US" sz="2400" dirty="0">
              <a:solidFill>
                <a:schemeClr val="tx1"/>
              </a:solidFill>
              <a:latin typeface="Meiryo" panose="020B0604030504040204" pitchFamily="34" charset="-128"/>
              <a:ea typeface="Meiryo" panose="020B0604030504040204" pitchFamily="34" charset="-128"/>
            </a:endParaRPr>
          </a:p>
        </p:txBody>
      </p:sp>
      <p:sp>
        <p:nvSpPr>
          <p:cNvPr id="4" name="スライド番号プレースホルダー 3"/>
          <p:cNvSpPr>
            <a:spLocks noGrp="1"/>
          </p:cNvSpPr>
          <p:nvPr>
            <p:ph type="sldNum" sz="quarter" idx="11"/>
          </p:nvPr>
        </p:nvSpPr>
        <p:spPr>
          <a:xfrm>
            <a:off x="224701" y="6486403"/>
            <a:ext cx="363128" cy="360362"/>
          </a:xfrm>
        </p:spPr>
        <p:txBody>
          <a:bodyPr/>
          <a:lstStyle/>
          <a:p>
            <a:pPr>
              <a:defRPr/>
            </a:pPr>
            <a:fld id="{E272C5AB-C05E-492A-A3C4-3B48F3F2192C}" type="slidenum">
              <a:rPr lang="ja-JP" altLang="en-US" sz="1600"/>
              <a:pPr>
                <a:defRPr/>
              </a:pPr>
              <a:t>26</a:t>
            </a:fld>
            <a:endParaRPr lang="en-US" altLang="ja-JP" sz="1600" dirty="0"/>
          </a:p>
        </p:txBody>
      </p:sp>
      <p:sp>
        <p:nvSpPr>
          <p:cNvPr id="9" name="四角形: 角を丸くする 8">
            <a:extLst>
              <a:ext uri="{FF2B5EF4-FFF2-40B4-BE49-F238E27FC236}">
                <a16:creationId xmlns:a16="http://schemas.microsoft.com/office/drawing/2014/main" id="{E4BB4263-5959-433C-AA4D-7B49ED2BB8EA}"/>
              </a:ext>
            </a:extLst>
          </p:cNvPr>
          <p:cNvSpPr/>
          <p:nvPr/>
        </p:nvSpPr>
        <p:spPr>
          <a:xfrm>
            <a:off x="555586" y="2283254"/>
            <a:ext cx="4120805" cy="941204"/>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342898" indent="-342898">
              <a:buSzPct val="120000"/>
              <a:buFont typeface="Wingdings" panose="05000000000000000000" pitchFamily="2" charset="2"/>
              <a:buChar char="p"/>
            </a:pPr>
            <a:r>
              <a:rPr lang="ja-JP" altLang="en-US" sz="1400" dirty="0">
                <a:solidFill>
                  <a:schemeClr val="tx1"/>
                </a:solidFill>
                <a:latin typeface="Meiryo UI" panose="020B0604030504040204" pitchFamily="34" charset="-128"/>
                <a:ea typeface="Meiryo UI" panose="020B0604030504040204" pitchFamily="34" charset="-128"/>
              </a:rPr>
              <a:t>管理職だけが抱えていた業務をメンバーに分担することで「将来の管理職」として部下を育成</a:t>
            </a:r>
            <a:endParaRPr lang="en-US" altLang="ja-JP" sz="1400" dirty="0">
              <a:solidFill>
                <a:schemeClr val="tx1"/>
              </a:solidFill>
              <a:latin typeface="Meiryo UI" panose="020B0604030504040204" pitchFamily="34" charset="-128"/>
              <a:ea typeface="Meiryo UI" panose="020B0604030504040204" pitchFamily="34" charset="-128"/>
            </a:endParaRPr>
          </a:p>
          <a:p>
            <a:pPr marL="342898" indent="-342898">
              <a:buSzPct val="120000"/>
              <a:buFont typeface="Wingdings" panose="05000000000000000000" pitchFamily="2" charset="2"/>
              <a:buChar char="p"/>
            </a:pPr>
            <a:r>
              <a:rPr lang="ja-JP" altLang="en-US" sz="1400" dirty="0">
                <a:solidFill>
                  <a:schemeClr val="tx1"/>
                </a:solidFill>
                <a:latin typeface="Meiryo UI" panose="020B0604030504040204" pitchFamily="34" charset="-128"/>
                <a:ea typeface="Meiryo UI" panose="020B0604030504040204" pitchFamily="34" charset="-128"/>
              </a:rPr>
              <a:t>業務を標準化してマニュアルに落とし込むことで、部署をまたいで応援可能</a:t>
            </a:r>
          </a:p>
        </p:txBody>
      </p:sp>
      <p:sp>
        <p:nvSpPr>
          <p:cNvPr id="41" name="四角形: 角を丸くする 40">
            <a:extLst>
              <a:ext uri="{FF2B5EF4-FFF2-40B4-BE49-F238E27FC236}">
                <a16:creationId xmlns:a16="http://schemas.microsoft.com/office/drawing/2014/main" id="{B8A650B4-8C9B-4B9F-99DB-246AE79DE250}"/>
              </a:ext>
            </a:extLst>
          </p:cNvPr>
          <p:cNvSpPr/>
          <p:nvPr/>
        </p:nvSpPr>
        <p:spPr>
          <a:xfrm>
            <a:off x="550079" y="3748409"/>
            <a:ext cx="4120805" cy="718609"/>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342898" indent="-342898">
              <a:buSzPct val="120000"/>
              <a:buFont typeface="Wingdings" panose="05000000000000000000" pitchFamily="2" charset="2"/>
              <a:buChar char="p"/>
            </a:pPr>
            <a:r>
              <a:rPr lang="en-US" altLang="ja-JP" sz="1400" dirty="0">
                <a:latin typeface="Meiryo UI" panose="020B0604030504040204" pitchFamily="34" charset="-128"/>
                <a:ea typeface="Meiryo UI" panose="020B0604030504040204" pitchFamily="34" charset="-128"/>
              </a:rPr>
              <a:t>3</a:t>
            </a:r>
            <a:r>
              <a:rPr lang="ja-JP" altLang="en-US" sz="1400" dirty="0">
                <a:latin typeface="Meiryo UI" panose="020B0604030504040204" pitchFamily="34" charset="-128"/>
                <a:ea typeface="Meiryo UI" panose="020B0604030504040204" pitchFamily="34" charset="-128"/>
              </a:rPr>
              <a:t>か月先までの休日を全員で共有、カレンダー、ホワイトボードで見える化</a:t>
            </a:r>
            <a:endParaRPr lang="en-US" altLang="ja-JP" sz="1400" dirty="0">
              <a:latin typeface="Meiryo UI" panose="020B0604030504040204" pitchFamily="34" charset="-128"/>
              <a:ea typeface="Meiryo UI" panose="020B0604030504040204" pitchFamily="34" charset="-128"/>
            </a:endParaRPr>
          </a:p>
          <a:p>
            <a:pPr marL="342898" indent="-342898">
              <a:buSzPct val="120000"/>
              <a:buFont typeface="Wingdings" panose="05000000000000000000" pitchFamily="2" charset="2"/>
              <a:buChar char="p"/>
            </a:pPr>
            <a:r>
              <a:rPr lang="ja-JP" altLang="en-US" sz="1400" dirty="0">
                <a:latin typeface="Meiryo UI" panose="020B0604030504040204" pitchFamily="34" charset="-128"/>
                <a:ea typeface="Meiryo UI" panose="020B0604030504040204" pitchFamily="34" charset="-128"/>
              </a:rPr>
              <a:t>早めにスケジュールを提示して共有</a:t>
            </a:r>
          </a:p>
        </p:txBody>
      </p:sp>
      <p:sp>
        <p:nvSpPr>
          <p:cNvPr id="43" name="四角形: 角を丸くする 42">
            <a:extLst>
              <a:ext uri="{FF2B5EF4-FFF2-40B4-BE49-F238E27FC236}">
                <a16:creationId xmlns:a16="http://schemas.microsoft.com/office/drawing/2014/main" id="{92CE854E-6230-4A6B-A52E-BFD00147E38D}"/>
              </a:ext>
            </a:extLst>
          </p:cNvPr>
          <p:cNvSpPr/>
          <p:nvPr/>
        </p:nvSpPr>
        <p:spPr>
          <a:xfrm>
            <a:off x="563937" y="4941555"/>
            <a:ext cx="4120805" cy="1013574"/>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342898" indent="-342898">
              <a:buSzPct val="120000"/>
              <a:buFont typeface="Wingdings" panose="05000000000000000000" pitchFamily="2" charset="2"/>
              <a:buChar char="p"/>
            </a:pPr>
            <a:r>
              <a:rPr lang="ja-JP" altLang="en-US" sz="1400" dirty="0">
                <a:solidFill>
                  <a:schemeClr val="tx1"/>
                </a:solidFill>
                <a:latin typeface="Meiryo UI" panose="020B0604030504040204" pitchFamily="34" charset="-128"/>
                <a:ea typeface="Meiryo UI" panose="020B0604030504040204" pitchFamily="34" charset="-128"/>
              </a:rPr>
              <a:t>打合せ不可の時間であることを組織内に共有し、業務に集中する時間を確保</a:t>
            </a:r>
            <a:endParaRPr lang="en-US" altLang="ja-JP" sz="1400" dirty="0">
              <a:solidFill>
                <a:schemeClr val="tx1"/>
              </a:solidFill>
              <a:latin typeface="Meiryo UI" panose="020B0604030504040204" pitchFamily="34" charset="-128"/>
              <a:ea typeface="Meiryo UI" panose="020B0604030504040204" pitchFamily="34" charset="-128"/>
            </a:endParaRPr>
          </a:p>
          <a:p>
            <a:pPr marL="342898" indent="-342898">
              <a:buSzPct val="120000"/>
              <a:buFont typeface="Wingdings" panose="05000000000000000000" pitchFamily="2" charset="2"/>
              <a:buChar char="p"/>
            </a:pPr>
            <a:r>
              <a:rPr lang="ja-JP" altLang="en-US" sz="1400" dirty="0">
                <a:solidFill>
                  <a:schemeClr val="tx1"/>
                </a:solidFill>
                <a:latin typeface="Meiryo UI" panose="020B0604030504040204" pitchFamily="34" charset="-128"/>
                <a:ea typeface="Meiryo UI" panose="020B0604030504040204" pitchFamily="34" charset="-128"/>
              </a:rPr>
              <a:t>考える時間や資料作成の時間が必要な時は、予め予定を確保</a:t>
            </a:r>
          </a:p>
        </p:txBody>
      </p:sp>
      <p:sp>
        <p:nvSpPr>
          <p:cNvPr id="45" name="四角形: 角を丸くする 44">
            <a:extLst>
              <a:ext uri="{FF2B5EF4-FFF2-40B4-BE49-F238E27FC236}">
                <a16:creationId xmlns:a16="http://schemas.microsoft.com/office/drawing/2014/main" id="{E431332C-6BFE-4F55-B5E7-53EBD6E2BDE4}"/>
              </a:ext>
            </a:extLst>
          </p:cNvPr>
          <p:cNvSpPr/>
          <p:nvPr/>
        </p:nvSpPr>
        <p:spPr>
          <a:xfrm>
            <a:off x="5419839" y="2286491"/>
            <a:ext cx="4120805" cy="707347"/>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342898" indent="-342898">
              <a:buSzPct val="120000"/>
              <a:buFont typeface="Wingdings" panose="05000000000000000000" pitchFamily="2" charset="2"/>
              <a:buChar char="p"/>
            </a:pPr>
            <a:r>
              <a:rPr lang="ja-JP" altLang="en-US" sz="1400" dirty="0">
                <a:latin typeface="Meiryo UI" panose="020B0604030504040204" pitchFamily="34" charset="-128"/>
                <a:ea typeface="Meiryo UI" panose="020B0604030504040204" pitchFamily="34" charset="-128"/>
              </a:rPr>
              <a:t>チームごとに業務効率化に関する話し合いを行い、その取組を他チームに共有</a:t>
            </a:r>
            <a:endParaRPr lang="en-US" altLang="ja-JP" sz="1400" dirty="0">
              <a:latin typeface="Meiryo UI" panose="020B0604030504040204" pitchFamily="34" charset="-128"/>
              <a:ea typeface="Meiryo UI" panose="020B0604030504040204" pitchFamily="34" charset="-128"/>
            </a:endParaRPr>
          </a:p>
          <a:p>
            <a:pPr marL="342898" indent="-342898">
              <a:buSzPct val="120000"/>
              <a:buFont typeface="Wingdings" panose="05000000000000000000" pitchFamily="2" charset="2"/>
              <a:buChar char="p"/>
            </a:pPr>
            <a:r>
              <a:rPr lang="ja-JP" altLang="en-US" sz="1400" dirty="0">
                <a:latin typeface="Meiryo UI" panose="020B0604030504040204" pitchFamily="34" charset="-128"/>
                <a:ea typeface="Meiryo UI" panose="020B0604030504040204" pitchFamily="34" charset="-128"/>
              </a:rPr>
              <a:t>優れた業務改善提案に対して表彰し共有</a:t>
            </a:r>
          </a:p>
        </p:txBody>
      </p:sp>
      <p:sp>
        <p:nvSpPr>
          <p:cNvPr id="21" name="四角形: 角を丸くする 20">
            <a:extLst>
              <a:ext uri="{FF2B5EF4-FFF2-40B4-BE49-F238E27FC236}">
                <a16:creationId xmlns:a16="http://schemas.microsoft.com/office/drawing/2014/main" id="{3FA39175-E0A6-4407-9C48-82EECE28A08F}"/>
              </a:ext>
            </a:extLst>
          </p:cNvPr>
          <p:cNvSpPr/>
          <p:nvPr/>
        </p:nvSpPr>
        <p:spPr>
          <a:xfrm>
            <a:off x="5424674" y="3476939"/>
            <a:ext cx="4120805" cy="957669"/>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342898" indent="-342898">
              <a:buSzPct val="120000"/>
              <a:buFont typeface="Wingdings" panose="05000000000000000000" pitchFamily="2" charset="2"/>
              <a:buChar char="p"/>
            </a:pPr>
            <a:r>
              <a:rPr lang="ja-JP" altLang="en-US" sz="1400" dirty="0">
                <a:solidFill>
                  <a:schemeClr val="tx1"/>
                </a:solidFill>
                <a:latin typeface="Meiryo UI" panose="020B0604030504040204" pitchFamily="34" charset="-128"/>
                <a:ea typeface="Meiryo UI" panose="020B0604030504040204" pitchFamily="34" charset="-128"/>
              </a:rPr>
              <a:t>短時間勤務をする部下のため、取引先に協力いただき、面談時間を調整</a:t>
            </a:r>
            <a:endParaRPr lang="en-US" altLang="ja-JP" sz="1400" dirty="0">
              <a:solidFill>
                <a:schemeClr val="tx1"/>
              </a:solidFill>
              <a:latin typeface="Meiryo UI" panose="020B0604030504040204" pitchFamily="34" charset="-128"/>
              <a:ea typeface="Meiryo UI" panose="020B0604030504040204" pitchFamily="34" charset="-128"/>
            </a:endParaRPr>
          </a:p>
          <a:p>
            <a:pPr marL="342898" indent="-342898">
              <a:buSzPct val="120000"/>
              <a:buFont typeface="Wingdings" panose="05000000000000000000" pitchFamily="2" charset="2"/>
              <a:buChar char="p"/>
            </a:pPr>
            <a:r>
              <a:rPr lang="ja-JP" altLang="en-US" sz="1400" dirty="0">
                <a:solidFill>
                  <a:schemeClr val="tx1"/>
                </a:solidFill>
                <a:latin typeface="Meiryo UI" panose="020B0604030504040204" pitchFamily="34" charset="-128"/>
                <a:ea typeface="Meiryo UI" panose="020B0604030504040204" pitchFamily="34" charset="-128"/>
              </a:rPr>
              <a:t>短時間勤務の店長について取引先に理解を求め、社内初の短時間勤務の店長が誕生</a:t>
            </a:r>
          </a:p>
        </p:txBody>
      </p:sp>
      <p:sp>
        <p:nvSpPr>
          <p:cNvPr id="23" name="四角形: 角を丸くする 22">
            <a:extLst>
              <a:ext uri="{FF2B5EF4-FFF2-40B4-BE49-F238E27FC236}">
                <a16:creationId xmlns:a16="http://schemas.microsoft.com/office/drawing/2014/main" id="{81245C0F-B152-4936-BE11-74D8BE5DC652}"/>
              </a:ext>
            </a:extLst>
          </p:cNvPr>
          <p:cNvSpPr/>
          <p:nvPr/>
        </p:nvSpPr>
        <p:spPr>
          <a:xfrm>
            <a:off x="5407537" y="4881788"/>
            <a:ext cx="4120805" cy="1308684"/>
          </a:xfrm>
          <a:prstGeom prst="roundRect">
            <a:avLst>
              <a:gd name="adj" fmla="val 10523"/>
            </a:avLst>
          </a:prstGeom>
          <a:noFill/>
          <a:ln>
            <a:noFill/>
          </a:ln>
          <a:effectLst/>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342898" indent="-342898">
              <a:buSzPct val="120000"/>
              <a:buFont typeface="Wingdings" panose="05000000000000000000" pitchFamily="2" charset="2"/>
              <a:buChar char="p"/>
            </a:pPr>
            <a:r>
              <a:rPr lang="ja-JP" altLang="en-US" sz="1400" dirty="0">
                <a:solidFill>
                  <a:schemeClr val="tx1"/>
                </a:solidFill>
                <a:latin typeface="Meiryo UI" panose="020B0604030504040204" pitchFamily="34" charset="-128"/>
                <a:ea typeface="Meiryo UI" panose="020B0604030504040204" pitchFamily="34" charset="-128"/>
              </a:rPr>
              <a:t>メンバーの「幸せポイント」を知り、一人</a:t>
            </a:r>
            <a:r>
              <a:rPr lang="ja-JP" altLang="en-US" sz="1400">
                <a:solidFill>
                  <a:schemeClr val="tx1"/>
                </a:solidFill>
                <a:latin typeface="Meiryo UI" panose="020B0604030504040204" pitchFamily="34" charset="-128"/>
                <a:ea typeface="Meiryo UI" panose="020B0604030504040204" pitchFamily="34" charset="-128"/>
              </a:rPr>
              <a:t>ひとりの</a:t>
            </a:r>
            <a:endParaRPr lang="en-US" altLang="ja-JP" sz="1400" dirty="0">
              <a:solidFill>
                <a:schemeClr val="tx1"/>
              </a:solidFill>
              <a:latin typeface="Meiryo UI" panose="020B0604030504040204" pitchFamily="34" charset="-128"/>
              <a:ea typeface="Meiryo UI" panose="020B0604030504040204" pitchFamily="34" charset="-128"/>
            </a:endParaRPr>
          </a:p>
          <a:p>
            <a:pPr>
              <a:buSzPct val="120000"/>
            </a:pPr>
            <a:r>
              <a:rPr lang="ja-JP" altLang="en-US" sz="1400">
                <a:solidFill>
                  <a:schemeClr val="tx1"/>
                </a:solidFill>
                <a:latin typeface="Meiryo UI" panose="020B0604030504040204" pitchFamily="34" charset="-128"/>
                <a:ea typeface="Meiryo UI" panose="020B0604030504040204" pitchFamily="34" charset="-128"/>
              </a:rPr>
              <a:t>　　　「</a:t>
            </a:r>
            <a:r>
              <a:rPr lang="ja-JP" altLang="en-US" sz="1400" dirty="0">
                <a:solidFill>
                  <a:schemeClr val="tx1"/>
                </a:solidFill>
                <a:latin typeface="Meiryo UI" panose="020B0604030504040204" pitchFamily="34" charset="-128"/>
                <a:ea typeface="Meiryo UI" panose="020B0604030504040204" pitchFamily="34" charset="-128"/>
              </a:rPr>
              <a:t>強み」を見つける</a:t>
            </a:r>
            <a:endParaRPr lang="en-US" altLang="ja-JP" sz="1400" dirty="0">
              <a:solidFill>
                <a:schemeClr val="tx1"/>
              </a:solidFill>
              <a:latin typeface="Meiryo UI" panose="020B0604030504040204" pitchFamily="34" charset="-128"/>
              <a:ea typeface="Meiryo UI" panose="020B0604030504040204" pitchFamily="34" charset="-128"/>
            </a:endParaRPr>
          </a:p>
          <a:p>
            <a:pPr marL="342898" indent="-342898">
              <a:buSzPct val="120000"/>
              <a:buFont typeface="Wingdings" panose="05000000000000000000" pitchFamily="2" charset="2"/>
              <a:buChar char="p"/>
            </a:pPr>
            <a:r>
              <a:rPr lang="ja-JP" altLang="en-US" sz="1400" dirty="0">
                <a:solidFill>
                  <a:schemeClr val="tx1"/>
                </a:solidFill>
                <a:latin typeface="Meiryo UI" panose="020B0604030504040204" pitchFamily="34" charset="-128"/>
                <a:ea typeface="Meiryo UI" panose="020B0604030504040204" pitchFamily="34" charset="-128"/>
              </a:rPr>
              <a:t>極力対面でのコミュニケーションを積極的に</a:t>
            </a:r>
            <a:r>
              <a:rPr lang="ja-JP" altLang="en-US" sz="1400">
                <a:solidFill>
                  <a:schemeClr val="tx1"/>
                </a:solidFill>
                <a:latin typeface="Meiryo UI" panose="020B0604030504040204" pitchFamily="34" charset="-128"/>
                <a:ea typeface="Meiryo UI" panose="020B0604030504040204" pitchFamily="34" charset="-128"/>
              </a:rPr>
              <a:t>行い、</a:t>
            </a:r>
            <a:endParaRPr lang="en-US" altLang="ja-JP" sz="1400" dirty="0">
              <a:solidFill>
                <a:schemeClr val="tx1"/>
              </a:solidFill>
              <a:latin typeface="Meiryo UI" panose="020B0604030504040204" pitchFamily="34" charset="-128"/>
              <a:ea typeface="Meiryo UI" panose="020B0604030504040204" pitchFamily="34" charset="-128"/>
            </a:endParaRPr>
          </a:p>
          <a:p>
            <a:pPr>
              <a:buSzPct val="120000"/>
            </a:pPr>
            <a:r>
              <a:rPr lang="ja-JP" altLang="en-US" sz="1400">
                <a:solidFill>
                  <a:schemeClr val="tx1"/>
                </a:solidFill>
                <a:latin typeface="Meiryo UI" panose="020B0604030504040204" pitchFamily="34" charset="-128"/>
                <a:ea typeface="Meiryo UI" panose="020B0604030504040204" pitchFamily="34" charset="-128"/>
              </a:rPr>
              <a:t>　　　自ら</a:t>
            </a:r>
            <a:r>
              <a:rPr lang="ja-JP" altLang="en-US" sz="1400" dirty="0">
                <a:solidFill>
                  <a:schemeClr val="tx1"/>
                </a:solidFill>
                <a:latin typeface="Meiryo UI" panose="020B0604030504040204" pitchFamily="34" charset="-128"/>
                <a:ea typeface="Meiryo UI" panose="020B0604030504040204" pitchFamily="34" charset="-128"/>
              </a:rPr>
              <a:t>自己開示を行うとともに、悩み事や不満を聞く</a:t>
            </a:r>
            <a:endParaRPr lang="en-US" altLang="ja-JP" sz="1400" dirty="0">
              <a:solidFill>
                <a:schemeClr val="tx1"/>
              </a:solidFill>
              <a:latin typeface="Meiryo UI" panose="020B0604030504040204" pitchFamily="34" charset="-128"/>
              <a:ea typeface="Meiryo UI" panose="020B0604030504040204" pitchFamily="34" charset="-128"/>
            </a:endParaRPr>
          </a:p>
          <a:p>
            <a:pPr marL="342898" indent="-342898">
              <a:buSzPct val="120000"/>
              <a:buFont typeface="Wingdings" panose="05000000000000000000" pitchFamily="2" charset="2"/>
              <a:buChar char="p"/>
            </a:pPr>
            <a:r>
              <a:rPr lang="ja-JP" altLang="en-US" sz="1400" dirty="0">
                <a:solidFill>
                  <a:schemeClr val="tx1"/>
                </a:solidFill>
                <a:latin typeface="Meiryo UI" panose="020B0604030504040204" pitchFamily="34" charset="-128"/>
                <a:ea typeface="Meiryo UI" panose="020B0604030504040204" pitchFamily="34" charset="-128"/>
              </a:rPr>
              <a:t>定期的な面談（毎月等）、ランチ会等により部下　との信頼関係を構築</a:t>
            </a:r>
          </a:p>
        </p:txBody>
      </p:sp>
      <p:sp>
        <p:nvSpPr>
          <p:cNvPr id="27" name="スクロール: 横 26">
            <a:extLst>
              <a:ext uri="{FF2B5EF4-FFF2-40B4-BE49-F238E27FC236}">
                <a16:creationId xmlns:a16="http://schemas.microsoft.com/office/drawing/2014/main" id="{42951344-36E6-414D-A3AC-2ECDFDB3C881}"/>
              </a:ext>
            </a:extLst>
          </p:cNvPr>
          <p:cNvSpPr/>
          <p:nvPr/>
        </p:nvSpPr>
        <p:spPr>
          <a:xfrm>
            <a:off x="270538" y="1837767"/>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ja-JP" sz="1600" b="1" dirty="0">
                <a:latin typeface="Meiryo UI" panose="020B0604030504040204" pitchFamily="50" charset="-128"/>
                <a:ea typeface="Meiryo UI" panose="020B0604030504040204" pitchFamily="50" charset="-128"/>
              </a:rPr>
              <a:t>7. </a:t>
            </a:r>
            <a:r>
              <a:rPr lang="ja-JP" altLang="en-US" sz="1600" b="1" dirty="0">
                <a:latin typeface="Meiryo UI" panose="020B0604030504040204" pitchFamily="50" charset="-128"/>
                <a:ea typeface="Meiryo UI" panose="020B0604030504040204" pitchFamily="50" charset="-128"/>
              </a:rPr>
              <a:t>担当以外の業務を知る</a:t>
            </a:r>
          </a:p>
        </p:txBody>
      </p:sp>
      <p:sp>
        <p:nvSpPr>
          <p:cNvPr id="28" name="スクロール: 横 27">
            <a:extLst>
              <a:ext uri="{FF2B5EF4-FFF2-40B4-BE49-F238E27FC236}">
                <a16:creationId xmlns:a16="http://schemas.microsoft.com/office/drawing/2014/main" id="{FD329F50-CA5A-4C94-805B-C44826A3421B}"/>
              </a:ext>
            </a:extLst>
          </p:cNvPr>
          <p:cNvSpPr/>
          <p:nvPr/>
        </p:nvSpPr>
        <p:spPr>
          <a:xfrm>
            <a:off x="266430" y="3304224"/>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8. </a:t>
            </a:r>
            <a:r>
              <a:rPr lang="ja-JP" altLang="en-US" sz="1600" b="1" dirty="0">
                <a:latin typeface="Meiryo UI" panose="020B0604030504040204" pitchFamily="50" charset="-128"/>
                <a:ea typeface="Meiryo UI" panose="020B0604030504040204" pitchFamily="50" charset="-128"/>
              </a:rPr>
              <a:t>スケジュールの共有化</a:t>
            </a:r>
          </a:p>
        </p:txBody>
      </p:sp>
      <p:sp>
        <p:nvSpPr>
          <p:cNvPr id="29" name="スクロール: 横 28">
            <a:extLst>
              <a:ext uri="{FF2B5EF4-FFF2-40B4-BE49-F238E27FC236}">
                <a16:creationId xmlns:a16="http://schemas.microsoft.com/office/drawing/2014/main" id="{0DADFC1F-FF69-460E-91F1-F3D92F158960}"/>
              </a:ext>
            </a:extLst>
          </p:cNvPr>
          <p:cNvSpPr/>
          <p:nvPr/>
        </p:nvSpPr>
        <p:spPr>
          <a:xfrm>
            <a:off x="266428" y="4488671"/>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ja-JP" sz="1600" b="1" dirty="0">
                <a:latin typeface="Meiryo UI" panose="020B0604030504040204" pitchFamily="50" charset="-128"/>
                <a:ea typeface="Meiryo UI" panose="020B0604030504040204" pitchFamily="50" charset="-128"/>
              </a:rPr>
              <a:t>9. </a:t>
            </a:r>
            <a:r>
              <a:rPr lang="ja-JP" altLang="en-US" sz="1600" b="1" dirty="0">
                <a:latin typeface="Meiryo UI" panose="020B0604030504040204" pitchFamily="50" charset="-128"/>
                <a:ea typeface="Meiryo UI" panose="020B0604030504040204" pitchFamily="50" charset="-128"/>
              </a:rPr>
              <a:t>「がんばるタイム」の設定</a:t>
            </a:r>
          </a:p>
        </p:txBody>
      </p:sp>
      <p:sp>
        <p:nvSpPr>
          <p:cNvPr id="30" name="スクロール: 横 29">
            <a:extLst>
              <a:ext uri="{FF2B5EF4-FFF2-40B4-BE49-F238E27FC236}">
                <a16:creationId xmlns:a16="http://schemas.microsoft.com/office/drawing/2014/main" id="{500BED62-A6B9-4A39-B2BB-2EC7803FC218}"/>
              </a:ext>
            </a:extLst>
          </p:cNvPr>
          <p:cNvSpPr/>
          <p:nvPr/>
        </p:nvSpPr>
        <p:spPr>
          <a:xfrm>
            <a:off x="5100823" y="1850602"/>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10. </a:t>
            </a:r>
            <a:r>
              <a:rPr lang="ja-JP" altLang="en-US" sz="1600" b="1" dirty="0">
                <a:latin typeface="Meiryo UI" panose="020B0604030504040204" pitchFamily="50" charset="-128"/>
                <a:ea typeface="Meiryo UI" panose="020B0604030504040204" pitchFamily="50" charset="-128"/>
              </a:rPr>
              <a:t>仕事効率化策の共有</a:t>
            </a:r>
          </a:p>
        </p:txBody>
      </p:sp>
      <p:sp>
        <p:nvSpPr>
          <p:cNvPr id="31" name="スクロール: 横 30">
            <a:extLst>
              <a:ext uri="{FF2B5EF4-FFF2-40B4-BE49-F238E27FC236}">
                <a16:creationId xmlns:a16="http://schemas.microsoft.com/office/drawing/2014/main" id="{1D37E073-D098-4529-8484-2E024D1A60DC}"/>
              </a:ext>
            </a:extLst>
          </p:cNvPr>
          <p:cNvSpPr/>
          <p:nvPr/>
        </p:nvSpPr>
        <p:spPr>
          <a:xfrm>
            <a:off x="5090823" y="3038960"/>
            <a:ext cx="3300356"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番外編①</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取引先に理解を求める</a:t>
            </a:r>
          </a:p>
        </p:txBody>
      </p:sp>
      <p:sp>
        <p:nvSpPr>
          <p:cNvPr id="33" name="スクロール: 横 32">
            <a:extLst>
              <a:ext uri="{FF2B5EF4-FFF2-40B4-BE49-F238E27FC236}">
                <a16:creationId xmlns:a16="http://schemas.microsoft.com/office/drawing/2014/main" id="{F5693993-2BE7-46FD-BDDA-B308307A49AC}"/>
              </a:ext>
            </a:extLst>
          </p:cNvPr>
          <p:cNvSpPr/>
          <p:nvPr/>
        </p:nvSpPr>
        <p:spPr>
          <a:xfrm>
            <a:off x="5100824" y="4463965"/>
            <a:ext cx="3300356"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番外編②</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コミュニケーション</a:t>
            </a:r>
          </a:p>
        </p:txBody>
      </p:sp>
      <p:sp>
        <p:nvSpPr>
          <p:cNvPr id="32" name="テキスト ボックス 31">
            <a:extLst>
              <a:ext uri="{FF2B5EF4-FFF2-40B4-BE49-F238E27FC236}">
                <a16:creationId xmlns:a16="http://schemas.microsoft.com/office/drawing/2014/main" id="{5E27C927-1C7B-4855-8BAE-80A6E2E34201}"/>
              </a:ext>
            </a:extLst>
          </p:cNvPr>
          <p:cNvSpPr txBox="1"/>
          <p:nvPr/>
        </p:nvSpPr>
        <p:spPr>
          <a:xfrm>
            <a:off x="1871877" y="1200744"/>
            <a:ext cx="4122000" cy="461665"/>
          </a:xfrm>
          <a:prstGeom prst="rect">
            <a:avLst/>
          </a:prstGeom>
          <a:noFill/>
        </p:spPr>
        <p:txBody>
          <a:bodyPr wrap="square" rtlCol="0">
            <a:spAutoFit/>
          </a:bodyPr>
          <a:lstStyle/>
          <a:p>
            <a:pPr algn="ct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イクボスの取組事例をご紹介！</a:t>
            </a:r>
            <a:endParaRPr lang="en-US" altLang="ja-JP" sz="2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id="{62697275-0F01-A402-E55A-818D92B53CF0}"/>
              </a:ext>
            </a:extLst>
          </p:cNvPr>
          <p:cNvSpPr/>
          <p:nvPr/>
        </p:nvSpPr>
        <p:spPr>
          <a:xfrm>
            <a:off x="517105" y="2241034"/>
            <a:ext cx="4143634" cy="1063190"/>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DECA16B2-7DB2-E4B6-1053-7F27AA125D4E}"/>
              </a:ext>
            </a:extLst>
          </p:cNvPr>
          <p:cNvSpPr/>
          <p:nvPr/>
        </p:nvSpPr>
        <p:spPr>
          <a:xfrm>
            <a:off x="517105" y="3707739"/>
            <a:ext cx="4143634" cy="770764"/>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6EF9FEC3-77AB-E07E-CE5E-E066C15BA7A4}"/>
              </a:ext>
            </a:extLst>
          </p:cNvPr>
          <p:cNvSpPr/>
          <p:nvPr/>
        </p:nvSpPr>
        <p:spPr>
          <a:xfrm>
            <a:off x="529146" y="4866766"/>
            <a:ext cx="4143634" cy="1088361"/>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C65F31B8-8D29-9918-5E1D-A342A7A77BED}"/>
              </a:ext>
            </a:extLst>
          </p:cNvPr>
          <p:cNvSpPr/>
          <p:nvPr/>
        </p:nvSpPr>
        <p:spPr>
          <a:xfrm>
            <a:off x="5384708" y="2251432"/>
            <a:ext cx="4143634" cy="775046"/>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690C4E05-754A-70E5-6082-76C0BC80D08E}"/>
              </a:ext>
            </a:extLst>
          </p:cNvPr>
          <p:cNvSpPr/>
          <p:nvPr/>
        </p:nvSpPr>
        <p:spPr>
          <a:xfrm>
            <a:off x="5384708" y="3443288"/>
            <a:ext cx="4143634" cy="1021830"/>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069A11D5-87E6-51B4-CB81-45F97965BAF9}"/>
              </a:ext>
            </a:extLst>
          </p:cNvPr>
          <p:cNvSpPr/>
          <p:nvPr/>
        </p:nvSpPr>
        <p:spPr>
          <a:xfrm>
            <a:off x="5397010" y="4851278"/>
            <a:ext cx="4143634" cy="1339194"/>
          </a:xfrm>
          <a:prstGeom prst="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吹き出し: 角を丸めた四角形 1">
            <a:extLst>
              <a:ext uri="{FF2B5EF4-FFF2-40B4-BE49-F238E27FC236}">
                <a16:creationId xmlns:a16="http://schemas.microsoft.com/office/drawing/2014/main" id="{7A1F7DA3-900E-DA2E-BCF3-A9619BB082CF}"/>
              </a:ext>
            </a:extLst>
          </p:cNvPr>
          <p:cNvSpPr/>
          <p:nvPr/>
        </p:nvSpPr>
        <p:spPr>
          <a:xfrm>
            <a:off x="6374062" y="1080210"/>
            <a:ext cx="3090687" cy="647701"/>
          </a:xfrm>
          <a:prstGeom prst="wedgeRoundRectCallout">
            <a:avLst>
              <a:gd name="adj1" fmla="val 8451"/>
              <a:gd name="adj2" fmla="val 15862"/>
              <a:gd name="adj3" fmla="val 16667"/>
            </a:avLst>
          </a:prstGeom>
          <a:solidFill>
            <a:schemeClr val="accent6">
              <a:lumMod val="40000"/>
              <a:lumOff val="60000"/>
            </a:schemeClr>
          </a:solidFill>
          <a:ln w="28575">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あなたが「これならできそう</a:t>
            </a:r>
            <a:r>
              <a:rPr lang="ja-JP" altLang="en-US" sz="1400" b="1">
                <a:latin typeface="Meiryo UI" panose="020B0604030504040204" pitchFamily="50" charset="-128"/>
                <a:ea typeface="Meiryo UI" panose="020B0604030504040204" pitchFamily="50" charset="-128"/>
              </a:rPr>
              <a:t>」と</a:t>
            </a:r>
            <a:endParaRPr lang="en-US" altLang="ja-JP" sz="1400" b="1" dirty="0">
              <a:latin typeface="Meiryo UI" panose="020B0604030504040204" pitchFamily="50" charset="-128"/>
              <a:ea typeface="Meiryo UI" panose="020B0604030504040204" pitchFamily="50" charset="-128"/>
            </a:endParaRPr>
          </a:p>
          <a:p>
            <a:pPr algn="ctr"/>
            <a:r>
              <a:rPr lang="ja-JP" altLang="en-US" sz="1400" b="1">
                <a:latin typeface="Meiryo UI" panose="020B0604030504040204" pitchFamily="50" charset="-128"/>
                <a:ea typeface="Meiryo UI" panose="020B0604030504040204" pitchFamily="50" charset="-128"/>
              </a:rPr>
              <a:t>思う</a:t>
            </a:r>
            <a:r>
              <a:rPr lang="ja-JP" altLang="en-US" sz="1400" b="1" dirty="0">
                <a:latin typeface="Meiryo UI" panose="020B0604030504040204" pitchFamily="50" charset="-128"/>
                <a:ea typeface="Meiryo UI" panose="020B0604030504040204" pitchFamily="50" charset="-128"/>
              </a:rPr>
              <a:t>ことに</a:t>
            </a:r>
            <a:r>
              <a:rPr lang="ja-JP" altLang="en-US" sz="1400" b="1">
                <a:latin typeface="Meiryo UI" panose="020B0604030504040204" pitchFamily="50" charset="-128"/>
                <a:ea typeface="Meiryo UI" panose="020B0604030504040204" pitchFamily="50" charset="-128"/>
              </a:rPr>
              <a:t>チェックを入れて</a:t>
            </a:r>
            <a:r>
              <a:rPr lang="ja-JP" altLang="en-US" sz="1400" b="1" dirty="0">
                <a:latin typeface="Meiryo UI" panose="020B0604030504040204" pitchFamily="50" charset="-128"/>
                <a:ea typeface="Meiryo UI" panose="020B0604030504040204" pitchFamily="50" charset="-128"/>
              </a:rPr>
              <a:t>みましょう！</a:t>
            </a:r>
          </a:p>
        </p:txBody>
      </p:sp>
      <p:sp>
        <p:nvSpPr>
          <p:cNvPr id="14" name="円/楕円 13">
            <a:extLst>
              <a:ext uri="{FF2B5EF4-FFF2-40B4-BE49-F238E27FC236}">
                <a16:creationId xmlns:a16="http://schemas.microsoft.com/office/drawing/2014/main" id="{1EC21411-BD8F-17C6-0DB8-6C27B180DEAE}"/>
              </a:ext>
            </a:extLst>
          </p:cNvPr>
          <p:cNvSpPr/>
          <p:nvPr/>
        </p:nvSpPr>
        <p:spPr>
          <a:xfrm>
            <a:off x="654318" y="921495"/>
            <a:ext cx="948763" cy="964041"/>
          </a:xfrm>
          <a:prstGeom prst="ellipse">
            <a:avLst/>
          </a:prstGeom>
          <a:solidFill>
            <a:schemeClr val="accent6">
              <a:lumMod val="40000"/>
              <a:lumOff val="6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accent6">
                  <a:lumMod val="40000"/>
                  <a:lumOff val="60000"/>
                </a:schemeClr>
              </a:solidFill>
            </a:endParaRPr>
          </a:p>
        </p:txBody>
      </p:sp>
      <p:sp>
        <p:nvSpPr>
          <p:cNvPr id="15" name="テキスト ボックス 14">
            <a:extLst>
              <a:ext uri="{FF2B5EF4-FFF2-40B4-BE49-F238E27FC236}">
                <a16:creationId xmlns:a16="http://schemas.microsoft.com/office/drawing/2014/main" id="{14E67D31-F21F-9460-0A50-749DC627CDFA}"/>
              </a:ext>
            </a:extLst>
          </p:cNvPr>
          <p:cNvSpPr txBox="1"/>
          <p:nvPr/>
        </p:nvSpPr>
        <p:spPr>
          <a:xfrm>
            <a:off x="327151" y="1181209"/>
            <a:ext cx="1613647" cy="507831"/>
          </a:xfrm>
          <a:prstGeom prst="rect">
            <a:avLst/>
          </a:prstGeom>
          <a:noFill/>
        </p:spPr>
        <p:txBody>
          <a:bodyPr wrap="square" rtlCol="0">
            <a:spAutoFit/>
          </a:bodyPr>
          <a:lstStyle/>
          <a:p>
            <a:pPr algn="ctr"/>
            <a:r>
              <a:rPr lang="ja-JP" altLang="en-US" sz="900" b="1">
                <a:latin typeface="Meiryo UI" panose="020B0604030504040204" pitchFamily="50" charset="-128"/>
                <a:ea typeface="Meiryo UI" panose="020B0604030504040204" pitchFamily="50" charset="-128"/>
              </a:rPr>
              <a:t>今日から実践！</a:t>
            </a:r>
            <a:endParaRPr lang="en-US" altLang="ja-JP" sz="900" b="1" dirty="0">
              <a:latin typeface="Meiryo UI" panose="020B0604030504040204" pitchFamily="50" charset="-128"/>
              <a:ea typeface="Meiryo UI" panose="020B0604030504040204" pitchFamily="50" charset="-128"/>
            </a:endParaRPr>
          </a:p>
          <a:p>
            <a:pPr algn="ctr"/>
            <a:r>
              <a:rPr lang="ja-JP" altLang="en-US" sz="900" b="1">
                <a:latin typeface="Meiryo UI" panose="020B0604030504040204" pitchFamily="50" charset="-128"/>
                <a:ea typeface="Meiryo UI" panose="020B0604030504040204" pitchFamily="50" charset="-128"/>
              </a:rPr>
              <a:t>イクボス</a:t>
            </a:r>
            <a:r>
              <a:rPr lang="en-US" altLang="ja-JP" sz="900" b="1" dirty="0">
                <a:latin typeface="Meiryo UI" panose="020B0604030504040204" pitchFamily="50" charset="-128"/>
                <a:ea typeface="Meiryo UI" panose="020B0604030504040204" pitchFamily="50" charset="-128"/>
              </a:rPr>
              <a:t>10</a:t>
            </a:r>
            <a:r>
              <a:rPr lang="ja-JP" altLang="en-US" sz="900" b="1">
                <a:latin typeface="Meiryo UI" panose="020B0604030504040204" pitchFamily="50" charset="-128"/>
                <a:ea typeface="Meiryo UI" panose="020B0604030504040204" pitchFamily="50" charset="-128"/>
              </a:rPr>
              <a:t>の実践</a:t>
            </a:r>
            <a:endParaRPr lang="en-US" altLang="ja-JP" sz="900" b="1" dirty="0">
              <a:latin typeface="Meiryo UI" panose="020B0604030504040204" pitchFamily="50" charset="-128"/>
              <a:ea typeface="Meiryo UI" panose="020B0604030504040204" pitchFamily="50" charset="-128"/>
            </a:endParaRPr>
          </a:p>
          <a:p>
            <a:pPr algn="ctr"/>
            <a:r>
              <a:rPr lang="ja-JP" altLang="en-US" sz="900" b="1">
                <a:latin typeface="Meiryo UI" panose="020B0604030504040204" pitchFamily="50" charset="-128"/>
                <a:ea typeface="Meiryo UI" panose="020B0604030504040204" pitchFamily="50" charset="-128"/>
              </a:rPr>
              <a:t>テーマ別</a:t>
            </a:r>
          </a:p>
        </p:txBody>
      </p:sp>
      <p:sp>
        <p:nvSpPr>
          <p:cNvPr id="16" name="正方形/長方形 15">
            <a:extLst>
              <a:ext uri="{FF2B5EF4-FFF2-40B4-BE49-F238E27FC236}">
                <a16:creationId xmlns:a16="http://schemas.microsoft.com/office/drawing/2014/main" id="{4A72B5AF-DB5B-D204-0FC7-020CF8DF5135}"/>
              </a:ext>
            </a:extLst>
          </p:cNvPr>
          <p:cNvSpPr/>
          <p:nvPr/>
        </p:nvSpPr>
        <p:spPr>
          <a:xfrm>
            <a:off x="199851" y="6008184"/>
            <a:ext cx="5148282" cy="376504"/>
          </a:xfrm>
          <a:prstGeom prst="rect">
            <a:avLst/>
          </a:prstGeom>
          <a:solidFill>
            <a:schemeClr val="accent6">
              <a:lumMod val="40000"/>
              <a:lumOff val="6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r>
              <a:rPr lang="en-US" altLang="ja-JP" sz="900" b="1" dirty="0">
                <a:solidFill>
                  <a:schemeClr val="tx1"/>
                </a:solidFill>
                <a:latin typeface="Meiryo UI" panose="020B0604030504040204" pitchFamily="50" charset="-128"/>
                <a:ea typeface="Meiryo UI" panose="020B0604030504040204" pitchFamily="50" charset="-128"/>
              </a:rPr>
              <a:t>※</a:t>
            </a:r>
            <a:r>
              <a:rPr lang="ja-JP" altLang="en-US" sz="900" b="1" dirty="0">
                <a:solidFill>
                  <a:schemeClr val="tx1"/>
                </a:solidFill>
                <a:latin typeface="Meiryo UI" panose="020B0604030504040204" pitchFamily="50" charset="-128"/>
                <a:ea typeface="Meiryo UI" panose="020B0604030504040204" pitchFamily="50" charset="-128"/>
              </a:rPr>
              <a:t>もっと知りたい方は・・・</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a:t>
            </a:r>
            <a:r>
              <a:rPr lang="ja-JP" altLang="en-US" sz="900" b="1">
                <a:solidFill>
                  <a:schemeClr val="tx1"/>
                </a:solidFill>
                <a:latin typeface="Meiryo UI" panose="020B0604030504040204" pitchFamily="50" charset="-128"/>
                <a:ea typeface="Meiryo UI" panose="020B0604030504040204" pitchFamily="50" charset="-128"/>
                <a:cs typeface="Meiryo UI" panose="020B0604030504040204" pitchFamily="50" charset="-128"/>
              </a:rPr>
              <a:t>労働省　イクメンプロジェクト</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「男性の育休に取り組む企業・イクボス取組事例</a:t>
            </a:r>
            <a:r>
              <a:rPr lang="ja-JP" altLang="en-US" sz="900" b="1">
                <a:solidFill>
                  <a:schemeClr val="tx1"/>
                </a:solidFill>
                <a:latin typeface="Meiryo UI" panose="020B0604030504040204" pitchFamily="50" charset="-128"/>
                <a:ea typeface="Meiryo UI" panose="020B0604030504040204" pitchFamily="50" charset="-128"/>
                <a:cs typeface="Meiryo UI" panose="020B0604030504040204" pitchFamily="50" charset="-128"/>
              </a:rPr>
              <a:t>紹介」</a:t>
            </a:r>
            <a:r>
              <a:rPr lang="ja-JP" altLang="en-US" sz="7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3"/>
              </a:rPr>
              <a:t>http://ikumen-project.mhlw.go.jp/company/case/</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95168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16535" y="6427788"/>
            <a:ext cx="343535" cy="360362"/>
          </a:xfrm>
        </p:spPr>
        <p:txBody>
          <a:bodyPr/>
          <a:lstStyle/>
          <a:p>
            <a:pPr>
              <a:defRPr/>
            </a:pPr>
            <a:fld id="{E998A1A3-FEA1-4990-8247-73F0C5D4C06C}" type="slidenum">
              <a:rPr lang="ja-JP" altLang="en-US" sz="1600"/>
              <a:pPr>
                <a:defRPr/>
              </a:pPr>
              <a:t>27</a:t>
            </a:fld>
            <a:endParaRPr lang="en-US" altLang="ja-JP" sz="1600" dirty="0"/>
          </a:p>
        </p:txBody>
      </p:sp>
      <p:sp>
        <p:nvSpPr>
          <p:cNvPr id="2" name="タイトル 1">
            <a:extLst>
              <a:ext uri="{FF2B5EF4-FFF2-40B4-BE49-F238E27FC236}">
                <a16:creationId xmlns:a16="http://schemas.microsoft.com/office/drawing/2014/main" id="{38851273-1577-B7A5-7765-80C84DB1B6F7}"/>
              </a:ext>
            </a:extLst>
          </p:cNvPr>
          <p:cNvSpPr txBox="1">
            <a:spLocks/>
          </p:cNvSpPr>
          <p:nvPr/>
        </p:nvSpPr>
        <p:spPr bwMode="auto">
          <a:xfrm>
            <a:off x="3236211" y="2645697"/>
            <a:ext cx="5291340"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bodyPr>
          <a:lstStyle>
            <a:lvl1pPr algn="l" defTabSz="477835"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197"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395"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592"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789"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sz="2800" b="1" spc="150" dirty="0">
                <a:latin typeface="Meiryo" panose="020B0604030504040204" pitchFamily="34" charset="-128"/>
                <a:ea typeface="Meiryo" panose="020B0604030504040204" pitchFamily="34" charset="-128"/>
              </a:rPr>
              <a:t>イクボス・男性の育休取得促進のメリット</a:t>
            </a:r>
            <a:endParaRPr lang="ja-JP" altLang="en-US" sz="2600" b="1" spc="150" dirty="0">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24DC362C-629F-7CF8-824F-48278C01C8E7}"/>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88CB6E43-BCD5-2225-2879-B17E341DCEEC}"/>
              </a:ext>
            </a:extLst>
          </p:cNvPr>
          <p:cNvSpPr txBox="1"/>
          <p:nvPr/>
        </p:nvSpPr>
        <p:spPr>
          <a:xfrm>
            <a:off x="1757931" y="3064553"/>
            <a:ext cx="1242330" cy="425822"/>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第四章　</a:t>
            </a:r>
            <a:endParaRPr lang="ja-JP" altLang="en-US" sz="2058" b="1">
              <a:solidFill>
                <a:srgbClr val="C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087400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00000000-0008-0000-0700-000005000000}"/>
              </a:ext>
            </a:extLst>
          </p:cNvPr>
          <p:cNvGraphicFramePr>
            <a:graphicFrameLocks noChangeAspect="1"/>
          </p:cNvGraphicFramePr>
          <p:nvPr>
            <p:extLst>
              <p:ext uri="{D42A27DB-BD31-4B8C-83A1-F6EECF244321}">
                <p14:modId xmlns:p14="http://schemas.microsoft.com/office/powerpoint/2010/main" val="3775675321"/>
              </p:ext>
            </p:extLst>
          </p:nvPr>
        </p:nvGraphicFramePr>
        <p:xfrm>
          <a:off x="463172" y="1835023"/>
          <a:ext cx="6614566" cy="4213099"/>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a:pPr>
                <a:defRPr/>
              </a:pPr>
              <a:t>28</a:t>
            </a:fld>
            <a:endParaRPr lang="en-US" altLang="ja-JP" sz="1600" dirty="0"/>
          </a:p>
        </p:txBody>
      </p:sp>
      <p:sp>
        <p:nvSpPr>
          <p:cNvPr id="5" name="タイトル 2"/>
          <p:cNvSpPr>
            <a:spLocks noGrp="1"/>
          </p:cNvSpPr>
          <p:nvPr>
            <p:ph type="title"/>
          </p:nvPr>
        </p:nvSpPr>
        <p:spPr>
          <a:xfrm>
            <a:off x="495300" y="258596"/>
            <a:ext cx="8915400" cy="647700"/>
          </a:xfrm>
        </p:spPr>
        <p:txBody>
          <a:bodyPr anchor="ctr"/>
          <a:lstStyle/>
          <a:p>
            <a:r>
              <a:rPr kumimoji="1" lang="en-US" altLang="ja-JP" sz="2400" dirty="0">
                <a:latin typeface="Meiryo" panose="020B0604030504040204" pitchFamily="34" charset="-128"/>
                <a:ea typeface="Meiryo" panose="020B0604030504040204" pitchFamily="34" charset="-128"/>
              </a:rPr>
              <a:t> 4-1     </a:t>
            </a:r>
            <a:r>
              <a:rPr kumimoji="1" lang="ja-JP" altLang="en-US" sz="2400">
                <a:solidFill>
                  <a:schemeClr val="tx1"/>
                </a:solidFill>
                <a:latin typeface="Meiryo" panose="020B0604030504040204" pitchFamily="34" charset="-128"/>
                <a:ea typeface="Meiryo" panose="020B0604030504040204" pitchFamily="34" charset="-128"/>
              </a:rPr>
              <a:t>男性</a:t>
            </a:r>
            <a:r>
              <a:rPr kumimoji="1" lang="ja-JP" altLang="en-US" sz="2400" dirty="0">
                <a:solidFill>
                  <a:schemeClr val="tx1"/>
                </a:solidFill>
                <a:latin typeface="Meiryo" panose="020B0604030504040204" pitchFamily="34" charset="-128"/>
                <a:ea typeface="Meiryo" panose="020B0604030504040204" pitchFamily="34" charset="-128"/>
              </a:rPr>
              <a:t>の育児休業取得による職場への影響</a:t>
            </a:r>
          </a:p>
        </p:txBody>
      </p:sp>
      <p:sp>
        <p:nvSpPr>
          <p:cNvPr id="20" name="角丸四角形 19"/>
          <p:cNvSpPr/>
          <p:nvPr/>
        </p:nvSpPr>
        <p:spPr>
          <a:xfrm>
            <a:off x="186601" y="1318126"/>
            <a:ext cx="9530486" cy="4995362"/>
          </a:xfrm>
          <a:prstGeom prst="roundRect">
            <a:avLst>
              <a:gd name="adj" fmla="val 5703"/>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031425" y="1767448"/>
            <a:ext cx="4761240" cy="307777"/>
          </a:xfrm>
          <a:prstGeom prst="rect">
            <a:avLst/>
          </a:prstGeom>
          <a:noFill/>
        </p:spPr>
        <p:txBody>
          <a:bodyPr wrap="none" rtlCol="0">
            <a:spAutoFit/>
          </a:bodyPr>
          <a:lstStyle/>
          <a:p>
            <a:r>
              <a:rPr lang="ja-JP" altLang="en-US" sz="1400" b="1" dirty="0">
                <a:latin typeface="Arial"/>
              </a:rPr>
              <a:t>男性の育児休業取得による職場への影響（男性からの回答）</a:t>
            </a:r>
          </a:p>
        </p:txBody>
      </p:sp>
      <p:sp>
        <p:nvSpPr>
          <p:cNvPr id="26" name="正方形/長方形 25"/>
          <p:cNvSpPr/>
          <p:nvPr/>
        </p:nvSpPr>
        <p:spPr>
          <a:xfrm>
            <a:off x="533401" y="1092501"/>
            <a:ext cx="6647961" cy="472574"/>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36000" tIns="0" rIns="36000" bIns="0" rtlCol="0" anchor="ctr" anchorCtr="0"/>
          <a:lstStyle/>
          <a:p>
            <a:pPr algn="ctr">
              <a:spcBef>
                <a:spcPts val="600"/>
              </a:spcBef>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男性の育児休業取得者のいる（いた）職場では、さまざまな変化が！</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6411238" y="3096403"/>
            <a:ext cx="3219450" cy="117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特に、男性の育休取得を歓迎</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した職場では、変化を実感する企業の割合が増加！</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7133862" y="3936351"/>
            <a:ext cx="2411965" cy="10231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育休取得に</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積極的に</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取り組むことで、職場への好影響がより大きく！</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359613" y="3034724"/>
            <a:ext cx="3240000" cy="1944001"/>
          </a:xfrm>
          <a:prstGeom prst="rect">
            <a:avLst/>
          </a:prstGeom>
          <a:noFill/>
          <a:ln w="6350">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4" name="正方形/長方形 13"/>
          <p:cNvSpPr/>
          <p:nvPr/>
        </p:nvSpPr>
        <p:spPr>
          <a:xfrm>
            <a:off x="533400" y="6010928"/>
            <a:ext cx="5534891"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出典：財団法人こども未来財団「父親の育児に関する調査研究－育児休業取得について研究報告書」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p>
        </p:txBody>
      </p:sp>
      <p:grpSp>
        <p:nvGrpSpPr>
          <p:cNvPr id="3" name="グループ化 2">
            <a:extLst>
              <a:ext uri="{FF2B5EF4-FFF2-40B4-BE49-F238E27FC236}">
                <a16:creationId xmlns:a16="http://schemas.microsoft.com/office/drawing/2014/main" id="{081677AB-97F6-5522-8F4E-DFA105CE1F67}"/>
              </a:ext>
            </a:extLst>
          </p:cNvPr>
          <p:cNvGrpSpPr/>
          <p:nvPr/>
        </p:nvGrpSpPr>
        <p:grpSpPr>
          <a:xfrm>
            <a:off x="6531079" y="4343582"/>
            <a:ext cx="546659" cy="283648"/>
            <a:chOff x="3834492" y="6554518"/>
            <a:chExt cx="546659" cy="283648"/>
          </a:xfrm>
        </p:grpSpPr>
        <p:sp>
          <p:nvSpPr>
            <p:cNvPr id="6" name="山形 5">
              <a:extLst>
                <a:ext uri="{FF2B5EF4-FFF2-40B4-BE49-F238E27FC236}">
                  <a16:creationId xmlns:a16="http://schemas.microsoft.com/office/drawing/2014/main" id="{26912E3C-9390-AF24-CF6D-517E1B7EF567}"/>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山形 6">
              <a:extLst>
                <a:ext uri="{FF2B5EF4-FFF2-40B4-BE49-F238E27FC236}">
                  <a16:creationId xmlns:a16="http://schemas.microsoft.com/office/drawing/2014/main" id="{CD3EBB6A-D584-6F7C-4C38-0150D19A38F6}"/>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山形 7">
              <a:extLst>
                <a:ext uri="{FF2B5EF4-FFF2-40B4-BE49-F238E27FC236}">
                  <a16:creationId xmlns:a16="http://schemas.microsoft.com/office/drawing/2014/main" id="{04B5C9B5-FFE3-25A6-B149-27422D7F9CE5}"/>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1083849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50825" y="6427788"/>
            <a:ext cx="195262" cy="360362"/>
          </a:xfrm>
        </p:spPr>
        <p:txBody>
          <a:bodyPr/>
          <a:lstStyle/>
          <a:p>
            <a:pPr>
              <a:defRPr/>
            </a:pPr>
            <a:fld id="{E998A1A3-FEA1-4990-8247-73F0C5D4C06C}" type="slidenum">
              <a:rPr lang="ja-JP" altLang="en-US" sz="1600"/>
              <a:pPr>
                <a:defRPr/>
              </a:pPr>
              <a:t>2</a:t>
            </a:fld>
            <a:endParaRPr lang="en-US" altLang="ja-JP" sz="1600" dirty="0"/>
          </a:p>
        </p:txBody>
      </p:sp>
      <p:sp>
        <p:nvSpPr>
          <p:cNvPr id="2" name="タイトル 1">
            <a:extLst>
              <a:ext uri="{FF2B5EF4-FFF2-40B4-BE49-F238E27FC236}">
                <a16:creationId xmlns:a16="http://schemas.microsoft.com/office/drawing/2014/main" id="{D508E07E-E558-EAD2-889B-0D3CB4AE6462}"/>
              </a:ext>
            </a:extLst>
          </p:cNvPr>
          <p:cNvSpPr>
            <a:spLocks noGrp="1"/>
          </p:cNvSpPr>
          <p:nvPr>
            <p:ph type="title"/>
          </p:nvPr>
        </p:nvSpPr>
        <p:spPr>
          <a:xfrm>
            <a:off x="3353972" y="2645697"/>
            <a:ext cx="5256627" cy="1263534"/>
          </a:xfrm>
        </p:spPr>
        <p:txBody>
          <a:bodyPr/>
          <a:lstStyle/>
          <a:p>
            <a:pPr algn="ctr">
              <a:lnSpc>
                <a:spcPct val="150000"/>
              </a:lnSpc>
            </a:pPr>
            <a:r>
              <a:rPr lang="ja-JP" altLang="en-US" sz="2600" b="1" spc="325" dirty="0">
                <a:solidFill>
                  <a:schemeClr val="bg1"/>
                </a:solidFill>
                <a:latin typeface="Meiryo" panose="020B0604030504040204" pitchFamily="34" charset="-128"/>
                <a:ea typeface="Meiryo" panose="020B0604030504040204" pitchFamily="34" charset="-128"/>
              </a:rPr>
              <a:t>男性の育児休業取得の現状と</a:t>
            </a:r>
            <a:br>
              <a:rPr lang="en-US" altLang="ja-JP" sz="2600" b="1" spc="325" dirty="0">
                <a:solidFill>
                  <a:schemeClr val="bg1"/>
                </a:solidFill>
                <a:latin typeface="Meiryo" panose="020B0604030504040204" pitchFamily="34" charset="-128"/>
                <a:ea typeface="Meiryo" panose="020B0604030504040204" pitchFamily="34" charset="-128"/>
              </a:rPr>
            </a:br>
            <a:r>
              <a:rPr lang="ja-JP" altLang="en-US" sz="2600" b="1" spc="325" dirty="0">
                <a:solidFill>
                  <a:schemeClr val="bg1"/>
                </a:solidFill>
                <a:latin typeface="Meiryo" panose="020B0604030504040204" pitchFamily="34" charset="-128"/>
                <a:ea typeface="Meiryo" panose="020B0604030504040204" pitchFamily="34" charset="-128"/>
              </a:rPr>
              <a:t>企業における課題</a:t>
            </a:r>
            <a:endParaRPr lang="ja-JP" altLang="en-US" sz="2600" b="1" spc="325" dirty="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0AEB1F4-EE72-81FD-6815-13EA5E1B4FE3}"/>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21DFEE90-8708-107A-67FF-9D1641D36C1C}"/>
              </a:ext>
            </a:extLst>
          </p:cNvPr>
          <p:cNvSpPr txBox="1"/>
          <p:nvPr/>
        </p:nvSpPr>
        <p:spPr>
          <a:xfrm>
            <a:off x="1757931" y="3064230"/>
            <a:ext cx="1242330" cy="426467"/>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第一章　</a:t>
            </a:r>
            <a:endParaRPr lang="ja-JP" altLang="en-US" sz="2058" b="1">
              <a:solidFill>
                <a:srgbClr val="C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457763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905329" y="3101008"/>
            <a:ext cx="8156121" cy="2971801"/>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49" indent="-285749">
              <a:lnSpc>
                <a:spcPct val="150000"/>
              </a:lnSpc>
              <a:buFont typeface="Wingdings" panose="05000000000000000000" pitchFamily="2" charset="2"/>
              <a:buChar char="Ø"/>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495300" y="258596"/>
            <a:ext cx="8915400" cy="647700"/>
          </a:xfrm>
        </p:spPr>
        <p:txBody>
          <a:bodyPr anchor="ctr"/>
          <a:lstStyle/>
          <a:p>
            <a:r>
              <a:rPr lang="en-US" altLang="ja-JP" sz="2400" dirty="0">
                <a:latin typeface="Meiryo" panose="020B0604030504040204" pitchFamily="34" charset="-128"/>
                <a:ea typeface="Meiryo" panose="020B0604030504040204" pitchFamily="34" charset="-128"/>
              </a:rPr>
              <a:t> 4-2</a:t>
            </a:r>
            <a:r>
              <a:rPr lang="ja-JP" altLang="en-US" sz="2400">
                <a:latin typeface="Meiryo" panose="020B0604030504040204" pitchFamily="34" charset="-128"/>
                <a:ea typeface="Meiryo" panose="020B0604030504040204" pitchFamily="34" charset="-128"/>
              </a:rPr>
              <a:t>　</a:t>
            </a:r>
            <a:r>
              <a:rPr lang="en-US" altLang="ja-JP" sz="2400" dirty="0">
                <a:latin typeface="Meiryo" panose="020B0604030504040204" pitchFamily="34" charset="-128"/>
                <a:ea typeface="Meiryo" panose="020B0604030504040204" pitchFamily="34" charset="-128"/>
              </a:rPr>
              <a:t>  </a:t>
            </a:r>
            <a:r>
              <a:rPr kumimoji="1" lang="ja-JP" altLang="en-US" sz="2400">
                <a:solidFill>
                  <a:schemeClr val="tx1"/>
                </a:solidFill>
                <a:latin typeface="Meiryo" panose="020B0604030504040204" pitchFamily="34" charset="-128"/>
                <a:ea typeface="Meiryo" panose="020B0604030504040204" pitchFamily="34" charset="-128"/>
              </a:rPr>
              <a:t>企業</a:t>
            </a:r>
            <a:r>
              <a:rPr kumimoji="1" lang="ja-JP" altLang="en-US" sz="2400" dirty="0">
                <a:solidFill>
                  <a:schemeClr val="tx1"/>
                </a:solidFill>
                <a:latin typeface="Meiryo" panose="020B0604030504040204" pitchFamily="34" charset="-128"/>
                <a:ea typeface="Meiryo" panose="020B0604030504040204" pitchFamily="34" charset="-128"/>
              </a:rPr>
              <a:t>・</a:t>
            </a:r>
            <a:r>
              <a:rPr lang="ja-JP" altLang="en-US" sz="2400" dirty="0">
                <a:solidFill>
                  <a:schemeClr val="tx1"/>
                </a:solidFill>
                <a:latin typeface="Meiryo" panose="020B0604030504040204" pitchFamily="34" charset="-128"/>
                <a:ea typeface="Meiryo" panose="020B0604030504040204" pitchFamily="34" charset="-128"/>
              </a:rPr>
              <a:t>職場にとって</a:t>
            </a:r>
            <a:r>
              <a:rPr kumimoji="1" lang="ja-JP" altLang="en-US" sz="2400" dirty="0">
                <a:solidFill>
                  <a:schemeClr val="tx1"/>
                </a:solidFill>
                <a:latin typeface="Meiryo" panose="020B0604030504040204" pitchFamily="34" charset="-128"/>
                <a:ea typeface="Meiryo" panose="020B0604030504040204" pitchFamily="34" charset="-128"/>
              </a:rPr>
              <a:t>のメリット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a:pPr>
                <a:defRPr/>
              </a:pPr>
              <a:t>29</a:t>
            </a:fld>
            <a:endParaRPr lang="en-US" altLang="ja-JP" sz="1600" dirty="0"/>
          </a:p>
        </p:txBody>
      </p:sp>
      <p:sp>
        <p:nvSpPr>
          <p:cNvPr id="8" name="正方形/長方形 7"/>
          <p:cNvSpPr/>
          <p:nvPr/>
        </p:nvSpPr>
        <p:spPr>
          <a:xfrm>
            <a:off x="792516" y="1877953"/>
            <a:ext cx="8541765" cy="4337427"/>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▶︎男性の育児参加への理解が深まり、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職場の雰囲気が変わる！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▶︎仕事の進め方を見直す</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きっかけに</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業務引継ぎの際に、</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業務の棚卸し・見える化を行うことで、「本当に必要な業務」がわかる</a:t>
            </a:r>
            <a:endParaRPr lang="en-US" altLang="ja-JP"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業務マニュアルの作成等により、</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業務の属人化も排除</a:t>
            </a:r>
            <a:endParaRPr lang="en-US" altLang="ja-JP"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▶︎仕事の効率性が向上</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各人が「残業しない」との意識で業務を行うことで、</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業務効率が向上、長時間労働の抑制</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会社に対する</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満足度・帰属意識の向上</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571500" indent="-571500">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・・・加えて、会社の取組を公表・アピールすることで、企業イメージの向上や人材確保にも寄与</a:t>
            </a:r>
            <a:br>
              <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従業員も経営者も納得した働き方改革は、</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人材不足解消に効果大</a:t>
            </a:r>
            <a:endParaRPr lang="en-US" altLang="ja-JP"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さらに・・・</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従業員の多様な事情に配慮した制度の導入、取組実施により、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離職率が低下</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従業員の定着率向上で</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知識・ノウハウが蓄積すれば、業務効率も向上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290375" y="1306000"/>
            <a:ext cx="6648141" cy="400110"/>
          </a:xfrm>
          <a:prstGeom prst="rect">
            <a:avLst/>
          </a:prstGeom>
          <a:noFill/>
        </p:spPr>
        <p:txBody>
          <a:bodyPr wrap="square" rtlCol="0">
            <a:spAutoFit/>
          </a:bodyPr>
          <a:lstStyle/>
          <a:p>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イクボス</a:t>
            </a:r>
            <a:r>
              <a:rPr lang="ja-JP" altLang="en-US" sz="2000" b="1" u="sng"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が男性の育児休業取得を応援すること</a:t>
            </a: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によるメリット！</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a:extLst>
              <a:ext uri="{FF2B5EF4-FFF2-40B4-BE49-F238E27FC236}">
                <a16:creationId xmlns:a16="http://schemas.microsoft.com/office/drawing/2014/main" id="{E26E9D11-1E3C-D4F2-AD1A-88D6CF4A61E9}"/>
              </a:ext>
            </a:extLst>
          </p:cNvPr>
          <p:cNvGrpSpPr/>
          <p:nvPr/>
        </p:nvGrpSpPr>
        <p:grpSpPr>
          <a:xfrm>
            <a:off x="683078" y="1191036"/>
            <a:ext cx="1607298" cy="630037"/>
            <a:chOff x="667476" y="1504761"/>
            <a:chExt cx="1607298" cy="630037"/>
          </a:xfrm>
        </p:grpSpPr>
        <p:sp>
          <p:nvSpPr>
            <p:cNvPr id="9" name="角丸四角形 8">
              <a:extLst>
                <a:ext uri="{FF2B5EF4-FFF2-40B4-BE49-F238E27FC236}">
                  <a16:creationId xmlns:a16="http://schemas.microsoft.com/office/drawing/2014/main" id="{0EB98C5C-59D6-FE88-CB57-098FEE731F38}"/>
                </a:ext>
              </a:extLst>
            </p:cNvPr>
            <p:cNvSpPr/>
            <p:nvPr/>
          </p:nvSpPr>
          <p:spPr>
            <a:xfrm>
              <a:off x="1234156" y="1580204"/>
              <a:ext cx="1040618" cy="374821"/>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a:extLst>
                <a:ext uri="{FF2B5EF4-FFF2-40B4-BE49-F238E27FC236}">
                  <a16:creationId xmlns:a16="http://schemas.microsoft.com/office/drawing/2014/main" id="{C4CA2D57-459F-EBBA-E7F6-3E37D6F35C7B}"/>
                </a:ext>
              </a:extLst>
            </p:cNvPr>
            <p:cNvGrpSpPr/>
            <p:nvPr/>
          </p:nvGrpSpPr>
          <p:grpSpPr>
            <a:xfrm>
              <a:off x="667476" y="1504761"/>
              <a:ext cx="1493768" cy="630037"/>
              <a:chOff x="667476" y="1504761"/>
              <a:chExt cx="1493768" cy="630037"/>
            </a:xfrm>
          </p:grpSpPr>
          <p:pic>
            <p:nvPicPr>
              <p:cNvPr id="11" name="図 10" descr="ダイアグラム&#10;&#10;自動的に生成された説明">
                <a:extLst>
                  <a:ext uri="{FF2B5EF4-FFF2-40B4-BE49-F238E27FC236}">
                    <a16:creationId xmlns:a16="http://schemas.microsoft.com/office/drawing/2014/main" id="{F189DDAF-AF84-2982-2EEF-45CEBC89983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688184" y="1484053"/>
                <a:ext cx="630037" cy="671454"/>
              </a:xfrm>
              <a:prstGeom prst="rect">
                <a:avLst/>
              </a:prstGeom>
            </p:spPr>
          </p:pic>
          <p:pic>
            <p:nvPicPr>
              <p:cNvPr id="12" name="図 11" descr="図形&#10;&#10;中程度の精度で自動的に生成された説明">
                <a:extLst>
                  <a:ext uri="{FF2B5EF4-FFF2-40B4-BE49-F238E27FC236}">
                    <a16:creationId xmlns:a16="http://schemas.microsoft.com/office/drawing/2014/main" id="{238419B2-79B2-8043-4DF5-436681A48996}"/>
                  </a:ext>
                </a:extLst>
              </p:cNvPr>
              <p:cNvPicPr>
                <a:picLocks noChangeAspect="1"/>
              </p:cNvPicPr>
              <p:nvPr/>
            </p:nvPicPr>
            <p:blipFill>
              <a:blip r:embed="rId5"/>
              <a:stretch>
                <a:fillRect/>
              </a:stretch>
            </p:blipFill>
            <p:spPr>
              <a:xfrm>
                <a:off x="1234154" y="1623370"/>
                <a:ext cx="927090" cy="257291"/>
              </a:xfrm>
              <a:prstGeom prst="rect">
                <a:avLst/>
              </a:prstGeom>
            </p:spPr>
          </p:pic>
        </p:grpSp>
      </p:grpSp>
      <p:sp>
        <p:nvSpPr>
          <p:cNvPr id="13" name="角丸四角形 12">
            <a:extLst>
              <a:ext uri="{FF2B5EF4-FFF2-40B4-BE49-F238E27FC236}">
                <a16:creationId xmlns:a16="http://schemas.microsoft.com/office/drawing/2014/main" id="{FF8F6D27-2106-06B7-C62A-CB281BF3E076}"/>
              </a:ext>
            </a:extLst>
          </p:cNvPr>
          <p:cNvSpPr/>
          <p:nvPr/>
        </p:nvSpPr>
        <p:spPr>
          <a:xfrm>
            <a:off x="418703" y="1097320"/>
            <a:ext cx="9068593" cy="5216168"/>
          </a:xfrm>
          <a:prstGeom prst="roundRect">
            <a:avLst>
              <a:gd name="adj" fmla="val 5703"/>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48449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300" y="255183"/>
            <a:ext cx="8915400" cy="647700"/>
          </a:xfrm>
        </p:spPr>
        <p:txBody>
          <a:bodyPr anchor="ctr"/>
          <a:lstStyle/>
          <a:p>
            <a:r>
              <a:rPr kumimoji="1" lang="en-US" altLang="ja-JP" sz="2400" dirty="0">
                <a:latin typeface="Meiryo" panose="020B0604030504040204" pitchFamily="34" charset="-128"/>
                <a:ea typeface="Meiryo" panose="020B0604030504040204" pitchFamily="34" charset="-128"/>
              </a:rPr>
              <a:t> 4</a:t>
            </a:r>
            <a:r>
              <a:rPr lang="en-US" altLang="ja-JP" sz="2400" dirty="0">
                <a:latin typeface="Meiryo" panose="020B0604030504040204" pitchFamily="34" charset="-128"/>
                <a:ea typeface="Meiryo" panose="020B0604030504040204" pitchFamily="34" charset="-128"/>
              </a:rPr>
              <a:t>-3     </a:t>
            </a:r>
            <a:r>
              <a:rPr lang="ja-JP" altLang="en-US" sz="2400">
                <a:solidFill>
                  <a:schemeClr val="tx1"/>
                </a:solidFill>
                <a:latin typeface="Meiryo" panose="020B0604030504040204" pitchFamily="34" charset="-128"/>
                <a:ea typeface="Meiryo" panose="020B0604030504040204" pitchFamily="34" charset="-128"/>
              </a:rPr>
              <a:t>職場</a:t>
            </a:r>
            <a:r>
              <a:rPr lang="ja-JP" altLang="en-US" sz="2400" dirty="0">
                <a:solidFill>
                  <a:schemeClr val="tx1"/>
                </a:solidFill>
                <a:latin typeface="Meiryo" panose="020B0604030504040204" pitchFamily="34" charset="-128"/>
                <a:ea typeface="Meiryo" panose="020B0604030504040204" pitchFamily="34" charset="-128"/>
              </a:rPr>
              <a:t>のメンバー</a:t>
            </a:r>
            <a:r>
              <a:rPr kumimoji="1" lang="ja-JP" altLang="en-US" sz="2400" dirty="0">
                <a:solidFill>
                  <a:schemeClr val="tx1"/>
                </a:solidFill>
                <a:latin typeface="Meiryo" panose="020B0604030504040204" pitchFamily="34" charset="-128"/>
                <a:ea typeface="Meiryo" panose="020B0604030504040204" pitchFamily="34" charset="-128"/>
              </a:rPr>
              <a:t>にとってのメリット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a:pPr>
                <a:defRPr/>
              </a:pPr>
              <a:t>30</a:t>
            </a:fld>
            <a:endParaRPr lang="en-US" altLang="ja-JP" sz="1600" dirty="0"/>
          </a:p>
        </p:txBody>
      </p:sp>
      <p:sp>
        <p:nvSpPr>
          <p:cNvPr id="9" name="角丸四角形 8"/>
          <p:cNvSpPr/>
          <p:nvPr/>
        </p:nvSpPr>
        <p:spPr>
          <a:xfrm>
            <a:off x="425318" y="1065430"/>
            <a:ext cx="9125900" cy="1649195"/>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142952" y="1164251"/>
            <a:ext cx="7408268" cy="1426549"/>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04788" indent="-204788">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▶︎自分のライフスタイルや働き方を見直すきっかけに・・・</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業務の平準化等により、自身のワーク・ライフ・バランスも向上！</a:t>
            </a:r>
            <a:endPar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184150" indent="-1841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▶︎職場の結束が強まり、</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お互いにサポートしあう関係が構築</a:t>
            </a:r>
            <a:br>
              <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（育休だけでなく、病気による入院や介護休業等で不在になる可能性も）</a:t>
            </a:r>
          </a:p>
          <a:p>
            <a:pPr>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▶︎育児休業取得者の業務の引継ぎで、</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チームメンバーがスキルアップ！</a:t>
            </a:r>
          </a:p>
        </p:txBody>
      </p:sp>
      <p:sp>
        <p:nvSpPr>
          <p:cNvPr id="19" name="Rectangle 23"/>
          <p:cNvSpPr>
            <a:spLocks noChangeArrowheads="1"/>
          </p:cNvSpPr>
          <p:nvPr/>
        </p:nvSpPr>
        <p:spPr bwMode="auto">
          <a:xfrm>
            <a:off x="585302" y="2800350"/>
            <a:ext cx="8847475" cy="3579813"/>
          </a:xfrm>
          <a:prstGeom prst="roundRect">
            <a:avLst>
              <a:gd name="adj" fmla="val 7390"/>
            </a:avLst>
          </a:prstGeom>
          <a:noFill/>
          <a:ln w="19050">
            <a:solidFill>
              <a:srgbClr val="0070C0"/>
            </a:solidFill>
            <a:prstDash val="sysDot"/>
            <a:miter lim="800000"/>
            <a:headEnd/>
            <a:tailEnd/>
          </a:ln>
        </p:spPr>
        <p:txBody>
          <a:bodyPr wrap="none" anchor="ctr"/>
          <a:lstStyle/>
          <a:p>
            <a:endParaRPr lang="ja-JP" altLang="en-US" dirty="0">
              <a:latin typeface="Meriyo"/>
            </a:endParaRPr>
          </a:p>
        </p:txBody>
      </p:sp>
      <p:sp>
        <p:nvSpPr>
          <p:cNvPr id="21" name="Rectangle 2"/>
          <p:cNvSpPr txBox="1">
            <a:spLocks noChangeArrowheads="1"/>
          </p:cNvSpPr>
          <p:nvPr/>
        </p:nvSpPr>
        <p:spPr bwMode="auto">
          <a:xfrm>
            <a:off x="667476" y="2898207"/>
            <a:ext cx="3961675" cy="2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nSpc>
                <a:spcPct val="120000"/>
              </a:lnSpc>
              <a:defRPr/>
            </a:pPr>
            <a:r>
              <a:rPr kumimoji="0" lang="ja-JP" altLang="en-US"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■育児休業取得者の業務のカバー対応例</a:t>
            </a:r>
            <a:endParaRPr kumimoji="0" lang="en-US" altLang="ja-JP"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606574" y="5710689"/>
            <a:ext cx="8826203" cy="6920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ランク上の業務を一時的に実施することで、それぞれのスキルの向上等につながる。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また、業務の棚卸しによる効率化も想定され、復職時には</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チーム全体がパワーアップ！</a:t>
            </a:r>
          </a:p>
        </p:txBody>
      </p:sp>
      <p:sp>
        <p:nvSpPr>
          <p:cNvPr id="23" name="角丸四角形 22"/>
          <p:cNvSpPr/>
          <p:nvPr/>
        </p:nvSpPr>
        <p:spPr>
          <a:xfrm>
            <a:off x="1173137" y="3364955"/>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Ａさん</a:t>
            </a:r>
          </a:p>
        </p:txBody>
      </p:sp>
      <p:sp>
        <p:nvSpPr>
          <p:cNvPr id="24" name="角丸四角形 23"/>
          <p:cNvSpPr/>
          <p:nvPr/>
        </p:nvSpPr>
        <p:spPr>
          <a:xfrm>
            <a:off x="1173137" y="3958041"/>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Ｂさん</a:t>
            </a:r>
          </a:p>
        </p:txBody>
      </p:sp>
      <p:sp>
        <p:nvSpPr>
          <p:cNvPr id="25" name="角丸四角形 24"/>
          <p:cNvSpPr/>
          <p:nvPr/>
        </p:nvSpPr>
        <p:spPr>
          <a:xfrm>
            <a:off x="1173137" y="4540240"/>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Ｃさん</a:t>
            </a:r>
          </a:p>
        </p:txBody>
      </p:sp>
      <p:sp>
        <p:nvSpPr>
          <p:cNvPr id="26" name="角丸四角形 25"/>
          <p:cNvSpPr/>
          <p:nvPr/>
        </p:nvSpPr>
        <p:spPr>
          <a:xfrm>
            <a:off x="1173137" y="5122440"/>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Ｄさん</a:t>
            </a:r>
          </a:p>
        </p:txBody>
      </p:sp>
      <p:sp>
        <p:nvSpPr>
          <p:cNvPr id="27" name="テキスト ボックス 26"/>
          <p:cNvSpPr txBox="1"/>
          <p:nvPr/>
        </p:nvSpPr>
        <p:spPr>
          <a:xfrm>
            <a:off x="3237390" y="3925913"/>
            <a:ext cx="627654" cy="523220"/>
          </a:xfrm>
          <a:prstGeom prst="rect">
            <a:avLst/>
          </a:prstGeom>
          <a:noFill/>
        </p:spPr>
        <p:txBody>
          <a:bodyPr wrap="square" rtlCol="0">
            <a:spAutoFit/>
          </a:bodyPr>
          <a:lstStyle/>
          <a:p>
            <a:pPr algn="ct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育児</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休業</a:t>
            </a:r>
          </a:p>
        </p:txBody>
      </p:sp>
      <p:sp>
        <p:nvSpPr>
          <p:cNvPr id="28" name="フリーフォーム 27"/>
          <p:cNvSpPr/>
          <p:nvPr/>
        </p:nvSpPr>
        <p:spPr>
          <a:xfrm flipH="1">
            <a:off x="998223" y="3213915"/>
            <a:ext cx="45719" cy="2482867"/>
          </a:xfrm>
          <a:custGeom>
            <a:avLst/>
            <a:gdLst>
              <a:gd name="connsiteX0" fmla="*/ 0 w 0"/>
              <a:gd name="connsiteY0" fmla="*/ 2438400 h 2438400"/>
              <a:gd name="connsiteX1" fmla="*/ 0 w 0"/>
              <a:gd name="connsiteY1" fmla="*/ 0 h 2438400"/>
            </a:gdLst>
            <a:ahLst/>
            <a:cxnLst>
              <a:cxn ang="0">
                <a:pos x="connsiteX0" y="connsiteY0"/>
              </a:cxn>
              <a:cxn ang="0">
                <a:pos x="connsiteX1" y="connsiteY1"/>
              </a:cxn>
            </a:cxnLst>
            <a:rect l="l" t="t" r="r" b="b"/>
            <a:pathLst>
              <a:path h="2438400">
                <a:moveTo>
                  <a:pt x="0" y="2438400"/>
                </a:moveTo>
                <a:lnTo>
                  <a:pt x="0" y="0"/>
                </a:lnTo>
              </a:path>
            </a:pathLst>
          </a:custGeom>
          <a:noFill/>
          <a:ln w="38100">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5400000">
            <a:off x="3168381" y="4379785"/>
            <a:ext cx="1678269" cy="208852"/>
          </a:xfrm>
          <a:prstGeom prst="triangl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右矢印 29"/>
          <p:cNvSpPr/>
          <p:nvPr/>
        </p:nvSpPr>
        <p:spPr>
          <a:xfrm>
            <a:off x="2887026" y="4008015"/>
            <a:ext cx="405206" cy="338554"/>
          </a:xfrm>
          <a:prstGeom prst="rightArrow">
            <a:avLst/>
          </a:prstGeom>
          <a:solidFill>
            <a:srgbClr val="FF0000"/>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4710688" y="3364955"/>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Ａさん</a:t>
            </a:r>
          </a:p>
        </p:txBody>
      </p:sp>
      <p:sp>
        <p:nvSpPr>
          <p:cNvPr id="32" name="角丸四角形 31"/>
          <p:cNvSpPr/>
          <p:nvPr/>
        </p:nvSpPr>
        <p:spPr>
          <a:xfrm>
            <a:off x="4710688" y="3958041"/>
            <a:ext cx="1944216" cy="479093"/>
          </a:xfrm>
          <a:prstGeom prst="roundRect">
            <a:avLst/>
          </a:prstGeom>
          <a:solidFill>
            <a:schemeClr val="bg1"/>
          </a:solidFill>
          <a:ln>
            <a:solidFill>
              <a:srgbClr val="00206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4710688" y="4540240"/>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Ｃさん</a:t>
            </a:r>
          </a:p>
        </p:txBody>
      </p:sp>
      <p:sp>
        <p:nvSpPr>
          <p:cNvPr id="34" name="角丸四角形 33"/>
          <p:cNvSpPr/>
          <p:nvPr/>
        </p:nvSpPr>
        <p:spPr>
          <a:xfrm>
            <a:off x="4725901" y="5122440"/>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Ｄさん</a:t>
            </a:r>
          </a:p>
        </p:txBody>
      </p:sp>
      <p:sp>
        <p:nvSpPr>
          <p:cNvPr id="35" name="二等辺三角形 34"/>
          <p:cNvSpPr/>
          <p:nvPr/>
        </p:nvSpPr>
        <p:spPr>
          <a:xfrm>
            <a:off x="5295484" y="4424777"/>
            <a:ext cx="774625" cy="201310"/>
          </a:xfrm>
          <a:prstGeom prst="triangl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二等辺三角形 35"/>
          <p:cNvSpPr/>
          <p:nvPr/>
        </p:nvSpPr>
        <p:spPr>
          <a:xfrm>
            <a:off x="5309997" y="5001160"/>
            <a:ext cx="774625" cy="201310"/>
          </a:xfrm>
          <a:prstGeom prst="triangl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フリーフォーム 36"/>
          <p:cNvSpPr/>
          <p:nvPr/>
        </p:nvSpPr>
        <p:spPr>
          <a:xfrm>
            <a:off x="4541827" y="3604501"/>
            <a:ext cx="327543" cy="1757817"/>
          </a:xfrm>
          <a:custGeom>
            <a:avLst/>
            <a:gdLst>
              <a:gd name="connsiteX0" fmla="*/ 464457 w 537028"/>
              <a:gd name="connsiteY0" fmla="*/ 0 h 1988457"/>
              <a:gd name="connsiteX1" fmla="*/ 0 w 537028"/>
              <a:gd name="connsiteY1" fmla="*/ 0 h 1988457"/>
              <a:gd name="connsiteX2" fmla="*/ 0 w 537028"/>
              <a:gd name="connsiteY2" fmla="*/ 1988457 h 1988457"/>
              <a:gd name="connsiteX3" fmla="*/ 537028 w 537028"/>
              <a:gd name="connsiteY3" fmla="*/ 1988457 h 1988457"/>
            </a:gdLst>
            <a:ahLst/>
            <a:cxnLst>
              <a:cxn ang="0">
                <a:pos x="connsiteX0" y="connsiteY0"/>
              </a:cxn>
              <a:cxn ang="0">
                <a:pos x="connsiteX1" y="connsiteY1"/>
              </a:cxn>
              <a:cxn ang="0">
                <a:pos x="connsiteX2" y="connsiteY2"/>
              </a:cxn>
              <a:cxn ang="0">
                <a:pos x="connsiteX3" y="connsiteY3"/>
              </a:cxn>
            </a:cxnLst>
            <a:rect l="l" t="t" r="r" b="b"/>
            <a:pathLst>
              <a:path w="537028" h="1988457">
                <a:moveTo>
                  <a:pt x="464457" y="0"/>
                </a:moveTo>
                <a:lnTo>
                  <a:pt x="0" y="0"/>
                </a:lnTo>
                <a:lnTo>
                  <a:pt x="0" y="1988457"/>
                </a:lnTo>
                <a:lnTo>
                  <a:pt x="537028" y="1988457"/>
                </a:lnTo>
              </a:path>
            </a:pathLst>
          </a:custGeom>
          <a:noFill/>
          <a:ln w="19050">
            <a:solidFill>
              <a:srgbClr val="0070C0"/>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フリーフォーム 37"/>
          <p:cNvSpPr/>
          <p:nvPr/>
        </p:nvSpPr>
        <p:spPr>
          <a:xfrm>
            <a:off x="4543322" y="4782107"/>
            <a:ext cx="316522" cy="45719"/>
          </a:xfrm>
          <a:custGeom>
            <a:avLst/>
            <a:gdLst>
              <a:gd name="connsiteX0" fmla="*/ 0 w 508000"/>
              <a:gd name="connsiteY0" fmla="*/ 0 h 0"/>
              <a:gd name="connsiteX1" fmla="*/ 508000 w 508000"/>
              <a:gd name="connsiteY1" fmla="*/ 0 h 0"/>
            </a:gdLst>
            <a:ahLst/>
            <a:cxnLst>
              <a:cxn ang="0">
                <a:pos x="connsiteX0" y="connsiteY0"/>
              </a:cxn>
              <a:cxn ang="0">
                <a:pos x="connsiteX1" y="connsiteY1"/>
              </a:cxn>
            </a:cxnLst>
            <a:rect l="l" t="t" r="r" b="b"/>
            <a:pathLst>
              <a:path w="508000">
                <a:moveTo>
                  <a:pt x="0" y="0"/>
                </a:moveTo>
                <a:lnTo>
                  <a:pt x="508000" y="0"/>
                </a:lnTo>
              </a:path>
            </a:pathLst>
          </a:custGeom>
          <a:noFill/>
          <a:ln w="19050">
            <a:solidFill>
              <a:srgbClr val="0070C0"/>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フリーフォーム 38"/>
          <p:cNvSpPr/>
          <p:nvPr/>
        </p:nvSpPr>
        <p:spPr>
          <a:xfrm>
            <a:off x="5828606" y="4203509"/>
            <a:ext cx="1039599" cy="301066"/>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6861867" y="4033211"/>
            <a:ext cx="2510008"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さんが、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さんの業務を実施</a:t>
            </a:r>
          </a:p>
        </p:txBody>
      </p:sp>
      <p:sp>
        <p:nvSpPr>
          <p:cNvPr id="41" name="テキスト ボックス 40"/>
          <p:cNvSpPr txBox="1"/>
          <p:nvPr/>
        </p:nvSpPr>
        <p:spPr>
          <a:xfrm>
            <a:off x="6861867" y="4608719"/>
            <a:ext cx="2510008"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さんが、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さんの業務を実施</a:t>
            </a:r>
          </a:p>
        </p:txBody>
      </p:sp>
      <p:sp>
        <p:nvSpPr>
          <p:cNvPr id="42" name="フリーフォーム 41"/>
          <p:cNvSpPr/>
          <p:nvPr/>
        </p:nvSpPr>
        <p:spPr>
          <a:xfrm flipV="1">
            <a:off x="6070108" y="5303133"/>
            <a:ext cx="791759" cy="107122"/>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6861867" y="5168419"/>
            <a:ext cx="2510008" cy="523220"/>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さんの業務を他チームも含め、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全体で実施</a:t>
            </a:r>
          </a:p>
        </p:txBody>
      </p:sp>
      <p:sp>
        <p:nvSpPr>
          <p:cNvPr id="44" name="Rectangle 2"/>
          <p:cNvSpPr txBox="1">
            <a:spLocks noChangeArrowheads="1"/>
          </p:cNvSpPr>
          <p:nvPr/>
        </p:nvSpPr>
        <p:spPr bwMode="auto">
          <a:xfrm>
            <a:off x="703052" y="3810390"/>
            <a:ext cx="302845" cy="127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eaVert"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gn="ctr">
              <a:lnSpc>
                <a:spcPct val="120000"/>
              </a:lnSpc>
              <a:defRPr/>
            </a:pPr>
            <a:r>
              <a:rPr kumimoji="0" lang="ja-JP" altLang="en-US"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業務の難易度</a:t>
            </a:r>
            <a:endParaRPr kumimoji="0" lang="en-US" altLang="ja-JP"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Rectangle 2"/>
          <p:cNvSpPr txBox="1">
            <a:spLocks noChangeArrowheads="1"/>
          </p:cNvSpPr>
          <p:nvPr/>
        </p:nvSpPr>
        <p:spPr bwMode="auto">
          <a:xfrm>
            <a:off x="4171802" y="3885055"/>
            <a:ext cx="302845" cy="127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eaVert"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gn="ctr">
              <a:lnSpc>
                <a:spcPct val="120000"/>
              </a:lnSpc>
              <a:defRPr/>
            </a:pPr>
            <a:r>
              <a:rPr kumimoji="0" lang="ja-JP" altLang="en-US" kern="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サポート</a:t>
            </a:r>
            <a:endParaRPr kumimoji="0" lang="en-US" altLang="ja-JP" kern="0"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フリーフォーム 45"/>
          <p:cNvSpPr/>
          <p:nvPr/>
        </p:nvSpPr>
        <p:spPr>
          <a:xfrm>
            <a:off x="5828606" y="4769390"/>
            <a:ext cx="1039599" cy="301066"/>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環状矢印 7"/>
          <p:cNvSpPr/>
          <p:nvPr/>
        </p:nvSpPr>
        <p:spPr>
          <a:xfrm rot="10636625" flipV="1">
            <a:off x="1625837" y="2331494"/>
            <a:ext cx="1136950" cy="1165707"/>
          </a:xfrm>
          <a:prstGeom prst="circularArrow">
            <a:avLst>
              <a:gd name="adj1" fmla="val 12507"/>
              <a:gd name="adj2" fmla="val 1142319"/>
              <a:gd name="adj3" fmla="val 20458098"/>
              <a:gd name="adj4" fmla="val 15942781"/>
              <a:gd name="adj5" fmla="val 12500"/>
            </a:avLst>
          </a:prstGeom>
          <a:solidFill>
            <a:srgbClr val="0070C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solidFill>
                <a:schemeClr val="tx1"/>
              </a:solidFill>
            </a:endParaRPr>
          </a:p>
        </p:txBody>
      </p:sp>
      <p:grpSp>
        <p:nvGrpSpPr>
          <p:cNvPr id="20" name="グループ化 19">
            <a:extLst>
              <a:ext uri="{FF2B5EF4-FFF2-40B4-BE49-F238E27FC236}">
                <a16:creationId xmlns:a16="http://schemas.microsoft.com/office/drawing/2014/main" id="{9085A846-D10E-090C-A7A7-A6E061653C30}"/>
              </a:ext>
            </a:extLst>
          </p:cNvPr>
          <p:cNvGrpSpPr/>
          <p:nvPr/>
        </p:nvGrpSpPr>
        <p:grpSpPr>
          <a:xfrm>
            <a:off x="667476" y="1504761"/>
            <a:ext cx="1607298" cy="630037"/>
            <a:chOff x="667476" y="1504761"/>
            <a:chExt cx="1607298" cy="630037"/>
          </a:xfrm>
        </p:grpSpPr>
        <p:sp>
          <p:nvSpPr>
            <p:cNvPr id="5" name="角丸四角形 4">
              <a:extLst>
                <a:ext uri="{FF2B5EF4-FFF2-40B4-BE49-F238E27FC236}">
                  <a16:creationId xmlns:a16="http://schemas.microsoft.com/office/drawing/2014/main" id="{3784C5AC-3999-48CE-98AD-0EEE388B17C1}"/>
                </a:ext>
              </a:extLst>
            </p:cNvPr>
            <p:cNvSpPr/>
            <p:nvPr/>
          </p:nvSpPr>
          <p:spPr>
            <a:xfrm>
              <a:off x="1234156" y="1580204"/>
              <a:ext cx="1040618" cy="374821"/>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a:extLst>
                <a:ext uri="{FF2B5EF4-FFF2-40B4-BE49-F238E27FC236}">
                  <a16:creationId xmlns:a16="http://schemas.microsoft.com/office/drawing/2014/main" id="{5949CF0F-8870-849D-FC40-7B52EE028C70}"/>
                </a:ext>
              </a:extLst>
            </p:cNvPr>
            <p:cNvGrpSpPr/>
            <p:nvPr/>
          </p:nvGrpSpPr>
          <p:grpSpPr>
            <a:xfrm>
              <a:off x="667476" y="1504761"/>
              <a:ext cx="1493768" cy="630037"/>
              <a:chOff x="667476" y="1504761"/>
              <a:chExt cx="1493768" cy="630037"/>
            </a:xfrm>
          </p:grpSpPr>
          <p:pic>
            <p:nvPicPr>
              <p:cNvPr id="6" name="図 5" descr="ダイアグラム&#10;&#10;自動的に生成された説明">
                <a:extLst>
                  <a:ext uri="{FF2B5EF4-FFF2-40B4-BE49-F238E27FC236}">
                    <a16:creationId xmlns:a16="http://schemas.microsoft.com/office/drawing/2014/main" id="{8250FA9D-CAF7-9DCD-AAE4-80B97815C7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688184" y="1484053"/>
                <a:ext cx="630037" cy="671454"/>
              </a:xfrm>
              <a:prstGeom prst="rect">
                <a:avLst/>
              </a:prstGeom>
            </p:spPr>
          </p:pic>
          <p:pic>
            <p:nvPicPr>
              <p:cNvPr id="7" name="図 6" descr="図形&#10;&#10;中程度の精度で自動的に生成された説明">
                <a:extLst>
                  <a:ext uri="{FF2B5EF4-FFF2-40B4-BE49-F238E27FC236}">
                    <a16:creationId xmlns:a16="http://schemas.microsoft.com/office/drawing/2014/main" id="{049F058C-3AEC-4137-FC2E-0E9D1C911543}"/>
                  </a:ext>
                </a:extLst>
              </p:cNvPr>
              <p:cNvPicPr>
                <a:picLocks noChangeAspect="1"/>
              </p:cNvPicPr>
              <p:nvPr/>
            </p:nvPicPr>
            <p:blipFill>
              <a:blip r:embed="rId5"/>
              <a:stretch>
                <a:fillRect/>
              </a:stretch>
            </p:blipFill>
            <p:spPr>
              <a:xfrm>
                <a:off x="1234154" y="1623370"/>
                <a:ext cx="927090" cy="257291"/>
              </a:xfrm>
              <a:prstGeom prst="rect">
                <a:avLst/>
              </a:prstGeom>
            </p:spPr>
          </p:pic>
        </p:grpSp>
      </p:grpSp>
    </p:spTree>
    <p:extLst>
      <p:ext uri="{BB962C8B-B14F-4D97-AF65-F5344CB8AC3E}">
        <p14:creationId xmlns:p14="http://schemas.microsoft.com/office/powerpoint/2010/main" val="612192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B009D0F-F8AF-BD5A-5216-EB534ABA548B}"/>
              </a:ext>
            </a:extLst>
          </p:cNvPr>
          <p:cNvSpPr/>
          <p:nvPr/>
        </p:nvSpPr>
        <p:spPr>
          <a:xfrm>
            <a:off x="3585709" y="3676121"/>
            <a:ext cx="2880001" cy="2574458"/>
          </a:xfrm>
          <a:prstGeom prst="rect">
            <a:avLst/>
          </a:prstGeom>
          <a:noFill/>
          <a:ln w="254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accent6">
                  <a:lumMod val="20000"/>
                  <a:lumOff val="80000"/>
                </a:schemeClr>
              </a:solidFill>
            </a:endParaRPr>
          </a:p>
        </p:txBody>
      </p:sp>
      <p:sp>
        <p:nvSpPr>
          <p:cNvPr id="13" name="正方形/長方形 12">
            <a:extLst>
              <a:ext uri="{FF2B5EF4-FFF2-40B4-BE49-F238E27FC236}">
                <a16:creationId xmlns:a16="http://schemas.microsoft.com/office/drawing/2014/main" id="{D5C94708-F973-37E0-19FF-171D7500CBE9}"/>
              </a:ext>
            </a:extLst>
          </p:cNvPr>
          <p:cNvSpPr/>
          <p:nvPr/>
        </p:nvSpPr>
        <p:spPr>
          <a:xfrm>
            <a:off x="6470149" y="3676121"/>
            <a:ext cx="2880001" cy="2574458"/>
          </a:xfrm>
          <a:prstGeom prst="rect">
            <a:avLst/>
          </a:prstGeom>
          <a:noFill/>
          <a:ln w="254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accent6">
                  <a:lumMod val="20000"/>
                  <a:lumOff val="80000"/>
                </a:schemeClr>
              </a:solidFill>
            </a:endParaRPr>
          </a:p>
        </p:txBody>
      </p:sp>
      <p:sp>
        <p:nvSpPr>
          <p:cNvPr id="3" name="タイトル 2"/>
          <p:cNvSpPr>
            <a:spLocks noGrp="1"/>
          </p:cNvSpPr>
          <p:nvPr>
            <p:ph type="title"/>
          </p:nvPr>
        </p:nvSpPr>
        <p:spPr>
          <a:xfrm>
            <a:off x="495300" y="247131"/>
            <a:ext cx="8915400" cy="647700"/>
          </a:xfrm>
        </p:spPr>
        <p:txBody>
          <a:bodyPr anchor="ctr"/>
          <a:lstStyle/>
          <a:p>
            <a:r>
              <a:rPr kumimoji="1" lang="en-US" altLang="ja-JP" sz="2400" dirty="0">
                <a:latin typeface="Meiryo" panose="020B0604030504040204" pitchFamily="34" charset="-128"/>
                <a:ea typeface="Meiryo" panose="020B0604030504040204" pitchFamily="34" charset="-128"/>
              </a:rPr>
              <a:t> 4-4 </a:t>
            </a:r>
            <a:r>
              <a:rPr lang="en-US" altLang="ja-JP" sz="2400" dirty="0">
                <a:latin typeface="Meiryo" panose="020B0604030504040204" pitchFamily="34" charset="-128"/>
                <a:ea typeface="Meiryo" panose="020B0604030504040204" pitchFamily="34" charset="-128"/>
              </a:rPr>
              <a:t>    </a:t>
            </a:r>
            <a:r>
              <a:rPr kumimoji="1" lang="ja-JP" altLang="en-US" sz="2400">
                <a:solidFill>
                  <a:schemeClr val="tx1"/>
                </a:solidFill>
                <a:latin typeface="Meiryo" panose="020B0604030504040204" pitchFamily="34" charset="-128"/>
                <a:ea typeface="Meiryo" panose="020B0604030504040204" pitchFamily="34" charset="-128"/>
              </a:rPr>
              <a:t>女性</a:t>
            </a:r>
            <a:r>
              <a:rPr kumimoji="1" lang="ja-JP" altLang="en-US" sz="2400" dirty="0">
                <a:solidFill>
                  <a:schemeClr val="tx1"/>
                </a:solidFill>
                <a:latin typeface="Meiryo" panose="020B0604030504040204" pitchFamily="34" charset="-128"/>
                <a:ea typeface="Meiryo" panose="020B0604030504040204" pitchFamily="34" charset="-128"/>
              </a:rPr>
              <a:t>のキャリア形成の視点</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a:pPr>
                <a:defRPr/>
              </a:pPr>
              <a:t>31</a:t>
            </a:fld>
            <a:endParaRPr lang="en-US" altLang="ja-JP" sz="1600" dirty="0"/>
          </a:p>
        </p:txBody>
      </p:sp>
      <p:sp>
        <p:nvSpPr>
          <p:cNvPr id="14" name="正方形/長方形 13"/>
          <p:cNvSpPr/>
          <p:nvPr/>
        </p:nvSpPr>
        <p:spPr>
          <a:xfrm>
            <a:off x="2045854" y="1052440"/>
            <a:ext cx="7528887" cy="96558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イクボスになることで、女性従業員の活躍にもつながります</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483081" y="3774908"/>
            <a:ext cx="2664000" cy="151200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eaLnBrk="1">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従業員本人に加え、上司や男性配偶者も一緒に考える機会を提供</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386399" y="3658579"/>
            <a:ext cx="2880001" cy="2592000"/>
          </a:xfrm>
          <a:prstGeom prst="roundRect">
            <a:avLst>
              <a:gd name="adj" fmla="val 1312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下矢印 28"/>
          <p:cNvSpPr/>
          <p:nvPr/>
        </p:nvSpPr>
        <p:spPr>
          <a:xfrm>
            <a:off x="2701370" y="2920580"/>
            <a:ext cx="1130059" cy="592696"/>
          </a:xfrm>
          <a:prstGeom prst="downArrow">
            <a:avLst/>
          </a:prstGeom>
          <a:solidFill>
            <a:srgbClr val="FF6600"/>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dirty="0"/>
          </a:p>
        </p:txBody>
      </p:sp>
      <p:sp>
        <p:nvSpPr>
          <p:cNvPr id="78" name="正方形/長方形 77"/>
          <p:cNvSpPr/>
          <p:nvPr/>
        </p:nvSpPr>
        <p:spPr>
          <a:xfrm>
            <a:off x="3694384" y="3819565"/>
            <a:ext cx="2664000" cy="151200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eaLnBrk="1">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女性従業員</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▶︎いか</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にキャリアを積んでいくか、自身もよく検討し配偶者と話し合う</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6552006" y="3806987"/>
            <a:ext cx="2664000" cy="151200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eaLnBrk="1">
              <a:spcBef>
                <a:spcPts val="0"/>
              </a:spcBef>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男性従業員</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▶︎配偶者</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のキャリアを理解し、分担の在り方を</a:t>
            </a: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夫婦間で</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話し合う</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4117082" y="2955420"/>
            <a:ext cx="4589930" cy="9193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0"/>
              </a:spcBef>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女性従業員のキャリア形成について、</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それぞれの立場で考え、取り組むことが重要</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3809295" y="5412271"/>
            <a:ext cx="5339117" cy="622998"/>
          </a:xfrm>
          <a:prstGeom prst="rect">
            <a:avLst/>
          </a:prstGeom>
          <a:solidFill>
            <a:schemeClr val="accent6">
              <a:lumMod val="20000"/>
              <a:lumOff val="80000"/>
            </a:schemeClr>
          </a:solid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Ex</a:t>
            </a:r>
            <a:r>
              <a:rPr lang="ja-JP" altLang="en-US" sz="1600" b="1" dirty="0" err="1">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育休の取得時期・期間、保育園の送り・迎え、子が病気</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の時の対応をどうするか</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547639" y="5322304"/>
            <a:ext cx="2599442" cy="820275"/>
          </a:xfrm>
          <a:prstGeom prst="rect">
            <a:avLst/>
          </a:prstGeom>
          <a:solidFill>
            <a:schemeClr val="accent6">
              <a:lumMod val="20000"/>
              <a:lumOff val="80000"/>
            </a:schemeClr>
          </a:solidFill>
          <a:ln w="12700">
            <a:noFill/>
          </a:ln>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marL="467998" indent="-457197" eaLnBrk="1"/>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Ex</a:t>
            </a:r>
            <a:r>
              <a:rPr lang="ja-JP" altLang="en-US" sz="1600" b="1" dirty="0" err="1">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配偶者・上司を交えた懇談、配偶者も参加可能な社員向けセミナー</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a:extLst>
              <a:ext uri="{FF2B5EF4-FFF2-40B4-BE49-F238E27FC236}">
                <a16:creationId xmlns:a16="http://schemas.microsoft.com/office/drawing/2014/main" id="{50285A0A-3B89-7E89-9952-FD4D3CFB03D3}"/>
              </a:ext>
            </a:extLst>
          </p:cNvPr>
          <p:cNvSpPr/>
          <p:nvPr/>
        </p:nvSpPr>
        <p:spPr>
          <a:xfrm>
            <a:off x="578315" y="1307375"/>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ダイアグラム&#10;&#10;自動的に生成された説明">
            <a:extLst>
              <a:ext uri="{FF2B5EF4-FFF2-40B4-BE49-F238E27FC236}">
                <a16:creationId xmlns:a16="http://schemas.microsoft.com/office/drawing/2014/main" id="{E249200E-0F7A-F963-DB39-57CC0202AD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703776" y="1634478"/>
            <a:ext cx="842141" cy="927130"/>
          </a:xfrm>
          <a:prstGeom prst="rect">
            <a:avLst/>
          </a:prstGeom>
        </p:spPr>
      </p:pic>
      <p:pic>
        <p:nvPicPr>
          <p:cNvPr id="6" name="図 5" descr="図形&#10;&#10;中程度の精度で自動的に生成された説明">
            <a:extLst>
              <a:ext uri="{FF2B5EF4-FFF2-40B4-BE49-F238E27FC236}">
                <a16:creationId xmlns:a16="http://schemas.microsoft.com/office/drawing/2014/main" id="{F26247CB-B2A8-D9FE-4387-50D5E31AA11F}"/>
              </a:ext>
            </a:extLst>
          </p:cNvPr>
          <p:cNvPicPr>
            <a:picLocks noChangeAspect="1"/>
          </p:cNvPicPr>
          <p:nvPr/>
        </p:nvPicPr>
        <p:blipFill>
          <a:blip r:embed="rId5"/>
          <a:stretch>
            <a:fillRect/>
          </a:stretch>
        </p:blipFill>
        <p:spPr>
          <a:xfrm>
            <a:off x="559145" y="1424684"/>
            <a:ext cx="1280107" cy="343909"/>
          </a:xfrm>
          <a:prstGeom prst="rect">
            <a:avLst/>
          </a:prstGeom>
        </p:spPr>
      </p:pic>
      <p:sp>
        <p:nvSpPr>
          <p:cNvPr id="8" name="テキスト ボックス 7">
            <a:extLst>
              <a:ext uri="{FF2B5EF4-FFF2-40B4-BE49-F238E27FC236}">
                <a16:creationId xmlns:a16="http://schemas.microsoft.com/office/drawing/2014/main" id="{9A51CB81-A2CC-EA40-EE18-C9D8516D9E19}"/>
              </a:ext>
            </a:extLst>
          </p:cNvPr>
          <p:cNvSpPr txBox="1"/>
          <p:nvPr/>
        </p:nvSpPr>
        <p:spPr>
          <a:xfrm>
            <a:off x="2045854" y="1756577"/>
            <a:ext cx="7170152" cy="1016689"/>
          </a:xfrm>
          <a:prstGeom prst="rect">
            <a:avLst/>
          </a:prstGeom>
          <a:noFill/>
        </p:spPr>
        <p:txBody>
          <a:bodyPr wrap="square">
            <a:spAutoFit/>
          </a:bodyPr>
          <a:lstStyle/>
          <a:p>
            <a:pPr>
              <a:lnSpc>
                <a:spcPct val="1500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女性が仕事と育児を両立しながら活躍するには、</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イクボスによる多様な事情を持つ従業員への配慮と、</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そのパートナーである男性が育児・家事を担うことが重要です</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a:extLst>
              <a:ext uri="{FF2B5EF4-FFF2-40B4-BE49-F238E27FC236}">
                <a16:creationId xmlns:a16="http://schemas.microsoft.com/office/drawing/2014/main" id="{A7F06D22-CD46-F3AE-4106-FD0AE60089F8}"/>
              </a:ext>
            </a:extLst>
          </p:cNvPr>
          <p:cNvSpPr/>
          <p:nvPr/>
        </p:nvSpPr>
        <p:spPr>
          <a:xfrm>
            <a:off x="425318" y="1065430"/>
            <a:ext cx="9125900" cy="1777886"/>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47882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図形, 矢印&#10;&#10;自動的に生成された説明">
            <a:extLst>
              <a:ext uri="{FF2B5EF4-FFF2-40B4-BE49-F238E27FC236}">
                <a16:creationId xmlns:a16="http://schemas.microsoft.com/office/drawing/2014/main" id="{5E4DFB69-FBD9-1959-0A7F-6B1772F1D91A}"/>
              </a:ext>
            </a:extLst>
          </p:cNvPr>
          <p:cNvPicPr>
            <a:picLocks noChangeAspect="1"/>
          </p:cNvPicPr>
          <p:nvPr/>
        </p:nvPicPr>
        <p:blipFill rotWithShape="1">
          <a:blip r:embed="rId3"/>
          <a:srcRect t="60371" r="19357"/>
          <a:stretch/>
        </p:blipFill>
        <p:spPr>
          <a:xfrm flipH="1">
            <a:off x="1898999" y="1371674"/>
            <a:ext cx="2737473" cy="1023481"/>
          </a:xfrm>
          <a:prstGeom prst="rect">
            <a:avLst/>
          </a:prstGeom>
        </p:spPr>
      </p:pic>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a:pPr>
                <a:defRPr/>
              </a:pPr>
              <a:t>32</a:t>
            </a:fld>
            <a:endParaRPr lang="en-US" altLang="ja-JP" sz="1600" dirty="0"/>
          </a:p>
        </p:txBody>
      </p:sp>
      <p:sp>
        <p:nvSpPr>
          <p:cNvPr id="5" name="タイトル 2"/>
          <p:cNvSpPr>
            <a:spLocks noGrp="1"/>
          </p:cNvSpPr>
          <p:nvPr>
            <p:ph type="title"/>
          </p:nvPr>
        </p:nvSpPr>
        <p:spPr>
          <a:xfrm>
            <a:off x="495300" y="246926"/>
            <a:ext cx="8915400" cy="647700"/>
          </a:xfrm>
        </p:spPr>
        <p:txBody>
          <a:bodyPr anchor="ctr"/>
          <a:lstStyle/>
          <a:p>
            <a:r>
              <a:rPr kumimoji="1" lang="en-US" altLang="ja-JP" sz="2400" dirty="0">
                <a:latin typeface="Meiryo" panose="020B0604030504040204" pitchFamily="34" charset="-128"/>
                <a:ea typeface="Meiryo" panose="020B0604030504040204" pitchFamily="34" charset="-128"/>
              </a:rPr>
              <a:t> 4</a:t>
            </a:r>
            <a:r>
              <a:rPr lang="en-US" altLang="ja-JP" sz="2400" dirty="0">
                <a:latin typeface="Meiryo" panose="020B0604030504040204" pitchFamily="34" charset="-128"/>
                <a:ea typeface="Meiryo" panose="020B0604030504040204" pitchFamily="34" charset="-128"/>
              </a:rPr>
              <a:t>-5     </a:t>
            </a:r>
            <a:r>
              <a:rPr lang="ja-JP" altLang="en-US" sz="2400" dirty="0">
                <a:solidFill>
                  <a:schemeClr val="tx1"/>
                </a:solidFill>
                <a:latin typeface="Meiryo" panose="020B0604030504040204" pitchFamily="34" charset="-128"/>
                <a:ea typeface="Meiryo" panose="020B0604030504040204" pitchFamily="34" charset="-128"/>
              </a:rPr>
              <a:t>イ</a:t>
            </a:r>
            <a:r>
              <a:rPr kumimoji="1" lang="ja-JP" altLang="en-US" sz="2400" dirty="0">
                <a:solidFill>
                  <a:schemeClr val="tx1"/>
                </a:solidFill>
                <a:latin typeface="Meiryo" panose="020B0604030504040204" pitchFamily="34" charset="-128"/>
                <a:ea typeface="Meiryo" panose="020B0604030504040204" pitchFamily="34" charset="-128"/>
              </a:rPr>
              <a:t>クボスの取組事例と効果</a:t>
            </a:r>
          </a:p>
        </p:txBody>
      </p:sp>
      <p:sp>
        <p:nvSpPr>
          <p:cNvPr id="9" name="角丸四角形 8"/>
          <p:cNvSpPr/>
          <p:nvPr/>
        </p:nvSpPr>
        <p:spPr>
          <a:xfrm>
            <a:off x="948093" y="1283243"/>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やってみよう</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4" name="テキスト ボックス 23"/>
          <p:cNvSpPr txBox="1"/>
          <p:nvPr/>
        </p:nvSpPr>
        <p:spPr>
          <a:xfrm>
            <a:off x="5113928" y="1896689"/>
            <a:ext cx="4235127" cy="1618409"/>
          </a:xfrm>
          <a:prstGeom prst="rect">
            <a:avLst/>
          </a:prstGeom>
          <a:noFill/>
        </p:spPr>
        <p:txBody>
          <a:bodyPr wrap="square" rtlCol="0">
            <a:noAutofit/>
          </a:bodyPr>
          <a:lstStyle/>
          <a:p>
            <a:pPr>
              <a:lnSpc>
                <a:spcPts val="2200"/>
              </a:lnSpc>
              <a:spcBef>
                <a:spcPts val="0"/>
              </a:spcBef>
              <a:buClr>
                <a:schemeClr val="tx1"/>
              </a:buClr>
            </a:pPr>
            <a:r>
              <a:rPr lang="ja-JP" altLang="en-US" sz="1400" dirty="0">
                <a:latin typeface="Meiryo UI" panose="020B0604030504040204" pitchFamily="34" charset="-128"/>
                <a:ea typeface="Meiryo UI" panose="020B0604030504040204" pitchFamily="34" charset="-128"/>
                <a:cs typeface="Meiryo UI" panose="020B0604030504040204" pitchFamily="50" charset="-128"/>
              </a:rPr>
              <a:t>チームで働く上で、「全員で情報を共有すること」と「ルーティン業務のマニュアル化」を徹底しています。週に</a:t>
            </a:r>
            <a:r>
              <a:rPr lang="en-US" altLang="ja-JP" sz="1400" dirty="0">
                <a:latin typeface="Meiryo UI" panose="020B0604030504040204" pitchFamily="34" charset="-128"/>
                <a:ea typeface="Meiryo UI" panose="020B0604030504040204" pitchFamily="34" charset="-128"/>
                <a:cs typeface="Meiryo UI" panose="020B0604030504040204" pitchFamily="50" charset="-128"/>
              </a:rPr>
              <a:t>1</a:t>
            </a:r>
            <a:r>
              <a:rPr lang="ja-JP" altLang="en-US" sz="1400" dirty="0">
                <a:latin typeface="Meiryo UI" panose="020B0604030504040204" pitchFamily="34" charset="-128"/>
                <a:ea typeface="Meiryo UI" panose="020B0604030504040204" pitchFamily="34" charset="-128"/>
                <a:cs typeface="Meiryo UI" panose="020B0604030504040204" pitchFamily="50" charset="-128"/>
              </a:rPr>
              <a:t>度は必ず部内全員で会議を行い、各々が担当している業務の進捗状況を共有しています。また、仕事が属人的にならないようにマニュアル化し、業務を円滑に進めるようにしています。</a:t>
            </a:r>
            <a:endParaRPr lang="en-US" altLang="ja-JP" sz="1400" b="1" dirty="0">
              <a:latin typeface="Meiryo UI" panose="020B0604030504040204" pitchFamily="34" charset="-128"/>
              <a:ea typeface="Meiryo UI" panose="020B0604030504040204" pitchFamily="34" charset="-128"/>
              <a:cs typeface="Meiryo UI" panose="020B0604030504040204" pitchFamily="50" charset="-128"/>
            </a:endParaRPr>
          </a:p>
        </p:txBody>
      </p:sp>
      <p:sp>
        <p:nvSpPr>
          <p:cNvPr id="25" name="テキスト ボックス 24"/>
          <p:cNvSpPr txBox="1"/>
          <p:nvPr/>
        </p:nvSpPr>
        <p:spPr>
          <a:xfrm>
            <a:off x="5237217" y="1239580"/>
            <a:ext cx="3755767" cy="714466"/>
          </a:xfrm>
          <a:prstGeom prst="rect">
            <a:avLst/>
          </a:prstGeom>
          <a:noFill/>
        </p:spPr>
        <p:txBody>
          <a:bodyPr wrap="square" rtlCol="0">
            <a:noAutofit/>
          </a:bodyPr>
          <a:lstStyle/>
          <a:p>
            <a:pPr algn="ctr">
              <a:spcBef>
                <a:spcPts val="0"/>
              </a:spcBef>
              <a:buClr>
                <a:schemeClr val="tx1"/>
              </a:buClr>
            </a:pPr>
            <a:r>
              <a:rPr lang="ja-JP" altLang="en-US" sz="1500" b="1" dirty="0">
                <a:latin typeface="Meiryo" panose="020B0604030504040204" pitchFamily="34" charset="-128"/>
                <a:ea typeface="Meiryo" panose="020B0604030504040204" pitchFamily="34" charset="-128"/>
                <a:cs typeface="Meiryo UI" panose="020B0604030504040204" pitchFamily="50" charset="-128"/>
              </a:rPr>
              <a:t>情報共有とマニュアル化で</a:t>
            </a:r>
            <a:endParaRPr lang="en-US" altLang="ja-JP" sz="1500" b="1" dirty="0">
              <a:latin typeface="Meiryo" panose="020B0604030504040204" pitchFamily="34" charset="-128"/>
              <a:ea typeface="Meiryo" panose="020B0604030504040204" pitchFamily="34" charset="-128"/>
              <a:cs typeface="Meiryo UI" panose="020B0604030504040204" pitchFamily="50" charset="-128"/>
            </a:endParaRPr>
          </a:p>
          <a:p>
            <a:pPr algn="ctr">
              <a:spcBef>
                <a:spcPts val="0"/>
              </a:spcBef>
              <a:buClr>
                <a:schemeClr val="tx1"/>
              </a:buClr>
            </a:pPr>
            <a:r>
              <a:rPr lang="ja-JP" altLang="en-US" sz="1500" b="1" dirty="0">
                <a:latin typeface="Meiryo" panose="020B0604030504040204" pitchFamily="34" charset="-128"/>
                <a:ea typeface="Meiryo" panose="020B0604030504040204" pitchFamily="34" charset="-128"/>
                <a:cs typeface="Meiryo UI" panose="020B0604030504040204" pitchFamily="50" charset="-128"/>
              </a:rPr>
              <a:t>円滑に業務を遂行</a:t>
            </a:r>
            <a:endParaRPr lang="en-US" altLang="ja-JP" sz="1500" b="1" dirty="0">
              <a:latin typeface="Meiryo" panose="020B0604030504040204" pitchFamily="34" charset="-128"/>
              <a:ea typeface="Meiryo" panose="020B0604030504040204" pitchFamily="34" charset="-128"/>
              <a:cs typeface="Meiryo UI" panose="020B0604030504040204" pitchFamily="50" charset="-128"/>
            </a:endParaRPr>
          </a:p>
        </p:txBody>
      </p:sp>
      <p:sp>
        <p:nvSpPr>
          <p:cNvPr id="34" name="テキスト ボックス 33"/>
          <p:cNvSpPr txBox="1"/>
          <p:nvPr/>
        </p:nvSpPr>
        <p:spPr>
          <a:xfrm>
            <a:off x="2666451" y="1585629"/>
            <a:ext cx="1701107" cy="607602"/>
          </a:xfrm>
          <a:prstGeom prst="rect">
            <a:avLst/>
          </a:prstGeom>
          <a:noFill/>
        </p:spPr>
        <p:txBody>
          <a:bodyPr wrap="none" rtlCol="0">
            <a:spAutoFit/>
          </a:bodyPr>
          <a:lstStyle/>
          <a:p>
            <a:pPr algn="ctr">
              <a:lnSpc>
                <a:spcPct val="150000"/>
              </a:lnSpc>
            </a:pPr>
            <a:r>
              <a:rPr lang="ja-JP" altLang="en-US" sz="1200" b="1" spc="3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どれも実際</a:t>
            </a:r>
            <a:r>
              <a:rPr lang="ja-JP" altLang="en-US" sz="1200" b="1" spc="300">
                <a:solidFill>
                  <a:srgbClr val="C00000"/>
                </a:solidFill>
                <a:latin typeface="Meiryo UI" panose="020B0604030504040204" pitchFamily="50" charset="-128"/>
                <a:ea typeface="Meiryo UI" panose="020B0604030504040204" pitchFamily="50" charset="-128"/>
                <a:cs typeface="Meiryo UI" panose="020B0604030504040204" pitchFamily="50" charset="-128"/>
              </a:rPr>
              <a:t>にあった</a:t>
            </a:r>
            <a:endParaRPr lang="en-US" altLang="ja-JP" sz="1200" b="1" spc="30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1200" b="1" spc="300">
                <a:solidFill>
                  <a:srgbClr val="C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200" b="1" spc="3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事例です</a:t>
            </a:r>
            <a:endParaRPr lang="ja-JP" altLang="en-US" sz="1400" b="1" spc="30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682944" y="3607870"/>
            <a:ext cx="4227586" cy="2448330"/>
          </a:xfrm>
          <a:prstGeom prst="rect">
            <a:avLst/>
          </a:prstGeom>
          <a:noFill/>
        </p:spPr>
        <p:txBody>
          <a:bodyPr wrap="square" rtlCol="0">
            <a:noAutofit/>
          </a:bodyPr>
          <a:lstStyle/>
          <a:p>
            <a:pPr>
              <a:lnSpc>
                <a:spcPts val="2200"/>
              </a:lnSpc>
              <a:spcBef>
                <a:spcPts val="0"/>
              </a:spcBef>
            </a:pPr>
            <a:r>
              <a:rPr lang="ja-JP" altLang="en-US" sz="1400" dirty="0">
                <a:latin typeface="Meiryo UI" panose="020B0604030504040204" pitchFamily="34" charset="-128"/>
                <a:ea typeface="Meiryo UI" panose="020B0604030504040204" pitchFamily="34" charset="-128"/>
                <a:cs typeface="Meiryo UI" panose="020B0604030504040204" pitchFamily="50" charset="-128"/>
              </a:rPr>
              <a:t>常日頃から部下との会話を多く持ち、家族状況等をできる限り把握できるようにしています。それにより、プライベートで何か困ったことがあったときに相談しやすい関係を築いています。相談を受けたときは、部下自身が家族のためにどうしたいのか、そのためにはどのような働き方がベストなのか、一緒に考えるようにしています。両立に苦しみ「退職」という選択をしないように、いろいろな働き方を提案しています。</a:t>
            </a:r>
            <a:endParaRPr lang="en-US" altLang="ja-JP" sz="1400" b="1" dirty="0">
              <a:solidFill>
                <a:srgbClr val="C00000"/>
              </a:solidFill>
              <a:latin typeface="Meiryo UI" panose="020B0604030504040204" pitchFamily="34" charset="-128"/>
              <a:ea typeface="Meiryo UI" panose="020B0604030504040204" pitchFamily="34" charset="-128"/>
              <a:cs typeface="Meiryo UI" panose="020B0604030504040204" pitchFamily="50" charset="-128"/>
            </a:endParaRPr>
          </a:p>
        </p:txBody>
      </p:sp>
      <p:sp>
        <p:nvSpPr>
          <p:cNvPr id="29" name="テキスト ボックス 28"/>
          <p:cNvSpPr txBox="1"/>
          <p:nvPr/>
        </p:nvSpPr>
        <p:spPr>
          <a:xfrm>
            <a:off x="1200927" y="2951617"/>
            <a:ext cx="3132000" cy="460818"/>
          </a:xfrm>
          <a:prstGeom prst="rect">
            <a:avLst/>
          </a:prstGeom>
          <a:noFill/>
          <a:effectLst/>
        </p:spPr>
        <p:txBody>
          <a:bodyPr wrap="square" rtlCol="0">
            <a:noAutofit/>
          </a:bodyPr>
          <a:lstStyle/>
          <a:p>
            <a:pPr algn="ctr">
              <a:spcBef>
                <a:spcPts val="1200"/>
              </a:spcBef>
            </a:pPr>
            <a:r>
              <a:rPr lang="ja-JP" altLang="en-US" sz="1500" b="1" dirty="0">
                <a:latin typeface="Meiryo" panose="020B0604030504040204" pitchFamily="34" charset="-128"/>
                <a:ea typeface="Meiryo" panose="020B0604030504040204" pitchFamily="34" charset="-128"/>
                <a:cs typeface="Meiryo UI" panose="020B0604030504040204" pitchFamily="50" charset="-128"/>
              </a:rPr>
              <a:t>コミュニケーションが</a:t>
            </a:r>
            <a:br>
              <a:rPr lang="en-US" altLang="ja-JP" sz="1500" b="1" dirty="0">
                <a:latin typeface="Meiryo" panose="020B0604030504040204" pitchFamily="34" charset="-128"/>
                <a:ea typeface="Meiryo" panose="020B0604030504040204" pitchFamily="34" charset="-128"/>
                <a:cs typeface="Meiryo UI" panose="020B0604030504040204" pitchFamily="50" charset="-128"/>
              </a:rPr>
            </a:br>
            <a:r>
              <a:rPr lang="ja-JP" altLang="en-US" sz="1500" b="1" dirty="0">
                <a:latin typeface="Meiryo" panose="020B0604030504040204" pitchFamily="34" charset="-128"/>
                <a:ea typeface="Meiryo" panose="020B0604030504040204" pitchFamily="34" charset="-128"/>
                <a:cs typeface="Meiryo UI" panose="020B0604030504040204" pitchFamily="50" charset="-128"/>
              </a:rPr>
              <a:t>「イクボス」への第一歩</a:t>
            </a:r>
            <a:endParaRPr lang="en-US" altLang="ja-JP" sz="1500" b="1" dirty="0">
              <a:latin typeface="Meiryo" panose="020B0604030504040204" pitchFamily="34" charset="-128"/>
              <a:ea typeface="Meiryo" panose="020B0604030504040204" pitchFamily="34" charset="-128"/>
              <a:cs typeface="Meiryo UI" panose="020B0604030504040204" pitchFamily="50" charset="-128"/>
            </a:endParaRPr>
          </a:p>
        </p:txBody>
      </p:sp>
      <p:sp>
        <p:nvSpPr>
          <p:cNvPr id="31" name="テキスト ボックス 30"/>
          <p:cNvSpPr txBox="1"/>
          <p:nvPr/>
        </p:nvSpPr>
        <p:spPr>
          <a:xfrm>
            <a:off x="5253508" y="3663026"/>
            <a:ext cx="3692145" cy="344953"/>
          </a:xfrm>
          <a:prstGeom prst="rect">
            <a:avLst/>
          </a:prstGeom>
          <a:noFill/>
        </p:spPr>
        <p:txBody>
          <a:bodyPr wrap="square" rtlCol="0">
            <a:noAutofit/>
          </a:bodyPr>
          <a:lstStyle/>
          <a:p>
            <a:pPr algn="ctr">
              <a:spcBef>
                <a:spcPts val="1200"/>
              </a:spcBef>
            </a:pPr>
            <a:r>
              <a:rPr lang="ja-JP" altLang="en-US" sz="1500" b="1" dirty="0">
                <a:latin typeface="Meiryo" panose="020B0604030504040204" pitchFamily="34" charset="-128"/>
                <a:ea typeface="Meiryo" panose="020B0604030504040204" pitchFamily="34" charset="-128"/>
                <a:cs typeface="Meiryo UI" panose="020B0604030504040204" pitchFamily="50" charset="-128"/>
              </a:rPr>
              <a:t>「メリハリ」をつけ、長時間労働を抑制</a:t>
            </a:r>
            <a:endParaRPr lang="en-US" altLang="ja-JP" sz="1500" b="1" dirty="0">
              <a:latin typeface="Meiryo" panose="020B0604030504040204" pitchFamily="34" charset="-128"/>
              <a:ea typeface="Meiryo" panose="020B0604030504040204" pitchFamily="34" charset="-128"/>
              <a:cs typeface="Meiryo UI" panose="020B0604030504040204" pitchFamily="50" charset="-128"/>
            </a:endParaRPr>
          </a:p>
        </p:txBody>
      </p:sp>
      <p:sp>
        <p:nvSpPr>
          <p:cNvPr id="32" name="テキスト ボックス 31"/>
          <p:cNvSpPr txBox="1"/>
          <p:nvPr/>
        </p:nvSpPr>
        <p:spPr>
          <a:xfrm>
            <a:off x="5146556" y="4007979"/>
            <a:ext cx="4235127" cy="2016930"/>
          </a:xfrm>
          <a:prstGeom prst="rect">
            <a:avLst/>
          </a:prstGeom>
          <a:noFill/>
        </p:spPr>
        <p:txBody>
          <a:bodyPr wrap="square" rtlCol="0">
            <a:noAutofit/>
          </a:bodyPr>
          <a:lstStyle/>
          <a:p>
            <a:pPr>
              <a:lnSpc>
                <a:spcPts val="2200"/>
              </a:lnSpc>
              <a:spcBef>
                <a:spcPts val="0"/>
              </a:spcBef>
            </a:pPr>
            <a:r>
              <a:rPr lang="ja-JP" altLang="en-US" sz="1400" dirty="0">
                <a:latin typeface="Meiryo UI" panose="020B0604030504040204" pitchFamily="34" charset="-128"/>
                <a:ea typeface="Meiryo UI" panose="020B0604030504040204" pitchFamily="34" charset="-128"/>
                <a:cs typeface="Meiryo UI" panose="020B0604030504040204" pitchFamily="50" charset="-128"/>
              </a:rPr>
              <a:t>　「メリハリ」を前提に、必要な長時間勤務をきちんと認めることです。例えば、担当部門の責務として、不測の事態発生時にはその対応のため長時間勤務を余儀なくされることもありますが、そんな時に「残業するな」と言っても説得力がありません。よって、部下には「メリハリをつけるように」ということだけを伝えています。また、長時間労働発生の要因を部員からできるだけ吸い上げて関係部と調整し、環境改善を目に見える形で実現することに特に力を入れています。</a:t>
            </a:r>
            <a:endParaRPr lang="en-US" altLang="ja-JP" sz="1400" dirty="0">
              <a:latin typeface="Meiryo UI" panose="020B0604030504040204" pitchFamily="34" charset="-128"/>
              <a:ea typeface="Meiryo UI" panose="020B0604030504040204" pitchFamily="34" charset="-128"/>
              <a:cs typeface="Meiryo UI" panose="020B0604030504040204" pitchFamily="50" charset="-128"/>
            </a:endParaRPr>
          </a:p>
        </p:txBody>
      </p:sp>
      <p:cxnSp>
        <p:nvCxnSpPr>
          <p:cNvPr id="7" name="直線コネクタ 6">
            <a:extLst>
              <a:ext uri="{FF2B5EF4-FFF2-40B4-BE49-F238E27FC236}">
                <a16:creationId xmlns:a16="http://schemas.microsoft.com/office/drawing/2014/main" id="{F29E6D88-27F7-2D63-6F48-AEF572DECC53}"/>
              </a:ext>
            </a:extLst>
          </p:cNvPr>
          <p:cNvCxnSpPr>
            <a:cxnSpLocks/>
          </p:cNvCxnSpPr>
          <p:nvPr/>
        </p:nvCxnSpPr>
        <p:spPr>
          <a:xfrm>
            <a:off x="5288961" y="3600944"/>
            <a:ext cx="3678952" cy="15905"/>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6" name="直線コネクタ 15">
            <a:extLst>
              <a:ext uri="{FF2B5EF4-FFF2-40B4-BE49-F238E27FC236}">
                <a16:creationId xmlns:a16="http://schemas.microsoft.com/office/drawing/2014/main" id="{86F24AF1-B66B-1669-D5EE-2B37CF030BA7}"/>
              </a:ext>
            </a:extLst>
          </p:cNvPr>
          <p:cNvCxnSpPr>
            <a:cxnSpLocks/>
          </p:cNvCxnSpPr>
          <p:nvPr/>
        </p:nvCxnSpPr>
        <p:spPr>
          <a:xfrm>
            <a:off x="5288961" y="3945586"/>
            <a:ext cx="3678952" cy="15905"/>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7" name="直線コネクタ 16">
            <a:extLst>
              <a:ext uri="{FF2B5EF4-FFF2-40B4-BE49-F238E27FC236}">
                <a16:creationId xmlns:a16="http://schemas.microsoft.com/office/drawing/2014/main" id="{B374B70E-9544-DBCA-FC9C-163307F83D3D}"/>
              </a:ext>
            </a:extLst>
          </p:cNvPr>
          <p:cNvCxnSpPr>
            <a:cxnSpLocks/>
          </p:cNvCxnSpPr>
          <p:nvPr/>
        </p:nvCxnSpPr>
        <p:spPr>
          <a:xfrm>
            <a:off x="5310941" y="1186532"/>
            <a:ext cx="3678952" cy="15905"/>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80653A91-0E75-0F04-9E03-FBA052254194}"/>
              </a:ext>
            </a:extLst>
          </p:cNvPr>
          <p:cNvCxnSpPr>
            <a:cxnSpLocks/>
          </p:cNvCxnSpPr>
          <p:nvPr/>
        </p:nvCxnSpPr>
        <p:spPr>
          <a:xfrm>
            <a:off x="5310941" y="1777752"/>
            <a:ext cx="3678952" cy="15905"/>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CDE4D3A4-D5FA-C044-2473-B2B540C5E572}"/>
              </a:ext>
            </a:extLst>
          </p:cNvPr>
          <p:cNvCxnSpPr>
            <a:cxnSpLocks/>
          </p:cNvCxnSpPr>
          <p:nvPr/>
        </p:nvCxnSpPr>
        <p:spPr>
          <a:xfrm>
            <a:off x="876321" y="2899681"/>
            <a:ext cx="3678952" cy="15905"/>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0" name="直線コネクタ 19">
            <a:extLst>
              <a:ext uri="{FF2B5EF4-FFF2-40B4-BE49-F238E27FC236}">
                <a16:creationId xmlns:a16="http://schemas.microsoft.com/office/drawing/2014/main" id="{FF9E11DD-7DDA-9BB2-4803-A130EFE9E9EC}"/>
              </a:ext>
            </a:extLst>
          </p:cNvPr>
          <p:cNvCxnSpPr>
            <a:cxnSpLocks/>
          </p:cNvCxnSpPr>
          <p:nvPr/>
        </p:nvCxnSpPr>
        <p:spPr>
          <a:xfrm>
            <a:off x="876321" y="3465731"/>
            <a:ext cx="3678952" cy="15905"/>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pic>
        <p:nvPicPr>
          <p:cNvPr id="36" name="図 35" descr="ダイアグラム&#10;&#10;自動的に生成された説明">
            <a:extLst>
              <a:ext uri="{FF2B5EF4-FFF2-40B4-BE49-F238E27FC236}">
                <a16:creationId xmlns:a16="http://schemas.microsoft.com/office/drawing/2014/main" id="{681581E4-92E4-4B6B-9E18-338449CA0CD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 b="16409" l="5592" r="12964">
                        <a14:foregroundMark x1="9363" y1="10649" x2="6305" y2="14393"/>
                      </a14:backgroundRemoval>
                    </a14:imgEffect>
                  </a14:imgLayer>
                </a14:imgProps>
              </a:ext>
            </a:extLst>
          </a:blip>
          <a:srcRect l="4671" t="4242" r="86115" b="82239"/>
          <a:stretch/>
        </p:blipFill>
        <p:spPr>
          <a:xfrm rot="15034598">
            <a:off x="1073554" y="1610346"/>
            <a:ext cx="842141" cy="927130"/>
          </a:xfrm>
          <a:prstGeom prst="rect">
            <a:avLst/>
          </a:prstGeom>
        </p:spPr>
      </p:pic>
      <p:pic>
        <p:nvPicPr>
          <p:cNvPr id="38" name="図 37" descr="図形&#10;&#10;中程度の精度で自動的に生成された説明">
            <a:extLst>
              <a:ext uri="{FF2B5EF4-FFF2-40B4-BE49-F238E27FC236}">
                <a16:creationId xmlns:a16="http://schemas.microsoft.com/office/drawing/2014/main" id="{DA18BD22-ECCC-25A2-7490-0BDF6C9C4C71}"/>
              </a:ext>
            </a:extLst>
          </p:cNvPr>
          <p:cNvPicPr>
            <a:picLocks noChangeAspect="1"/>
          </p:cNvPicPr>
          <p:nvPr/>
        </p:nvPicPr>
        <p:blipFill>
          <a:blip r:embed="rId6"/>
          <a:stretch>
            <a:fillRect/>
          </a:stretch>
        </p:blipFill>
        <p:spPr>
          <a:xfrm>
            <a:off x="973141" y="1336639"/>
            <a:ext cx="1280107" cy="343909"/>
          </a:xfrm>
          <a:prstGeom prst="rect">
            <a:avLst/>
          </a:prstGeom>
        </p:spPr>
      </p:pic>
    </p:spTree>
    <p:extLst>
      <p:ext uri="{BB962C8B-B14F-4D97-AF65-F5344CB8AC3E}">
        <p14:creationId xmlns:p14="http://schemas.microsoft.com/office/powerpoint/2010/main" val="1020067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16535" y="6427788"/>
            <a:ext cx="343535" cy="360362"/>
          </a:xfrm>
        </p:spPr>
        <p:txBody>
          <a:bodyPr/>
          <a:lstStyle/>
          <a:p>
            <a:pPr>
              <a:defRPr/>
            </a:pPr>
            <a:fld id="{E998A1A3-FEA1-4990-8247-73F0C5D4C06C}" type="slidenum">
              <a:rPr lang="ja-JP" altLang="en-US" sz="1600"/>
              <a:pPr>
                <a:defRPr/>
              </a:pPr>
              <a:t>33</a:t>
            </a:fld>
            <a:endParaRPr lang="en-US" altLang="ja-JP" sz="1600" dirty="0"/>
          </a:p>
        </p:txBody>
      </p:sp>
      <p:sp>
        <p:nvSpPr>
          <p:cNvPr id="2" name="タイトル 1">
            <a:extLst>
              <a:ext uri="{FF2B5EF4-FFF2-40B4-BE49-F238E27FC236}">
                <a16:creationId xmlns:a16="http://schemas.microsoft.com/office/drawing/2014/main" id="{38851273-1577-B7A5-7765-80C84DB1B6F7}"/>
              </a:ext>
            </a:extLst>
          </p:cNvPr>
          <p:cNvSpPr txBox="1">
            <a:spLocks/>
          </p:cNvSpPr>
          <p:nvPr/>
        </p:nvSpPr>
        <p:spPr bwMode="auto">
          <a:xfrm>
            <a:off x="3236211" y="2645697"/>
            <a:ext cx="5291340"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bodyPr>
          <a:lstStyle>
            <a:lvl1pPr algn="l" defTabSz="477835"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197"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395"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592"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789"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b="1" spc="150" dirty="0">
                <a:latin typeface="Meiryo" panose="020B0604030504040204" pitchFamily="34" charset="-128"/>
                <a:ea typeface="Meiryo" panose="020B0604030504040204" pitchFamily="34" charset="-128"/>
              </a:rPr>
              <a:t>みんなで考えてみよう</a:t>
            </a:r>
            <a:endParaRPr lang="ja-JP" altLang="en-US" sz="2600" b="1" spc="150" dirty="0">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24DC362C-629F-7CF8-824F-48278C01C8E7}"/>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88CB6E43-BCD5-2225-2879-B17E341DCEEC}"/>
              </a:ext>
            </a:extLst>
          </p:cNvPr>
          <p:cNvSpPr txBox="1"/>
          <p:nvPr/>
        </p:nvSpPr>
        <p:spPr>
          <a:xfrm>
            <a:off x="1757931" y="3064553"/>
            <a:ext cx="1242330" cy="425822"/>
          </a:xfrm>
          <a:prstGeom prst="rect">
            <a:avLst/>
          </a:prstGeom>
          <a:noFill/>
        </p:spPr>
        <p:txBody>
          <a:bodyPr wrap="square" anchor="ctr">
            <a:spAutoFit/>
          </a:bodyPr>
          <a:lstStyle/>
          <a:p>
            <a:pPr algn="ctr"/>
            <a:r>
              <a:rPr lang="ja-JP" altLang="en-US" sz="2167" b="1" dirty="0">
                <a:solidFill>
                  <a:srgbClr val="C00000"/>
                </a:solidFill>
                <a:latin typeface="Meiryo" panose="020B0604030504040204" pitchFamily="34" charset="-128"/>
                <a:ea typeface="Meiryo" panose="020B0604030504040204" pitchFamily="34" charset="-128"/>
              </a:rPr>
              <a:t>第五章　</a:t>
            </a:r>
            <a:endParaRPr lang="ja-JP" altLang="en-US" sz="2058" b="1" dirty="0">
              <a:solidFill>
                <a:srgbClr val="C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658768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4294967295"/>
          </p:nvPr>
        </p:nvSpPr>
        <p:spPr>
          <a:xfrm>
            <a:off x="495300" y="1222375"/>
            <a:ext cx="8928100" cy="4606925"/>
          </a:xfrm>
        </p:spPr>
        <p:txBody>
          <a:bodyPr/>
          <a:lstStyle/>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部下や自らのワーク・ライフ・バランスを向上させるには、良好な職場環境が必要です</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以下の事項について考え、自らの</a:t>
            </a: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職場環境を改善するために、何ができるか、考えてみましょう！</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0" indent="0"/>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▶︎今の職場の現状と問題点は？</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職場内（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上司と部下、同僚同士）</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コミュニケーション</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は取れていますか？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長時間労働、深夜残業が常態化</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していませんか？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業務が</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特定の人に偏っていませんか？</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0" indent="0"/>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▶︎職場の問題点をどうしたら改善できると思いますか？</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コミュニケーション</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例）積極的にあいさつをする、職場内で朝礼等を行い一言話す、職場外でイベントを開催する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労働時間</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例）業務の内容を定期的に報告し、従業員間で共有して相互にサポートする体制を構築する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業務の属人化</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例）業務マニュアルを作成し、複数の人が業務を実施できる体制を整備する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576945" y="333375"/>
            <a:ext cx="9410700" cy="647700"/>
          </a:xfrm>
        </p:spPr>
        <p:txBody>
          <a:bodyPr/>
          <a:lstStyle/>
          <a:p>
            <a:r>
              <a:rPr lang="en-US" altLang="ja-JP" sz="2400" dirty="0">
                <a:latin typeface="Meiryo" panose="020B0604030504040204" pitchFamily="34" charset="-128"/>
                <a:ea typeface="Meiryo" panose="020B0604030504040204" pitchFamily="34" charset="-128"/>
              </a:rPr>
              <a:t>5-1    </a:t>
            </a:r>
            <a:r>
              <a:rPr kumimoji="1" lang="ja-JP" altLang="en-US" sz="2400" dirty="0">
                <a:solidFill>
                  <a:schemeClr val="tx1"/>
                </a:solidFill>
                <a:latin typeface="Meiryo" panose="020B0604030504040204" pitchFamily="34" charset="-128"/>
                <a:ea typeface="Meiryo" panose="020B0604030504040204" pitchFamily="34" charset="-128"/>
              </a:rPr>
              <a:t>職場環境の改善について考えてみましょう</a:t>
            </a:r>
          </a:p>
        </p:txBody>
      </p:sp>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34</a:t>
            </a:fld>
            <a:endParaRPr lang="en-US" altLang="ja-JP" sz="1600" dirty="0"/>
          </a:p>
        </p:txBody>
      </p:sp>
    </p:spTree>
    <p:extLst>
      <p:ext uri="{BB962C8B-B14F-4D97-AF65-F5344CB8AC3E}">
        <p14:creationId xmlns:p14="http://schemas.microsoft.com/office/powerpoint/2010/main" val="2226904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4294967295"/>
          </p:nvPr>
        </p:nvSpPr>
        <p:spPr>
          <a:xfrm>
            <a:off x="495300" y="1253197"/>
            <a:ext cx="9172682" cy="4606925"/>
          </a:xfrm>
        </p:spPr>
        <p:txBody>
          <a:bodyPr/>
          <a:lstStyle/>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自らの部署の現状、改善策から、管理職として実施する行動目標（イクボス宣言）を立てましょう。</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難しく考える必要はありません。</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例えば、以下のようなことから第一歩を踏み出してみましょう。</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0" indent="0"/>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職場のメンバー全員に、毎日</a:t>
            </a: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回話しかける</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0" indent="0"/>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0" indent="0"/>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回の会議の時間を</a:t>
            </a: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時間以内とし、開始時に目的とゴールを明確にする</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0" indent="0"/>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0" indent="0"/>
            <a:r>
              <a:rPr lang="ja-JP" altLang="en-US" sz="1800" dirty="0">
                <a:latin typeface="Meiryo UI" panose="020B0604030504040204" pitchFamily="50" charset="-128"/>
                <a:ea typeface="Meiryo UI" panose="020B0604030504040204" pitchFamily="50" charset="-128"/>
                <a:cs typeface="Meiryo UI" panose="020B0604030504040204" pitchFamily="50" charset="-128"/>
              </a:rPr>
              <a:t>▶社内資料は内容がわかればよいものとし、作りこみに時間をかけない／かけさせないようにする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85725" indent="0"/>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576945" y="333375"/>
            <a:ext cx="9410700" cy="647700"/>
          </a:xfrm>
        </p:spPr>
        <p:txBody>
          <a:bodyPr/>
          <a:lstStyle/>
          <a:p>
            <a:r>
              <a:rPr lang="en-US" altLang="ja-JP" sz="2400" dirty="0">
                <a:latin typeface="Meiryo" panose="020B0604030504040204" pitchFamily="34" charset="-128"/>
                <a:ea typeface="Meiryo" panose="020B0604030504040204" pitchFamily="34" charset="-128"/>
              </a:rPr>
              <a:t>5-2    </a:t>
            </a:r>
            <a:r>
              <a:rPr kumimoji="1" lang="ja-JP" altLang="en-US" sz="2400" dirty="0">
                <a:solidFill>
                  <a:schemeClr val="tx1"/>
                </a:solidFill>
                <a:latin typeface="Meiryo" panose="020B0604030504040204" pitchFamily="34" charset="-128"/>
                <a:ea typeface="Meiryo" panose="020B0604030504040204" pitchFamily="34" charset="-128"/>
              </a:rPr>
              <a:t>自分の行動目標を立てよう（イクボス宣言）</a:t>
            </a:r>
          </a:p>
        </p:txBody>
      </p:sp>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35</a:t>
            </a:fld>
            <a:endParaRPr lang="en-US" altLang="ja-JP" sz="1600" dirty="0"/>
          </a:p>
        </p:txBody>
      </p:sp>
    </p:spTree>
    <p:extLst>
      <p:ext uri="{BB962C8B-B14F-4D97-AF65-F5344CB8AC3E}">
        <p14:creationId xmlns:p14="http://schemas.microsoft.com/office/powerpoint/2010/main" val="159105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a:pPr>
                <a:defRPr/>
              </a:pPr>
              <a:t>36</a:t>
            </a:fld>
            <a:endParaRPr lang="en-US" altLang="ja-JP" sz="1600" dirty="0"/>
          </a:p>
        </p:txBody>
      </p:sp>
      <p:sp>
        <p:nvSpPr>
          <p:cNvPr id="5" name="タイトル 2"/>
          <p:cNvSpPr>
            <a:spLocks noGrp="1"/>
          </p:cNvSpPr>
          <p:nvPr>
            <p:ph type="title"/>
          </p:nvPr>
        </p:nvSpPr>
        <p:spPr>
          <a:xfrm>
            <a:off x="1019175" y="246926"/>
            <a:ext cx="8915400" cy="647700"/>
          </a:xfrm>
        </p:spPr>
        <p:txBody>
          <a:bodyPr anchor="ctr"/>
          <a:lstStyle/>
          <a:p>
            <a:r>
              <a:rPr kumimoji="1" lang="en-US" altLang="ja-JP" sz="2400" dirty="0">
                <a:latin typeface="Meiryo" panose="020B0604030504040204" pitchFamily="34" charset="-128"/>
                <a:ea typeface="Meiryo" panose="020B0604030504040204" pitchFamily="34" charset="-128"/>
              </a:rPr>
              <a:t> </a:t>
            </a:r>
            <a:r>
              <a:rPr lang="en-US" altLang="ja-JP" sz="2400" dirty="0">
                <a:latin typeface="Meiryo" panose="020B0604030504040204" pitchFamily="34" charset="-128"/>
                <a:ea typeface="Meiryo" panose="020B0604030504040204" pitchFamily="34" charset="-128"/>
              </a:rPr>
              <a:t>     </a:t>
            </a:r>
            <a:r>
              <a:rPr lang="ja-JP" altLang="en-US" sz="2400" dirty="0">
                <a:solidFill>
                  <a:schemeClr val="tx1"/>
                </a:solidFill>
                <a:latin typeface="Meiryo" panose="020B0604030504040204" pitchFamily="34" charset="-128"/>
                <a:ea typeface="Meiryo" panose="020B0604030504040204" pitchFamily="34" charset="-128"/>
              </a:rPr>
              <a:t>イ</a:t>
            </a:r>
            <a:r>
              <a:rPr kumimoji="1" lang="ja-JP" altLang="en-US" sz="2400" dirty="0">
                <a:solidFill>
                  <a:schemeClr val="tx1"/>
                </a:solidFill>
                <a:latin typeface="Meiryo" panose="020B0604030504040204" pitchFamily="34" charset="-128"/>
                <a:ea typeface="Meiryo" panose="020B0604030504040204" pitchFamily="34" charset="-128"/>
              </a:rPr>
              <a:t>クボス宣言をしよう！</a:t>
            </a:r>
          </a:p>
        </p:txBody>
      </p:sp>
      <p:pic>
        <p:nvPicPr>
          <p:cNvPr id="6" name="図 5" descr="QR コード&#10;&#10;自動的に生成された説明">
            <a:extLst>
              <a:ext uri="{FF2B5EF4-FFF2-40B4-BE49-F238E27FC236}">
                <a16:creationId xmlns:a16="http://schemas.microsoft.com/office/drawing/2014/main" id="{5F7E63CD-B56A-08A6-0B65-503E6A90F11B}"/>
              </a:ext>
            </a:extLst>
          </p:cNvPr>
          <p:cNvPicPr>
            <a:picLocks noChangeAspect="1"/>
          </p:cNvPicPr>
          <p:nvPr/>
        </p:nvPicPr>
        <p:blipFill>
          <a:blip r:embed="rId3"/>
          <a:stretch>
            <a:fillRect/>
          </a:stretch>
        </p:blipFill>
        <p:spPr>
          <a:xfrm>
            <a:off x="7934511" y="1325683"/>
            <a:ext cx="1371414" cy="1371414"/>
          </a:xfrm>
          <a:prstGeom prst="rect">
            <a:avLst/>
          </a:prstGeom>
        </p:spPr>
      </p:pic>
      <p:sp>
        <p:nvSpPr>
          <p:cNvPr id="11" name="正方形/長方形 10">
            <a:extLst>
              <a:ext uri="{FF2B5EF4-FFF2-40B4-BE49-F238E27FC236}">
                <a16:creationId xmlns:a16="http://schemas.microsoft.com/office/drawing/2014/main" id="{67F1B47C-F15F-37D0-4BAF-80ACC3666E3C}"/>
              </a:ext>
            </a:extLst>
          </p:cNvPr>
          <p:cNvSpPr/>
          <p:nvPr/>
        </p:nvSpPr>
        <p:spPr>
          <a:xfrm>
            <a:off x="339030" y="900740"/>
            <a:ext cx="7528887" cy="96558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イクメンプロジェクト公式サイトでは、イクボス宣言を募集中！</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5AD8B353-6573-B98A-8638-E5C66CA607D6}"/>
              </a:ext>
            </a:extLst>
          </p:cNvPr>
          <p:cNvSpPr txBox="1"/>
          <p:nvPr/>
        </p:nvSpPr>
        <p:spPr>
          <a:xfrm>
            <a:off x="745827" y="1651826"/>
            <a:ext cx="6389488" cy="984885"/>
          </a:xfrm>
          <a:prstGeom prst="rect">
            <a:avLst/>
          </a:prstGeom>
          <a:noFill/>
        </p:spPr>
        <p:txBody>
          <a:bodyPr wrap="square">
            <a:spAutoFit/>
          </a:bodyPr>
          <a:lstStyle/>
          <a:p>
            <a:pPr>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以下のような「イクボス宣言」を投稿し、イクボスの輪を広げましょう！</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Arial" panose="020B0604020202020204" pitchFamily="34" charset="0"/>
              <a:buChar cha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今、イクボスの方が心掛けていること</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Arial" panose="020B0604020202020204" pitchFamily="34" charset="0"/>
              <a:buChar cha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これからイクボスになろうと考えている方が、実施しようと考えていること</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3" name="図 42">
            <a:extLst>
              <a:ext uri="{FF2B5EF4-FFF2-40B4-BE49-F238E27FC236}">
                <a16:creationId xmlns:a16="http://schemas.microsoft.com/office/drawing/2014/main" id="{A9432106-7DB1-9E5C-7AE7-F22D91437E57}"/>
              </a:ext>
            </a:extLst>
          </p:cNvPr>
          <p:cNvPicPr>
            <a:picLocks noChangeAspect="1"/>
          </p:cNvPicPr>
          <p:nvPr/>
        </p:nvPicPr>
        <p:blipFill>
          <a:blip r:embed="rId4"/>
          <a:stretch>
            <a:fillRect/>
          </a:stretch>
        </p:blipFill>
        <p:spPr>
          <a:xfrm>
            <a:off x="745827" y="3067050"/>
            <a:ext cx="4343062" cy="3284537"/>
          </a:xfrm>
          <a:prstGeom prst="rect">
            <a:avLst/>
          </a:prstGeom>
          <a:ln>
            <a:solidFill>
              <a:schemeClr val="tx1">
                <a:lumMod val="65000"/>
                <a:lumOff val="35000"/>
              </a:schemeClr>
            </a:solidFill>
          </a:ln>
        </p:spPr>
      </p:pic>
      <p:pic>
        <p:nvPicPr>
          <p:cNvPr id="45" name="図 44">
            <a:extLst>
              <a:ext uri="{FF2B5EF4-FFF2-40B4-BE49-F238E27FC236}">
                <a16:creationId xmlns:a16="http://schemas.microsoft.com/office/drawing/2014/main" id="{6ADA01B7-CB38-7E70-838B-42FF2E3A63BB}"/>
              </a:ext>
            </a:extLst>
          </p:cNvPr>
          <p:cNvPicPr>
            <a:picLocks noChangeAspect="1"/>
          </p:cNvPicPr>
          <p:nvPr/>
        </p:nvPicPr>
        <p:blipFill>
          <a:blip r:embed="rId5"/>
          <a:stretch>
            <a:fillRect/>
          </a:stretch>
        </p:blipFill>
        <p:spPr>
          <a:xfrm>
            <a:off x="5438776" y="3067050"/>
            <a:ext cx="3533225" cy="3284537"/>
          </a:xfrm>
          <a:prstGeom prst="rect">
            <a:avLst/>
          </a:prstGeom>
          <a:ln>
            <a:solidFill>
              <a:schemeClr val="tx1">
                <a:lumMod val="65000"/>
                <a:lumOff val="35000"/>
              </a:schemeClr>
            </a:solidFill>
          </a:ln>
        </p:spPr>
      </p:pic>
      <p:sp>
        <p:nvSpPr>
          <p:cNvPr id="49" name="テキスト ボックス 48">
            <a:extLst>
              <a:ext uri="{FF2B5EF4-FFF2-40B4-BE49-F238E27FC236}">
                <a16:creationId xmlns:a16="http://schemas.microsoft.com/office/drawing/2014/main" id="{4F86263C-CBDD-3237-F431-7304AA9CCFA6}"/>
              </a:ext>
            </a:extLst>
          </p:cNvPr>
          <p:cNvSpPr txBox="1"/>
          <p:nvPr/>
        </p:nvSpPr>
        <p:spPr>
          <a:xfrm>
            <a:off x="3380545" y="2679840"/>
            <a:ext cx="5925380" cy="307777"/>
          </a:xfrm>
          <a:prstGeom prst="rect">
            <a:avLst/>
          </a:prstGeom>
          <a:noFill/>
        </p:spPr>
        <p:txBody>
          <a:bodyPr wrap="square">
            <a:spAutoFit/>
          </a:bodyPr>
          <a:lstStyle/>
          <a:p>
            <a:pPr algn="r"/>
            <a:r>
              <a:rPr lang="en-US" altLang="ja-JP" sz="1400" dirty="0"/>
              <a:t>https://ikumen-project.mhlw.go.jp/ikuboss_voice/entry/</a:t>
            </a:r>
            <a:endParaRPr lang="ja-JP" altLang="en-US" sz="1400" dirty="0"/>
          </a:p>
        </p:txBody>
      </p:sp>
    </p:spTree>
    <p:extLst>
      <p:ext uri="{BB962C8B-B14F-4D97-AF65-F5344CB8AC3E}">
        <p14:creationId xmlns:p14="http://schemas.microsoft.com/office/powerpoint/2010/main" val="1445249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a:pPr>
                <a:defRPr/>
              </a:pPr>
              <a:t>37</a:t>
            </a:fld>
            <a:endParaRPr lang="en-US" altLang="ja-JP" sz="1600" dirty="0"/>
          </a:p>
        </p:txBody>
      </p:sp>
      <p:sp>
        <p:nvSpPr>
          <p:cNvPr id="5" name="タイトル 2"/>
          <p:cNvSpPr>
            <a:spLocks noGrp="1"/>
          </p:cNvSpPr>
          <p:nvPr>
            <p:ph type="title"/>
          </p:nvPr>
        </p:nvSpPr>
        <p:spPr>
          <a:xfrm>
            <a:off x="495300" y="258596"/>
            <a:ext cx="8915400" cy="647700"/>
          </a:xfrm>
        </p:spPr>
        <p:txBody>
          <a:bodyPr anchor="ctr"/>
          <a:lstStyle/>
          <a:p>
            <a:r>
              <a:rPr kumimoji="1" lang="en-US" altLang="ja-JP" sz="2400" dirty="0">
                <a:solidFill>
                  <a:schemeClr val="tx1"/>
                </a:solidFill>
                <a:latin typeface="Meiryo" panose="020B0604030504040204" pitchFamily="34" charset="-128"/>
                <a:ea typeface="Meiryo" panose="020B0604030504040204" pitchFamily="34" charset="-128"/>
              </a:rPr>
              <a:t>           </a:t>
            </a:r>
            <a:r>
              <a:rPr kumimoji="1" lang="ja-JP" altLang="en-US" sz="2400">
                <a:solidFill>
                  <a:schemeClr val="tx1"/>
                </a:solidFill>
                <a:latin typeface="Meiryo" panose="020B0604030504040204" pitchFamily="34" charset="-128"/>
                <a:ea typeface="Meiryo" panose="020B0604030504040204" pitchFamily="34" charset="-128"/>
              </a:rPr>
              <a:t>ご確認</a:t>
            </a:r>
            <a:r>
              <a:rPr kumimoji="1" lang="ja-JP" altLang="en-US" sz="2400" dirty="0">
                <a:solidFill>
                  <a:schemeClr val="tx1"/>
                </a:solidFill>
                <a:latin typeface="Meiryo" panose="020B0604030504040204" pitchFamily="34" charset="-128"/>
                <a:ea typeface="Meiryo" panose="020B0604030504040204" pitchFamily="34" charset="-128"/>
              </a:rPr>
              <a:t>ください</a:t>
            </a:r>
          </a:p>
        </p:txBody>
      </p:sp>
      <p:sp>
        <p:nvSpPr>
          <p:cNvPr id="3" name="テキスト ボックス 2"/>
          <p:cNvSpPr txBox="1"/>
          <p:nvPr/>
        </p:nvSpPr>
        <p:spPr>
          <a:xfrm>
            <a:off x="2431600" y="6468234"/>
            <a:ext cx="3766089" cy="338298"/>
          </a:xfrm>
          <a:prstGeom prst="rect">
            <a:avLst/>
          </a:prstGeom>
          <a:noFill/>
        </p:spPr>
        <p:txBody>
          <a:bodyPr wrap="square" rtlCol="0">
            <a:spAutoFit/>
          </a:bodyPr>
          <a:lstStyle/>
          <a:p>
            <a:pPr algn="r"/>
            <a:r>
              <a:rPr lang="ja-JP" altLang="en-US" sz="799" dirty="0">
                <a:latin typeface="Arial"/>
              </a:rPr>
              <a:t>「男性の育児休業取得促進 研修資料－ 中小企業における取組推進のために －」</a:t>
            </a:r>
          </a:p>
          <a:p>
            <a:pPr algn="r"/>
            <a:r>
              <a:rPr lang="en-US" altLang="ja-JP" sz="799" dirty="0">
                <a:latin typeface="Arial"/>
              </a:rPr>
              <a:t>2017</a:t>
            </a:r>
            <a:r>
              <a:rPr lang="ja-JP" altLang="en-US" sz="799" dirty="0">
                <a:latin typeface="Arial"/>
              </a:rPr>
              <a:t>年</a:t>
            </a:r>
            <a:r>
              <a:rPr lang="en-US" altLang="ja-JP" sz="799" dirty="0">
                <a:latin typeface="Arial"/>
              </a:rPr>
              <a:t>10</a:t>
            </a:r>
            <a:r>
              <a:rPr lang="ja-JP" altLang="en-US" sz="799" dirty="0">
                <a:latin typeface="Arial"/>
              </a:rPr>
              <a:t>月作成、</a:t>
            </a:r>
            <a:r>
              <a:rPr lang="en-US" altLang="ja-JP" sz="799" dirty="0">
                <a:latin typeface="Arial"/>
              </a:rPr>
              <a:t>2018</a:t>
            </a:r>
            <a:r>
              <a:rPr lang="ja-JP" altLang="en-US" sz="799" dirty="0">
                <a:latin typeface="Arial"/>
              </a:rPr>
              <a:t>年</a:t>
            </a:r>
            <a:r>
              <a:rPr lang="en-US" altLang="ja-JP" sz="799" dirty="0">
                <a:latin typeface="Arial"/>
              </a:rPr>
              <a:t>10</a:t>
            </a:r>
            <a:r>
              <a:rPr lang="ja-JP" altLang="en-US" sz="799" dirty="0">
                <a:latin typeface="Arial"/>
              </a:rPr>
              <a:t>月改訂、</a:t>
            </a:r>
            <a:r>
              <a:rPr lang="en-US" altLang="ja-JP" sz="799" dirty="0">
                <a:latin typeface="Arial"/>
              </a:rPr>
              <a:t>2019</a:t>
            </a:r>
            <a:r>
              <a:rPr lang="ja-JP" altLang="en-US" sz="799" dirty="0">
                <a:latin typeface="Arial"/>
              </a:rPr>
              <a:t>年</a:t>
            </a:r>
            <a:r>
              <a:rPr lang="en-US" altLang="ja-JP" sz="799" dirty="0">
                <a:latin typeface="Arial"/>
              </a:rPr>
              <a:t>2</a:t>
            </a:r>
            <a:r>
              <a:rPr lang="ja-JP" altLang="en-US" sz="799" dirty="0">
                <a:latin typeface="Arial"/>
              </a:rPr>
              <a:t>月改訂、</a:t>
            </a:r>
            <a:r>
              <a:rPr lang="en-US" altLang="ja-JP" sz="799" dirty="0">
                <a:latin typeface="Arial"/>
              </a:rPr>
              <a:t>2023</a:t>
            </a:r>
            <a:r>
              <a:rPr lang="ja-JP" altLang="en-US" sz="799" dirty="0">
                <a:latin typeface="Arial"/>
              </a:rPr>
              <a:t>年</a:t>
            </a:r>
            <a:r>
              <a:rPr lang="en-US" altLang="ja-JP" sz="799" dirty="0">
                <a:latin typeface="Arial"/>
              </a:rPr>
              <a:t>3</a:t>
            </a:r>
            <a:r>
              <a:rPr lang="ja-JP" altLang="en-US" sz="799" dirty="0">
                <a:latin typeface="Arial"/>
              </a:rPr>
              <a:t>月改訂</a:t>
            </a:r>
          </a:p>
        </p:txBody>
      </p:sp>
      <p:sp>
        <p:nvSpPr>
          <p:cNvPr id="8" name="コンテンツ プレースホルダー 1">
            <a:extLst>
              <a:ext uri="{FF2B5EF4-FFF2-40B4-BE49-F238E27FC236}">
                <a16:creationId xmlns:a16="http://schemas.microsoft.com/office/drawing/2014/main" id="{9EB05D9C-A02E-9D75-A544-F5CB297D6012}"/>
              </a:ext>
            </a:extLst>
          </p:cNvPr>
          <p:cNvSpPr txBox="1">
            <a:spLocks/>
          </p:cNvSpPr>
          <p:nvPr/>
        </p:nvSpPr>
        <p:spPr bwMode="auto">
          <a:xfrm>
            <a:off x="1049698" y="1227204"/>
            <a:ext cx="7806601" cy="492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5"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2" marR="0" indent="-457197" algn="l" defTabSz="478905"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63" marR="0" indent="-239453" algn="l" defTabSz="478905"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67" marR="0" indent="-239453" algn="l" defTabSz="478905"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73" marR="0" indent="-239453" algn="l" defTabSz="478905"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78" indent="-239453" algn="l" defTabSz="478905" rtl="0" eaLnBrk="1" latinLnBrk="0" hangingPunct="1">
              <a:spcBef>
                <a:spcPct val="20000"/>
              </a:spcBef>
              <a:buFont typeface="Arial"/>
              <a:buChar char="•"/>
              <a:defRPr kumimoji="1" sz="2101" kern="1200">
                <a:solidFill>
                  <a:schemeClr val="tx1"/>
                </a:solidFill>
                <a:latin typeface="+mn-lt"/>
                <a:ea typeface="+mn-ea"/>
                <a:cs typeface="+mn-cs"/>
              </a:defRPr>
            </a:lvl6pPr>
            <a:lvl7pPr marL="3112883" indent="-239453" algn="l" defTabSz="478905" rtl="0" eaLnBrk="1" latinLnBrk="0" hangingPunct="1">
              <a:spcBef>
                <a:spcPct val="20000"/>
              </a:spcBef>
              <a:buFont typeface="Arial"/>
              <a:buChar char="•"/>
              <a:defRPr kumimoji="1" sz="2101" kern="1200">
                <a:solidFill>
                  <a:schemeClr val="tx1"/>
                </a:solidFill>
                <a:latin typeface="+mn-lt"/>
                <a:ea typeface="+mn-ea"/>
                <a:cs typeface="+mn-cs"/>
              </a:defRPr>
            </a:lvl7pPr>
            <a:lvl8pPr marL="3591788" indent="-239453" algn="l" defTabSz="478905" rtl="0" eaLnBrk="1" latinLnBrk="0" hangingPunct="1">
              <a:spcBef>
                <a:spcPct val="20000"/>
              </a:spcBef>
              <a:buFont typeface="Arial"/>
              <a:buChar char="•"/>
              <a:defRPr kumimoji="1" sz="2101" kern="1200">
                <a:solidFill>
                  <a:schemeClr val="tx1"/>
                </a:solidFill>
                <a:latin typeface="+mn-lt"/>
                <a:ea typeface="+mn-ea"/>
                <a:cs typeface="+mn-cs"/>
              </a:defRPr>
            </a:lvl8pPr>
            <a:lvl9pPr marL="4070694" indent="-239453" algn="l" defTabSz="478905" rtl="0" eaLnBrk="1" latinLnBrk="0" hangingPunct="1">
              <a:spcBef>
                <a:spcPct val="20000"/>
              </a:spcBef>
              <a:buFont typeface="Arial"/>
              <a:buChar char="•"/>
              <a:defRPr kumimoji="1" sz="2101" kern="1200">
                <a:solidFill>
                  <a:schemeClr val="tx1"/>
                </a:solidFill>
                <a:latin typeface="+mn-lt"/>
                <a:ea typeface="+mn-ea"/>
                <a:cs typeface="+mn-cs"/>
              </a:defRPr>
            </a:lvl9pPr>
          </a:lstStyle>
          <a:p>
            <a:r>
              <a:rPr lang="ja-JP" altLang="en-US" b="1"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a:t>
            </a:r>
            <a:r>
              <a:rPr lang="ja-JP" altLang="en-US" b="1" u="sng"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本資料の利用について</a:t>
            </a:r>
            <a:endParaRPr lang="en-US" altLang="ja-JP" b="1" u="sng" dirty="0">
              <a:solidFill>
                <a:schemeClr val="tx1"/>
              </a:solidFill>
              <a:latin typeface="Meiryo UI" panose="020B0604030504040204" pitchFamily="34" charset="-128"/>
              <a:ea typeface="Meiryo UI" panose="020B0604030504040204" pitchFamily="34" charset="-128"/>
              <a:cs typeface="Meiryo UI" panose="020B0604030504040204" pitchFamily="50" charset="-128"/>
            </a:endParaRPr>
          </a:p>
          <a:p>
            <a:pPr marL="177799">
              <a:lnSpc>
                <a:spcPct val="150000"/>
              </a:lnSpc>
            </a:pPr>
            <a:r>
              <a:rPr lang="ja-JP" altLang="en-US"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本資料ご利用の際は、厚生労働省ホームページの利用規約をよく読んでから</a:t>
            </a:r>
            <a:br>
              <a:rPr lang="en-US" altLang="ja-JP"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rPr>
            </a:br>
            <a:r>
              <a:rPr lang="ja-JP" altLang="en-US"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ご利用ください。</a:t>
            </a:r>
            <a:endParaRPr lang="en-US" altLang="ja-JP"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endParaRPr>
          </a:p>
          <a:p>
            <a:pPr marL="177799">
              <a:spcBef>
                <a:spcPts val="0"/>
              </a:spcBef>
            </a:pPr>
            <a:endParaRPr lang="en-US" altLang="ja-JP"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endParaRPr>
          </a:p>
          <a:p>
            <a:pPr>
              <a:lnSpc>
                <a:spcPct val="150000"/>
              </a:lnSpc>
            </a:pPr>
            <a:r>
              <a:rPr lang="ja-JP" altLang="en-US" b="1"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a:t>
            </a:r>
            <a:r>
              <a:rPr lang="ja-JP" altLang="en-US" b="1" u="sng" dirty="0">
                <a:latin typeface="Meiryo UI" panose="020B0604030504040204" pitchFamily="34" charset="-128"/>
                <a:ea typeface="Meiryo UI" panose="020B0604030504040204" pitchFamily="34" charset="-128"/>
                <a:cs typeface="Meiryo UI" panose="020B0604030504040204" pitchFamily="50" charset="-128"/>
              </a:rPr>
              <a:t>イクメンプロジェクトについて</a:t>
            </a:r>
            <a:endParaRPr lang="en-US" altLang="ja-JP" b="1" u="sng" dirty="0">
              <a:latin typeface="Meiryo UI" panose="020B0604030504040204" pitchFamily="34" charset="-128"/>
              <a:ea typeface="Meiryo UI" panose="020B0604030504040204" pitchFamily="34" charset="-128"/>
              <a:cs typeface="Meiryo UI" panose="020B0604030504040204" pitchFamily="50" charset="-128"/>
            </a:endParaRPr>
          </a:p>
          <a:p>
            <a:pPr marL="177799">
              <a:lnSpc>
                <a:spcPct val="150000"/>
              </a:lnSpc>
            </a:pPr>
            <a:r>
              <a:rPr lang="ja-JP" altLang="en-US"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厚生労働省では、育児を積極的に行う男性「イクメン」を応援し、</a:t>
            </a:r>
            <a:endParaRPr lang="en-US" altLang="ja-JP"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endParaRPr>
          </a:p>
          <a:p>
            <a:pPr marL="177799">
              <a:lnSpc>
                <a:spcPct val="150000"/>
              </a:lnSpc>
            </a:pPr>
            <a:r>
              <a:rPr lang="ja-JP" altLang="en-US"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男性の仕事と育児の両立を推進するイクメンプロジェクトを実施しています。</a:t>
            </a:r>
            <a:endParaRPr lang="en-US" altLang="ja-JP"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endParaRPr>
          </a:p>
          <a:p>
            <a:pPr marL="177799">
              <a:lnSpc>
                <a:spcPct val="150000"/>
              </a:lnSpc>
            </a:pPr>
            <a:r>
              <a:rPr lang="ja-JP" altLang="en-US"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ホームページでは、取組事例集</a:t>
            </a:r>
            <a:r>
              <a:rPr lang="ja-JP" altLang="en-US" sz="1600" dirty="0">
                <a:latin typeface="Meiryo UI" panose="020B0604030504040204" pitchFamily="34" charset="-128"/>
                <a:ea typeface="Meiryo UI" panose="020B0604030504040204" pitchFamily="34" charset="-128"/>
                <a:cs typeface="Meiryo UI" panose="020B0604030504040204" pitchFamily="50" charset="-128"/>
              </a:rPr>
              <a:t>や体験談の掲載、各種イベントの紹介等を</a:t>
            </a:r>
            <a:br>
              <a:rPr lang="en-US" altLang="ja-JP" sz="1600" dirty="0">
                <a:latin typeface="Meiryo UI" panose="020B0604030504040204" pitchFamily="34" charset="-128"/>
                <a:ea typeface="Meiryo UI" panose="020B0604030504040204" pitchFamily="34" charset="-128"/>
                <a:cs typeface="Meiryo UI" panose="020B0604030504040204" pitchFamily="50" charset="-128"/>
              </a:rPr>
            </a:br>
            <a:r>
              <a:rPr lang="ja-JP" altLang="en-US" sz="1600" dirty="0">
                <a:latin typeface="Meiryo UI" panose="020B0604030504040204" pitchFamily="34" charset="-128"/>
                <a:ea typeface="Meiryo UI" panose="020B0604030504040204" pitchFamily="34" charset="-128"/>
                <a:cs typeface="Meiryo UI" panose="020B0604030504040204" pitchFamily="50" charset="-128"/>
              </a:rPr>
              <a:t>行っています。ぜひご覧ください。 </a:t>
            </a:r>
            <a:endParaRPr lang="en-US" altLang="ja-JP" sz="1600" dirty="0">
              <a:latin typeface="Meiryo UI" panose="020B0604030504040204" pitchFamily="34" charset="-128"/>
              <a:ea typeface="Meiryo UI" panose="020B0604030504040204" pitchFamily="34" charset="-128"/>
              <a:cs typeface="Meiryo UI" panose="020B0604030504040204" pitchFamily="50" charset="-128"/>
            </a:endParaRPr>
          </a:p>
          <a:p>
            <a:pPr marL="177799">
              <a:spcBef>
                <a:spcPts val="0"/>
              </a:spcBef>
            </a:pPr>
            <a:endParaRPr lang="en-US" altLang="ja-JP" sz="1400" b="1" dirty="0">
              <a:solidFill>
                <a:srgbClr val="FF0000"/>
              </a:solidFill>
              <a:latin typeface="Meiryo UI" panose="020B0604030504040204" pitchFamily="34" charset="-128"/>
              <a:ea typeface="Meiryo UI" panose="020B0604030504040204" pitchFamily="34" charset="-128"/>
              <a:cs typeface="Meiryo UI" panose="020B0604030504040204" pitchFamily="50" charset="-128"/>
            </a:endParaRPr>
          </a:p>
          <a:p>
            <a:pPr>
              <a:spcBef>
                <a:spcPts val="600"/>
              </a:spcBef>
            </a:pPr>
            <a:r>
              <a:rPr lang="ja-JP" altLang="en-US" sz="1800" b="1"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a:t>
            </a:r>
            <a:r>
              <a:rPr lang="ja-JP" altLang="en-US" sz="1800" b="1" u="sng"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育児・介護休業法について</a:t>
            </a:r>
            <a:endParaRPr lang="en-US" altLang="ja-JP" sz="1800" b="1" u="sng" dirty="0">
              <a:solidFill>
                <a:schemeClr val="tx1"/>
              </a:solidFill>
              <a:latin typeface="Meiryo UI" panose="020B0604030504040204" pitchFamily="34" charset="-128"/>
              <a:ea typeface="Meiryo UI" panose="020B0604030504040204" pitchFamily="34" charset="-128"/>
              <a:cs typeface="Meiryo UI" panose="020B0604030504040204" pitchFamily="50" charset="-128"/>
            </a:endParaRPr>
          </a:p>
          <a:p>
            <a:pPr marL="177799">
              <a:lnSpc>
                <a:spcPct val="150000"/>
              </a:lnSpc>
            </a:pPr>
            <a:r>
              <a:rPr lang="ja-JP" altLang="en-US"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厚生労働省ホームページでは、育児・介護休業法について紹介しています。</a:t>
            </a:r>
            <a:endParaRPr lang="en-US" altLang="ja-JP"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endParaRPr>
          </a:p>
        </p:txBody>
      </p:sp>
      <p:pic>
        <p:nvPicPr>
          <p:cNvPr id="9" name="Picture 2">
            <a:extLst>
              <a:ext uri="{FF2B5EF4-FFF2-40B4-BE49-F238E27FC236}">
                <a16:creationId xmlns:a16="http://schemas.microsoft.com/office/drawing/2014/main" id="{6E433A74-4E4E-CBC1-6109-93BCCA0D5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2877" y="1662134"/>
            <a:ext cx="992189" cy="9921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38B5D33F-ECF4-B7C5-B299-940A28BB7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8653" y="3920455"/>
            <a:ext cx="1008232" cy="10082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AF9C82C8-DCE7-3DFF-DCE7-19DDDDFAD0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5886" y="5313769"/>
            <a:ext cx="992189" cy="99218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4B4B3215-519E-AAF7-94D4-65CE1D944BA0}"/>
              </a:ext>
            </a:extLst>
          </p:cNvPr>
          <p:cNvSpPr txBox="1"/>
          <p:nvPr/>
        </p:nvSpPr>
        <p:spPr>
          <a:xfrm>
            <a:off x="3323691" y="2187430"/>
            <a:ext cx="4962418" cy="410049"/>
          </a:xfrm>
          <a:prstGeom prst="rect">
            <a:avLst/>
          </a:prstGeom>
          <a:noFill/>
        </p:spPr>
        <p:txBody>
          <a:bodyPr wrap="square">
            <a:spAutoFit/>
          </a:bodyPr>
          <a:lstStyle/>
          <a:p>
            <a:pPr marL="177799" algn="r">
              <a:lnSpc>
                <a:spcPct val="150000"/>
              </a:lnSpc>
            </a:pPr>
            <a:r>
              <a:rPr lang="en-US" altLang="ja-JP" sz="1600" dirty="0">
                <a:latin typeface="Meiryo UI" panose="020B0604030504040204" pitchFamily="34" charset="-128"/>
                <a:ea typeface="Meiryo UI" panose="020B0604030504040204" pitchFamily="34" charset="-128"/>
                <a:cs typeface="Meiryo UI" panose="020B0604030504040204" pitchFamily="50" charset="-128"/>
                <a:hlinkClick r:id="rId6">
                  <a:extLst>
                    <a:ext uri="{A12FA001-AC4F-418D-AE19-62706E023703}">
                      <ahyp:hlinkClr xmlns:ahyp="http://schemas.microsoft.com/office/drawing/2018/hyperlinkcolor" val="tx"/>
                    </a:ext>
                  </a:extLst>
                </a:hlinkClick>
              </a:rPr>
              <a:t>https://www.mhlw.go.jp/chosakuken/</a:t>
            </a:r>
            <a:endParaRPr lang="en-US" altLang="ja-JP" sz="1600" dirty="0">
              <a:latin typeface="Meiryo UI" panose="020B0604030504040204" pitchFamily="34" charset="-128"/>
              <a:ea typeface="Meiryo UI" panose="020B0604030504040204" pitchFamily="34"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D972068C-B3B4-14EB-F566-6F8597698075}"/>
              </a:ext>
            </a:extLst>
          </p:cNvPr>
          <p:cNvSpPr txBox="1"/>
          <p:nvPr/>
        </p:nvSpPr>
        <p:spPr>
          <a:xfrm>
            <a:off x="3322706" y="4502302"/>
            <a:ext cx="4962418" cy="410049"/>
          </a:xfrm>
          <a:prstGeom prst="rect">
            <a:avLst/>
          </a:prstGeom>
          <a:noFill/>
        </p:spPr>
        <p:txBody>
          <a:bodyPr wrap="square">
            <a:spAutoFit/>
          </a:bodyPr>
          <a:lstStyle/>
          <a:p>
            <a:pPr marL="177799" algn="r">
              <a:lnSpc>
                <a:spcPct val="150000"/>
              </a:lnSpc>
            </a:pPr>
            <a:r>
              <a:rPr lang="en-US" altLang="ja-JP" sz="1600" dirty="0">
                <a:latin typeface="Meiryo UI" panose="020B0604030504040204" pitchFamily="34" charset="-128"/>
                <a:ea typeface="Meiryo UI" panose="020B0604030504040204" pitchFamily="34" charset="-128"/>
                <a:cs typeface="Meiryo UI" panose="020B0604030504040204" pitchFamily="50" charset="-128"/>
                <a:hlinkClick r:id="rId7"/>
              </a:rPr>
              <a:t>https://ikumen-project.mhlw.go.jp</a:t>
            </a:r>
            <a:endParaRPr lang="en-US" altLang="ja-JP" sz="1600" dirty="0">
              <a:latin typeface="Meiryo UI" panose="020B0604030504040204" pitchFamily="34" charset="-128"/>
              <a:ea typeface="Meiryo UI" panose="020B0604030504040204" pitchFamily="34"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68118536-6FD7-83FE-C43A-03128E9D1ECB}"/>
              </a:ext>
            </a:extLst>
          </p:cNvPr>
          <p:cNvSpPr txBox="1"/>
          <p:nvPr/>
        </p:nvSpPr>
        <p:spPr>
          <a:xfrm>
            <a:off x="918268" y="5967404"/>
            <a:ext cx="7366856" cy="338554"/>
          </a:xfrm>
          <a:prstGeom prst="rect">
            <a:avLst/>
          </a:prstGeom>
          <a:noFill/>
        </p:spPr>
        <p:txBody>
          <a:bodyPr wrap="square">
            <a:spAutoFit/>
          </a:bodyPr>
          <a:lstStyle/>
          <a:p>
            <a:pPr algn="r">
              <a:spcBef>
                <a:spcPts val="0"/>
              </a:spcBef>
            </a:pPr>
            <a:r>
              <a:rPr lang="en-US" altLang="ja-JP" sz="1600" dirty="0">
                <a:latin typeface="Meiryo UI" panose="020B0604030504040204" pitchFamily="34" charset="-128"/>
                <a:ea typeface="Meiryo UI" panose="020B0604030504040204" pitchFamily="34" charset="-128"/>
                <a:cs typeface="Meiryo UI" panose="020B0604030504040204" pitchFamily="50" charset="-128"/>
                <a:hlinkClick r:id="rId8">
                  <a:extLst>
                    <a:ext uri="{A12FA001-AC4F-418D-AE19-62706E023703}">
                      <ahyp:hlinkClr xmlns:ahyp="http://schemas.microsoft.com/office/drawing/2018/hyperlinkcolor" val="tx"/>
                    </a:ext>
                  </a:extLst>
                </a:hlinkClick>
              </a:rPr>
              <a:t>https://www.mhlw.go.jp/stf/seisakunitsuite/bunya/0000130583.html</a:t>
            </a:r>
            <a:endParaRPr lang="en-US" altLang="ja-JP" sz="1600" dirty="0">
              <a:latin typeface="Meiryo UI" panose="020B0604030504040204" pitchFamily="34" charset="-128"/>
              <a:ea typeface="Meiryo UI" panose="020B0604030504040204" pitchFamily="34" charset="-128"/>
              <a:cs typeface="Meiryo UI" panose="020B0604030504040204" pitchFamily="50" charset="-128"/>
            </a:endParaRPr>
          </a:p>
        </p:txBody>
      </p:sp>
    </p:spTree>
    <p:extLst>
      <p:ext uri="{BB962C8B-B14F-4D97-AF65-F5344CB8AC3E}">
        <p14:creationId xmlns:p14="http://schemas.microsoft.com/office/powerpoint/2010/main" val="314003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2B1C41E3-AFCD-9785-679F-A74D3732E0DF}"/>
              </a:ext>
            </a:extLst>
          </p:cNvPr>
          <p:cNvSpPr/>
          <p:nvPr/>
        </p:nvSpPr>
        <p:spPr>
          <a:xfrm>
            <a:off x="1735989" y="5557627"/>
            <a:ext cx="6130679" cy="194476"/>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p:txBody>
          <a:bodyPr anchor="ctr"/>
          <a:lstStyle/>
          <a:p>
            <a:r>
              <a:rPr lang="en-US" altLang="ja-JP" sz="2400" dirty="0">
                <a:latin typeface="Meiryo" panose="020B0604030504040204" pitchFamily="34" charset="-128"/>
                <a:ea typeface="Meiryo" panose="020B0604030504040204" pitchFamily="34" charset="-128"/>
              </a:rPr>
              <a:t> 1-1    </a:t>
            </a:r>
            <a:r>
              <a:rPr kumimoji="1" lang="ja-JP" altLang="en-US" sz="2400">
                <a:solidFill>
                  <a:schemeClr val="tx1"/>
                </a:solidFill>
                <a:latin typeface="Meiryo" panose="020B0604030504040204" pitchFamily="34" charset="-128"/>
                <a:ea typeface="Meiryo" panose="020B0604030504040204" pitchFamily="34" charset="-128"/>
              </a:rPr>
              <a:t>男性</a:t>
            </a:r>
            <a:r>
              <a:rPr kumimoji="1" lang="ja-JP" altLang="en-US" sz="2400" dirty="0">
                <a:solidFill>
                  <a:schemeClr val="tx1"/>
                </a:solidFill>
                <a:latin typeface="Meiryo" panose="020B0604030504040204" pitchFamily="34" charset="-128"/>
                <a:ea typeface="Meiryo" panose="020B0604030504040204" pitchFamily="34" charset="-128"/>
              </a:rPr>
              <a:t>の育児休業取得の現状</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a:pPr>
                <a:defRPr/>
              </a:pPr>
              <a:t>3</a:t>
            </a:fld>
            <a:endParaRPr lang="en-US" altLang="ja-JP" sz="1600" dirty="0"/>
          </a:p>
        </p:txBody>
      </p:sp>
      <p:sp>
        <p:nvSpPr>
          <p:cNvPr id="7" name="正方形/長方形 6"/>
          <p:cNvSpPr/>
          <p:nvPr/>
        </p:nvSpPr>
        <p:spPr>
          <a:xfrm>
            <a:off x="2234501" y="5745968"/>
            <a:ext cx="5761473" cy="44984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lnSpc>
                <a:spcPct val="150000"/>
              </a:lnSpc>
            </a:pPr>
            <a:r>
              <a:rPr lang="ja-JP" altLang="en-US" sz="26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希望と現実が乖離！！</a:t>
            </a:r>
          </a:p>
        </p:txBody>
      </p:sp>
      <p:sp>
        <p:nvSpPr>
          <p:cNvPr id="17" name="正方形/長方形 16"/>
          <p:cNvSpPr/>
          <p:nvPr/>
        </p:nvSpPr>
        <p:spPr>
          <a:xfrm>
            <a:off x="1917107" y="5339965"/>
            <a:ext cx="6078867" cy="40600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2000" b="1" dirty="0">
                <a:solidFill>
                  <a:schemeClr val="tx1"/>
                </a:solidFill>
                <a:latin typeface="Meiryo" panose="020B0604030504040204" pitchFamily="34" charset="-128"/>
                <a:ea typeface="Meiryo" panose="020B0604030504040204" pitchFamily="34" charset="-128"/>
                <a:cs typeface="Meiryo UI" panose="020B0604030504040204" pitchFamily="50" charset="-128"/>
              </a:rPr>
              <a:t>育児休業取得を希望しているが、取得できない！</a:t>
            </a:r>
            <a:endParaRPr lang="en-US" altLang="ja-JP" sz="2000" b="1"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p:txBody>
      </p:sp>
      <p:sp>
        <p:nvSpPr>
          <p:cNvPr id="32" name="正方形/長方形 31"/>
          <p:cNvSpPr/>
          <p:nvPr/>
        </p:nvSpPr>
        <p:spPr>
          <a:xfrm>
            <a:off x="628145" y="4639623"/>
            <a:ext cx="3993898" cy="6092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spcAft>
                <a:spcPts val="0"/>
              </a:spcAft>
            </a:pPr>
            <a:r>
              <a:rPr lang="ja-JP" altLang="en-US" sz="1400" b="1" dirty="0">
                <a:solidFill>
                  <a:schemeClr val="tx1"/>
                </a:solidFill>
                <a:latin typeface="Meiryo" panose="020B0604030504040204" pitchFamily="34" charset="-128"/>
                <a:ea typeface="Meiryo" panose="020B0604030504040204" pitchFamily="34" charset="-128"/>
              </a:rPr>
              <a:t>男性新入社員の</a:t>
            </a:r>
            <a:r>
              <a:rPr lang="ja-JP" altLang="en-US" sz="1400" b="1" dirty="0">
                <a:solidFill>
                  <a:srgbClr val="C00000"/>
                </a:solidFill>
                <a:latin typeface="Meiryo" panose="020B0604030504040204" pitchFamily="34" charset="-128"/>
                <a:ea typeface="Meiryo" panose="020B0604030504040204" pitchFamily="34" charset="-128"/>
              </a:rPr>
              <a:t>約</a:t>
            </a:r>
            <a:r>
              <a:rPr lang="en-US" altLang="ja-JP" sz="1400" b="1" dirty="0">
                <a:solidFill>
                  <a:srgbClr val="C00000"/>
                </a:solidFill>
                <a:latin typeface="Meiryo" panose="020B0604030504040204" pitchFamily="34" charset="-128"/>
                <a:ea typeface="Meiryo" panose="020B0604030504040204" pitchFamily="34" charset="-128"/>
              </a:rPr>
              <a:t>8</a:t>
            </a:r>
            <a:r>
              <a:rPr lang="ja-JP" altLang="en-US" sz="1400" b="1" dirty="0">
                <a:solidFill>
                  <a:srgbClr val="C00000"/>
                </a:solidFill>
                <a:latin typeface="Meiryo" panose="020B0604030504040204" pitchFamily="34" charset="-128"/>
                <a:ea typeface="Meiryo" panose="020B0604030504040204" pitchFamily="34" charset="-128"/>
              </a:rPr>
              <a:t>割が育休取得を希望</a:t>
            </a:r>
            <a:r>
              <a:rPr lang="ja-JP" altLang="en-US" sz="1400" b="1" dirty="0">
                <a:solidFill>
                  <a:schemeClr val="tx1"/>
                </a:solidFill>
                <a:latin typeface="Meiryo" panose="020B0604030504040204" pitchFamily="34" charset="-128"/>
                <a:ea typeface="Meiryo" panose="020B0604030504040204" pitchFamily="34" charset="-128"/>
              </a:rPr>
              <a:t>しているというデータもある</a:t>
            </a:r>
          </a:p>
        </p:txBody>
      </p:sp>
      <p:grpSp>
        <p:nvGrpSpPr>
          <p:cNvPr id="22" name="グループ化 21">
            <a:extLst>
              <a:ext uri="{FF2B5EF4-FFF2-40B4-BE49-F238E27FC236}">
                <a16:creationId xmlns:a16="http://schemas.microsoft.com/office/drawing/2014/main" id="{0E8234FF-6E0C-318F-5903-7B5847EF3BF8}"/>
              </a:ext>
            </a:extLst>
          </p:cNvPr>
          <p:cNvGrpSpPr/>
          <p:nvPr/>
        </p:nvGrpSpPr>
        <p:grpSpPr>
          <a:xfrm>
            <a:off x="2682144" y="5858325"/>
            <a:ext cx="546659" cy="283648"/>
            <a:chOff x="3834492" y="6554518"/>
            <a:chExt cx="546659" cy="283648"/>
          </a:xfrm>
        </p:grpSpPr>
        <p:sp>
          <p:nvSpPr>
            <p:cNvPr id="23" name="山形 22">
              <a:extLst>
                <a:ext uri="{FF2B5EF4-FFF2-40B4-BE49-F238E27FC236}">
                  <a16:creationId xmlns:a16="http://schemas.microsoft.com/office/drawing/2014/main" id="{A4F94985-A2B8-A4A5-38EB-B98500868290}"/>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5" name="山形 24">
              <a:extLst>
                <a:ext uri="{FF2B5EF4-FFF2-40B4-BE49-F238E27FC236}">
                  <a16:creationId xmlns:a16="http://schemas.microsoft.com/office/drawing/2014/main" id="{09544C7E-FB36-55B3-3502-AB0B22255332}"/>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6" name="山形 25">
              <a:extLst>
                <a:ext uri="{FF2B5EF4-FFF2-40B4-BE49-F238E27FC236}">
                  <a16:creationId xmlns:a16="http://schemas.microsoft.com/office/drawing/2014/main" id="{86B790B1-7B9D-55A4-CE1E-D63508114FC7}"/>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5" name="Rectangle 23">
            <a:extLst>
              <a:ext uri="{FF2B5EF4-FFF2-40B4-BE49-F238E27FC236}">
                <a16:creationId xmlns:a16="http://schemas.microsoft.com/office/drawing/2014/main" id="{44DB46F5-FC87-BB20-5266-1B639971F62C}"/>
              </a:ext>
            </a:extLst>
          </p:cNvPr>
          <p:cNvSpPr>
            <a:spLocks noChangeArrowheads="1"/>
          </p:cNvSpPr>
          <p:nvPr/>
        </p:nvSpPr>
        <p:spPr bwMode="auto">
          <a:xfrm>
            <a:off x="460682" y="1252030"/>
            <a:ext cx="4442923" cy="3314449"/>
          </a:xfrm>
          <a:prstGeom prst="roundRect">
            <a:avLst>
              <a:gd name="adj" fmla="val 7932"/>
            </a:avLst>
          </a:prstGeom>
          <a:noFill/>
          <a:ln w="25400">
            <a:solidFill>
              <a:srgbClr val="C00000"/>
            </a:solidFill>
            <a:miter lim="800000"/>
            <a:headEnd/>
            <a:tailEnd/>
          </a:ln>
        </p:spPr>
        <p:txBody>
          <a:bodyPr wrap="none" anchor="ctr"/>
          <a:lstStyle/>
          <a:p>
            <a:endParaRPr lang="ja-JP" altLang="en-US" dirty="0">
              <a:latin typeface="Meriyo"/>
            </a:endParaRPr>
          </a:p>
        </p:txBody>
      </p:sp>
      <p:sp>
        <p:nvSpPr>
          <p:cNvPr id="14" name="正方形/長方形 13">
            <a:extLst>
              <a:ext uri="{FF2B5EF4-FFF2-40B4-BE49-F238E27FC236}">
                <a16:creationId xmlns:a16="http://schemas.microsoft.com/office/drawing/2014/main" id="{E82DEE41-4F27-94C9-CBDE-D34D88EAB157}"/>
              </a:ext>
            </a:extLst>
          </p:cNvPr>
          <p:cNvSpPr/>
          <p:nvPr/>
        </p:nvSpPr>
        <p:spPr>
          <a:xfrm>
            <a:off x="1315903" y="4185075"/>
            <a:ext cx="3587604" cy="3121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出典：日本生産性本部「新入社員　秋の意識調査」（</a:t>
            </a:r>
            <a:r>
              <a:rPr lang="en-US" altLang="ja-JP"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H24</a:t>
            </a:r>
            <a:r>
              <a:rPr lang="ja-JP" altLang="en-US"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年度～</a:t>
            </a:r>
            <a:r>
              <a:rPr lang="en-US" altLang="ja-JP"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H29</a:t>
            </a:r>
            <a:r>
              <a:rPr lang="ja-JP" altLang="en-US"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年度）</a:t>
            </a:r>
          </a:p>
        </p:txBody>
      </p:sp>
      <p:sp>
        <p:nvSpPr>
          <p:cNvPr id="15" name="テキスト ボックス 14">
            <a:extLst>
              <a:ext uri="{FF2B5EF4-FFF2-40B4-BE49-F238E27FC236}">
                <a16:creationId xmlns:a16="http://schemas.microsoft.com/office/drawing/2014/main" id="{D9D94E30-E999-35F1-8717-0C1CCDB076C0}"/>
              </a:ext>
            </a:extLst>
          </p:cNvPr>
          <p:cNvSpPr txBox="1"/>
          <p:nvPr/>
        </p:nvSpPr>
        <p:spPr>
          <a:xfrm>
            <a:off x="1389200" y="1013826"/>
            <a:ext cx="2654300" cy="306467"/>
          </a:xfrm>
          <a:prstGeom prst="roundRect">
            <a:avLst/>
          </a:prstGeom>
          <a:solidFill>
            <a:schemeClr val="bg1">
              <a:lumMod val="85000"/>
            </a:schemeClr>
          </a:solidFill>
        </p:spPr>
        <p:txBody>
          <a:bodyPr wrap="square" rtlCol="0">
            <a:spAutoFit/>
          </a:bodyPr>
          <a:lstStyle/>
          <a:p>
            <a:pPr algn="ctr"/>
            <a:r>
              <a:rPr lang="ja-JP" altLang="en-US" sz="1200" b="1" spc="300" dirty="0">
                <a:latin typeface="MS Gothic" panose="020B0609070205080204" pitchFamily="49" charset="-128"/>
                <a:ea typeface="MS Gothic" panose="020B0609070205080204" pitchFamily="49" charset="-128"/>
                <a:cs typeface="Meiryo UI" panose="020B0604030504040204" pitchFamily="50" charset="-128"/>
              </a:rPr>
              <a:t>育児休業の取得意向の推移</a:t>
            </a:r>
            <a:endParaRPr lang="en-US" altLang="ja-JP" sz="1200" b="1" spc="300" dirty="0">
              <a:latin typeface="MS Gothic" panose="020B0609070205080204" pitchFamily="49" charset="-128"/>
              <a:ea typeface="MS Gothic" panose="020B0609070205080204" pitchFamily="49" charset="-128"/>
              <a:cs typeface="Meiryo UI" panose="020B0604030504040204" pitchFamily="50" charset="-128"/>
            </a:endParaRPr>
          </a:p>
        </p:txBody>
      </p:sp>
      <p:graphicFrame>
        <p:nvGraphicFramePr>
          <p:cNvPr id="16" name="グラフ 15">
            <a:extLst>
              <a:ext uri="{FF2B5EF4-FFF2-40B4-BE49-F238E27FC236}">
                <a16:creationId xmlns:a16="http://schemas.microsoft.com/office/drawing/2014/main" id="{533D0F01-ECD2-5DD5-3CFC-3850382DC063}"/>
              </a:ext>
            </a:extLst>
          </p:cNvPr>
          <p:cNvGraphicFramePr>
            <a:graphicFrameLocks/>
          </p:cNvGraphicFramePr>
          <p:nvPr>
            <p:extLst>
              <p:ext uri="{D42A27DB-BD31-4B8C-83A1-F6EECF244321}">
                <p14:modId xmlns:p14="http://schemas.microsoft.com/office/powerpoint/2010/main" val="2111042965"/>
              </p:ext>
            </p:extLst>
          </p:nvPr>
        </p:nvGraphicFramePr>
        <p:xfrm>
          <a:off x="561323" y="1406277"/>
          <a:ext cx="4042936" cy="2864717"/>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23">
            <a:extLst>
              <a:ext uri="{FF2B5EF4-FFF2-40B4-BE49-F238E27FC236}">
                <a16:creationId xmlns:a16="http://schemas.microsoft.com/office/drawing/2014/main" id="{6CEFC5E6-1BB2-E025-46E1-48CB303D811C}"/>
              </a:ext>
            </a:extLst>
          </p:cNvPr>
          <p:cNvSpPr>
            <a:spLocks noChangeArrowheads="1"/>
          </p:cNvSpPr>
          <p:nvPr/>
        </p:nvSpPr>
        <p:spPr bwMode="auto">
          <a:xfrm>
            <a:off x="5012244" y="1282410"/>
            <a:ext cx="4442923" cy="3314451"/>
          </a:xfrm>
          <a:prstGeom prst="roundRect">
            <a:avLst>
              <a:gd name="adj" fmla="val 8118"/>
            </a:avLst>
          </a:prstGeom>
          <a:noFill/>
          <a:ln w="25400">
            <a:solidFill>
              <a:srgbClr val="C00000"/>
            </a:solidFill>
            <a:miter lim="800000"/>
            <a:headEnd/>
            <a:tailEnd/>
          </a:ln>
        </p:spPr>
        <p:txBody>
          <a:bodyPr wrap="none" anchor="ctr"/>
          <a:lstStyle/>
          <a:p>
            <a:endParaRPr lang="ja-JP" altLang="en-US" dirty="0">
              <a:latin typeface="Meriyo"/>
            </a:endParaRPr>
          </a:p>
        </p:txBody>
      </p:sp>
      <p:sp>
        <p:nvSpPr>
          <p:cNvPr id="19" name="正方形/長方形 18">
            <a:extLst>
              <a:ext uri="{FF2B5EF4-FFF2-40B4-BE49-F238E27FC236}">
                <a16:creationId xmlns:a16="http://schemas.microsoft.com/office/drawing/2014/main" id="{FC0FB141-D322-AF77-1EE4-A4745163E389}"/>
              </a:ext>
            </a:extLst>
          </p:cNvPr>
          <p:cNvSpPr/>
          <p:nvPr/>
        </p:nvSpPr>
        <p:spPr>
          <a:xfrm>
            <a:off x="6382420" y="4290565"/>
            <a:ext cx="2973848" cy="2038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758" dirty="0">
                <a:latin typeface="MS Gothic" panose="020B0609070205080204" pitchFamily="49" charset="-128"/>
                <a:ea typeface="MS Gothic" panose="020B0609070205080204" pitchFamily="49" charset="-128"/>
                <a:cs typeface="Meiryo UI" panose="020B0604030504040204" pitchFamily="50" charset="-128"/>
              </a:rPr>
              <a:t>出典：厚生労働省「雇用均等基本調査」</a:t>
            </a:r>
          </a:p>
        </p:txBody>
      </p:sp>
      <p:sp>
        <p:nvSpPr>
          <p:cNvPr id="20" name="テキスト ボックス 19">
            <a:extLst>
              <a:ext uri="{FF2B5EF4-FFF2-40B4-BE49-F238E27FC236}">
                <a16:creationId xmlns:a16="http://schemas.microsoft.com/office/drawing/2014/main" id="{4148FDEC-FAAD-2B10-8B2E-8B0772D2E390}"/>
              </a:ext>
            </a:extLst>
          </p:cNvPr>
          <p:cNvSpPr txBox="1"/>
          <p:nvPr/>
        </p:nvSpPr>
        <p:spPr>
          <a:xfrm>
            <a:off x="5973524" y="1029275"/>
            <a:ext cx="2654300" cy="306467"/>
          </a:xfrm>
          <a:prstGeom prst="roundRect">
            <a:avLst/>
          </a:prstGeom>
          <a:solidFill>
            <a:schemeClr val="bg1">
              <a:lumMod val="85000"/>
            </a:schemeClr>
          </a:solidFill>
        </p:spPr>
        <p:txBody>
          <a:bodyPr wrap="square" rtlCol="0">
            <a:spAutoFit/>
          </a:bodyPr>
          <a:lstStyle/>
          <a:p>
            <a:pPr algn="ctr"/>
            <a:r>
              <a:rPr lang="ja-JP" altLang="en-US" sz="1200" b="1" spc="300" dirty="0">
                <a:latin typeface="MS Gothic" panose="020B0609070205080204" pitchFamily="49" charset="-128"/>
                <a:ea typeface="MS Gothic" panose="020B0609070205080204" pitchFamily="49" charset="-128"/>
                <a:cs typeface="Meiryo UI" panose="020B0604030504040204" pitchFamily="50" charset="-128"/>
              </a:rPr>
              <a:t>育児休業取得率の推移</a:t>
            </a:r>
          </a:p>
        </p:txBody>
      </p:sp>
      <p:sp>
        <p:nvSpPr>
          <p:cNvPr id="6" name="正方形/長方形 5">
            <a:extLst>
              <a:ext uri="{FF2B5EF4-FFF2-40B4-BE49-F238E27FC236}">
                <a16:creationId xmlns:a16="http://schemas.microsoft.com/office/drawing/2014/main" id="{720C77D2-24F9-74D0-408C-AFEB4AB4A0B6}"/>
              </a:ext>
            </a:extLst>
          </p:cNvPr>
          <p:cNvSpPr/>
          <p:nvPr/>
        </p:nvSpPr>
        <p:spPr>
          <a:xfrm>
            <a:off x="5179816" y="4602996"/>
            <a:ext cx="4217870" cy="5633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0"/>
              </a:spcBef>
              <a:spcAft>
                <a:spcPts val="0"/>
              </a:spcAft>
            </a:pPr>
            <a:r>
              <a:rPr lang="ja-JP" altLang="en-US" sz="1400" b="1" dirty="0">
                <a:solidFill>
                  <a:schemeClr val="tx1"/>
                </a:solidFill>
                <a:latin typeface="Meiryo" panose="020B0604030504040204" pitchFamily="34" charset="-128"/>
                <a:ea typeface="Meiryo" panose="020B0604030504040204" pitchFamily="34" charset="-128"/>
                <a:cs typeface="Meiryo UI" panose="020B0604030504040204" pitchFamily="50" charset="-128"/>
              </a:rPr>
              <a:t>直近の男性の育児休業取得率は</a:t>
            </a:r>
            <a:r>
              <a:rPr lang="en-US" altLang="ja-JP" sz="14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17%</a:t>
            </a:r>
            <a:r>
              <a:rPr lang="ja-JP" altLang="en-US" sz="14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台</a:t>
            </a:r>
          </a:p>
        </p:txBody>
      </p:sp>
      <p:pic>
        <p:nvPicPr>
          <p:cNvPr id="8" name="図 7">
            <a:extLst>
              <a:ext uri="{FF2B5EF4-FFF2-40B4-BE49-F238E27FC236}">
                <a16:creationId xmlns:a16="http://schemas.microsoft.com/office/drawing/2014/main" id="{BE2C9D80-AD15-536E-F760-A5C14F50B2E0}"/>
              </a:ext>
            </a:extLst>
          </p:cNvPr>
          <p:cNvPicPr>
            <a:picLocks noChangeAspect="1"/>
          </p:cNvPicPr>
          <p:nvPr/>
        </p:nvPicPr>
        <p:blipFill>
          <a:blip r:embed="rId4"/>
          <a:stretch>
            <a:fillRect/>
          </a:stretch>
        </p:blipFill>
        <p:spPr>
          <a:xfrm>
            <a:off x="5197068" y="1512238"/>
            <a:ext cx="4041822" cy="2765457"/>
          </a:xfrm>
          <a:prstGeom prst="rect">
            <a:avLst/>
          </a:prstGeom>
        </p:spPr>
      </p:pic>
      <p:cxnSp>
        <p:nvCxnSpPr>
          <p:cNvPr id="10" name="直線コネクタ 9">
            <a:extLst>
              <a:ext uri="{FF2B5EF4-FFF2-40B4-BE49-F238E27FC236}">
                <a16:creationId xmlns:a16="http://schemas.microsoft.com/office/drawing/2014/main" id="{C71E53A8-DAF1-8052-5A71-F0BC9EA95066}"/>
              </a:ext>
            </a:extLst>
          </p:cNvPr>
          <p:cNvCxnSpPr>
            <a:cxnSpLocks/>
          </p:cNvCxnSpPr>
          <p:nvPr/>
        </p:nvCxnSpPr>
        <p:spPr>
          <a:xfrm flipH="1">
            <a:off x="8841996" y="3095538"/>
            <a:ext cx="70438" cy="268447"/>
          </a:xfrm>
          <a:prstGeom prst="line">
            <a:avLst/>
          </a:prstGeom>
          <a:ln w="9525"/>
        </p:spPr>
        <p:style>
          <a:lnRef idx="2">
            <a:schemeClr val="dk1"/>
          </a:lnRef>
          <a:fillRef idx="0">
            <a:schemeClr val="dk1"/>
          </a:fillRef>
          <a:effectRef idx="1">
            <a:schemeClr val="dk1"/>
          </a:effectRef>
          <a:fontRef idx="minor">
            <a:schemeClr val="tx1"/>
          </a:fontRef>
        </p:style>
      </p:cxnSp>
      <p:sp>
        <p:nvSpPr>
          <p:cNvPr id="2" name="テキスト ボックス 1">
            <a:extLst>
              <a:ext uri="{FF2B5EF4-FFF2-40B4-BE49-F238E27FC236}">
                <a16:creationId xmlns:a16="http://schemas.microsoft.com/office/drawing/2014/main" id="{C3847AAF-ABD3-9C19-B707-D463554771B2}"/>
              </a:ext>
            </a:extLst>
          </p:cNvPr>
          <p:cNvSpPr txBox="1"/>
          <p:nvPr/>
        </p:nvSpPr>
        <p:spPr>
          <a:xfrm>
            <a:off x="1056022" y="3838355"/>
            <a:ext cx="3252243" cy="215444"/>
          </a:xfrm>
          <a:prstGeom prst="rect">
            <a:avLst/>
          </a:prstGeom>
          <a:solidFill>
            <a:schemeClr val="bg1"/>
          </a:solidFill>
        </p:spPr>
        <p:txBody>
          <a:bodyPr wrap="square" rtlCol="0">
            <a:spAutoFit/>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r>
              <a:rPr kumimoji="1" lang="en-US" altLang="ja-JP" sz="800" dirty="0">
                <a:latin typeface="Arial"/>
              </a:rPr>
              <a:t>2012         2013            2014             2015           2016            2017</a:t>
            </a:r>
            <a:endParaRPr kumimoji="1" lang="ja-JP" altLang="en-US" sz="800" dirty="0">
              <a:latin typeface="Arial"/>
            </a:endParaRPr>
          </a:p>
        </p:txBody>
      </p:sp>
    </p:spTree>
    <p:extLst>
      <p:ext uri="{BB962C8B-B14F-4D97-AF65-F5344CB8AC3E}">
        <p14:creationId xmlns:p14="http://schemas.microsoft.com/office/powerpoint/2010/main" val="97199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4</a:t>
            </a:fld>
            <a:endParaRPr lang="en-US" altLang="ja-JP" sz="1600" dirty="0"/>
          </a:p>
        </p:txBody>
      </p:sp>
      <p:sp>
        <p:nvSpPr>
          <p:cNvPr id="26" name="正方形/長方形 25">
            <a:extLst>
              <a:ext uri="{FF2B5EF4-FFF2-40B4-BE49-F238E27FC236}">
                <a16:creationId xmlns:a16="http://schemas.microsoft.com/office/drawing/2014/main" id="{10AF8A8D-F864-4400-E315-AD75C9D0D288}"/>
              </a:ext>
            </a:extLst>
          </p:cNvPr>
          <p:cNvSpPr/>
          <p:nvPr/>
        </p:nvSpPr>
        <p:spPr>
          <a:xfrm>
            <a:off x="947469" y="5372546"/>
            <a:ext cx="7982522" cy="168874"/>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タイトル 2">
            <a:extLst>
              <a:ext uri="{FF2B5EF4-FFF2-40B4-BE49-F238E27FC236}">
                <a16:creationId xmlns:a16="http://schemas.microsoft.com/office/drawing/2014/main" id="{D1B5E8BF-B63C-961A-27B0-419388F872B1}"/>
              </a:ext>
            </a:extLst>
          </p:cNvPr>
          <p:cNvSpPr>
            <a:spLocks noGrp="1"/>
          </p:cNvSpPr>
          <p:nvPr>
            <p:ph type="title"/>
          </p:nvPr>
        </p:nvSpPr>
        <p:spPr>
          <a:xfrm>
            <a:off x="495300" y="274638"/>
            <a:ext cx="9387609" cy="647700"/>
          </a:xfrm>
        </p:spPr>
        <p:txBody>
          <a:bodyPr anchor="ctr"/>
          <a:lstStyle/>
          <a:p>
            <a:r>
              <a:rPr lang="en-US" altLang="ja-JP" sz="2400" dirty="0">
                <a:latin typeface="Meiryo" panose="020B0604030504040204" pitchFamily="34" charset="-128"/>
                <a:ea typeface="Meiryo" panose="020B0604030504040204" pitchFamily="34" charset="-128"/>
              </a:rPr>
              <a:t> 1-2    </a:t>
            </a:r>
            <a:r>
              <a:rPr kumimoji="1" lang="ja-JP" altLang="en-US" sz="2400">
                <a:solidFill>
                  <a:schemeClr val="tx1"/>
                </a:solidFill>
                <a:latin typeface="Meiryo" panose="020B0604030504040204" pitchFamily="34" charset="-128"/>
                <a:ea typeface="Meiryo" panose="020B0604030504040204" pitchFamily="34" charset="-128"/>
              </a:rPr>
              <a:t>共働き</a:t>
            </a:r>
            <a:r>
              <a:rPr kumimoji="1" lang="ja-JP" altLang="en-US" sz="2400" dirty="0">
                <a:solidFill>
                  <a:schemeClr val="tx1"/>
                </a:solidFill>
                <a:latin typeface="Meiryo" panose="020B0604030504040204" pitchFamily="34" charset="-128"/>
                <a:ea typeface="Meiryo" panose="020B0604030504040204" pitchFamily="34" charset="-128"/>
              </a:rPr>
              <a:t>世帯の現状</a:t>
            </a:r>
            <a:endParaRPr lang="ja-JP" altLang="en-US" sz="2400" spc="-100" dirty="0">
              <a:solidFill>
                <a:schemeClr val="tx1"/>
              </a:solidFill>
              <a:latin typeface="Meiryo" panose="020B0604030504040204" pitchFamily="34" charset="-128"/>
              <a:ea typeface="Meiryo" panose="020B0604030504040204" pitchFamily="34" charset="-128"/>
            </a:endParaRPr>
          </a:p>
        </p:txBody>
      </p:sp>
      <p:sp>
        <p:nvSpPr>
          <p:cNvPr id="28" name="テキスト ボックス 27">
            <a:extLst>
              <a:ext uri="{FF2B5EF4-FFF2-40B4-BE49-F238E27FC236}">
                <a16:creationId xmlns:a16="http://schemas.microsoft.com/office/drawing/2014/main" id="{8C219F7D-42A4-9C5B-81B4-151D7A4F2AD8}"/>
              </a:ext>
            </a:extLst>
          </p:cNvPr>
          <p:cNvSpPr txBox="1"/>
          <p:nvPr/>
        </p:nvSpPr>
        <p:spPr>
          <a:xfrm>
            <a:off x="947469" y="5187879"/>
            <a:ext cx="7982522" cy="369332"/>
          </a:xfrm>
          <a:prstGeom prst="rect">
            <a:avLst/>
          </a:prstGeom>
          <a:noFill/>
        </p:spPr>
        <p:txBody>
          <a:bodyPr wrap="square" rtlCol="0">
            <a:spAutoFit/>
          </a:bodyPr>
          <a:lstStyle/>
          <a:p>
            <a:pPr algn="ctr"/>
            <a:r>
              <a:rPr lang="ja-JP" altLang="en-US" sz="1800" b="1" spc="300" dirty="0">
                <a:latin typeface="Meiryo" panose="020B0604030504040204" pitchFamily="34" charset="-128"/>
                <a:ea typeface="Meiryo" panose="020B0604030504040204" pitchFamily="34" charset="-128"/>
                <a:cs typeface="Meiryo UI" panose="020B0604030504040204" pitchFamily="50" charset="-128"/>
              </a:rPr>
              <a:t>夫の家事・育児時間が長いほど、就業を継続する妻の割合が高い</a:t>
            </a:r>
            <a:endParaRPr lang="en-US" altLang="ja-JP" sz="1800" b="1" spc="300" dirty="0">
              <a:latin typeface="Meiryo" panose="020B0604030504040204" pitchFamily="34" charset="-128"/>
              <a:ea typeface="Meiryo" panose="020B0604030504040204" pitchFamily="34" charset="-128"/>
              <a:cs typeface="Meiryo UI" panose="020B0604030504040204" pitchFamily="50" charset="-128"/>
            </a:endParaRPr>
          </a:p>
        </p:txBody>
      </p:sp>
      <p:sp>
        <p:nvSpPr>
          <p:cNvPr id="29" name="角丸四角形 28">
            <a:extLst>
              <a:ext uri="{FF2B5EF4-FFF2-40B4-BE49-F238E27FC236}">
                <a16:creationId xmlns:a16="http://schemas.microsoft.com/office/drawing/2014/main" id="{1954812B-9FBE-804C-F259-15942C84A47E}"/>
              </a:ext>
            </a:extLst>
          </p:cNvPr>
          <p:cNvSpPr/>
          <p:nvPr/>
        </p:nvSpPr>
        <p:spPr>
          <a:xfrm>
            <a:off x="2415539" y="1092573"/>
            <a:ext cx="5074921" cy="371103"/>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ja-JP" altLang="en-US" sz="1200" b="1" spc="300" dirty="0">
                <a:solidFill>
                  <a:schemeClr val="tx1"/>
                </a:solidFill>
                <a:latin typeface="Meiryo" panose="020B0604030504040204" pitchFamily="34" charset="-128"/>
                <a:ea typeface="Meiryo" panose="020B0604030504040204" pitchFamily="34" charset="-128"/>
              </a:rPr>
              <a:t>夫の平日の家事・育児時間別にみた妻の就業継続割合</a:t>
            </a:r>
          </a:p>
        </p:txBody>
      </p:sp>
      <p:sp>
        <p:nvSpPr>
          <p:cNvPr id="30" name="正方形/長方形 29">
            <a:extLst>
              <a:ext uri="{FF2B5EF4-FFF2-40B4-BE49-F238E27FC236}">
                <a16:creationId xmlns:a16="http://schemas.microsoft.com/office/drawing/2014/main" id="{5B4A8871-A0CA-94FA-2DDD-6160B25D52EF}"/>
              </a:ext>
            </a:extLst>
          </p:cNvPr>
          <p:cNvSpPr/>
          <p:nvPr/>
        </p:nvSpPr>
        <p:spPr>
          <a:xfrm>
            <a:off x="1754671" y="5640158"/>
            <a:ext cx="6868864" cy="84673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lgn="ctr"/>
            <a:r>
              <a:rPr lang="ja-JP" altLang="en-US" sz="2167" b="1" dirty="0">
                <a:solidFill>
                  <a:schemeClr val="tx1"/>
                </a:solidFill>
                <a:latin typeface="Meiryo" panose="020B0604030504040204" pitchFamily="34" charset="-128"/>
                <a:ea typeface="Meiryo" panose="020B0604030504040204" pitchFamily="34" charset="-128"/>
                <a:cs typeface="Meiryo UI" panose="020B0604030504040204" pitchFamily="50" charset="-128"/>
              </a:rPr>
              <a:t>女性が出産後も継続して活躍</a:t>
            </a:r>
            <a:r>
              <a:rPr lang="ja-JP" altLang="en-US" sz="2167" b="1">
                <a:solidFill>
                  <a:schemeClr val="tx1"/>
                </a:solidFill>
                <a:latin typeface="Meiryo" panose="020B0604030504040204" pitchFamily="34" charset="-128"/>
                <a:ea typeface="Meiryo" panose="020B0604030504040204" pitchFamily="34" charset="-128"/>
                <a:cs typeface="Meiryo UI" panose="020B0604030504040204" pitchFamily="50" charset="-128"/>
              </a:rPr>
              <a:t>していくためには、</a:t>
            </a:r>
            <a:endParaRPr lang="en-US" altLang="ja-JP" sz="2167" b="1"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a:p>
            <a:pPr algn="ctr"/>
            <a:r>
              <a:rPr lang="ja-JP" altLang="en-US" sz="2167" b="1">
                <a:solidFill>
                  <a:schemeClr val="tx1"/>
                </a:solidFill>
                <a:latin typeface="Meiryo" panose="020B0604030504040204" pitchFamily="34" charset="-128"/>
                <a:ea typeface="Meiryo" panose="020B0604030504040204" pitchFamily="34" charset="-128"/>
                <a:cs typeface="Meiryo UI" panose="020B0604030504040204" pitchFamily="50" charset="-128"/>
              </a:rPr>
              <a:t>男性</a:t>
            </a:r>
            <a:r>
              <a:rPr lang="ja-JP" altLang="en-US" sz="2167" b="1" dirty="0">
                <a:solidFill>
                  <a:schemeClr val="tx1"/>
                </a:solidFill>
                <a:latin typeface="Meiryo" panose="020B0604030504040204" pitchFamily="34" charset="-128"/>
                <a:ea typeface="Meiryo" panose="020B0604030504040204" pitchFamily="34" charset="-128"/>
                <a:cs typeface="Meiryo UI" panose="020B0604030504040204" pitchFamily="50" charset="-128"/>
              </a:rPr>
              <a:t>の家事・育児への参画が不可欠</a:t>
            </a:r>
            <a:endParaRPr lang="en-US" altLang="ja-JP" sz="2167" b="1"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p:txBody>
      </p:sp>
      <p:pic>
        <p:nvPicPr>
          <p:cNvPr id="31" name="図 30">
            <a:extLst>
              <a:ext uri="{FF2B5EF4-FFF2-40B4-BE49-F238E27FC236}">
                <a16:creationId xmlns:a16="http://schemas.microsoft.com/office/drawing/2014/main" id="{689C74C2-7B52-8244-73C5-6E6B7E0ED77E}"/>
              </a:ext>
            </a:extLst>
          </p:cNvPr>
          <p:cNvPicPr>
            <a:picLocks noChangeAspect="1"/>
          </p:cNvPicPr>
          <p:nvPr/>
        </p:nvPicPr>
        <p:blipFill>
          <a:blip r:embed="rId3"/>
          <a:stretch>
            <a:fillRect/>
          </a:stretch>
        </p:blipFill>
        <p:spPr>
          <a:xfrm>
            <a:off x="259194" y="1524365"/>
            <a:ext cx="9387609" cy="2710251"/>
          </a:xfrm>
          <a:prstGeom prst="rect">
            <a:avLst/>
          </a:prstGeom>
        </p:spPr>
      </p:pic>
      <p:sp>
        <p:nvSpPr>
          <p:cNvPr id="32" name="正方形/長方形 31">
            <a:extLst>
              <a:ext uri="{FF2B5EF4-FFF2-40B4-BE49-F238E27FC236}">
                <a16:creationId xmlns:a16="http://schemas.microsoft.com/office/drawing/2014/main" id="{6A216FD7-D3A2-ECD0-3409-BA0408B60B88}"/>
              </a:ext>
            </a:extLst>
          </p:cNvPr>
          <p:cNvSpPr/>
          <p:nvPr/>
        </p:nvSpPr>
        <p:spPr>
          <a:xfrm>
            <a:off x="5273183" y="4319730"/>
            <a:ext cx="4229524" cy="233910"/>
          </a:xfrm>
          <a:prstGeom prst="rect">
            <a:avLst/>
          </a:prstGeom>
        </p:spPr>
        <p:txBody>
          <a:bodyPr wrap="square" anchor="b">
            <a:spAutoFit/>
          </a:bodyPr>
          <a:lstStyle/>
          <a:p>
            <a:pPr algn="r">
              <a:lnSpc>
                <a:spcPct val="120000"/>
              </a:lnSpc>
            </a:pPr>
            <a:r>
              <a:rPr kumimoji="0" lang="zh-TW" altLang="en-US" sz="800" dirty="0">
                <a:latin typeface="Meiryo" panose="020B0604030504040204" pitchFamily="34" charset="-128"/>
                <a:ea typeface="Meiryo" panose="020B0604030504040204" pitchFamily="34" charset="-128"/>
              </a:rPr>
              <a:t>出典：</a:t>
            </a:r>
            <a:r>
              <a:rPr kumimoji="0" lang="ja-JP" altLang="en-US" sz="800" dirty="0">
                <a:latin typeface="Meiryo" panose="020B0604030504040204" pitchFamily="34" charset="-128"/>
                <a:ea typeface="Meiryo" panose="020B0604030504040204" pitchFamily="34" charset="-128"/>
              </a:rPr>
              <a:t>仕事と生活の調和（ワーク・ライフ・バランス）レポート</a:t>
            </a:r>
            <a:r>
              <a:rPr kumimoji="0" lang="en-US" altLang="ja-JP" sz="800" dirty="0">
                <a:latin typeface="Meiryo" panose="020B0604030504040204" pitchFamily="34" charset="-128"/>
                <a:ea typeface="Meiryo" panose="020B0604030504040204" pitchFamily="34" charset="-128"/>
              </a:rPr>
              <a:t>2019</a:t>
            </a:r>
            <a:endParaRPr kumimoji="0" lang="zh-TW" altLang="en-US" sz="800" dirty="0">
              <a:highlight>
                <a:srgbClr val="FF0000"/>
              </a:highlight>
              <a:latin typeface="Meiryo" panose="020B0604030504040204" pitchFamily="34" charset="-128"/>
              <a:ea typeface="Meiryo" panose="020B0604030504040204" pitchFamily="34" charset="-128"/>
            </a:endParaRPr>
          </a:p>
        </p:txBody>
      </p:sp>
      <p:sp>
        <p:nvSpPr>
          <p:cNvPr id="33" name="正方形/長方形 32">
            <a:extLst>
              <a:ext uri="{FF2B5EF4-FFF2-40B4-BE49-F238E27FC236}">
                <a16:creationId xmlns:a16="http://schemas.microsoft.com/office/drawing/2014/main" id="{159E2274-6B39-3594-846A-F4B7B5178E3C}"/>
              </a:ext>
            </a:extLst>
          </p:cNvPr>
          <p:cNvSpPr/>
          <p:nvPr/>
        </p:nvSpPr>
        <p:spPr>
          <a:xfrm>
            <a:off x="277313" y="4203862"/>
            <a:ext cx="5130202" cy="830972"/>
          </a:xfrm>
          <a:prstGeom prst="rect">
            <a:avLst/>
          </a:prstGeom>
        </p:spPr>
        <p:txBody>
          <a:bodyPr wrap="none" lIns="91416" tIns="45708" rIns="91416" bIns="45708">
            <a:spAutoFit/>
          </a:bodyPr>
          <a:lstStyle/>
          <a:p>
            <a:pPr marL="452436" indent="-452436">
              <a:tabLst>
                <a:tab pos="360043" algn="l"/>
              </a:tabLst>
            </a:pPr>
            <a:r>
              <a:rPr kumimoji="0" lang="ja-JP" altLang="en-US" sz="800" dirty="0">
                <a:latin typeface="Meiryo" panose="020B0604030504040204" pitchFamily="34" charset="-128"/>
                <a:ea typeface="Meiryo" panose="020B0604030504040204" pitchFamily="34" charset="-128"/>
              </a:rPr>
              <a:t>注：</a:t>
            </a:r>
            <a:r>
              <a:rPr kumimoji="0" lang="en-US" altLang="ja-JP" sz="800" dirty="0">
                <a:latin typeface="Meiryo" panose="020B0604030504040204" pitchFamily="34" charset="-128"/>
                <a:ea typeface="Meiryo" panose="020B0604030504040204" pitchFamily="34" charset="-128"/>
              </a:rPr>
              <a:t>1</a:t>
            </a:r>
            <a:r>
              <a:rPr kumimoji="0" lang="ja-JP" altLang="en-US" sz="800" dirty="0">
                <a:latin typeface="Meiryo" panose="020B0604030504040204" pitchFamily="34" charset="-128"/>
                <a:ea typeface="Meiryo" panose="020B0604030504040204" pitchFamily="34" charset="-128"/>
              </a:rPr>
              <a:t>）集計対象は、①または②に該当し、かつ③に該当する同居夫婦である。</a:t>
            </a:r>
            <a:br>
              <a:rPr kumimoji="0" lang="en-US" altLang="ja-JP" sz="800" dirty="0">
                <a:latin typeface="Meiryo" panose="020B0604030504040204" pitchFamily="34" charset="-128"/>
                <a:ea typeface="Meiryo" panose="020B0604030504040204" pitchFamily="34" charset="-128"/>
              </a:rPr>
            </a:br>
            <a:r>
              <a:rPr kumimoji="0" lang="en-US" altLang="ja-JP" sz="800" dirty="0">
                <a:latin typeface="Meiryo" panose="020B0604030504040204" pitchFamily="34" charset="-128"/>
                <a:ea typeface="Meiryo" panose="020B0604030504040204" pitchFamily="34" charset="-128"/>
              </a:rPr>
              <a:t>	</a:t>
            </a:r>
            <a:r>
              <a:rPr kumimoji="0" lang="ja-JP" altLang="en-US" sz="800" dirty="0">
                <a:latin typeface="Meiryo" panose="020B0604030504040204" pitchFamily="34" charset="-128"/>
                <a:ea typeface="Meiryo" panose="020B0604030504040204" pitchFamily="34" charset="-128"/>
              </a:rPr>
              <a:t>①第１回調査から第</a:t>
            </a:r>
            <a:r>
              <a:rPr kumimoji="0" lang="en-US" altLang="ja-JP" sz="800" dirty="0">
                <a:latin typeface="Meiryo" panose="020B0604030504040204" pitchFamily="34" charset="-128"/>
                <a:ea typeface="Meiryo" panose="020B0604030504040204" pitchFamily="34" charset="-128"/>
              </a:rPr>
              <a:t>14</a:t>
            </a:r>
            <a:r>
              <a:rPr kumimoji="0" lang="ja-JP" altLang="en-US" sz="800" dirty="0">
                <a:latin typeface="Meiryo" panose="020B0604030504040204" pitchFamily="34" charset="-128"/>
                <a:ea typeface="Meiryo" panose="020B0604030504040204" pitchFamily="34" charset="-128"/>
              </a:rPr>
              <a:t>回調査まで双方が回答した夫婦</a:t>
            </a:r>
            <a:br>
              <a:rPr kumimoji="0" lang="en-US" altLang="ja-JP" sz="800" dirty="0">
                <a:latin typeface="Meiryo" panose="020B0604030504040204" pitchFamily="34" charset="-128"/>
                <a:ea typeface="Meiryo" panose="020B0604030504040204" pitchFamily="34" charset="-128"/>
              </a:rPr>
            </a:br>
            <a:r>
              <a:rPr kumimoji="0" lang="en-US" altLang="ja-JP" sz="800" dirty="0">
                <a:latin typeface="Meiryo" panose="020B0604030504040204" pitchFamily="34" charset="-128"/>
                <a:ea typeface="Meiryo" panose="020B0604030504040204" pitchFamily="34" charset="-128"/>
              </a:rPr>
              <a:t>	</a:t>
            </a:r>
            <a:r>
              <a:rPr kumimoji="0" lang="ja-JP" altLang="en-US" sz="800" dirty="0">
                <a:latin typeface="Meiryo" panose="020B0604030504040204" pitchFamily="34" charset="-128"/>
                <a:ea typeface="Meiryo" panose="020B0604030504040204" pitchFamily="34" charset="-128"/>
              </a:rPr>
              <a:t>②第１回調査に独身で第</a:t>
            </a:r>
            <a:r>
              <a:rPr kumimoji="0" lang="en-US" altLang="ja-JP" sz="800" dirty="0">
                <a:latin typeface="Meiryo" panose="020B0604030504040204" pitchFamily="34" charset="-128"/>
                <a:ea typeface="Meiryo" panose="020B0604030504040204" pitchFamily="34" charset="-128"/>
              </a:rPr>
              <a:t>13</a:t>
            </a:r>
            <a:r>
              <a:rPr kumimoji="0" lang="ja-JP" altLang="en-US" sz="800" dirty="0">
                <a:latin typeface="Meiryo" panose="020B0604030504040204" pitchFamily="34" charset="-128"/>
                <a:ea typeface="Meiryo" panose="020B0604030504040204" pitchFamily="34" charset="-128"/>
              </a:rPr>
              <a:t>回調査までの間に結婚し、結婚後第</a:t>
            </a:r>
            <a:r>
              <a:rPr kumimoji="0" lang="en-US" altLang="ja-JP" sz="800" dirty="0">
                <a:latin typeface="Meiryo" panose="020B0604030504040204" pitchFamily="34" charset="-128"/>
                <a:ea typeface="Meiryo" panose="020B0604030504040204" pitchFamily="34" charset="-128"/>
              </a:rPr>
              <a:t>14</a:t>
            </a:r>
            <a:r>
              <a:rPr kumimoji="0" lang="ja-JP" altLang="en-US" sz="800" dirty="0">
                <a:latin typeface="Meiryo" panose="020B0604030504040204" pitchFamily="34" charset="-128"/>
                <a:ea typeface="Meiryo" panose="020B0604030504040204" pitchFamily="34" charset="-128"/>
              </a:rPr>
              <a:t>回調査まで双方が回答した夫婦</a:t>
            </a:r>
            <a:br>
              <a:rPr kumimoji="0" lang="en-US" altLang="ja-JP" sz="800" dirty="0">
                <a:latin typeface="Meiryo" panose="020B0604030504040204" pitchFamily="34" charset="-128"/>
                <a:ea typeface="Meiryo" panose="020B0604030504040204" pitchFamily="34" charset="-128"/>
              </a:rPr>
            </a:br>
            <a:r>
              <a:rPr kumimoji="0" lang="en-US" altLang="ja-JP" sz="800" dirty="0">
                <a:latin typeface="Meiryo" panose="020B0604030504040204" pitchFamily="34" charset="-128"/>
                <a:ea typeface="Meiryo" panose="020B0604030504040204" pitchFamily="34" charset="-128"/>
              </a:rPr>
              <a:t>	</a:t>
            </a:r>
            <a:r>
              <a:rPr kumimoji="0" lang="ja-JP" altLang="en-US" sz="800" dirty="0">
                <a:latin typeface="Meiryo" panose="020B0604030504040204" pitchFamily="34" charset="-128"/>
                <a:ea typeface="Meiryo" panose="020B0604030504040204" pitchFamily="34" charset="-128"/>
              </a:rPr>
              <a:t>③妻が出産前に仕事ありで、かつ、「女性票」の対象者で、この</a:t>
            </a:r>
            <a:r>
              <a:rPr kumimoji="0" lang="en-US" altLang="ja-JP" sz="800" dirty="0">
                <a:latin typeface="Meiryo" panose="020B0604030504040204" pitchFamily="34" charset="-128"/>
                <a:ea typeface="Meiryo" panose="020B0604030504040204" pitchFamily="34" charset="-128"/>
              </a:rPr>
              <a:t>13</a:t>
            </a:r>
            <a:r>
              <a:rPr kumimoji="0" lang="ja-JP" altLang="en-US" sz="800" dirty="0">
                <a:latin typeface="Meiryo" panose="020B0604030504040204" pitchFamily="34" charset="-128"/>
                <a:ea typeface="Meiryo" panose="020B0604030504040204" pitchFamily="34" charset="-128"/>
              </a:rPr>
              <a:t>年間に子どもが生まれた夫婦</a:t>
            </a:r>
            <a:endParaRPr kumimoji="0" lang="en-US" altLang="ja-JP" sz="800" dirty="0">
              <a:latin typeface="Meiryo" panose="020B0604030504040204" pitchFamily="34" charset="-128"/>
              <a:ea typeface="Meiryo" panose="020B0604030504040204" pitchFamily="34" charset="-128"/>
            </a:endParaRPr>
          </a:p>
          <a:p>
            <a:pPr marL="241299" indent="-241299">
              <a:tabLst>
                <a:tab pos="360043" algn="l"/>
              </a:tabLst>
            </a:pPr>
            <a:r>
              <a:rPr kumimoji="0" lang="en-US" altLang="ja-JP" sz="800" dirty="0">
                <a:latin typeface="Meiryo" panose="020B0604030504040204" pitchFamily="34" charset="-128"/>
                <a:ea typeface="Meiryo" panose="020B0604030504040204" pitchFamily="34" charset="-128"/>
              </a:rPr>
              <a:t>	2</a:t>
            </a:r>
            <a:r>
              <a:rPr kumimoji="0" lang="ja-JP" altLang="en-US" sz="800" dirty="0">
                <a:latin typeface="Meiryo" panose="020B0604030504040204" pitchFamily="34" charset="-128"/>
                <a:ea typeface="Meiryo" panose="020B0604030504040204" pitchFamily="34" charset="-128"/>
              </a:rPr>
              <a:t>）</a:t>
            </a:r>
            <a:r>
              <a:rPr kumimoji="0" lang="en-US" altLang="ja-JP" sz="800" dirty="0">
                <a:latin typeface="Meiryo" panose="020B0604030504040204" pitchFamily="34" charset="-128"/>
                <a:ea typeface="Meiryo" panose="020B0604030504040204" pitchFamily="34" charset="-128"/>
              </a:rPr>
              <a:t>13</a:t>
            </a:r>
            <a:r>
              <a:rPr kumimoji="0" lang="ja-JP" altLang="en-US" sz="800" dirty="0">
                <a:latin typeface="Meiryo" panose="020B0604030504040204" pitchFamily="34" charset="-128"/>
                <a:ea typeface="Meiryo" panose="020B0604030504040204" pitchFamily="34" charset="-128"/>
              </a:rPr>
              <a:t>年間で２人以上出生ありの場合は、末子について計上している。</a:t>
            </a:r>
            <a:endParaRPr kumimoji="0" lang="en-US" altLang="ja-JP" sz="800" dirty="0">
              <a:latin typeface="Meiryo" panose="020B0604030504040204" pitchFamily="34" charset="-128"/>
              <a:ea typeface="Meiryo" panose="020B0604030504040204" pitchFamily="34" charset="-128"/>
            </a:endParaRPr>
          </a:p>
          <a:p>
            <a:pPr marL="241299" indent="-241299">
              <a:tabLst>
                <a:tab pos="360043" algn="l"/>
              </a:tabLst>
            </a:pPr>
            <a:r>
              <a:rPr kumimoji="0" lang="ja-JP" altLang="en-US" sz="800" dirty="0">
                <a:latin typeface="Meiryo" panose="020B0604030504040204" pitchFamily="34" charset="-128"/>
                <a:ea typeface="Meiryo" panose="020B0604030504040204" pitchFamily="34" charset="-128"/>
              </a:rPr>
              <a:t>　　 </a:t>
            </a:r>
            <a:r>
              <a:rPr kumimoji="0" lang="en-US" altLang="ja-JP" sz="800" dirty="0">
                <a:latin typeface="Meiryo" panose="020B0604030504040204" pitchFamily="34" charset="-128"/>
                <a:ea typeface="Meiryo" panose="020B0604030504040204" pitchFamily="34" charset="-128"/>
              </a:rPr>
              <a:t>3)</a:t>
            </a:r>
            <a:r>
              <a:rPr kumimoji="0" lang="ja-JP" altLang="en-US" sz="800" dirty="0">
                <a:latin typeface="Meiryo" panose="020B0604030504040204" pitchFamily="34" charset="-128"/>
                <a:ea typeface="Meiryo" panose="020B0604030504040204" pitchFamily="34" charset="-128"/>
              </a:rPr>
              <a:t>　家事・育児時間の「総数」には、家事・育児時間不詳を含む。</a:t>
            </a:r>
          </a:p>
        </p:txBody>
      </p:sp>
      <p:sp>
        <p:nvSpPr>
          <p:cNvPr id="34" name="角丸四角形 24">
            <a:extLst>
              <a:ext uri="{FF2B5EF4-FFF2-40B4-BE49-F238E27FC236}">
                <a16:creationId xmlns:a16="http://schemas.microsoft.com/office/drawing/2014/main" id="{0AFE1CE8-BB0C-0A3C-D0E7-83F74F82A73E}"/>
              </a:ext>
            </a:extLst>
          </p:cNvPr>
          <p:cNvSpPr/>
          <p:nvPr/>
        </p:nvSpPr>
        <p:spPr>
          <a:xfrm>
            <a:off x="947469" y="3674174"/>
            <a:ext cx="5985993" cy="458403"/>
          </a:xfrm>
          <a:prstGeom prst="roundRect">
            <a:avLst>
              <a:gd name="adj" fmla="val 15147"/>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nvGrpSpPr>
          <p:cNvPr id="35" name="グループ化 34">
            <a:extLst>
              <a:ext uri="{FF2B5EF4-FFF2-40B4-BE49-F238E27FC236}">
                <a16:creationId xmlns:a16="http://schemas.microsoft.com/office/drawing/2014/main" id="{4C8C029D-4FD8-196B-7EFB-ABC3DFEAEDE8}"/>
              </a:ext>
            </a:extLst>
          </p:cNvPr>
          <p:cNvGrpSpPr/>
          <p:nvPr/>
        </p:nvGrpSpPr>
        <p:grpSpPr>
          <a:xfrm>
            <a:off x="1375323" y="5819069"/>
            <a:ext cx="546659" cy="283648"/>
            <a:chOff x="3834492" y="6554518"/>
            <a:chExt cx="546659" cy="283648"/>
          </a:xfrm>
        </p:grpSpPr>
        <p:sp>
          <p:nvSpPr>
            <p:cNvPr id="36" name="山形 35">
              <a:extLst>
                <a:ext uri="{FF2B5EF4-FFF2-40B4-BE49-F238E27FC236}">
                  <a16:creationId xmlns:a16="http://schemas.microsoft.com/office/drawing/2014/main" id="{BA8AFB24-BCF0-0C8C-0762-A6CC0795CC70}"/>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7" name="山形 36">
              <a:extLst>
                <a:ext uri="{FF2B5EF4-FFF2-40B4-BE49-F238E27FC236}">
                  <a16:creationId xmlns:a16="http://schemas.microsoft.com/office/drawing/2014/main" id="{07A358BF-69FE-24F0-5430-8DD692BED78D}"/>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8" name="山形 37">
              <a:extLst>
                <a:ext uri="{FF2B5EF4-FFF2-40B4-BE49-F238E27FC236}">
                  <a16:creationId xmlns:a16="http://schemas.microsoft.com/office/drawing/2014/main" id="{C292CCD2-B25E-5308-DF79-947EB9220DB5}"/>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2880398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グラフ 29">
            <a:extLst>
              <a:ext uri="{FF2B5EF4-FFF2-40B4-BE49-F238E27FC236}">
                <a16:creationId xmlns:a16="http://schemas.microsoft.com/office/drawing/2014/main" id="{8DAAFEED-8952-8FDB-4872-11EB281A1BD5}"/>
              </a:ext>
            </a:extLst>
          </p:cNvPr>
          <p:cNvGraphicFramePr>
            <a:graphicFrameLocks/>
          </p:cNvGraphicFramePr>
          <p:nvPr/>
        </p:nvGraphicFramePr>
        <p:xfrm>
          <a:off x="617660" y="1025867"/>
          <a:ext cx="8670680" cy="3530362"/>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5</a:t>
            </a:fld>
            <a:endParaRPr lang="en-US" altLang="ja-JP" sz="1600" dirty="0"/>
          </a:p>
        </p:txBody>
      </p:sp>
      <p:sp>
        <p:nvSpPr>
          <p:cNvPr id="7" name="タイトル 2">
            <a:extLst>
              <a:ext uri="{FF2B5EF4-FFF2-40B4-BE49-F238E27FC236}">
                <a16:creationId xmlns:a16="http://schemas.microsoft.com/office/drawing/2014/main" id="{3D8B25F1-2DBD-FFB4-4009-A9F2C6994E71}"/>
              </a:ext>
            </a:extLst>
          </p:cNvPr>
          <p:cNvSpPr>
            <a:spLocks noGrp="1"/>
          </p:cNvSpPr>
          <p:nvPr>
            <p:ph type="title"/>
          </p:nvPr>
        </p:nvSpPr>
        <p:spPr>
          <a:xfrm>
            <a:off x="495300" y="274638"/>
            <a:ext cx="9387609" cy="647700"/>
          </a:xfrm>
        </p:spPr>
        <p:txBody>
          <a:bodyPr anchor="ctr"/>
          <a:lstStyle/>
          <a:p>
            <a:r>
              <a:rPr kumimoji="1" lang="en-US" altLang="ja-JP" sz="2400" dirty="0">
                <a:latin typeface="Meiryo" panose="020B0604030504040204" pitchFamily="34" charset="-128"/>
                <a:ea typeface="Meiryo" panose="020B0604030504040204" pitchFamily="34" charset="-128"/>
              </a:rPr>
              <a:t> 1-3    </a:t>
            </a:r>
            <a:r>
              <a:rPr lang="ja-JP" altLang="en-US" sz="2400" spc="-100" dirty="0">
                <a:solidFill>
                  <a:schemeClr val="tx1"/>
                </a:solidFill>
                <a:latin typeface="Meiryo" panose="020B0604030504040204" pitchFamily="34" charset="-128"/>
                <a:ea typeface="Meiryo" panose="020B0604030504040204" pitchFamily="34" charset="-128"/>
              </a:rPr>
              <a:t>男性の育児休業取得における課題①</a:t>
            </a:r>
          </a:p>
        </p:txBody>
      </p:sp>
      <p:sp>
        <p:nvSpPr>
          <p:cNvPr id="2" name="角丸四角形 16">
            <a:extLst>
              <a:ext uri="{FF2B5EF4-FFF2-40B4-BE49-F238E27FC236}">
                <a16:creationId xmlns:a16="http://schemas.microsoft.com/office/drawing/2014/main" id="{C49DE78B-53D3-2DDE-9C87-2BC8FA450835}"/>
              </a:ext>
            </a:extLst>
          </p:cNvPr>
          <p:cNvSpPr/>
          <p:nvPr/>
        </p:nvSpPr>
        <p:spPr>
          <a:xfrm>
            <a:off x="766117" y="5999534"/>
            <a:ext cx="5318815" cy="360362"/>
          </a:xfrm>
          <a:prstGeom prst="roundRect">
            <a:avLst>
              <a:gd name="adj" fmla="val 12088"/>
            </a:avLst>
          </a:prstGeom>
          <a:solidFill>
            <a:schemeClr val="accent3">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000" dirty="0"/>
          </a:p>
        </p:txBody>
      </p:sp>
      <p:sp>
        <p:nvSpPr>
          <p:cNvPr id="3" name="テキスト ボックス 2">
            <a:extLst>
              <a:ext uri="{FF2B5EF4-FFF2-40B4-BE49-F238E27FC236}">
                <a16:creationId xmlns:a16="http://schemas.microsoft.com/office/drawing/2014/main" id="{A8968319-26E1-8AA0-1645-020086AD277A}"/>
              </a:ext>
            </a:extLst>
          </p:cNvPr>
          <p:cNvSpPr txBox="1"/>
          <p:nvPr/>
        </p:nvSpPr>
        <p:spPr>
          <a:xfrm>
            <a:off x="495300" y="4743305"/>
            <a:ext cx="5438768" cy="1223412"/>
          </a:xfrm>
          <a:prstGeom prst="rect">
            <a:avLst/>
          </a:prstGeom>
          <a:noFill/>
        </p:spPr>
        <p:txBody>
          <a:bodyPr wrap="square" rtlCol="0">
            <a:spAutoFit/>
          </a:bodyPr>
          <a:lstStyle/>
          <a:p>
            <a:pPr>
              <a:spcAft>
                <a:spcPts val="600"/>
              </a:spcAft>
            </a:pPr>
            <a:r>
              <a:rPr lang="ja-JP" altLang="en-US" sz="1400" b="1" dirty="0">
                <a:latin typeface="Meiryo" panose="020B0604030504040204" pitchFamily="34" charset="-128"/>
                <a:ea typeface="Meiryo" panose="020B0604030504040204" pitchFamily="34" charset="-128"/>
                <a:cs typeface="Meiryo UI" panose="020B0604030504040204" pitchFamily="50" charset="-128"/>
              </a:rPr>
              <a:t>・新入社員の多くが育休取得を希望しているのに対し、</a:t>
            </a:r>
            <a:endParaRPr lang="en-US" altLang="ja-JP" sz="1400" b="1" dirty="0">
              <a:latin typeface="Meiryo" panose="020B0604030504040204" pitchFamily="34" charset="-128"/>
              <a:ea typeface="Meiryo" panose="020B0604030504040204" pitchFamily="34" charset="-128"/>
              <a:cs typeface="Meiryo UI" panose="020B0604030504040204" pitchFamily="50" charset="-128"/>
            </a:endParaRPr>
          </a:p>
          <a:p>
            <a:pPr>
              <a:spcAft>
                <a:spcPts val="600"/>
              </a:spcAft>
            </a:pPr>
            <a:r>
              <a:rPr lang="ja-JP" altLang="en-US" sz="14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「男性自身に育児休業を取る意識がない」</a:t>
            </a:r>
            <a:r>
              <a:rPr lang="ja-JP" altLang="en-US" sz="1400" b="1" dirty="0">
                <a:latin typeface="Meiryo" panose="020B0604030504040204" pitchFamily="34" charset="-128"/>
                <a:ea typeface="Meiryo" panose="020B0604030504040204" pitchFamily="34" charset="-128"/>
                <a:cs typeface="Meiryo UI" panose="020B0604030504040204" pitchFamily="50" charset="-128"/>
              </a:rPr>
              <a:t>との回答も多数</a:t>
            </a:r>
            <a:endParaRPr lang="en-US" altLang="ja-JP" sz="1400" b="1" dirty="0">
              <a:latin typeface="Meiryo" panose="020B0604030504040204" pitchFamily="34" charset="-128"/>
              <a:ea typeface="Meiryo" panose="020B0604030504040204" pitchFamily="34" charset="-128"/>
              <a:cs typeface="Meiryo UI" panose="020B0604030504040204" pitchFamily="50" charset="-128"/>
            </a:endParaRPr>
          </a:p>
          <a:p>
            <a:pPr>
              <a:spcAft>
                <a:spcPts val="600"/>
              </a:spcAft>
            </a:pPr>
            <a:r>
              <a:rPr lang="ja-JP" altLang="en-US" sz="1400" b="1" dirty="0">
                <a:latin typeface="Meiryo" panose="020B0604030504040204" pitchFamily="34" charset="-128"/>
                <a:ea typeface="Meiryo" panose="020B0604030504040204" pitchFamily="34" charset="-128"/>
                <a:cs typeface="Meiryo UI" panose="020B0604030504040204" pitchFamily="50" charset="-128"/>
              </a:rPr>
              <a:t>・</a:t>
            </a:r>
            <a:r>
              <a:rPr lang="ja-JP" altLang="en-US" sz="1400" b="1" spc="-100" dirty="0">
                <a:latin typeface="Meiryo" panose="020B0604030504040204" pitchFamily="34" charset="-128"/>
                <a:ea typeface="Meiryo" panose="020B0604030504040204" pitchFamily="34" charset="-128"/>
                <a:cs typeface="Meiryo UI" panose="020B0604030504040204" pitchFamily="50" charset="-128"/>
              </a:rPr>
              <a:t>事業所、従業員ともに</a:t>
            </a:r>
            <a:r>
              <a:rPr lang="ja-JP" altLang="en-US" sz="1400" b="1" spc="-100" dirty="0">
                <a:solidFill>
                  <a:srgbClr val="C00000"/>
                </a:solidFill>
                <a:latin typeface="Meiryo" panose="020B0604030504040204" pitchFamily="34" charset="-128"/>
                <a:ea typeface="Meiryo" panose="020B0604030504040204" pitchFamily="34" charset="-128"/>
                <a:cs typeface="Meiryo UI" panose="020B0604030504040204" pitchFamily="50" charset="-128"/>
              </a:rPr>
              <a:t>「代替要員の確保」</a:t>
            </a:r>
            <a:r>
              <a:rPr lang="ja-JP" altLang="en-US" sz="1400" b="1" spc="-100" dirty="0">
                <a:latin typeface="Meiryo" panose="020B0604030504040204" pitchFamily="34" charset="-128"/>
                <a:ea typeface="Meiryo" panose="020B0604030504040204" pitchFamily="34" charset="-128"/>
                <a:cs typeface="Meiryo UI" panose="020B0604030504040204" pitchFamily="50" charset="-128"/>
              </a:rPr>
              <a:t>が最も多い</a:t>
            </a:r>
            <a:endParaRPr lang="en-US" altLang="ja-JP" sz="1400" b="1" dirty="0">
              <a:latin typeface="Meiryo" panose="020B0604030504040204" pitchFamily="34" charset="-128"/>
              <a:ea typeface="Meiryo" panose="020B0604030504040204" pitchFamily="34" charset="-128"/>
              <a:cs typeface="Meiryo UI" panose="020B0604030504040204" pitchFamily="50" charset="-128"/>
            </a:endParaRPr>
          </a:p>
          <a:p>
            <a:pPr>
              <a:spcBef>
                <a:spcPts val="300"/>
              </a:spcBef>
            </a:pPr>
            <a:r>
              <a:rPr lang="ja-JP" altLang="en-US" sz="1400" b="1" dirty="0">
                <a:latin typeface="Meiryo" panose="020B0604030504040204" pitchFamily="34" charset="-128"/>
                <a:ea typeface="Meiryo" panose="020B0604030504040204" pitchFamily="34" charset="-128"/>
                <a:cs typeface="Meiryo UI" panose="020B0604030504040204" pitchFamily="50" charset="-128"/>
              </a:rPr>
              <a:t>・以下の項目は、</a:t>
            </a:r>
            <a:r>
              <a:rPr lang="ja-JP" altLang="en-US" sz="14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事業所と従業員の認識に大きなギャップあり</a:t>
            </a:r>
            <a:endParaRPr lang="en-US" altLang="ja-JP" sz="1400" b="1" dirty="0">
              <a:solidFill>
                <a:srgbClr val="C00000"/>
              </a:solidFill>
              <a:latin typeface="Meiryo" panose="020B0604030504040204" pitchFamily="34" charset="-128"/>
              <a:ea typeface="Meiryo" panose="020B0604030504040204" pitchFamily="34"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8588813B-70E4-B07D-14A8-718D9AE07933}"/>
              </a:ext>
            </a:extLst>
          </p:cNvPr>
          <p:cNvSpPr/>
          <p:nvPr/>
        </p:nvSpPr>
        <p:spPr>
          <a:xfrm>
            <a:off x="6217620" y="4838733"/>
            <a:ext cx="3322505" cy="15807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・男性</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が育休</a:t>
            </a: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取得しやすい</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　職場</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の醸成、キャリア</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の懸念</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　を</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払拭</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することが必要</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FD0A0AA0-D889-84C3-BC3F-CC86D9EED897}"/>
              </a:ext>
            </a:extLst>
          </p:cNvPr>
          <p:cNvSpPr txBox="1"/>
          <p:nvPr/>
        </p:nvSpPr>
        <p:spPr>
          <a:xfrm>
            <a:off x="859918" y="6011035"/>
            <a:ext cx="5074150" cy="325089"/>
          </a:xfrm>
          <a:prstGeom prst="rect">
            <a:avLst/>
          </a:prstGeom>
          <a:noFill/>
        </p:spPr>
        <p:txBody>
          <a:bodyPr wrap="square">
            <a:spAutoFit/>
          </a:bodyPr>
          <a:lstStyle/>
          <a:p>
            <a:pPr>
              <a:lnSpc>
                <a:spcPct val="150000"/>
              </a:lnSpc>
              <a:spcBef>
                <a:spcPts val="200"/>
              </a:spcBef>
            </a:pPr>
            <a:r>
              <a:rPr lang="ja-JP" altLang="en-US" sz="1100" dirty="0">
                <a:latin typeface="Meiryo" panose="020B0604030504040204" pitchFamily="34" charset="-128"/>
                <a:ea typeface="Meiryo" panose="020B0604030504040204" pitchFamily="34" charset="-128"/>
                <a:cs typeface="Meiryo UI" panose="020B0604030504040204" pitchFamily="50" charset="-128"/>
              </a:rPr>
              <a:t>「職場がそのような雰囲気でない」「キャリア形成において不利になる懸念」</a:t>
            </a:r>
            <a:endParaRPr lang="en-US" altLang="ja-JP" sz="1100" dirty="0">
              <a:solidFill>
                <a:schemeClr val="tx1">
                  <a:lumMod val="95000"/>
                  <a:lumOff val="5000"/>
                </a:schemeClr>
              </a:solidFill>
              <a:latin typeface="Meiryo" panose="020B0604030504040204" pitchFamily="34" charset="-128"/>
              <a:ea typeface="Meiryo" panose="020B0604030504040204" pitchFamily="34" charset="-128"/>
              <a:cs typeface="Meiryo UI" panose="020B0604030504040204" pitchFamily="50" charset="-128"/>
            </a:endParaRPr>
          </a:p>
        </p:txBody>
      </p:sp>
      <p:grpSp>
        <p:nvGrpSpPr>
          <p:cNvPr id="13" name="グループ化 12">
            <a:extLst>
              <a:ext uri="{FF2B5EF4-FFF2-40B4-BE49-F238E27FC236}">
                <a16:creationId xmlns:a16="http://schemas.microsoft.com/office/drawing/2014/main" id="{B344BC9A-1CEC-82BC-1A49-A48B45FB0106}"/>
              </a:ext>
            </a:extLst>
          </p:cNvPr>
          <p:cNvGrpSpPr/>
          <p:nvPr/>
        </p:nvGrpSpPr>
        <p:grpSpPr>
          <a:xfrm>
            <a:off x="5660738" y="5487307"/>
            <a:ext cx="546659" cy="283648"/>
            <a:chOff x="3834492" y="6554518"/>
            <a:chExt cx="546659" cy="283648"/>
          </a:xfrm>
        </p:grpSpPr>
        <p:sp>
          <p:nvSpPr>
            <p:cNvPr id="14" name="山形 13">
              <a:extLst>
                <a:ext uri="{FF2B5EF4-FFF2-40B4-BE49-F238E27FC236}">
                  <a16:creationId xmlns:a16="http://schemas.microsoft.com/office/drawing/2014/main" id="{E39B845E-98E3-DE8D-D0A7-15419B0EDA79}"/>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5" name="山形 14">
              <a:extLst>
                <a:ext uri="{FF2B5EF4-FFF2-40B4-BE49-F238E27FC236}">
                  <a16:creationId xmlns:a16="http://schemas.microsoft.com/office/drawing/2014/main" id="{59759DE6-4AED-28C6-73C5-02FC721102D6}"/>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山形 15">
              <a:extLst>
                <a:ext uri="{FF2B5EF4-FFF2-40B4-BE49-F238E27FC236}">
                  <a16:creationId xmlns:a16="http://schemas.microsoft.com/office/drawing/2014/main" id="{07D7DE27-20B0-258C-A910-A28BB5633EB8}"/>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7" name="テキスト ボックス 26">
            <a:extLst>
              <a:ext uri="{FF2B5EF4-FFF2-40B4-BE49-F238E27FC236}">
                <a16:creationId xmlns:a16="http://schemas.microsoft.com/office/drawing/2014/main" id="{014E5739-ED37-F15C-7720-20039DFEAB45}"/>
              </a:ext>
            </a:extLst>
          </p:cNvPr>
          <p:cNvSpPr txBox="1"/>
          <p:nvPr/>
        </p:nvSpPr>
        <p:spPr>
          <a:xfrm>
            <a:off x="3343997" y="1025867"/>
            <a:ext cx="3321918" cy="290789"/>
          </a:xfrm>
          <a:prstGeom prst="roundRect">
            <a:avLst/>
          </a:prstGeom>
          <a:solidFill>
            <a:schemeClr val="bg1">
              <a:lumMod val="85000"/>
            </a:schemeClr>
          </a:solidFill>
        </p:spPr>
        <p:txBody>
          <a:bodyPr wrap="square" rtlCol="0">
            <a:spAutoFit/>
          </a:bodyPr>
          <a:lstStyle/>
          <a:p>
            <a:pPr algn="ctr"/>
            <a:r>
              <a:rPr lang="ja-JP" altLang="en-US" sz="1108" b="1" spc="277" dirty="0">
                <a:latin typeface="Arial"/>
              </a:rPr>
              <a:t>男性の育児休業取得にあたっての課題</a:t>
            </a:r>
          </a:p>
        </p:txBody>
      </p:sp>
      <p:sp>
        <p:nvSpPr>
          <p:cNvPr id="28" name="角丸四角形 20">
            <a:extLst>
              <a:ext uri="{FF2B5EF4-FFF2-40B4-BE49-F238E27FC236}">
                <a16:creationId xmlns:a16="http://schemas.microsoft.com/office/drawing/2014/main" id="{5A2D8697-5E5F-1A19-9C64-A68B011402FA}"/>
              </a:ext>
            </a:extLst>
          </p:cNvPr>
          <p:cNvSpPr/>
          <p:nvPr/>
        </p:nvSpPr>
        <p:spPr>
          <a:xfrm>
            <a:off x="1588985" y="1778799"/>
            <a:ext cx="2166629" cy="212639"/>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9" name="角丸四角形 28">
            <a:extLst>
              <a:ext uri="{FF2B5EF4-FFF2-40B4-BE49-F238E27FC236}">
                <a16:creationId xmlns:a16="http://schemas.microsoft.com/office/drawing/2014/main" id="{30C78AB7-7BBD-9398-1BF5-4F2EE253721C}"/>
              </a:ext>
            </a:extLst>
          </p:cNvPr>
          <p:cNvSpPr/>
          <p:nvPr/>
        </p:nvSpPr>
        <p:spPr>
          <a:xfrm>
            <a:off x="2847670" y="1473515"/>
            <a:ext cx="907944" cy="212639"/>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dirty="0"/>
          </a:p>
        </p:txBody>
      </p:sp>
      <p:sp>
        <p:nvSpPr>
          <p:cNvPr id="31" name="角丸四角形 16">
            <a:extLst>
              <a:ext uri="{FF2B5EF4-FFF2-40B4-BE49-F238E27FC236}">
                <a16:creationId xmlns:a16="http://schemas.microsoft.com/office/drawing/2014/main" id="{A5425E14-FB05-3D5D-9697-130C3FE519FF}"/>
              </a:ext>
            </a:extLst>
          </p:cNvPr>
          <p:cNvSpPr/>
          <p:nvPr/>
        </p:nvSpPr>
        <p:spPr>
          <a:xfrm>
            <a:off x="1567137" y="2713638"/>
            <a:ext cx="2166629" cy="212639"/>
          </a:xfrm>
          <a:prstGeom prst="roundRect">
            <a:avLst>
              <a:gd name="adj" fmla="val 12088"/>
            </a:avLst>
          </a:prstGeom>
          <a:noFill/>
          <a:ln w="19050">
            <a:solidFill>
              <a:srgbClr val="FE9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13" dirty="0"/>
          </a:p>
        </p:txBody>
      </p:sp>
      <p:sp>
        <p:nvSpPr>
          <p:cNvPr id="33" name="正方形/長方形 32">
            <a:extLst>
              <a:ext uri="{FF2B5EF4-FFF2-40B4-BE49-F238E27FC236}">
                <a16:creationId xmlns:a16="http://schemas.microsoft.com/office/drawing/2014/main" id="{B9BDFD81-5000-718F-B54F-B4B967EE1580}"/>
              </a:ext>
            </a:extLst>
          </p:cNvPr>
          <p:cNvSpPr/>
          <p:nvPr/>
        </p:nvSpPr>
        <p:spPr>
          <a:xfrm>
            <a:off x="3977066" y="4403738"/>
            <a:ext cx="4409051" cy="196208"/>
          </a:xfrm>
          <a:prstGeom prst="rect">
            <a:avLst/>
          </a:prstGeom>
        </p:spPr>
        <p:txBody>
          <a:bodyPr wrap="square">
            <a:spAutoFit/>
          </a:bodyPr>
          <a:lstStyle/>
          <a:p>
            <a:r>
              <a:rPr lang="ja-JP" altLang="en-US" sz="675" dirty="0">
                <a:latin typeface="Meiryo UI" panose="020B0604030504040204" pitchFamily="50" charset="-128"/>
                <a:ea typeface="Meiryo UI" panose="020B0604030504040204" pitchFamily="50" charset="-128"/>
                <a:cs typeface="Meiryo UI" panose="020B0604030504040204" pitchFamily="50" charset="-128"/>
              </a:rPr>
              <a:t>出典：東京都産業労働局「令和</a:t>
            </a:r>
            <a:r>
              <a:rPr lang="en-US" altLang="ja-JP" sz="675" dirty="0">
                <a:latin typeface="Meiryo UI" panose="020B0604030504040204" pitchFamily="50" charset="-128"/>
                <a:ea typeface="Meiryo UI" panose="020B0604030504040204" pitchFamily="50" charset="-128"/>
                <a:cs typeface="Meiryo UI" panose="020B0604030504040204" pitchFamily="50" charset="-128"/>
              </a:rPr>
              <a:t>3</a:t>
            </a:r>
            <a:r>
              <a:rPr lang="ja-JP" altLang="en-US" sz="675" dirty="0">
                <a:latin typeface="Meiryo UI" panose="020B0604030504040204" pitchFamily="50" charset="-128"/>
                <a:ea typeface="Meiryo UI" panose="020B0604030504040204" pitchFamily="50" charset="-128"/>
                <a:cs typeface="Meiryo UI" panose="020B0604030504040204" pitchFamily="50" charset="-128"/>
              </a:rPr>
              <a:t>年度東京都男女雇用平等参画状況調査結果報告書」（令和</a:t>
            </a:r>
            <a:r>
              <a:rPr lang="en-US" altLang="ja-JP" sz="675" dirty="0">
                <a:latin typeface="Meiryo UI" panose="020B0604030504040204" pitchFamily="50" charset="-128"/>
                <a:ea typeface="Meiryo UI" panose="020B0604030504040204" pitchFamily="50" charset="-128"/>
                <a:cs typeface="Meiryo UI" panose="020B0604030504040204" pitchFamily="50" charset="-128"/>
              </a:rPr>
              <a:t>4</a:t>
            </a:r>
            <a:r>
              <a:rPr lang="ja-JP" altLang="en-US" sz="675"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675" dirty="0">
                <a:latin typeface="Meiryo UI" panose="020B0604030504040204" pitchFamily="50" charset="-128"/>
                <a:ea typeface="Meiryo UI" panose="020B0604030504040204" pitchFamily="50" charset="-128"/>
                <a:cs typeface="Meiryo UI" panose="020B0604030504040204" pitchFamily="50" charset="-128"/>
              </a:rPr>
              <a:t>3</a:t>
            </a:r>
            <a:r>
              <a:rPr lang="ja-JP" altLang="en-US" sz="675" dirty="0">
                <a:latin typeface="Meiryo UI" panose="020B0604030504040204" pitchFamily="50" charset="-128"/>
                <a:ea typeface="Meiryo UI" panose="020B0604030504040204" pitchFamily="50" charset="-128"/>
                <a:cs typeface="Meiryo UI" panose="020B0604030504040204" pitchFamily="50" charset="-128"/>
              </a:rPr>
              <a:t>月）から作成　</a:t>
            </a:r>
          </a:p>
        </p:txBody>
      </p:sp>
      <p:sp>
        <p:nvSpPr>
          <p:cNvPr id="21" name="角丸四角形 16">
            <a:extLst>
              <a:ext uri="{FF2B5EF4-FFF2-40B4-BE49-F238E27FC236}">
                <a16:creationId xmlns:a16="http://schemas.microsoft.com/office/drawing/2014/main" id="{128DD3AE-A2FA-40ED-96EF-7E00D4CE353E}"/>
              </a:ext>
            </a:extLst>
          </p:cNvPr>
          <p:cNvSpPr/>
          <p:nvPr/>
        </p:nvSpPr>
        <p:spPr>
          <a:xfrm>
            <a:off x="1567136" y="3311892"/>
            <a:ext cx="2166629" cy="212639"/>
          </a:xfrm>
          <a:prstGeom prst="roundRect">
            <a:avLst>
              <a:gd name="adj" fmla="val 12088"/>
            </a:avLst>
          </a:prstGeom>
          <a:noFill/>
          <a:ln w="19050">
            <a:solidFill>
              <a:srgbClr val="FE9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13" dirty="0"/>
          </a:p>
        </p:txBody>
      </p:sp>
      <p:sp>
        <p:nvSpPr>
          <p:cNvPr id="22" name="正方形/長方形 21">
            <a:extLst>
              <a:ext uri="{FF2B5EF4-FFF2-40B4-BE49-F238E27FC236}">
                <a16:creationId xmlns:a16="http://schemas.microsoft.com/office/drawing/2014/main" id="{A59D3AAE-D697-4C74-A6A4-8B5C7CB08590}"/>
              </a:ext>
            </a:extLst>
          </p:cNvPr>
          <p:cNvSpPr/>
          <p:nvPr/>
        </p:nvSpPr>
        <p:spPr>
          <a:xfrm>
            <a:off x="7769483" y="2749534"/>
            <a:ext cx="1340992" cy="5543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3" name="テキスト ボックス 22">
            <a:extLst>
              <a:ext uri="{FF2B5EF4-FFF2-40B4-BE49-F238E27FC236}">
                <a16:creationId xmlns:a16="http://schemas.microsoft.com/office/drawing/2014/main" id="{1E33C36B-2E6A-41A4-B2B6-C3247CD1D36D}"/>
              </a:ext>
            </a:extLst>
          </p:cNvPr>
          <p:cNvSpPr txBox="1"/>
          <p:nvPr/>
        </p:nvSpPr>
        <p:spPr>
          <a:xfrm>
            <a:off x="8530264" y="2830503"/>
            <a:ext cx="669144" cy="196208"/>
          </a:xfrm>
          <a:prstGeom prst="rect">
            <a:avLst/>
          </a:prstGeom>
          <a:noFill/>
        </p:spPr>
        <p:txBody>
          <a:bodyPr wrap="square" rtlCol="0">
            <a:spAutoFit/>
          </a:bodyPr>
          <a:lstStyle/>
          <a:p>
            <a:r>
              <a:rPr kumimoji="1" lang="ja-JP" altLang="en-US" sz="675" dirty="0"/>
              <a:t>「</a:t>
            </a:r>
            <a:r>
              <a:rPr kumimoji="1" lang="en-US" altLang="ja-JP" sz="675" dirty="0"/>
              <a:t>n=564</a:t>
            </a:r>
            <a:r>
              <a:rPr kumimoji="1" lang="ja-JP" altLang="en-US" sz="675" dirty="0"/>
              <a:t>」</a:t>
            </a:r>
          </a:p>
        </p:txBody>
      </p:sp>
      <p:sp>
        <p:nvSpPr>
          <p:cNvPr id="24" name="テキスト ボックス 23">
            <a:extLst>
              <a:ext uri="{FF2B5EF4-FFF2-40B4-BE49-F238E27FC236}">
                <a16:creationId xmlns:a16="http://schemas.microsoft.com/office/drawing/2014/main" id="{D79E2B84-5400-4057-8D51-D2B337981AD1}"/>
              </a:ext>
            </a:extLst>
          </p:cNvPr>
          <p:cNvSpPr txBox="1"/>
          <p:nvPr/>
        </p:nvSpPr>
        <p:spPr>
          <a:xfrm>
            <a:off x="8530226" y="3044354"/>
            <a:ext cx="535054" cy="196208"/>
          </a:xfrm>
          <a:prstGeom prst="rect">
            <a:avLst/>
          </a:prstGeom>
          <a:noFill/>
        </p:spPr>
        <p:txBody>
          <a:bodyPr wrap="square" rtlCol="0">
            <a:spAutoFit/>
          </a:bodyPr>
          <a:lstStyle/>
          <a:p>
            <a:r>
              <a:rPr kumimoji="1" lang="ja-JP" altLang="en-US" sz="675" dirty="0"/>
              <a:t>「</a:t>
            </a:r>
            <a:r>
              <a:rPr kumimoji="1" lang="en-US" altLang="ja-JP" sz="675" dirty="0"/>
              <a:t>n=673</a:t>
            </a:r>
            <a:r>
              <a:rPr kumimoji="1" lang="ja-JP" altLang="en-US" sz="675" dirty="0"/>
              <a:t>」</a:t>
            </a:r>
          </a:p>
        </p:txBody>
      </p:sp>
    </p:spTree>
    <p:extLst>
      <p:ext uri="{BB962C8B-B14F-4D97-AF65-F5344CB8AC3E}">
        <p14:creationId xmlns:p14="http://schemas.microsoft.com/office/powerpoint/2010/main" val="1967350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a:extLst>
              <a:ext uri="{FF2B5EF4-FFF2-40B4-BE49-F238E27FC236}">
                <a16:creationId xmlns:a16="http://schemas.microsoft.com/office/drawing/2014/main" id="{1AF4C1C4-B11E-4DBB-8DFD-0E4E680EAEDD}"/>
              </a:ext>
            </a:extLst>
          </p:cNvPr>
          <p:cNvGraphicFramePr>
            <a:graphicFrameLocks/>
          </p:cNvGraphicFramePr>
          <p:nvPr>
            <p:extLst>
              <p:ext uri="{D42A27DB-BD31-4B8C-83A1-F6EECF244321}">
                <p14:modId xmlns:p14="http://schemas.microsoft.com/office/powerpoint/2010/main" val="441516812"/>
              </p:ext>
            </p:extLst>
          </p:nvPr>
        </p:nvGraphicFramePr>
        <p:xfrm>
          <a:off x="495299" y="1392918"/>
          <a:ext cx="8822871" cy="3346230"/>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a:extLst>
              <a:ext uri="{FF2B5EF4-FFF2-40B4-BE49-F238E27FC236}">
                <a16:creationId xmlns:a16="http://schemas.microsoft.com/office/drawing/2014/main" id="{EC3BBE85-9621-61CB-AE2E-7C9534481312}"/>
              </a:ext>
            </a:extLst>
          </p:cNvPr>
          <p:cNvSpPr/>
          <p:nvPr/>
        </p:nvSpPr>
        <p:spPr>
          <a:xfrm>
            <a:off x="6652927" y="2368245"/>
            <a:ext cx="2915235" cy="134769"/>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6E7D57EE-1922-7BD6-280E-2DF59998C984}"/>
              </a:ext>
            </a:extLst>
          </p:cNvPr>
          <p:cNvSpPr/>
          <p:nvPr/>
        </p:nvSpPr>
        <p:spPr>
          <a:xfrm>
            <a:off x="6652927" y="2698050"/>
            <a:ext cx="3079327" cy="134769"/>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a:xfrm>
            <a:off x="495300" y="290633"/>
            <a:ext cx="9387609" cy="647700"/>
          </a:xfrm>
        </p:spPr>
        <p:txBody>
          <a:bodyPr anchor="ctr"/>
          <a:lstStyle/>
          <a:p>
            <a:r>
              <a:rPr kumimoji="1" lang="en-US" altLang="ja-JP" sz="2400" dirty="0">
                <a:latin typeface="Meiryo" panose="020B0604030504040204" pitchFamily="34" charset="-128"/>
                <a:ea typeface="Meiryo" panose="020B0604030504040204" pitchFamily="34" charset="-128"/>
              </a:rPr>
              <a:t> 1-4 </a:t>
            </a:r>
            <a:r>
              <a:rPr lang="en-US" altLang="ja-JP" sz="2400" dirty="0">
                <a:latin typeface="Meiryo" panose="020B0604030504040204" pitchFamily="34" charset="-128"/>
                <a:ea typeface="Meiryo" panose="020B0604030504040204" pitchFamily="34" charset="-128"/>
              </a:rPr>
              <a:t>   </a:t>
            </a:r>
            <a:r>
              <a:rPr lang="ja-JP" altLang="en-US" sz="2400" spc="-100" dirty="0">
                <a:solidFill>
                  <a:schemeClr val="tx1"/>
                </a:solidFill>
                <a:latin typeface="Meiryo" panose="020B0604030504040204" pitchFamily="34" charset="-128"/>
                <a:ea typeface="Meiryo" panose="020B0604030504040204" pitchFamily="34" charset="-128"/>
              </a:rPr>
              <a:t>男性の育児休業取得における課題②</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a:pPr>
                <a:defRPr/>
              </a:pPr>
              <a:t>6</a:t>
            </a:fld>
            <a:endParaRPr lang="en-US" altLang="ja-JP" sz="1600" dirty="0"/>
          </a:p>
        </p:txBody>
      </p:sp>
      <p:sp>
        <p:nvSpPr>
          <p:cNvPr id="2" name="正方形/長方形 1"/>
          <p:cNvSpPr/>
          <p:nvPr/>
        </p:nvSpPr>
        <p:spPr>
          <a:xfrm>
            <a:off x="648677" y="4644726"/>
            <a:ext cx="4175350" cy="307777"/>
          </a:xfrm>
          <a:prstGeom prst="rect">
            <a:avLst/>
          </a:prstGeom>
        </p:spPr>
        <p:txBody>
          <a:bodyPr wrap="square">
            <a:spAutoFit/>
          </a:bodyPr>
          <a:lstStyle/>
          <a:p>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出典：内閣府経済社会総合研究所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New ESRI Working Paper No.39</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「男性の育児休業取得が働き方、家事・育児参画、夫婦関係等に与える影響」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14" name="テキスト ボックス 13"/>
          <p:cNvSpPr txBox="1"/>
          <p:nvPr/>
        </p:nvSpPr>
        <p:spPr>
          <a:xfrm>
            <a:off x="3449675" y="1112742"/>
            <a:ext cx="2914117" cy="306467"/>
          </a:xfrm>
          <a:prstGeom prst="roundRect">
            <a:avLst/>
          </a:prstGeom>
          <a:solidFill>
            <a:schemeClr val="bg1">
              <a:lumMod val="85000"/>
            </a:schemeClr>
          </a:solidFill>
        </p:spPr>
        <p:txBody>
          <a:bodyPr wrap="square" rtlCol="0">
            <a:spAutoFit/>
          </a:bodyPr>
          <a:lstStyle/>
          <a:p>
            <a:pPr algn="ctr"/>
            <a:r>
              <a:rPr lang="ja-JP" altLang="en-US" sz="1200" b="1" spc="300" dirty="0">
                <a:latin typeface="Arial"/>
              </a:rPr>
              <a:t>休業中の業務の引継ぎ内容</a:t>
            </a:r>
          </a:p>
        </p:txBody>
      </p:sp>
      <p:sp>
        <p:nvSpPr>
          <p:cNvPr id="25" name="角丸四角形 24"/>
          <p:cNvSpPr/>
          <p:nvPr/>
        </p:nvSpPr>
        <p:spPr>
          <a:xfrm>
            <a:off x="3419345" y="1570344"/>
            <a:ext cx="1890656" cy="216000"/>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9" name="正方形/長方形 8">
            <a:extLst>
              <a:ext uri="{FF2B5EF4-FFF2-40B4-BE49-F238E27FC236}">
                <a16:creationId xmlns:a16="http://schemas.microsoft.com/office/drawing/2014/main" id="{F147C2EB-78F2-372D-76A2-8C5BDF34ECF8}"/>
              </a:ext>
            </a:extLst>
          </p:cNvPr>
          <p:cNvSpPr/>
          <p:nvPr/>
        </p:nvSpPr>
        <p:spPr>
          <a:xfrm>
            <a:off x="1209303" y="4608532"/>
            <a:ext cx="8201397" cy="18554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Ins="36000" rtlCol="0" anchor="ctr" anchorCtr="0"/>
          <a:lstStyle/>
          <a:p>
            <a:pPr>
              <a:lnSpc>
                <a:spcPct val="150000"/>
              </a:lnSpc>
            </a:pPr>
            <a:r>
              <a:rPr lang="ja-JP" altLang="en-US" sz="21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日頃から</a:t>
            </a:r>
            <a:r>
              <a:rPr lang="ja-JP" altLang="en-US" sz="2100" b="1">
                <a:solidFill>
                  <a:srgbClr val="C00000"/>
                </a:solidFill>
                <a:latin typeface="Meiryo" panose="020B0604030504040204" pitchFamily="34" charset="-128"/>
                <a:ea typeface="Meiryo" panose="020B0604030504040204" pitchFamily="34" charset="-128"/>
                <a:cs typeface="Meiryo UI" panose="020B0604030504040204" pitchFamily="50" charset="-128"/>
              </a:rPr>
              <a:t>組織的に従業員</a:t>
            </a:r>
            <a:r>
              <a:rPr lang="ja-JP" altLang="en-US" sz="21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が不在</a:t>
            </a:r>
            <a:r>
              <a:rPr lang="ja-JP" altLang="en-US" sz="2100" b="1">
                <a:solidFill>
                  <a:srgbClr val="C00000"/>
                </a:solidFill>
                <a:latin typeface="Meiryo" panose="020B0604030504040204" pitchFamily="34" charset="-128"/>
                <a:ea typeface="Meiryo" panose="020B0604030504040204" pitchFamily="34" charset="-128"/>
                <a:cs typeface="Meiryo UI" panose="020B0604030504040204" pitchFamily="50" charset="-128"/>
              </a:rPr>
              <a:t>時の体制を整え</a:t>
            </a:r>
            <a:r>
              <a:rPr lang="ja-JP" altLang="en-US" sz="21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、仕事</a:t>
            </a:r>
            <a:r>
              <a:rPr lang="ja-JP" altLang="en-US" sz="2100" b="1">
                <a:solidFill>
                  <a:srgbClr val="C00000"/>
                </a:solidFill>
                <a:latin typeface="Meiryo" panose="020B0604030504040204" pitchFamily="34" charset="-128"/>
                <a:ea typeface="Meiryo" panose="020B0604030504040204" pitchFamily="34" charset="-128"/>
                <a:cs typeface="Meiryo UI" panose="020B0604030504040204" pitchFamily="50" charset="-128"/>
              </a:rPr>
              <a:t>の進め方や</a:t>
            </a:r>
            <a:endParaRPr lang="en-US" altLang="ja-JP" sz="2100" b="1" dirty="0">
              <a:solidFill>
                <a:srgbClr val="C00000"/>
              </a:solidFill>
              <a:latin typeface="Meiryo" panose="020B0604030504040204" pitchFamily="34" charset="-128"/>
              <a:ea typeface="Meiryo" panose="020B0604030504040204" pitchFamily="34" charset="-128"/>
              <a:cs typeface="Meiryo UI" panose="020B0604030504040204" pitchFamily="50" charset="-128"/>
            </a:endParaRPr>
          </a:p>
          <a:p>
            <a:pPr>
              <a:lnSpc>
                <a:spcPct val="150000"/>
              </a:lnSpc>
            </a:pPr>
            <a:r>
              <a:rPr lang="ja-JP" altLang="en-US" sz="2100" b="1">
                <a:solidFill>
                  <a:srgbClr val="C00000"/>
                </a:solidFill>
                <a:latin typeface="Meiryo" panose="020B0604030504040204" pitchFamily="34" charset="-128"/>
                <a:ea typeface="Meiryo" panose="020B0604030504040204" pitchFamily="34" charset="-128"/>
                <a:cs typeface="Meiryo UI" panose="020B0604030504040204" pitchFamily="50" charset="-128"/>
              </a:rPr>
              <a:t>業務</a:t>
            </a:r>
            <a:r>
              <a:rPr lang="ja-JP" altLang="en-US" sz="21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の分担を工夫</a:t>
            </a:r>
            <a:r>
              <a:rPr lang="ja-JP" altLang="en-US" sz="2100" b="1">
                <a:solidFill>
                  <a:srgbClr val="C00000"/>
                </a:solidFill>
                <a:latin typeface="Meiryo" panose="020B0604030504040204" pitchFamily="34" charset="-128"/>
                <a:ea typeface="Meiryo" panose="020B0604030504040204" pitchFamily="34" charset="-128"/>
                <a:cs typeface="Meiryo UI" panose="020B0604030504040204" pitchFamily="50" charset="-128"/>
              </a:rPr>
              <a:t>し、多能工化などを</a:t>
            </a:r>
            <a:r>
              <a:rPr lang="ja-JP" altLang="en-US" sz="21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進めておく</a:t>
            </a:r>
            <a:r>
              <a:rPr lang="ja-JP" altLang="en-US" sz="2100" dirty="0">
                <a:solidFill>
                  <a:schemeClr val="tx1"/>
                </a:solidFill>
                <a:latin typeface="Meiryo" panose="020B0604030504040204" pitchFamily="34" charset="-128"/>
                <a:ea typeface="Meiryo" panose="020B0604030504040204" pitchFamily="34" charset="-128"/>
                <a:cs typeface="Meiryo UI" panose="020B0604030504040204" pitchFamily="50" charset="-128"/>
              </a:rPr>
              <a:t>ことが必要</a:t>
            </a:r>
            <a:endParaRPr lang="en-US" altLang="ja-JP" sz="2100"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F12C97C3-07DC-F975-527C-A5E37805C129}"/>
              </a:ext>
            </a:extLst>
          </p:cNvPr>
          <p:cNvSpPr txBox="1"/>
          <p:nvPr/>
        </p:nvSpPr>
        <p:spPr>
          <a:xfrm>
            <a:off x="6571467" y="2139986"/>
            <a:ext cx="3648615" cy="800219"/>
          </a:xfrm>
          <a:prstGeom prst="rect">
            <a:avLst/>
          </a:prstGeom>
          <a:noFill/>
        </p:spPr>
        <p:txBody>
          <a:bodyPr wrap="square" rtlCol="0">
            <a:spAutoFit/>
          </a:bodyPr>
          <a:lstStyle/>
          <a:p>
            <a:pPr>
              <a:lnSpc>
                <a:spcPct val="150000"/>
              </a:lnSpc>
            </a:pPr>
            <a:r>
              <a:rPr lang="ja-JP" altLang="en-US" sz="1600" b="1" spc="-100" dirty="0">
                <a:latin typeface="Meiryo" panose="020B0604030504040204" pitchFamily="34" charset="-128"/>
                <a:ea typeface="Meiryo" panose="020B0604030504040204" pitchFamily="34" charset="-128"/>
                <a:cs typeface="Meiryo UI" panose="020B0604030504040204" pitchFamily="50" charset="-128"/>
              </a:rPr>
              <a:t>・休業中の業務の引継ぎは</a:t>
            </a:r>
            <a:endParaRPr lang="en-US" altLang="ja-JP" sz="1600" b="1" spc="-100" dirty="0">
              <a:latin typeface="Meiryo" panose="020B0604030504040204" pitchFamily="34" charset="-128"/>
              <a:ea typeface="Meiryo" panose="020B0604030504040204" pitchFamily="34" charset="-128"/>
              <a:cs typeface="Meiryo UI" panose="020B0604030504040204" pitchFamily="50" charset="-128"/>
            </a:endParaRPr>
          </a:p>
          <a:p>
            <a:pPr>
              <a:lnSpc>
                <a:spcPct val="150000"/>
              </a:lnSpc>
            </a:pPr>
            <a:r>
              <a:rPr lang="ja-JP" altLang="en-US" sz="1600" b="1" spc="-100" dirty="0">
                <a:solidFill>
                  <a:srgbClr val="C00000"/>
                </a:solidFill>
                <a:latin typeface="Meiryo" panose="020B0604030504040204" pitchFamily="34" charset="-128"/>
                <a:ea typeface="Meiryo" panose="020B0604030504040204" pitchFamily="34" charset="-128"/>
                <a:cs typeface="Meiryo UI" panose="020B0604030504040204" pitchFamily="50" charset="-128"/>
              </a:rPr>
              <a:t>「同じ部門の正社員」</a:t>
            </a:r>
            <a:r>
              <a:rPr lang="ja-JP" altLang="en-US" sz="1600" b="1" spc="-100" dirty="0">
                <a:latin typeface="Meiryo" panose="020B0604030504040204" pitchFamily="34" charset="-128"/>
                <a:ea typeface="Meiryo" panose="020B0604030504040204" pitchFamily="34" charset="-128"/>
                <a:cs typeface="Meiryo UI" panose="020B0604030504040204" pitchFamily="50" charset="-128"/>
              </a:rPr>
              <a:t>が最も多い</a:t>
            </a:r>
            <a:endParaRPr lang="en-US" altLang="ja-JP" sz="1600" b="1" spc="-100" dirty="0">
              <a:latin typeface="Meiryo" panose="020B0604030504040204" pitchFamily="34" charset="-128"/>
              <a:ea typeface="Meiryo" panose="020B0604030504040204" pitchFamily="34" charset="-128"/>
              <a:cs typeface="Meiryo UI" panose="020B0604030504040204" pitchFamily="50" charset="-128"/>
            </a:endParaRPr>
          </a:p>
        </p:txBody>
      </p:sp>
      <p:grpSp>
        <p:nvGrpSpPr>
          <p:cNvPr id="22" name="グループ化 21">
            <a:extLst>
              <a:ext uri="{FF2B5EF4-FFF2-40B4-BE49-F238E27FC236}">
                <a16:creationId xmlns:a16="http://schemas.microsoft.com/office/drawing/2014/main" id="{CB70AA7C-2A32-75DE-514C-501985AC3CC6}"/>
              </a:ext>
            </a:extLst>
          </p:cNvPr>
          <p:cNvGrpSpPr/>
          <p:nvPr/>
        </p:nvGrpSpPr>
        <p:grpSpPr>
          <a:xfrm>
            <a:off x="495300" y="5165833"/>
            <a:ext cx="546659" cy="283648"/>
            <a:chOff x="3834492" y="6554518"/>
            <a:chExt cx="546659" cy="283648"/>
          </a:xfrm>
        </p:grpSpPr>
        <p:sp>
          <p:nvSpPr>
            <p:cNvPr id="23" name="山形 22">
              <a:extLst>
                <a:ext uri="{FF2B5EF4-FFF2-40B4-BE49-F238E27FC236}">
                  <a16:creationId xmlns:a16="http://schemas.microsoft.com/office/drawing/2014/main" id="{09B2F771-5835-F612-4765-CAEF54D0C7A8}"/>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6" name="山形 25">
              <a:extLst>
                <a:ext uri="{FF2B5EF4-FFF2-40B4-BE49-F238E27FC236}">
                  <a16:creationId xmlns:a16="http://schemas.microsoft.com/office/drawing/2014/main" id="{9D81AC66-A0A7-1AE0-E504-96B2EDD873A4}"/>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7" name="山形 26">
              <a:extLst>
                <a:ext uri="{FF2B5EF4-FFF2-40B4-BE49-F238E27FC236}">
                  <a16:creationId xmlns:a16="http://schemas.microsoft.com/office/drawing/2014/main" id="{721CC891-CD33-0DAD-9718-3C56A7E21AAA}"/>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214726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2D2558D-E436-0CCF-5FB7-7925ACD898B7}"/>
              </a:ext>
            </a:extLst>
          </p:cNvPr>
          <p:cNvSpPr/>
          <p:nvPr/>
        </p:nvSpPr>
        <p:spPr>
          <a:xfrm>
            <a:off x="2135554" y="5353618"/>
            <a:ext cx="5413111" cy="193724"/>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C4595156-BEAA-FCDF-91FE-8550D09928BF}"/>
              </a:ext>
            </a:extLst>
          </p:cNvPr>
          <p:cNvSpPr/>
          <p:nvPr/>
        </p:nvSpPr>
        <p:spPr>
          <a:xfrm>
            <a:off x="2357334" y="5625163"/>
            <a:ext cx="5035687" cy="193724"/>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13" name="グラフ 12">
            <a:extLst>
              <a:ext uri="{FF2B5EF4-FFF2-40B4-BE49-F238E27FC236}">
                <a16:creationId xmlns:a16="http://schemas.microsoft.com/office/drawing/2014/main" id="{DC701B4F-35C6-4CA5-94B2-A18F36CA8127}"/>
              </a:ext>
            </a:extLst>
          </p:cNvPr>
          <p:cNvGraphicFramePr>
            <a:graphicFrameLocks noChangeAspect="1"/>
          </p:cNvGraphicFramePr>
          <p:nvPr>
            <p:extLst>
              <p:ext uri="{D42A27DB-BD31-4B8C-83A1-F6EECF244321}">
                <p14:modId xmlns:p14="http://schemas.microsoft.com/office/powerpoint/2010/main" val="3273243630"/>
              </p:ext>
            </p:extLst>
          </p:nvPr>
        </p:nvGraphicFramePr>
        <p:xfrm>
          <a:off x="587830" y="1528591"/>
          <a:ext cx="8644660" cy="3490319"/>
        </p:xfrm>
        <a:graphic>
          <a:graphicData uri="http://schemas.openxmlformats.org/drawingml/2006/chart">
            <c:chart xmlns:c="http://schemas.openxmlformats.org/drawingml/2006/chart" xmlns:r="http://schemas.openxmlformats.org/officeDocument/2006/relationships" r:id="rId3"/>
          </a:graphicData>
        </a:graphic>
      </p:graphicFrame>
      <p:sp>
        <p:nvSpPr>
          <p:cNvPr id="3" name="タイトル 2"/>
          <p:cNvSpPr>
            <a:spLocks noGrp="1"/>
          </p:cNvSpPr>
          <p:nvPr>
            <p:ph type="title"/>
          </p:nvPr>
        </p:nvSpPr>
        <p:spPr>
          <a:xfrm>
            <a:off x="495301" y="274638"/>
            <a:ext cx="9258300" cy="647700"/>
          </a:xfrm>
        </p:spPr>
        <p:txBody>
          <a:bodyPr anchor="ctr"/>
          <a:lstStyle/>
          <a:p>
            <a:r>
              <a:rPr lang="en-US" altLang="ja-JP" sz="2400" dirty="0">
                <a:latin typeface="Meiryo" panose="020B0604030504040204" pitchFamily="34" charset="-128"/>
                <a:ea typeface="Meiryo" panose="020B0604030504040204" pitchFamily="34" charset="-128"/>
              </a:rPr>
              <a:t> 1-5    </a:t>
            </a:r>
            <a:r>
              <a:rPr kumimoji="1" lang="ja-JP" altLang="en-US" sz="2400" dirty="0">
                <a:solidFill>
                  <a:schemeClr val="tx1"/>
                </a:solidFill>
                <a:latin typeface="Meiryo" panose="020B0604030504040204" pitchFamily="34" charset="-128"/>
                <a:ea typeface="Meiryo" panose="020B0604030504040204" pitchFamily="34" charset="-128"/>
              </a:rPr>
              <a:t>企業の経営課題①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a:pPr>
                <a:defRPr/>
              </a:pPr>
              <a:t>7</a:t>
            </a:fld>
            <a:endParaRPr lang="en-US" altLang="ja-JP" sz="1600" dirty="0"/>
          </a:p>
        </p:txBody>
      </p:sp>
      <p:sp>
        <p:nvSpPr>
          <p:cNvPr id="19" name="テキスト ボックス 18"/>
          <p:cNvSpPr txBox="1"/>
          <p:nvPr/>
        </p:nvSpPr>
        <p:spPr>
          <a:xfrm>
            <a:off x="1604399" y="5224176"/>
            <a:ext cx="6541556" cy="646331"/>
          </a:xfrm>
          <a:prstGeom prst="rect">
            <a:avLst/>
          </a:prstGeom>
          <a:noFill/>
        </p:spPr>
        <p:txBody>
          <a:bodyPr wrap="square" rtlCol="0">
            <a:spAutoFit/>
          </a:bodyPr>
          <a:lstStyle/>
          <a:p>
            <a:pPr algn="ctr">
              <a:buClr>
                <a:schemeClr val="tx1"/>
              </a:buClr>
            </a:pPr>
            <a:r>
              <a:rPr lang="ja-JP" altLang="en-US" sz="1800" b="1" spc="300" dirty="0">
                <a:solidFill>
                  <a:srgbClr val="C00000"/>
                </a:solidFill>
                <a:latin typeface="Meiryo" panose="020B0604030504040204" pitchFamily="34" charset="-128"/>
                <a:ea typeface="Meiryo" panose="020B0604030504040204" pitchFamily="34" charset="-128"/>
                <a:cs typeface="Meiryo UI" panose="020B0604030504040204" pitchFamily="50" charset="-128"/>
              </a:rPr>
              <a:t>「人材不足」「知識・ノウハウの不足」</a:t>
            </a:r>
            <a:r>
              <a:rPr lang="ja-JP" altLang="en-US" sz="1800" b="1" spc="300">
                <a:latin typeface="Meiryo" panose="020B0604030504040204" pitchFamily="34" charset="-128"/>
                <a:ea typeface="Meiryo" panose="020B0604030504040204" pitchFamily="34" charset="-128"/>
                <a:cs typeface="Meiryo UI" panose="020B0604030504040204" pitchFamily="50" charset="-128"/>
              </a:rPr>
              <a:t>などを</a:t>
            </a:r>
            <a:endParaRPr lang="en-US" altLang="ja-JP" sz="1800" b="1" spc="300" dirty="0">
              <a:latin typeface="Meiryo" panose="020B0604030504040204" pitchFamily="34" charset="-128"/>
              <a:ea typeface="Meiryo" panose="020B0604030504040204" pitchFamily="34" charset="-128"/>
              <a:cs typeface="Meiryo UI" panose="020B0604030504040204" pitchFamily="50" charset="-128"/>
            </a:endParaRPr>
          </a:p>
          <a:p>
            <a:pPr algn="ctr">
              <a:buClr>
                <a:schemeClr val="tx1"/>
              </a:buClr>
            </a:pPr>
            <a:r>
              <a:rPr lang="ja-JP" altLang="en-US" sz="1800" b="1" spc="300">
                <a:latin typeface="Meiryo" panose="020B0604030504040204" pitchFamily="34" charset="-128"/>
                <a:ea typeface="Meiryo" panose="020B0604030504040204" pitchFamily="34" charset="-128"/>
                <a:cs typeface="Meiryo UI" panose="020B0604030504040204" pitchFamily="50" charset="-128"/>
              </a:rPr>
              <a:t>経営</a:t>
            </a:r>
            <a:r>
              <a:rPr lang="ja-JP" altLang="en-US" sz="1800" b="1" spc="300" dirty="0">
                <a:latin typeface="Meiryo" panose="020B0604030504040204" pitchFamily="34" charset="-128"/>
                <a:ea typeface="Meiryo" panose="020B0604030504040204" pitchFamily="34" charset="-128"/>
                <a:cs typeface="Meiryo UI" panose="020B0604030504040204" pitchFamily="50" charset="-128"/>
              </a:rPr>
              <a:t>課題として感じている企業が多い</a:t>
            </a:r>
            <a:endParaRPr lang="en-US" altLang="ja-JP" sz="1800" b="1" spc="300" dirty="0">
              <a:latin typeface="Meiryo" panose="020B0604030504040204" pitchFamily="34" charset="-128"/>
              <a:ea typeface="Meiryo" panose="020B0604030504040204" pitchFamily="34" charset="-128"/>
              <a:cs typeface="Meiryo UI" panose="020B0604030504040204" pitchFamily="50" charset="-128"/>
            </a:endParaRPr>
          </a:p>
        </p:txBody>
      </p:sp>
      <p:sp>
        <p:nvSpPr>
          <p:cNvPr id="24" name="正方形/長方形 23"/>
          <p:cNvSpPr/>
          <p:nvPr/>
        </p:nvSpPr>
        <p:spPr>
          <a:xfrm>
            <a:off x="4054976" y="4892856"/>
            <a:ext cx="4786724" cy="230832"/>
          </a:xfrm>
          <a:prstGeom prst="rect">
            <a:avLst/>
          </a:prstGeom>
        </p:spPr>
        <p:txBody>
          <a:bodyPr wrap="square">
            <a:spAutoFit/>
          </a:bodyPr>
          <a:lstStyle/>
          <a:p>
            <a:r>
              <a:rPr lang="ja-JP" altLang="en-US" sz="900" dirty="0">
                <a:latin typeface="Meiryo" panose="020B0604030504040204" pitchFamily="34" charset="-128"/>
                <a:ea typeface="Meiryo" panose="020B0604030504040204" pitchFamily="34" charset="-128"/>
              </a:rPr>
              <a:t>出典：</a:t>
            </a:r>
            <a:r>
              <a:rPr lang="ja-JP" altLang="en-US" sz="900" dirty="0">
                <a:latin typeface="Meiryo" panose="020B0604030504040204" pitchFamily="34" charset="-128"/>
                <a:ea typeface="Meiryo" panose="020B0604030504040204" pitchFamily="34" charset="-128"/>
                <a:cs typeface="Meiryo UI" panose="020B0604030504040204" pitchFamily="50" charset="-128"/>
              </a:rPr>
              <a:t>東京商工会議所「中小企業の経営課題に関するアンケート調査結果」</a:t>
            </a:r>
            <a:r>
              <a:rPr lang="en-US" altLang="ja-JP" sz="900" dirty="0">
                <a:latin typeface="Meiryo" panose="020B0604030504040204" pitchFamily="34" charset="-128"/>
                <a:ea typeface="Meiryo" panose="020B0604030504040204" pitchFamily="34" charset="-128"/>
                <a:cs typeface="Meiryo UI" panose="020B0604030504040204" pitchFamily="50" charset="-128"/>
              </a:rPr>
              <a:t>H30</a:t>
            </a:r>
            <a:r>
              <a:rPr lang="ja-JP" altLang="en-US" sz="900" dirty="0">
                <a:latin typeface="Meiryo" panose="020B0604030504040204" pitchFamily="34" charset="-128"/>
                <a:ea typeface="Meiryo" panose="020B0604030504040204" pitchFamily="34" charset="-128"/>
                <a:cs typeface="Meiryo UI" panose="020B0604030504040204" pitchFamily="50" charset="-128"/>
              </a:rPr>
              <a:t>年</a:t>
            </a:r>
            <a:r>
              <a:rPr lang="en-US" altLang="ja-JP" sz="900" dirty="0">
                <a:latin typeface="Meiryo" panose="020B0604030504040204" pitchFamily="34" charset="-128"/>
                <a:ea typeface="Meiryo" panose="020B0604030504040204" pitchFamily="34" charset="-128"/>
                <a:cs typeface="Meiryo UI" panose="020B0604030504040204" pitchFamily="50" charset="-128"/>
              </a:rPr>
              <a:t>3</a:t>
            </a:r>
            <a:r>
              <a:rPr lang="ja-JP" altLang="en-US" sz="900" dirty="0">
                <a:latin typeface="Meiryo" panose="020B0604030504040204" pitchFamily="34" charset="-128"/>
                <a:ea typeface="Meiryo" panose="020B0604030504040204" pitchFamily="34" charset="-128"/>
                <a:cs typeface="Meiryo UI" panose="020B0604030504040204" pitchFamily="50" charset="-128"/>
              </a:rPr>
              <a:t>月</a:t>
            </a:r>
            <a:endParaRPr lang="ja-JP" altLang="en-US" sz="900" dirty="0">
              <a:latin typeface="Meiryo" panose="020B0604030504040204" pitchFamily="34" charset="-128"/>
              <a:ea typeface="Meiryo" panose="020B0604030504040204" pitchFamily="34" charset="-128"/>
            </a:endParaRPr>
          </a:p>
        </p:txBody>
      </p:sp>
      <p:sp>
        <p:nvSpPr>
          <p:cNvPr id="11" name="正方形/長方形 10"/>
          <p:cNvSpPr/>
          <p:nvPr/>
        </p:nvSpPr>
        <p:spPr>
          <a:xfrm>
            <a:off x="2259741" y="5822184"/>
            <a:ext cx="6460802" cy="7145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100" b="1" dirty="0">
                <a:solidFill>
                  <a:schemeClr val="tx1"/>
                </a:solidFill>
                <a:latin typeface="Meiryo" panose="020B0604030504040204" pitchFamily="34" charset="-128"/>
                <a:ea typeface="Meiryo" panose="020B0604030504040204" pitchFamily="34" charset="-128"/>
                <a:cs typeface="Meiryo UI" panose="020B0604030504040204" pitchFamily="50" charset="-128"/>
              </a:rPr>
              <a:t>多くの中小企業で</a:t>
            </a:r>
            <a:r>
              <a:rPr lang="ja-JP" altLang="en-US" sz="21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「人」</a:t>
            </a:r>
            <a:r>
              <a:rPr lang="ja-JP" altLang="en-US" sz="2100" b="1" dirty="0">
                <a:solidFill>
                  <a:schemeClr val="tx1"/>
                </a:solidFill>
                <a:latin typeface="Meiryo" panose="020B0604030504040204" pitchFamily="34" charset="-128"/>
                <a:ea typeface="Meiryo" panose="020B0604030504040204" pitchFamily="34" charset="-128"/>
                <a:cs typeface="Meiryo UI" panose="020B0604030504040204" pitchFamily="50" charset="-128"/>
              </a:rPr>
              <a:t>を中心とした課題あり</a:t>
            </a:r>
            <a:endParaRPr lang="en-US" altLang="ja-JP" sz="2100" b="1"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p:txBody>
      </p:sp>
      <p:sp>
        <p:nvSpPr>
          <p:cNvPr id="12" name="テキスト ボックス 11"/>
          <p:cNvSpPr txBox="1"/>
          <p:nvPr/>
        </p:nvSpPr>
        <p:spPr>
          <a:xfrm>
            <a:off x="3163749" y="1084839"/>
            <a:ext cx="3921403" cy="306467"/>
          </a:xfrm>
          <a:prstGeom prst="roundRect">
            <a:avLst/>
          </a:prstGeom>
          <a:solidFill>
            <a:schemeClr val="bg1">
              <a:lumMod val="85000"/>
            </a:schemeClr>
          </a:solidFill>
        </p:spPr>
        <p:txBody>
          <a:bodyPr wrap="square" rtlCol="0">
            <a:spAutoFit/>
          </a:bodyPr>
          <a:lstStyle/>
          <a:p>
            <a:pPr algn="ctr"/>
            <a:r>
              <a:rPr lang="ja-JP" altLang="en-US" sz="1200" b="1" spc="300" dirty="0">
                <a:latin typeface="Meiryo" panose="020B0604030504040204" pitchFamily="34" charset="-128"/>
                <a:ea typeface="Meiryo" panose="020B0604030504040204" pitchFamily="34" charset="-128"/>
              </a:rPr>
              <a:t>売上拡大に取り組む上での課題</a:t>
            </a:r>
          </a:p>
        </p:txBody>
      </p:sp>
      <p:sp>
        <p:nvSpPr>
          <p:cNvPr id="2" name="角丸四角形 1"/>
          <p:cNvSpPr/>
          <p:nvPr/>
        </p:nvSpPr>
        <p:spPr>
          <a:xfrm>
            <a:off x="690390" y="1844298"/>
            <a:ext cx="1569351" cy="1167358"/>
          </a:xfrm>
          <a:prstGeom prst="roundRect">
            <a:avLst>
              <a:gd name="adj" fmla="val 11431"/>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nvGrpSpPr>
          <p:cNvPr id="8" name="グループ化 7">
            <a:extLst>
              <a:ext uri="{FF2B5EF4-FFF2-40B4-BE49-F238E27FC236}">
                <a16:creationId xmlns:a16="http://schemas.microsoft.com/office/drawing/2014/main" id="{82757DB5-3588-2B93-29DC-3EE5DE25CB6C}"/>
              </a:ext>
            </a:extLst>
          </p:cNvPr>
          <p:cNvGrpSpPr/>
          <p:nvPr/>
        </p:nvGrpSpPr>
        <p:grpSpPr>
          <a:xfrm>
            <a:off x="1552971" y="6037628"/>
            <a:ext cx="546659" cy="283648"/>
            <a:chOff x="3834492" y="6554518"/>
            <a:chExt cx="546659" cy="283648"/>
          </a:xfrm>
        </p:grpSpPr>
        <p:sp>
          <p:nvSpPr>
            <p:cNvPr id="9" name="山形 8">
              <a:extLst>
                <a:ext uri="{FF2B5EF4-FFF2-40B4-BE49-F238E27FC236}">
                  <a16:creationId xmlns:a16="http://schemas.microsoft.com/office/drawing/2014/main" id="{BCF2C5F6-EF35-E022-4603-1B3CDA122D3B}"/>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山形 13">
              <a:extLst>
                <a:ext uri="{FF2B5EF4-FFF2-40B4-BE49-F238E27FC236}">
                  <a16:creationId xmlns:a16="http://schemas.microsoft.com/office/drawing/2014/main" id="{83E1B9E5-86C1-C63A-3BC7-B9D328579ABB}"/>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5" name="山形 14">
              <a:extLst>
                <a:ext uri="{FF2B5EF4-FFF2-40B4-BE49-F238E27FC236}">
                  <a16:creationId xmlns:a16="http://schemas.microsoft.com/office/drawing/2014/main" id="{02391876-1592-89E7-795D-BB088B128048}"/>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61447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E9B4835-1DCA-8471-A171-217F42DA9831}"/>
              </a:ext>
            </a:extLst>
          </p:cNvPr>
          <p:cNvSpPr/>
          <p:nvPr/>
        </p:nvSpPr>
        <p:spPr>
          <a:xfrm>
            <a:off x="765009" y="5137948"/>
            <a:ext cx="4579053" cy="160146"/>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E7A29198-BA19-2F8E-CA11-FFBDDFA52EA2}"/>
              </a:ext>
            </a:extLst>
          </p:cNvPr>
          <p:cNvSpPr/>
          <p:nvPr/>
        </p:nvSpPr>
        <p:spPr>
          <a:xfrm>
            <a:off x="765009" y="5496752"/>
            <a:ext cx="4843002" cy="160146"/>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914CB2A2-AC71-C050-86B2-13332576D6B4}"/>
              </a:ext>
            </a:extLst>
          </p:cNvPr>
          <p:cNvSpPr/>
          <p:nvPr/>
        </p:nvSpPr>
        <p:spPr>
          <a:xfrm>
            <a:off x="0" y="5771294"/>
            <a:ext cx="9906000" cy="479699"/>
          </a:xfrm>
          <a:prstGeom prst="rect">
            <a:avLst/>
          </a:prstGeom>
          <a:solidFill>
            <a:schemeClr val="accent6">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a:xfrm>
            <a:off x="495301" y="274638"/>
            <a:ext cx="9258300" cy="647700"/>
          </a:xfrm>
        </p:spPr>
        <p:txBody>
          <a:bodyPr anchor="ctr"/>
          <a:lstStyle/>
          <a:p>
            <a:r>
              <a:rPr lang="en-US" altLang="ja-JP" sz="2400" dirty="0">
                <a:latin typeface="Meiryo" panose="020B0604030504040204" pitchFamily="34" charset="-128"/>
                <a:ea typeface="Meiryo" panose="020B0604030504040204" pitchFamily="34" charset="-128"/>
              </a:rPr>
              <a:t> 1-6    </a:t>
            </a:r>
            <a:r>
              <a:rPr lang="ja-JP" altLang="en-US" sz="2400" dirty="0">
                <a:solidFill>
                  <a:schemeClr val="tx1"/>
                </a:solidFill>
                <a:latin typeface="Meiryo" panose="020B0604030504040204" pitchFamily="34" charset="-128"/>
                <a:ea typeface="Meiryo" panose="020B0604030504040204" pitchFamily="34" charset="-128"/>
              </a:rPr>
              <a:t>企業の経営課題②</a:t>
            </a:r>
            <a:endParaRPr kumimoji="1" lang="ja-JP" altLang="en-US" sz="2400" dirty="0">
              <a:solidFill>
                <a:schemeClr val="tx1"/>
              </a:solidFill>
              <a:latin typeface="Meiryo" panose="020B0604030504040204" pitchFamily="34" charset="-128"/>
              <a:ea typeface="Meiryo" panose="020B0604030504040204" pitchFamily="34" charset="-128"/>
            </a:endParaRP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a:pPr>
                <a:defRPr/>
              </a:pPr>
              <a:t>8</a:t>
            </a:fld>
            <a:endParaRPr lang="en-US" altLang="ja-JP" sz="1600" dirty="0"/>
          </a:p>
        </p:txBody>
      </p:sp>
      <p:sp>
        <p:nvSpPr>
          <p:cNvPr id="18" name="テキスト ボックス 17">
            <a:extLst>
              <a:ext uri="{FF2B5EF4-FFF2-40B4-BE49-F238E27FC236}">
                <a16:creationId xmlns:a16="http://schemas.microsoft.com/office/drawing/2014/main" id="{AE74887B-77E8-4ABE-B605-F9D88E872F7B}"/>
              </a:ext>
            </a:extLst>
          </p:cNvPr>
          <p:cNvSpPr txBox="1"/>
          <p:nvPr/>
        </p:nvSpPr>
        <p:spPr>
          <a:xfrm>
            <a:off x="654540" y="4905169"/>
            <a:ext cx="5224288" cy="779381"/>
          </a:xfrm>
          <a:prstGeom prst="rect">
            <a:avLst/>
          </a:prstGeom>
          <a:noFill/>
        </p:spPr>
        <p:txBody>
          <a:bodyPr wrap="square" rtlCol="0">
            <a:spAutoFit/>
          </a:bodyPr>
          <a:lstStyle/>
          <a:p>
            <a:pPr>
              <a:lnSpc>
                <a:spcPct val="150000"/>
              </a:lnSpc>
            </a:pPr>
            <a:r>
              <a:rPr lang="ja-JP" altLang="en-US" sz="1600" b="1">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週間の就業時間が</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60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時間以上の割合は</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割以上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a:latin typeface="Meiryo UI" panose="020B0604030504040204" pitchFamily="50" charset="-128"/>
                <a:ea typeface="Meiryo UI" panose="020B0604030504040204" pitchFamily="50" charset="-128"/>
                <a:cs typeface="Meiryo UI" panose="020B0604030504040204" pitchFamily="50" charset="-128"/>
              </a:rPr>
              <a:t>・特</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に子育て世代の</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代～</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代前半の男性は高い傾向</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461871A9-7468-4C8F-85A7-A0EB65857EF2}"/>
              </a:ext>
            </a:extLst>
          </p:cNvPr>
          <p:cNvSpPr/>
          <p:nvPr/>
        </p:nvSpPr>
        <p:spPr>
          <a:xfrm>
            <a:off x="6406652" y="5013433"/>
            <a:ext cx="2991910" cy="7145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時間外労働の常態化や</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長時間労働の抑止が必要</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09B9964B-F348-44A2-B8FE-C572368CE2F5}"/>
              </a:ext>
            </a:extLst>
          </p:cNvPr>
          <p:cNvSpPr txBox="1"/>
          <p:nvPr/>
        </p:nvSpPr>
        <p:spPr>
          <a:xfrm>
            <a:off x="1828722" y="5780312"/>
            <a:ext cx="6591458" cy="461665"/>
          </a:xfrm>
          <a:prstGeom prst="rect">
            <a:avLst/>
          </a:prstGeom>
          <a:noFill/>
        </p:spPr>
        <p:txBody>
          <a:bodyPr wrap="square" rtlCol="0" anchor="ctr">
            <a:spAutoFit/>
          </a:bodyPr>
          <a:lstStyle/>
          <a:p>
            <a:pPr algn="ctr"/>
            <a:r>
              <a:rPr lang="ja-JP" altLang="en-US"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こうした経営課題を「イクボス」が解決！！</a:t>
            </a:r>
            <a:endParaRPr lang="en-US" altLang="ja-JP"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a:extLst>
              <a:ext uri="{FF2B5EF4-FFF2-40B4-BE49-F238E27FC236}">
                <a16:creationId xmlns:a16="http://schemas.microsoft.com/office/drawing/2014/main" id="{E2EA2B9A-D0EB-EBFD-EB03-CC41AD28936B}"/>
              </a:ext>
            </a:extLst>
          </p:cNvPr>
          <p:cNvGrpSpPr/>
          <p:nvPr/>
        </p:nvGrpSpPr>
        <p:grpSpPr>
          <a:xfrm>
            <a:off x="5756364" y="5213104"/>
            <a:ext cx="546659" cy="283648"/>
            <a:chOff x="3834492" y="6554518"/>
            <a:chExt cx="546659" cy="283648"/>
          </a:xfrm>
        </p:grpSpPr>
        <p:sp>
          <p:nvSpPr>
            <p:cNvPr id="8" name="山形 7">
              <a:extLst>
                <a:ext uri="{FF2B5EF4-FFF2-40B4-BE49-F238E27FC236}">
                  <a16:creationId xmlns:a16="http://schemas.microsoft.com/office/drawing/2014/main" id="{798419D3-A15E-F8CF-EB1A-77EA670251DE}"/>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山形 8">
              <a:extLst>
                <a:ext uri="{FF2B5EF4-FFF2-40B4-BE49-F238E27FC236}">
                  <a16:creationId xmlns:a16="http://schemas.microsoft.com/office/drawing/2014/main" id="{73D7E314-5F8F-636E-1171-0B5F442EC438}"/>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山形 9">
              <a:extLst>
                <a:ext uri="{FF2B5EF4-FFF2-40B4-BE49-F238E27FC236}">
                  <a16:creationId xmlns:a16="http://schemas.microsoft.com/office/drawing/2014/main" id="{21E23F13-4F06-3BD3-8CE9-4930B87B1B7C}"/>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12" name="テキスト ボックス 11">
            <a:extLst>
              <a:ext uri="{FF2B5EF4-FFF2-40B4-BE49-F238E27FC236}">
                <a16:creationId xmlns:a16="http://schemas.microsoft.com/office/drawing/2014/main" id="{E5AD5ADE-5EA1-0D21-1C94-030839CB5770}"/>
              </a:ext>
            </a:extLst>
          </p:cNvPr>
          <p:cNvSpPr txBox="1"/>
          <p:nvPr/>
        </p:nvSpPr>
        <p:spPr>
          <a:xfrm>
            <a:off x="2530862" y="1185749"/>
            <a:ext cx="4804014" cy="290789"/>
          </a:xfrm>
          <a:prstGeom prst="roundRect">
            <a:avLst/>
          </a:prstGeom>
          <a:solidFill>
            <a:schemeClr val="bg1">
              <a:lumMod val="85000"/>
            </a:schemeClr>
          </a:solidFill>
        </p:spPr>
        <p:txBody>
          <a:bodyPr wrap="square" rtlCol="0">
            <a:spAutoFit/>
          </a:bodyPr>
          <a:lstStyle/>
          <a:p>
            <a:pPr algn="ctr"/>
            <a:r>
              <a:rPr lang="ja-JP" altLang="en-US" sz="1108" b="1" spc="277" dirty="0">
                <a:latin typeface="Arial"/>
              </a:rPr>
              <a:t>年齢別　男性の月末</a:t>
            </a:r>
            <a:r>
              <a:rPr lang="en-US" altLang="ja-JP" sz="1108" b="1" spc="277" dirty="0">
                <a:latin typeface="Arial"/>
              </a:rPr>
              <a:t>1</a:t>
            </a:r>
            <a:r>
              <a:rPr lang="ja-JP" altLang="en-US" sz="1108" b="1" spc="277" dirty="0">
                <a:latin typeface="Arial"/>
              </a:rPr>
              <a:t>週間の就業時間が</a:t>
            </a:r>
            <a:r>
              <a:rPr lang="en-US" altLang="ja-JP" sz="1108" b="1" spc="277" dirty="0">
                <a:latin typeface="Arial"/>
              </a:rPr>
              <a:t>60</a:t>
            </a:r>
            <a:r>
              <a:rPr lang="ja-JP" altLang="en-US" sz="1108" b="1" spc="277" dirty="0">
                <a:latin typeface="Arial"/>
              </a:rPr>
              <a:t>時間以上の割合</a:t>
            </a:r>
          </a:p>
        </p:txBody>
      </p:sp>
      <p:graphicFrame>
        <p:nvGraphicFramePr>
          <p:cNvPr id="13" name="グラフ 12">
            <a:extLst>
              <a:ext uri="{FF2B5EF4-FFF2-40B4-BE49-F238E27FC236}">
                <a16:creationId xmlns:a16="http://schemas.microsoft.com/office/drawing/2014/main" id="{4A18DB0A-D154-AB13-3042-B27F8B900DD8}"/>
              </a:ext>
            </a:extLst>
          </p:cNvPr>
          <p:cNvGraphicFramePr>
            <a:graphicFrameLocks/>
          </p:cNvGraphicFramePr>
          <p:nvPr>
            <p:extLst>
              <p:ext uri="{D42A27DB-BD31-4B8C-83A1-F6EECF244321}">
                <p14:modId xmlns:p14="http://schemas.microsoft.com/office/powerpoint/2010/main" val="3274720178"/>
              </p:ext>
            </p:extLst>
          </p:nvPr>
        </p:nvGraphicFramePr>
        <p:xfrm>
          <a:off x="933987" y="1830267"/>
          <a:ext cx="7806890" cy="2996065"/>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3">
            <a:extLst>
              <a:ext uri="{FF2B5EF4-FFF2-40B4-BE49-F238E27FC236}">
                <a16:creationId xmlns:a16="http://schemas.microsoft.com/office/drawing/2014/main" id="{549BF772-9045-400F-EF3D-820BC2E88F01}"/>
              </a:ext>
            </a:extLst>
          </p:cNvPr>
          <p:cNvSpPr/>
          <p:nvPr/>
        </p:nvSpPr>
        <p:spPr>
          <a:xfrm>
            <a:off x="6406652" y="4634919"/>
            <a:ext cx="2864687"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出典：総務省「</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年労働力調査」をもとに作成</a:t>
            </a:r>
          </a:p>
        </p:txBody>
      </p:sp>
      <p:sp>
        <p:nvSpPr>
          <p:cNvPr id="11" name="角丸四角形 29">
            <a:extLst>
              <a:ext uri="{FF2B5EF4-FFF2-40B4-BE49-F238E27FC236}">
                <a16:creationId xmlns:a16="http://schemas.microsoft.com/office/drawing/2014/main" id="{4F245804-D975-8D94-C8D1-0FAD0B21CA80}"/>
              </a:ext>
            </a:extLst>
          </p:cNvPr>
          <p:cNvSpPr/>
          <p:nvPr/>
        </p:nvSpPr>
        <p:spPr>
          <a:xfrm>
            <a:off x="3382297" y="1691411"/>
            <a:ext cx="2300748" cy="2797608"/>
          </a:xfrm>
          <a:prstGeom prst="roundRect">
            <a:avLst>
              <a:gd name="adj" fmla="val 4633"/>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dirty="0"/>
          </a:p>
        </p:txBody>
      </p:sp>
    </p:spTree>
    <p:extLst>
      <p:ext uri="{BB962C8B-B14F-4D97-AF65-F5344CB8AC3E}">
        <p14:creationId xmlns:p14="http://schemas.microsoft.com/office/powerpoint/2010/main" val="2511149729"/>
      </p:ext>
    </p:extLst>
  </p:cSld>
  <p:clrMapOvr>
    <a:masterClrMapping/>
  </p:clrMapOvr>
</p:sld>
</file>

<file path=ppt/theme/theme1.xml><?xml version="1.0" encoding="utf-8"?>
<a:theme xmlns:a="http://schemas.openxmlformats.org/drawingml/2006/main" name="4_既定のテーマ">
  <a:themeElements>
    <a:clrScheme name="ユーザー定義 3">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000000"/>
      </a:hlink>
      <a:folHlink>
        <a:srgbClr val="FFA94A"/>
      </a:folHlink>
    </a:clrScheme>
    <a:fontScheme name="4_既定のテーマ">
      <a:majorFont>
        <a:latin typeface="Arial"/>
        <a:ea typeface=""/>
        <a:cs typeface="ＭＳ Ｐゴシック"/>
      </a:majorFont>
      <a:minorFont>
        <a:latin typeface="Arial"/>
        <a:ea typeface=""/>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schemeClr>
        </a:solidFill>
        <a:ln>
          <a:solidFill>
            <a:srgbClr val="FFFFFF"/>
          </a:solidFill>
        </a:ln>
        <a:effectLst/>
      </a:spPr>
      <a:bodyPr rtlCol="0" anchor="ctr"/>
      <a:lstStyle>
        <a:defPPr algn="ctr">
          <a:defRPr kumimoji="1"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sz="800" dirty="0" smtClean="0">
            <a:latin typeface="Arial"/>
          </a:defRPr>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8DAE43-9F2B-45EB-8154-30173066E3CC}">
  <ds:schemaRef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0B3DA53-4EA6-4A31-8F80-E52A61F71CFC}">
  <ds:schemaRefs>
    <ds:schemaRef ds:uri="http://schemas.microsoft.com/sharepoint/v3/contenttype/forms"/>
  </ds:schemaRefs>
</ds:datastoreItem>
</file>

<file path=customXml/itemProps3.xml><?xml version="1.0" encoding="utf-8"?>
<ds:datastoreItem xmlns:ds="http://schemas.openxmlformats.org/officeDocument/2006/customXml" ds:itemID="{752053FD-0E48-4899-AEBF-6DAE9006A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12957</TotalTime>
  <Words>11875</Words>
  <Application>Microsoft Office PowerPoint</Application>
  <PresentationFormat>A4 210 x 297 mm</PresentationFormat>
  <Paragraphs>899</Paragraphs>
  <Slides>38</Slides>
  <Notes>38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38</vt:i4>
      </vt:variant>
    </vt:vector>
  </HeadingPairs>
  <TitlesOfParts>
    <vt:vector size="49" baseType="lpstr">
      <vt:lpstr>HGP創英角ｺﾞｼｯｸUB</vt:lpstr>
      <vt:lpstr>Meiryo UI</vt:lpstr>
      <vt:lpstr>Meriyo</vt:lpstr>
      <vt:lpstr>ＭＳ Ｐゴシック 本文</vt:lpstr>
      <vt:lpstr>MS Gothic</vt:lpstr>
      <vt:lpstr>メイリオ</vt:lpstr>
      <vt:lpstr>メイリオ</vt:lpstr>
      <vt:lpstr>Arial</vt:lpstr>
      <vt:lpstr>Calibri</vt:lpstr>
      <vt:lpstr>Wingdings</vt:lpstr>
      <vt:lpstr>4_既定のテーマ</vt:lpstr>
      <vt:lpstr>PowerPoint プレゼンテーション</vt:lpstr>
      <vt:lpstr>　はじめに</vt:lpstr>
      <vt:lpstr>男性の育児休業取得の現状と 企業における課題</vt:lpstr>
      <vt:lpstr> 1-1    男性の育児休業取得の現状</vt:lpstr>
      <vt:lpstr> 1-2    共働き世帯の現状</vt:lpstr>
      <vt:lpstr> 1-3    男性の育児休業取得における課題①</vt:lpstr>
      <vt:lpstr> 1-4    男性の育児休業取得における課題②</vt:lpstr>
      <vt:lpstr> 1-5    企業の経営課題①</vt:lpstr>
      <vt:lpstr> 1-6    企業の経営課題②</vt:lpstr>
      <vt:lpstr>PowerPoint プレゼンテーション</vt:lpstr>
      <vt:lpstr> 2-1　 育児休業制度の概要①</vt:lpstr>
      <vt:lpstr> 2-2　 育児休業制度の概要②</vt:lpstr>
      <vt:lpstr> 2-3　育児休業等を取得しやすくするための会社の義務①</vt:lpstr>
      <vt:lpstr>PowerPoint プレゼンテーション</vt:lpstr>
      <vt:lpstr> 2-5　 その他の両立支援制度</vt:lpstr>
      <vt:lpstr> 2-6　 育児休業を取得したこと等による不利益取扱いの禁止</vt:lpstr>
      <vt:lpstr>2-7　 ハラスメント防止について</vt:lpstr>
      <vt:lpstr>2-8　 育児等に関するハラスメントを起こさないために</vt:lpstr>
      <vt:lpstr>2-9    育児休業取得状況の公表</vt:lpstr>
      <vt:lpstr>PowerPoint プレゼンテーション</vt:lpstr>
      <vt:lpstr>3-1    イクボスとは</vt:lpstr>
      <vt:lpstr>3-2    イクボスによるマネジメントのメリット</vt:lpstr>
      <vt:lpstr>3-3　  あなたの『イクボス度』は？ ①</vt:lpstr>
      <vt:lpstr>3-4     あなたの『イクボス度』は？ ②</vt:lpstr>
      <vt:lpstr>3-5     イクボス10の実践</vt:lpstr>
      <vt:lpstr> 3-6     イクボスの取組事例①</vt:lpstr>
      <vt:lpstr>3-7     イクボスの取組事例②</vt:lpstr>
      <vt:lpstr>PowerPoint プレゼンテーション</vt:lpstr>
      <vt:lpstr> 4-1     男性の育児休業取得による職場への影響</vt:lpstr>
      <vt:lpstr> 4-2　  企業・職場にとってのメリット</vt:lpstr>
      <vt:lpstr> 4-3     職場のメンバーにとってのメリット</vt:lpstr>
      <vt:lpstr> 4-4     女性のキャリア形成の視点</vt:lpstr>
      <vt:lpstr> 4-5     イクボスの取組事例と効果</vt:lpstr>
      <vt:lpstr>PowerPoint プレゼンテーション</vt:lpstr>
      <vt:lpstr>5-1    職場環境の改善について考えてみましょう</vt:lpstr>
      <vt:lpstr>5-2    自分の行動目標を立てよう（イクボス宣言）</vt:lpstr>
      <vt:lpstr>      イクボス宣言をしよう！</vt:lpstr>
      <vt:lpstr>           ご確認ください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男性の育児休業取得促進 研修資料</dc:title>
  <dc:creator>丸茂　耕太</dc:creator>
  <cp:lastModifiedBy>R176070</cp:lastModifiedBy>
  <cp:revision>1295</cp:revision>
  <cp:lastPrinted>2021-11-05T09:06:39Z</cp:lastPrinted>
  <dcterms:created xsi:type="dcterms:W3CDTF">2015-02-16T04:41:11Z</dcterms:created>
  <dcterms:modified xsi:type="dcterms:W3CDTF">2024-03-08T04:39:48Z</dcterms:modified>
</cp:coreProperties>
</file>