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theme/themeOverride6.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93" r:id="rId4"/>
  </p:sldMasterIdLst>
  <p:notesMasterIdLst>
    <p:notesMasterId r:id="rId37"/>
  </p:notesMasterIdLst>
  <p:handoutMasterIdLst>
    <p:handoutMasterId r:id="rId38"/>
  </p:handoutMasterIdLst>
  <p:sldIdLst>
    <p:sldId id="259" r:id="rId5"/>
    <p:sldId id="276" r:id="rId6"/>
    <p:sldId id="283" r:id="rId7"/>
    <p:sldId id="346" r:id="rId8"/>
    <p:sldId id="347" r:id="rId9"/>
    <p:sldId id="348" r:id="rId10"/>
    <p:sldId id="349" r:id="rId11"/>
    <p:sldId id="350" r:id="rId12"/>
    <p:sldId id="351" r:id="rId13"/>
    <p:sldId id="327" r:id="rId14"/>
    <p:sldId id="294" r:id="rId15"/>
    <p:sldId id="289" r:id="rId16"/>
    <p:sldId id="329" r:id="rId17"/>
    <p:sldId id="345" r:id="rId18"/>
    <p:sldId id="331" r:id="rId19"/>
    <p:sldId id="332" r:id="rId20"/>
    <p:sldId id="285" r:id="rId21"/>
    <p:sldId id="333" r:id="rId22"/>
    <p:sldId id="334" r:id="rId23"/>
    <p:sldId id="335" r:id="rId24"/>
    <p:sldId id="323" r:id="rId25"/>
    <p:sldId id="328" r:id="rId26"/>
    <p:sldId id="280" r:id="rId27"/>
    <p:sldId id="279" r:id="rId28"/>
    <p:sldId id="319" r:id="rId29"/>
    <p:sldId id="292" r:id="rId30"/>
    <p:sldId id="290" r:id="rId31"/>
    <p:sldId id="310" r:id="rId32"/>
    <p:sldId id="321" r:id="rId33"/>
    <p:sldId id="320" r:id="rId34"/>
    <p:sldId id="291" r:id="rId35"/>
    <p:sldId id="309" r:id="rId36"/>
  </p:sldIdLst>
  <p:sldSz cx="9906000" cy="6858000" type="A4"/>
  <p:notesSz cx="7104063" cy="10234613"/>
  <p:defaultTextStyle>
    <a:defPPr>
      <a:defRPr lang="ja-JP"/>
    </a:defPPr>
    <a:lvl1pPr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1pPr>
    <a:lvl2pPr marL="477838" indent="-20638"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2pPr>
    <a:lvl3pPr marL="957263" indent="-42863"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3pPr>
    <a:lvl4pPr marL="1436688" indent="-65088"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4pPr>
    <a:lvl5pPr marL="1914525" indent="-85725"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900" kern="1200">
        <a:solidFill>
          <a:schemeClr val="tx1"/>
        </a:solidFill>
        <a:latin typeface="Calibri" pitchFamily="34" charset="0"/>
        <a:ea typeface="ＭＳ Ｐゴシック" charset="-128"/>
        <a:cs typeface="+mn-cs"/>
      </a:defRPr>
    </a:lvl6pPr>
    <a:lvl7pPr marL="2743200" algn="l" defTabSz="914400" rtl="0" eaLnBrk="1" latinLnBrk="0" hangingPunct="1">
      <a:defRPr kumimoji="1" sz="1900" kern="1200">
        <a:solidFill>
          <a:schemeClr val="tx1"/>
        </a:solidFill>
        <a:latin typeface="Calibri" pitchFamily="34" charset="0"/>
        <a:ea typeface="ＭＳ Ｐゴシック" charset="-128"/>
        <a:cs typeface="+mn-cs"/>
      </a:defRPr>
    </a:lvl7pPr>
    <a:lvl8pPr marL="3200400" algn="l" defTabSz="914400" rtl="0" eaLnBrk="1" latinLnBrk="0" hangingPunct="1">
      <a:defRPr kumimoji="1" sz="1900" kern="1200">
        <a:solidFill>
          <a:schemeClr val="tx1"/>
        </a:solidFill>
        <a:latin typeface="Calibri" pitchFamily="34" charset="0"/>
        <a:ea typeface="ＭＳ Ｐゴシック" charset="-128"/>
        <a:cs typeface="+mn-cs"/>
      </a:defRPr>
    </a:lvl8pPr>
    <a:lvl9pPr marL="3657600" algn="l" defTabSz="914400" rtl="0" eaLnBrk="1" latinLnBrk="0" hangingPunct="1">
      <a:defRPr kumimoji="1" sz="19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8" userDrawn="1">
          <p15:clr>
            <a:srgbClr val="A4A3A4"/>
          </p15:clr>
        </p15:guide>
        <p15:guide id="3" pos="22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CECFF"/>
    <a:srgbClr val="FFCCFF"/>
    <a:srgbClr val="21C5FF"/>
    <a:srgbClr val="FE9202"/>
    <a:srgbClr val="FF9933"/>
    <a:srgbClr val="009ED6"/>
    <a:srgbClr val="4FD1FF"/>
    <a:srgbClr val="FFFAF7"/>
    <a:srgbClr val="FFE2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6101" autoAdjust="0"/>
  </p:normalViewPr>
  <p:slideViewPr>
    <p:cSldViewPr snapToGrid="0" snapToObjects="1">
      <p:cViewPr varScale="1">
        <p:scale>
          <a:sx n="74" d="100"/>
          <a:sy n="74" d="100"/>
        </p:scale>
        <p:origin x="66" y="708"/>
      </p:cViewPr>
      <p:guideLst>
        <p:guide orient="horz" pos="2160"/>
        <p:guide pos="312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p:scale>
          <a:sx n="100" d="100"/>
          <a:sy n="100" d="100"/>
        </p:scale>
        <p:origin x="-162" y="1032"/>
      </p:cViewPr>
      <p:guideLst>
        <p:guide orient="horz" pos="3223"/>
        <p:guide pos="2238"/>
        <p:guide pos="223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2946;&#20241;&#21462;&#24471;&#24847;&#2152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2946;&#20241;&#21462;&#24471;&#24847;&#2152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1&#30007;&#24615;&#12398;&#32946;&#20816;&#20241;&#26989;&#21462;&#24471;&#20419;&#36914;&#20107;&#26989;&#65288;&#12475;&#12511;&#12490;&#12540;&#65289;\7_&#30740;&#20462;&#29992;&#36039;&#26009;\&#12497;&#12527;&#12540;&#12509;&#12452;&#12531;&#12488;&#36039;&#26009;\&#12464;&#12521;&#12501;2018_&#32076;&#21942;&#35506;&#38988;.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oleObject" Target="file:///\\nas01m\&#35069;&#21697;&#23433;&#20840;&#12539;&#29872;&#22659;\&#65328;&#65324;&#65319;\&#21402;&#29983;&#21172;&#20685;&#30465;\H31&#30007;&#24615;&#12398;&#32946;&#20816;&#20241;&#26989;&#21462;&#24471;&#20419;&#36914;&#20107;&#26989;&#65288;&#12475;&#12511;&#12490;&#12540;&#65289;\4_&#30740;&#20462;&#29992;&#36039;&#26009;\&#12497;&#12527;&#12540;&#12509;&#12452;&#12531;&#12488;&#36039;&#26009;\&#21508;&#31278;&#12487;&#12540;&#12479;\H30&#24180;&#21172;&#20685;&#21147;&#35519;&#26619;_&#24180;&#40802;&#38542;&#23652;&#21029;&#23601;&#26989;&#26178;&#38291;.xls"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______1.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______2.xlsx"/></Relationships>
</file>

<file path=ppt/charts/_rels/chart8.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2887;&#22580;&#12398;&#29983;&#29987;&#24615;.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716907261592301"/>
          <c:y val="5.1400554097404488E-2"/>
          <c:w val="0.83449759405074364"/>
          <c:h val="0.76317512394284048"/>
        </c:manualLayout>
      </c:layout>
      <c:lineChart>
        <c:grouping val="standard"/>
        <c:varyColors val="0"/>
        <c:ser>
          <c:idx val="2"/>
          <c:order val="0"/>
          <c:tx>
            <c:strRef>
              <c:f>育休取得意向!$E$3</c:f>
              <c:strCache>
                <c:ptCount val="1"/>
                <c:pt idx="0">
                  <c:v>全体</c:v>
                </c:pt>
              </c:strCache>
            </c:strRef>
          </c:tx>
          <c:cat>
            <c:strRef>
              <c:f>育休取得意向!$B$5:$B$10</c:f>
              <c:strCache>
                <c:ptCount val="6"/>
                <c:pt idx="0">
                  <c:v>H24</c:v>
                </c:pt>
                <c:pt idx="1">
                  <c:v>H25</c:v>
                </c:pt>
                <c:pt idx="2">
                  <c:v>H26</c:v>
                </c:pt>
                <c:pt idx="3">
                  <c:v>H27</c:v>
                </c:pt>
                <c:pt idx="4">
                  <c:v>H28</c:v>
                </c:pt>
                <c:pt idx="5">
                  <c:v>H29</c:v>
                </c:pt>
              </c:strCache>
            </c:strRef>
          </c:cat>
          <c:val>
            <c:numRef>
              <c:f>育休取得意向!$H$5:$H$10</c:f>
              <c:numCache>
                <c:formatCode>0.000</c:formatCode>
                <c:ptCount val="6"/>
                <c:pt idx="0">
                  <c:v>0.76200000000000001</c:v>
                </c:pt>
                <c:pt idx="1">
                  <c:v>0.75</c:v>
                </c:pt>
                <c:pt idx="2">
                  <c:v>0.80400000000000005</c:v>
                </c:pt>
                <c:pt idx="3">
                  <c:v>0.80099999999999993</c:v>
                </c:pt>
                <c:pt idx="4">
                  <c:v>0.84099999999999997</c:v>
                </c:pt>
                <c:pt idx="5">
                  <c:v>0.85199999999999998</c:v>
                </c:pt>
              </c:numCache>
            </c:numRef>
          </c:val>
          <c:smooth val="0"/>
          <c:extLst>
            <c:ext xmlns:c16="http://schemas.microsoft.com/office/drawing/2014/chart" uri="{C3380CC4-5D6E-409C-BE32-E72D297353CC}">
              <c16:uniqueId val="{00000000-7C56-4D03-9281-D0833B672397}"/>
            </c:ext>
          </c:extLst>
        </c:ser>
        <c:ser>
          <c:idx val="0"/>
          <c:order val="1"/>
          <c:tx>
            <c:strRef>
              <c:f>育休取得意向!$C$3</c:f>
              <c:strCache>
                <c:ptCount val="1"/>
                <c:pt idx="0">
                  <c:v>女性</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育休取得意向!$B$5:$B$10</c:f>
              <c:strCache>
                <c:ptCount val="6"/>
                <c:pt idx="0">
                  <c:v>H24</c:v>
                </c:pt>
                <c:pt idx="1">
                  <c:v>H25</c:v>
                </c:pt>
                <c:pt idx="2">
                  <c:v>H26</c:v>
                </c:pt>
                <c:pt idx="3">
                  <c:v>H27</c:v>
                </c:pt>
                <c:pt idx="4">
                  <c:v>H28</c:v>
                </c:pt>
                <c:pt idx="5">
                  <c:v>H29</c:v>
                </c:pt>
              </c:strCache>
            </c:strRef>
          </c:cat>
          <c:val>
            <c:numRef>
              <c:f>育休取得意向!$F$5:$F$10</c:f>
              <c:numCache>
                <c:formatCode>0.000</c:formatCode>
                <c:ptCount val="6"/>
                <c:pt idx="0">
                  <c:v>0.98</c:v>
                </c:pt>
                <c:pt idx="1">
                  <c:v>0.95099999999999996</c:v>
                </c:pt>
                <c:pt idx="2">
                  <c:v>0.97599999999999998</c:v>
                </c:pt>
                <c:pt idx="3">
                  <c:v>0.95900000000000007</c:v>
                </c:pt>
                <c:pt idx="4">
                  <c:v>0.95499999999999996</c:v>
                </c:pt>
                <c:pt idx="5">
                  <c:v>0.98199999999999998</c:v>
                </c:pt>
              </c:numCache>
            </c:numRef>
          </c:val>
          <c:smooth val="0"/>
          <c:extLst>
            <c:ext xmlns:c16="http://schemas.microsoft.com/office/drawing/2014/chart" uri="{C3380CC4-5D6E-409C-BE32-E72D297353CC}">
              <c16:uniqueId val="{00000001-7C56-4D03-9281-D0833B672397}"/>
            </c:ext>
          </c:extLst>
        </c:ser>
        <c:ser>
          <c:idx val="1"/>
          <c:order val="2"/>
          <c:tx>
            <c:strRef>
              <c:f>育休取得意向!$D$3</c:f>
              <c:strCache>
                <c:ptCount val="1"/>
                <c:pt idx="0">
                  <c:v>男性</c:v>
                </c:pt>
              </c:strCache>
            </c:strRef>
          </c:tx>
          <c:spPr>
            <a:ln>
              <a:solidFill>
                <a:schemeClr val="tx2">
                  <a:lumMod val="60000"/>
                  <a:lumOff val="40000"/>
                </a:schemeClr>
              </a:solidFill>
            </a:ln>
          </c:spPr>
          <c:marker>
            <c:symbol val="square"/>
            <c:size val="7"/>
            <c:spPr>
              <a:solidFill>
                <a:schemeClr val="tx2">
                  <a:lumMod val="60000"/>
                  <a:lumOff val="40000"/>
                </a:schemeClr>
              </a:solidFill>
              <a:ln>
                <a:solidFill>
                  <a:schemeClr val="tx2">
                    <a:lumMod val="60000"/>
                    <a:lumOff val="40000"/>
                  </a:schemeClr>
                </a:solidFill>
              </a:ln>
            </c:spPr>
          </c:marker>
          <c:dLbls>
            <c:dLbl>
              <c:idx val="0"/>
              <c:layout>
                <c:manualLayout>
                  <c:x val="-6.3888888888888884E-2"/>
                  <c:y val="5.55555555555555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C56-4D03-9281-D0833B672397}"/>
                </c:ext>
              </c:extLst>
            </c:dLbl>
            <c:dLbl>
              <c:idx val="1"/>
              <c:layout>
                <c:manualLayout>
                  <c:x val="-9.0644756361976539E-2"/>
                  <c:y val="6.03175853018373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C56-4D03-9281-D0833B672397}"/>
                </c:ext>
              </c:extLst>
            </c:dLbl>
            <c:dLbl>
              <c:idx val="2"/>
              <c:layout>
                <c:manualLayout>
                  <c:x val="-8.5089230066977412E-2"/>
                  <c:y val="5.55556805399324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C56-4D03-9281-D0833B672397}"/>
                </c:ext>
              </c:extLst>
            </c:dLbl>
            <c:dLbl>
              <c:idx val="3"/>
              <c:layout>
                <c:manualLayout>
                  <c:x val="-8.7867344341154757E-2"/>
                  <c:y val="5.07937757780277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C56-4D03-9281-D0833B672397}"/>
                </c:ext>
              </c:extLst>
            </c:dLbl>
            <c:dLbl>
              <c:idx val="4"/>
              <c:layout>
                <c:manualLayout>
                  <c:x val="-8.7866993214476871E-2"/>
                  <c:y val="5.52905886764154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C56-4D03-9281-D0833B672397}"/>
                </c:ext>
              </c:extLst>
            </c:dLbl>
            <c:dLbl>
              <c:idx val="5"/>
              <c:layout>
                <c:manualLayout>
                  <c:x val="-6.6147225679555652E-2"/>
                  <c:y val="5.50302176445351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C56-4D03-9281-D0833B672397}"/>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育休取得意向!$B$5:$B$10</c:f>
              <c:strCache>
                <c:ptCount val="6"/>
                <c:pt idx="0">
                  <c:v>H24</c:v>
                </c:pt>
                <c:pt idx="1">
                  <c:v>H25</c:v>
                </c:pt>
                <c:pt idx="2">
                  <c:v>H26</c:v>
                </c:pt>
                <c:pt idx="3">
                  <c:v>H27</c:v>
                </c:pt>
                <c:pt idx="4">
                  <c:v>H28</c:v>
                </c:pt>
                <c:pt idx="5">
                  <c:v>H29</c:v>
                </c:pt>
              </c:strCache>
            </c:strRef>
          </c:cat>
          <c:val>
            <c:numRef>
              <c:f>育休取得意向!$G$5:$G$10</c:f>
              <c:numCache>
                <c:formatCode>0.000</c:formatCode>
                <c:ptCount val="6"/>
                <c:pt idx="0">
                  <c:v>0.66799999999999993</c:v>
                </c:pt>
                <c:pt idx="1">
                  <c:v>0.67400000000000004</c:v>
                </c:pt>
                <c:pt idx="2">
                  <c:v>0.7</c:v>
                </c:pt>
                <c:pt idx="3">
                  <c:v>0.73599999999999999</c:v>
                </c:pt>
                <c:pt idx="4">
                  <c:v>0.77300000000000002</c:v>
                </c:pt>
                <c:pt idx="5">
                  <c:v>0.79500000000000004</c:v>
                </c:pt>
              </c:numCache>
            </c:numRef>
          </c:val>
          <c:smooth val="0"/>
          <c:extLst>
            <c:ext xmlns:c16="http://schemas.microsoft.com/office/drawing/2014/chart" uri="{C3380CC4-5D6E-409C-BE32-E72D297353CC}">
              <c16:uniqueId val="{00000008-7C56-4D03-9281-D0833B672397}"/>
            </c:ext>
          </c:extLst>
        </c:ser>
        <c:dLbls>
          <c:showLegendKey val="0"/>
          <c:showVal val="0"/>
          <c:showCatName val="0"/>
          <c:showSerName val="0"/>
          <c:showPercent val="0"/>
          <c:showBubbleSize val="0"/>
        </c:dLbls>
        <c:marker val="1"/>
        <c:smooth val="0"/>
        <c:axId val="116293120"/>
        <c:axId val="98637440"/>
      </c:lineChart>
      <c:catAx>
        <c:axId val="116293120"/>
        <c:scaling>
          <c:orientation val="minMax"/>
        </c:scaling>
        <c:delete val="0"/>
        <c:axPos val="b"/>
        <c:numFmt formatCode="General" sourceLinked="1"/>
        <c:majorTickMark val="out"/>
        <c:minorTickMark val="none"/>
        <c:tickLblPos val="nextTo"/>
        <c:crossAx val="98637440"/>
        <c:crosses val="autoZero"/>
        <c:auto val="1"/>
        <c:lblAlgn val="ctr"/>
        <c:lblOffset val="100"/>
        <c:noMultiLvlLbl val="0"/>
      </c:catAx>
      <c:valAx>
        <c:axId val="98637440"/>
        <c:scaling>
          <c:orientation val="minMax"/>
          <c:max val="1"/>
        </c:scaling>
        <c:delete val="0"/>
        <c:axPos val="l"/>
        <c:majorGridlines>
          <c:spPr>
            <a:ln>
              <a:solidFill>
                <a:sysClr val="window" lastClr="FFFFFF">
                  <a:lumMod val="75000"/>
                </a:sysClr>
              </a:solidFill>
            </a:ln>
          </c:spPr>
        </c:majorGridlines>
        <c:numFmt formatCode="0%" sourceLinked="0"/>
        <c:majorTickMark val="out"/>
        <c:minorTickMark val="none"/>
        <c:tickLblPos val="nextTo"/>
        <c:crossAx val="116293120"/>
        <c:crosses val="autoZero"/>
        <c:crossBetween val="between"/>
      </c:valAx>
      <c:spPr>
        <a:ln>
          <a:solidFill>
            <a:schemeClr val="tx1">
              <a:lumMod val="50000"/>
              <a:lumOff val="50000"/>
            </a:schemeClr>
          </a:solidFill>
        </a:ln>
      </c:spPr>
    </c:plotArea>
    <c:legend>
      <c:legendPos val="r"/>
      <c:layout>
        <c:manualLayout>
          <c:xMode val="edge"/>
          <c:yMode val="edge"/>
          <c:x val="0.1715445821638226"/>
          <c:y val="0.92072032662583847"/>
          <c:w val="0.70662460567823349"/>
          <c:h val="6.5966389617964416E-2"/>
        </c:manualLayout>
      </c:layout>
      <c:overlay val="0"/>
      <c:spPr>
        <a:noFill/>
        <a:ln>
          <a:noFill/>
        </a:ln>
      </c:spPr>
    </c:legend>
    <c:plotVisOnly val="1"/>
    <c:dispBlanksAs val="gap"/>
    <c:showDLblsOverMax val="0"/>
  </c:chart>
  <c:spPr>
    <a:ln>
      <a:noFill/>
    </a:ln>
  </c:spPr>
  <c:txPr>
    <a:bodyPr/>
    <a:lstStyle/>
    <a:p>
      <a:pPr>
        <a:defRPr sz="1050"/>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716907261592301"/>
          <c:y val="5.1400554097404488E-2"/>
          <c:w val="0.83449759405074364"/>
          <c:h val="0.76317512394284048"/>
        </c:manualLayout>
      </c:layout>
      <c:lineChart>
        <c:grouping val="standard"/>
        <c:varyColors val="0"/>
        <c:ser>
          <c:idx val="2"/>
          <c:order val="0"/>
          <c:tx>
            <c:strRef>
              <c:f>育休取得意向!$F$17</c:f>
              <c:strCache>
                <c:ptCount val="1"/>
                <c:pt idx="0">
                  <c:v>女性</c:v>
                </c:pt>
              </c:strCache>
            </c:strRef>
          </c:tx>
          <c:spPr>
            <a:ln>
              <a:solidFill>
                <a:schemeClr val="accent6">
                  <a:lumMod val="75000"/>
                </a:schemeClr>
              </a:solidFill>
            </a:ln>
          </c:spPr>
          <c:marker>
            <c:symbol val="diamond"/>
            <c:size val="7"/>
            <c:spPr>
              <a:solidFill>
                <a:schemeClr val="accent6">
                  <a:lumMod val="75000"/>
                </a:schemeClr>
              </a:solidFill>
              <a:ln>
                <a:solidFill>
                  <a:schemeClr val="accent6">
                    <a:lumMod val="75000"/>
                  </a:schemeClr>
                </a:solidFill>
              </a:ln>
            </c:spPr>
          </c:marker>
          <c:dLbls>
            <c:dLbl>
              <c:idx val="0"/>
              <c:layout>
                <c:manualLayout>
                  <c:x val="-6.9657859243954456E-2"/>
                  <c:y val="-4.48253048454076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70A-4C3E-BE2C-DC14700CA0B2}"/>
                </c:ext>
              </c:extLst>
            </c:dLbl>
            <c:dLbl>
              <c:idx val="1"/>
              <c:layout>
                <c:manualLayout>
                  <c:x val="-8.7072324054943084E-2"/>
                  <c:y val="5.9767073127210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0A-4C3E-BE2C-DC14700CA0B2}"/>
                </c:ext>
              </c:extLst>
            </c:dLbl>
            <c:dLbl>
              <c:idx val="2"/>
              <c:layout>
                <c:manualLayout>
                  <c:x val="-6.6174966281756786E-2"/>
                  <c:y val="-5.9767073127210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0A-4C3E-BE2C-DC14700CA0B2}"/>
                </c:ext>
              </c:extLst>
            </c:dLbl>
            <c:dLbl>
              <c:idx val="3"/>
              <c:layout>
                <c:manualLayout>
                  <c:x val="-7.662364516834988E-2"/>
                  <c:y val="7.4708841409012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0A-4C3E-BE2C-DC14700CA0B2}"/>
                </c:ext>
              </c:extLst>
            </c:dLbl>
            <c:dLbl>
              <c:idx val="4"/>
              <c:layout>
                <c:manualLayout>
                  <c:x val="-6.9657859243954443E-2"/>
                  <c:y val="-4.98058942726751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70A-4C3E-BE2C-DC14700CA0B2}"/>
                </c:ext>
              </c:extLst>
            </c:dLbl>
            <c:dLbl>
              <c:idx val="5"/>
              <c:layout>
                <c:manualLayout>
                  <c:x val="-7.6623645168349949E-2"/>
                  <c:y val="6.97282519817451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70A-4C3E-BE2C-DC14700CA0B2}"/>
                </c:ext>
              </c:extLst>
            </c:dLbl>
            <c:dLbl>
              <c:idx val="6"/>
              <c:layout>
                <c:manualLayout>
                  <c:x val="-7.662364516834988E-2"/>
                  <c:y val="-5.9767073127210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70A-4C3E-BE2C-DC14700CA0B2}"/>
                </c:ext>
              </c:extLst>
            </c:dLbl>
            <c:dLbl>
              <c:idx val="7"/>
              <c:layout>
                <c:manualLayout>
                  <c:x val="-7.662364516834988E-2"/>
                  <c:y val="7.47088414090126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70A-4C3E-BE2C-DC14700CA0B2}"/>
                </c:ext>
              </c:extLst>
            </c:dLbl>
            <c:dLbl>
              <c:idx val="8"/>
              <c:layout>
                <c:manualLayout>
                  <c:x val="-5.4107447261283102E-2"/>
                  <c:y val="6.11561205208760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70A-4C3E-BE2C-DC14700CA0B2}"/>
                </c:ext>
              </c:extLst>
            </c:dLbl>
            <c:dLbl>
              <c:idx val="9"/>
              <c:layout>
                <c:manualLayout>
                  <c:x val="-2.7863143697581777E-2"/>
                  <c:y val="-6.97282519817451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70A-4C3E-BE2C-DC14700CA0B2}"/>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育休取得意向!$B$23:$B$29</c:f>
              <c:strCache>
                <c:ptCount val="7"/>
                <c:pt idx="0">
                  <c:v>H24</c:v>
                </c:pt>
                <c:pt idx="1">
                  <c:v>H25</c:v>
                </c:pt>
                <c:pt idx="2">
                  <c:v>H26</c:v>
                </c:pt>
                <c:pt idx="3">
                  <c:v>H27</c:v>
                </c:pt>
                <c:pt idx="4">
                  <c:v>H28</c:v>
                </c:pt>
                <c:pt idx="5">
                  <c:v>H29</c:v>
                </c:pt>
                <c:pt idx="6">
                  <c:v>H30</c:v>
                </c:pt>
              </c:strCache>
            </c:strRef>
          </c:cat>
          <c:val>
            <c:numRef>
              <c:f>育休取得意向!$F$23:$F$29</c:f>
              <c:numCache>
                <c:formatCode>0.000</c:formatCode>
                <c:ptCount val="7"/>
                <c:pt idx="0">
                  <c:v>0.83599999999999997</c:v>
                </c:pt>
                <c:pt idx="1">
                  <c:v>0.83</c:v>
                </c:pt>
                <c:pt idx="2">
                  <c:v>0.86599999999999999</c:v>
                </c:pt>
                <c:pt idx="3">
                  <c:v>0.81499999999999995</c:v>
                </c:pt>
                <c:pt idx="4">
                  <c:v>0.81799999999999995</c:v>
                </c:pt>
                <c:pt idx="5">
                  <c:v>0.83200000000000007</c:v>
                </c:pt>
                <c:pt idx="6">
                  <c:v>0.82200000000000006</c:v>
                </c:pt>
              </c:numCache>
            </c:numRef>
          </c:val>
          <c:smooth val="0"/>
          <c:extLst>
            <c:ext xmlns:c16="http://schemas.microsoft.com/office/drawing/2014/chart" uri="{C3380CC4-5D6E-409C-BE32-E72D297353CC}">
              <c16:uniqueId val="{0000000A-370A-4C3E-BE2C-DC14700CA0B2}"/>
            </c:ext>
          </c:extLst>
        </c:ser>
        <c:ser>
          <c:idx val="0"/>
          <c:order val="1"/>
          <c:tx>
            <c:strRef>
              <c:f>育休取得意向!$G$17</c:f>
              <c:strCache>
                <c:ptCount val="1"/>
                <c:pt idx="0">
                  <c:v>男性</c:v>
                </c:pt>
              </c:strCache>
            </c:strRef>
          </c:tx>
          <c:spPr>
            <a:ln>
              <a:solidFill>
                <a:schemeClr val="tx2">
                  <a:lumMod val="60000"/>
                  <a:lumOff val="40000"/>
                </a:schemeClr>
              </a:solidFill>
            </a:ln>
          </c:spPr>
          <c:marker>
            <c:symbol val="square"/>
            <c:size val="7"/>
            <c:spPr>
              <a:solidFill>
                <a:schemeClr val="tx2">
                  <a:lumMod val="60000"/>
                  <a:lumOff val="40000"/>
                </a:schemeClr>
              </a:solidFill>
              <a:ln>
                <a:solidFill>
                  <a:schemeClr val="tx2">
                    <a:lumMod val="60000"/>
                    <a:lumOff val="40000"/>
                  </a:schemeClr>
                </a:solidFill>
              </a:ln>
            </c:spPr>
          </c:marker>
          <c:dLbls>
            <c:dLbl>
              <c:idx val="0"/>
              <c:layout>
                <c:manualLayout>
                  <c:x val="-6.6174966281756731E-2"/>
                  <c:y val="-6.47476625544776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70A-4C3E-BE2C-DC14700CA0B2}"/>
                </c:ext>
              </c:extLst>
            </c:dLbl>
            <c:dLbl>
              <c:idx val="1"/>
              <c:layout>
                <c:manualLayout>
                  <c:x val="-7.6947396725842776E-2"/>
                  <c:y val="-9.92617555661795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70A-4C3E-BE2C-DC14700CA0B2}"/>
                </c:ext>
              </c:extLst>
            </c:dLbl>
            <c:dLbl>
              <c:idx val="2"/>
              <c:layout>
                <c:manualLayout>
                  <c:x val="-8.0106538130547675E-2"/>
                  <c:y val="-6.47476625544777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70A-4C3E-BE2C-DC14700CA0B2}"/>
                </c:ext>
              </c:extLst>
            </c:dLbl>
            <c:dLbl>
              <c:idx val="3"/>
              <c:layout>
                <c:manualLayout>
                  <c:x val="-7.3464441243346945E-2"/>
                  <c:y val="-9.69464269453172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70A-4C3E-BE2C-DC14700CA0B2}"/>
                </c:ext>
              </c:extLst>
            </c:dLbl>
            <c:dLbl>
              <c:idx val="4"/>
              <c:layout>
                <c:manualLayout>
                  <c:x val="-7.3140752206152224E-2"/>
                  <c:y val="-5.97670731272102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70A-4C3E-BE2C-DC14700CA0B2}"/>
                </c:ext>
              </c:extLst>
            </c:dLbl>
            <c:dLbl>
              <c:idx val="5"/>
              <c:layout>
                <c:manualLayout>
                  <c:x val="-6.965811466191936E-2"/>
                  <c:y val="-0.1014639678094978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70A-4C3E-BE2C-DC14700CA0B2}"/>
                </c:ext>
              </c:extLst>
            </c:dLbl>
            <c:dLbl>
              <c:idx val="6"/>
              <c:layout>
                <c:manualLayout>
                  <c:x val="-7.662364516834988E-2"/>
                  <c:y val="-5.97670731272101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70A-4C3E-BE2C-DC14700CA0B2}"/>
                </c:ext>
              </c:extLst>
            </c:dLbl>
            <c:dLbl>
              <c:idx val="7"/>
              <c:layout>
                <c:manualLayout>
                  <c:x val="-7.3788309836277211E-2"/>
                  <c:y val="-8.29306674862267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70A-4C3E-BE2C-DC14700CA0B2}"/>
                </c:ext>
              </c:extLst>
            </c:dLbl>
            <c:dLbl>
              <c:idx val="8"/>
              <c:layout>
                <c:manualLayout>
                  <c:x val="-8.0106483615408286E-2"/>
                  <c:y val="-0.123475774598187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70A-4C3E-BE2C-DC14700CA0B2}"/>
                </c:ext>
              </c:extLst>
            </c:dLbl>
            <c:dLbl>
              <c:idx val="9"/>
              <c:layout>
                <c:manualLayout>
                  <c:x val="-2.4380250735384055E-2"/>
                  <c:y val="-0.119534146254420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70A-4C3E-BE2C-DC14700CA0B2}"/>
                </c:ext>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育休取得意向!$B$23:$B$29</c:f>
              <c:strCache>
                <c:ptCount val="7"/>
                <c:pt idx="0">
                  <c:v>H24</c:v>
                </c:pt>
                <c:pt idx="1">
                  <c:v>H25</c:v>
                </c:pt>
                <c:pt idx="2">
                  <c:v>H26</c:v>
                </c:pt>
                <c:pt idx="3">
                  <c:v>H27</c:v>
                </c:pt>
                <c:pt idx="4">
                  <c:v>H28</c:v>
                </c:pt>
                <c:pt idx="5">
                  <c:v>H29</c:v>
                </c:pt>
                <c:pt idx="6">
                  <c:v>H30</c:v>
                </c:pt>
              </c:strCache>
            </c:strRef>
          </c:cat>
          <c:val>
            <c:numRef>
              <c:f>育休取得意向!$G$23:$G$29</c:f>
              <c:numCache>
                <c:formatCode>0.000</c:formatCode>
                <c:ptCount val="7"/>
                <c:pt idx="0">
                  <c:v>1.89E-2</c:v>
                </c:pt>
                <c:pt idx="1">
                  <c:v>2.0299999999999999E-2</c:v>
                </c:pt>
                <c:pt idx="2">
                  <c:v>2.3E-2</c:v>
                </c:pt>
                <c:pt idx="3">
                  <c:v>2.6499999999999999E-2</c:v>
                </c:pt>
                <c:pt idx="4">
                  <c:v>3.1600000000000003E-2</c:v>
                </c:pt>
                <c:pt idx="5">
                  <c:v>5.1399999999999994E-2</c:v>
                </c:pt>
                <c:pt idx="6">
                  <c:v>6.1600000000000002E-2</c:v>
                </c:pt>
              </c:numCache>
            </c:numRef>
          </c:val>
          <c:smooth val="0"/>
          <c:extLst>
            <c:ext xmlns:c16="http://schemas.microsoft.com/office/drawing/2014/chart" uri="{C3380CC4-5D6E-409C-BE32-E72D297353CC}">
              <c16:uniqueId val="{00000015-370A-4C3E-BE2C-DC14700CA0B2}"/>
            </c:ext>
          </c:extLst>
        </c:ser>
        <c:dLbls>
          <c:showLegendKey val="0"/>
          <c:showVal val="0"/>
          <c:showCatName val="0"/>
          <c:showSerName val="0"/>
          <c:showPercent val="0"/>
          <c:showBubbleSize val="0"/>
        </c:dLbls>
        <c:marker val="1"/>
        <c:smooth val="0"/>
        <c:axId val="124700672"/>
        <c:axId val="98639168"/>
      </c:lineChart>
      <c:catAx>
        <c:axId val="124700672"/>
        <c:scaling>
          <c:orientation val="minMax"/>
        </c:scaling>
        <c:delete val="0"/>
        <c:axPos val="b"/>
        <c:numFmt formatCode="General" sourceLinked="1"/>
        <c:majorTickMark val="out"/>
        <c:minorTickMark val="none"/>
        <c:tickLblPos val="nextTo"/>
        <c:crossAx val="98639168"/>
        <c:crosses val="autoZero"/>
        <c:auto val="1"/>
        <c:lblAlgn val="ctr"/>
        <c:lblOffset val="100"/>
        <c:noMultiLvlLbl val="0"/>
      </c:catAx>
      <c:valAx>
        <c:axId val="98639168"/>
        <c:scaling>
          <c:orientation val="minMax"/>
          <c:max val="1"/>
        </c:scaling>
        <c:delete val="0"/>
        <c:axPos val="l"/>
        <c:majorGridlines>
          <c:spPr>
            <a:ln>
              <a:solidFill>
                <a:sysClr val="window" lastClr="FFFFFF">
                  <a:lumMod val="75000"/>
                </a:sysClr>
              </a:solidFill>
            </a:ln>
          </c:spPr>
        </c:majorGridlines>
        <c:numFmt formatCode="0%" sourceLinked="0"/>
        <c:majorTickMark val="out"/>
        <c:minorTickMark val="none"/>
        <c:tickLblPos val="nextTo"/>
        <c:crossAx val="124700672"/>
        <c:crosses val="autoZero"/>
        <c:crossBetween val="between"/>
      </c:valAx>
      <c:spPr>
        <a:ln>
          <a:solidFill>
            <a:schemeClr val="tx1">
              <a:lumMod val="50000"/>
              <a:lumOff val="50000"/>
            </a:schemeClr>
          </a:solidFill>
        </a:ln>
      </c:spPr>
    </c:plotArea>
    <c:legend>
      <c:legendPos val="r"/>
      <c:layout>
        <c:manualLayout>
          <c:xMode val="edge"/>
          <c:yMode val="edge"/>
          <c:x val="0.1715445821638226"/>
          <c:y val="0.92072032662583847"/>
          <c:w val="0.70662460567823349"/>
          <c:h val="6.5966389617964416E-2"/>
        </c:manualLayout>
      </c:layout>
      <c:overlay val="0"/>
      <c:spPr>
        <a:noFill/>
        <a:ln>
          <a:noFill/>
        </a:ln>
      </c:spPr>
    </c:legend>
    <c:plotVisOnly val="1"/>
    <c:dispBlanksAs val="gap"/>
    <c:showDLblsOverMax val="0"/>
  </c:chart>
  <c:spPr>
    <a:ln>
      <a:noFill/>
    </a:ln>
  </c:spPr>
  <c:txPr>
    <a:bodyPr/>
    <a:lstStyle/>
    <a:p>
      <a:pPr>
        <a:defRPr sz="1050"/>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33885791049882"/>
          <c:y val="0.1355872216115051"/>
          <c:w val="0.5602133234015092"/>
          <c:h val="0.81496946689704819"/>
        </c:manualLayout>
      </c:layout>
      <c:barChart>
        <c:barDir val="bar"/>
        <c:grouping val="percentStacked"/>
        <c:varyColors val="0"/>
        <c:ser>
          <c:idx val="0"/>
          <c:order val="0"/>
          <c:tx>
            <c:strRef>
              <c:f>Sheet1!$B$1</c:f>
              <c:strCache>
                <c:ptCount val="1"/>
                <c:pt idx="0">
                  <c:v>同一就業継続</c:v>
                </c:pt>
              </c:strCache>
            </c:strRef>
          </c:tx>
          <c:spPr>
            <a:solidFill>
              <a:srgbClr val="009ED6"/>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1"/>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Sheet1!$B$2:$B$6</c:f>
              <c:numCache>
                <c:formatCode>0.0%</c:formatCode>
                <c:ptCount val="5"/>
                <c:pt idx="0">
                  <c:v>0.63200000000000001</c:v>
                </c:pt>
                <c:pt idx="1">
                  <c:v>0.61499999999999999</c:v>
                </c:pt>
                <c:pt idx="2">
                  <c:v>0.58699999999999997</c:v>
                </c:pt>
                <c:pt idx="3">
                  <c:v>0.42299999999999999</c:v>
                </c:pt>
                <c:pt idx="4">
                  <c:v>0.59</c:v>
                </c:pt>
              </c:numCache>
            </c:numRef>
          </c:val>
          <c:extLst>
            <c:ext xmlns:c16="http://schemas.microsoft.com/office/drawing/2014/chart" uri="{C3380CC4-5D6E-409C-BE32-E72D297353CC}">
              <c16:uniqueId val="{00000000-4EC1-498A-8464-DA5471B34EC3}"/>
            </c:ext>
          </c:extLst>
        </c:ser>
        <c:ser>
          <c:idx val="1"/>
          <c:order val="1"/>
          <c:tx>
            <c:strRef>
              <c:f>Sheet1!$C$1</c:f>
              <c:strCache>
                <c:ptCount val="1"/>
                <c:pt idx="0">
                  <c:v>転職</c:v>
                </c:pt>
              </c:strCache>
            </c:strRef>
          </c:tx>
          <c:spPr>
            <a:solidFill>
              <a:srgbClr val="FE920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Sheet1!$C$2:$C$6</c:f>
              <c:numCache>
                <c:formatCode>0.0%</c:formatCode>
                <c:ptCount val="5"/>
                <c:pt idx="0">
                  <c:v>0.158</c:v>
                </c:pt>
                <c:pt idx="1">
                  <c:v>0.13300000000000001</c:v>
                </c:pt>
                <c:pt idx="2">
                  <c:v>8.6999999999999994E-2</c:v>
                </c:pt>
                <c:pt idx="3">
                  <c:v>0.154</c:v>
                </c:pt>
                <c:pt idx="4">
                  <c:v>0.115</c:v>
                </c:pt>
              </c:numCache>
            </c:numRef>
          </c:val>
          <c:extLst>
            <c:ext xmlns:c16="http://schemas.microsoft.com/office/drawing/2014/chart" uri="{C3380CC4-5D6E-409C-BE32-E72D297353CC}">
              <c16:uniqueId val="{00000001-4EC1-498A-8464-DA5471B34EC3}"/>
            </c:ext>
          </c:extLst>
        </c:ser>
        <c:ser>
          <c:idx val="2"/>
          <c:order val="2"/>
          <c:tx>
            <c:strRef>
              <c:f>Sheet1!$D$1</c:f>
              <c:strCache>
                <c:ptCount val="1"/>
                <c:pt idx="0">
                  <c:v>離職</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Sheet1!$D$2:$D$6</c:f>
              <c:numCache>
                <c:formatCode>0.0%</c:formatCode>
                <c:ptCount val="5"/>
                <c:pt idx="0">
                  <c:v>0.21099999999999999</c:v>
                </c:pt>
                <c:pt idx="1">
                  <c:v>0.23</c:v>
                </c:pt>
                <c:pt idx="2">
                  <c:v>0.308</c:v>
                </c:pt>
                <c:pt idx="3">
                  <c:v>0.42299999999999999</c:v>
                </c:pt>
                <c:pt idx="4">
                  <c:v>0.27800000000000002</c:v>
                </c:pt>
              </c:numCache>
            </c:numRef>
          </c:val>
          <c:extLst>
            <c:ext xmlns:c16="http://schemas.microsoft.com/office/drawing/2014/chart" uri="{C3380CC4-5D6E-409C-BE32-E72D297353CC}">
              <c16:uniqueId val="{00000002-4EC1-498A-8464-DA5471B34EC3}"/>
            </c:ext>
          </c:extLst>
        </c:ser>
        <c:ser>
          <c:idx val="3"/>
          <c:order val="3"/>
          <c:tx>
            <c:strRef>
              <c:f>Sheet1!$E$1</c:f>
              <c:strCache>
                <c:ptCount val="1"/>
                <c:pt idx="0">
                  <c:v>不詳</c:v>
                </c:pt>
              </c:strCache>
            </c:strRef>
          </c:tx>
          <c:spPr>
            <a:solidFill>
              <a:schemeClr val="accent1">
                <a:lumMod val="6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4EC1-498A-8464-DA5471B34EC3}"/>
                </c:ext>
              </c:extLst>
            </c:dLbl>
            <c:dLbl>
              <c:idx val="1"/>
              <c:layout>
                <c:manualLayout>
                  <c:x val="3.4969403492878942E-2"/>
                  <c:y val="-8.2404567207818921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B2-4530-8D85-4C8803B79BA4}"/>
                </c:ext>
              </c:extLst>
            </c:dLbl>
            <c:dLbl>
              <c:idx val="2"/>
              <c:layout>
                <c:manualLayout>
                  <c:x val="3.4969403492878942E-2"/>
                  <c:y val="-4.494846499222509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B2-4530-8D85-4C8803B79BA4}"/>
                </c:ext>
              </c:extLst>
            </c:dLbl>
            <c:dLbl>
              <c:idx val="3"/>
              <c:delete val="1"/>
              <c:extLst>
                <c:ext xmlns:c15="http://schemas.microsoft.com/office/drawing/2012/chart" uri="{CE6537A1-D6FC-4f65-9D91-7224C49458BB}"/>
                <c:ext xmlns:c16="http://schemas.microsoft.com/office/drawing/2014/chart" uri="{C3380CC4-5D6E-409C-BE32-E72D297353CC}">
                  <c16:uniqueId val="{00000004-4EC1-498A-8464-DA5471B34EC3}"/>
                </c:ext>
              </c:extLst>
            </c:dLbl>
            <c:dLbl>
              <c:idx val="4"/>
              <c:layout>
                <c:manualLayout>
                  <c:x val="3.4969403492878838E-2"/>
                  <c:y val="4.494846499222406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B2-4530-8D85-4C8803B79BA4}"/>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Sheet1!$E$2:$E$6</c:f>
              <c:numCache>
                <c:formatCode>0.0%</c:formatCode>
                <c:ptCount val="5"/>
                <c:pt idx="0">
                  <c:v>0</c:v>
                </c:pt>
                <c:pt idx="1">
                  <c:v>2.1999999999999999E-2</c:v>
                </c:pt>
                <c:pt idx="2">
                  <c:v>1.9E-2</c:v>
                </c:pt>
                <c:pt idx="3">
                  <c:v>0</c:v>
                </c:pt>
                <c:pt idx="4">
                  <c:v>1.7000000000000001E-2</c:v>
                </c:pt>
              </c:numCache>
            </c:numRef>
          </c:val>
          <c:extLst>
            <c:ext xmlns:c16="http://schemas.microsoft.com/office/drawing/2014/chart" uri="{C3380CC4-5D6E-409C-BE32-E72D297353CC}">
              <c16:uniqueId val="{00000003-4EC1-498A-8464-DA5471B34EC3}"/>
            </c:ext>
          </c:extLst>
        </c:ser>
        <c:dLbls>
          <c:dLblPos val="ctr"/>
          <c:showLegendKey val="0"/>
          <c:showVal val="1"/>
          <c:showCatName val="0"/>
          <c:showSerName val="0"/>
          <c:showPercent val="0"/>
          <c:showBubbleSize val="0"/>
        </c:dLbls>
        <c:gapWidth val="79"/>
        <c:overlap val="100"/>
        <c:axId val="31751680"/>
        <c:axId val="115452736"/>
      </c:barChart>
      <c:catAx>
        <c:axId val="31751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15452736"/>
        <c:crosses val="autoZero"/>
        <c:auto val="1"/>
        <c:lblAlgn val="ctr"/>
        <c:lblOffset val="100"/>
        <c:noMultiLvlLbl val="0"/>
      </c:catAx>
      <c:valAx>
        <c:axId val="1154527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high"/>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n-ea"/>
                <a:cs typeface="+mn-cs"/>
              </a:defRPr>
            </a:pPr>
            <a:endParaRPr lang="ja-JP"/>
          </a:p>
        </c:txPr>
        <c:crossAx val="31751680"/>
        <c:crosses val="autoZero"/>
        <c:crossBetween val="between"/>
        <c:majorUnit val="0.2"/>
      </c:valAx>
      <c:spPr>
        <a:noFill/>
        <a:ln>
          <a:noFill/>
        </a:ln>
        <a:effectLst/>
      </c:spPr>
    </c:plotArea>
    <c:legend>
      <c:legendPos val="r"/>
      <c:layout>
        <c:manualLayout>
          <c:xMode val="edge"/>
          <c:yMode val="edge"/>
          <c:x val="0.87060666752254512"/>
          <c:y val="0.33472555599835496"/>
          <c:w val="0.12939333247745488"/>
          <c:h val="0.3215591950048452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showDLblsOverMax val="0"/>
  </c:chart>
  <c:spPr>
    <a:noFill/>
    <a:ln>
      <a:noFill/>
    </a:ln>
    <a:effectLst/>
  </c:spPr>
  <c:txPr>
    <a:bodyPr/>
    <a:lstStyle/>
    <a:p>
      <a:pPr>
        <a:defRPr baseline="0">
          <a:latin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734972738639945"/>
          <c:y val="0.14470346057454858"/>
          <c:w val="0.61236653412851094"/>
          <c:h val="0.83199609579968226"/>
        </c:manualLayout>
      </c:layout>
      <c:barChart>
        <c:barDir val="bar"/>
        <c:grouping val="clustered"/>
        <c:varyColors val="0"/>
        <c:ser>
          <c:idx val="0"/>
          <c:order val="0"/>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経営課題H31年度版!$B$5:$B$12</c:f>
              <c:strCache>
                <c:ptCount val="8"/>
                <c:pt idx="0">
                  <c:v>人材の不足</c:v>
                </c:pt>
                <c:pt idx="1">
                  <c:v>製品・サービス・技術の不足</c:v>
                </c:pt>
                <c:pt idx="2">
                  <c:v>知識・ノウハウの不足</c:v>
                </c:pt>
                <c:pt idx="3">
                  <c:v>資金の不足</c:v>
                </c:pt>
                <c:pt idx="4">
                  <c:v>設備の老朽化・不足</c:v>
                </c:pt>
                <c:pt idx="5">
                  <c:v>市場情報の不足</c:v>
                </c:pt>
                <c:pt idx="6">
                  <c:v>許認可等に係わる規制・制度</c:v>
                </c:pt>
                <c:pt idx="7">
                  <c:v>その他</c:v>
                </c:pt>
              </c:strCache>
            </c:strRef>
          </c:cat>
          <c:val>
            <c:numRef>
              <c:f>経営課題H31年度版!$D$5:$D$12</c:f>
              <c:numCache>
                <c:formatCode>General</c:formatCode>
                <c:ptCount val="8"/>
                <c:pt idx="0">
                  <c:v>0.75099999999999989</c:v>
                </c:pt>
                <c:pt idx="1">
                  <c:v>0.38100000000000001</c:v>
                </c:pt>
                <c:pt idx="2">
                  <c:v>0.28800000000000003</c:v>
                </c:pt>
                <c:pt idx="3">
                  <c:v>0.26100000000000001</c:v>
                </c:pt>
                <c:pt idx="4">
                  <c:v>0.22800000000000001</c:v>
                </c:pt>
                <c:pt idx="5">
                  <c:v>0.188</c:v>
                </c:pt>
                <c:pt idx="6">
                  <c:v>8.8000000000000009E-2</c:v>
                </c:pt>
                <c:pt idx="7">
                  <c:v>1.1000000000000001E-2</c:v>
                </c:pt>
              </c:numCache>
            </c:numRef>
          </c:val>
          <c:extLst>
            <c:ext xmlns:c16="http://schemas.microsoft.com/office/drawing/2014/chart" uri="{C3380CC4-5D6E-409C-BE32-E72D297353CC}">
              <c16:uniqueId val="{00000000-B70A-433A-83E9-B23E0D1169E5}"/>
            </c:ext>
          </c:extLst>
        </c:ser>
        <c:dLbls>
          <c:showLegendKey val="0"/>
          <c:showVal val="0"/>
          <c:showCatName val="0"/>
          <c:showSerName val="0"/>
          <c:showPercent val="0"/>
          <c:showBubbleSize val="0"/>
        </c:dLbls>
        <c:gapWidth val="150"/>
        <c:axId val="45427200"/>
        <c:axId val="52148992"/>
      </c:barChart>
      <c:catAx>
        <c:axId val="45427200"/>
        <c:scaling>
          <c:orientation val="maxMin"/>
        </c:scaling>
        <c:delete val="0"/>
        <c:axPos val="l"/>
        <c:numFmt formatCode="General" sourceLinked="0"/>
        <c:majorTickMark val="out"/>
        <c:minorTickMark val="none"/>
        <c:tickLblPos val="nextTo"/>
        <c:txPr>
          <a:bodyPr/>
          <a:lstStyle/>
          <a:p>
            <a:pPr>
              <a:defRPr sz="1100"/>
            </a:pPr>
            <a:endParaRPr lang="ja-JP"/>
          </a:p>
        </c:txPr>
        <c:crossAx val="52148992"/>
        <c:crosses val="autoZero"/>
        <c:auto val="1"/>
        <c:lblAlgn val="ctr"/>
        <c:lblOffset val="100"/>
        <c:noMultiLvlLbl val="0"/>
      </c:catAx>
      <c:valAx>
        <c:axId val="52148992"/>
        <c:scaling>
          <c:orientation val="minMax"/>
        </c:scaling>
        <c:delete val="0"/>
        <c:axPos val="t"/>
        <c:majorGridlines/>
        <c:numFmt formatCode="0%" sourceLinked="0"/>
        <c:majorTickMark val="out"/>
        <c:minorTickMark val="none"/>
        <c:tickLblPos val="nextTo"/>
        <c:crossAx val="45427200"/>
        <c:crosses val="autoZero"/>
        <c:crossBetween val="between"/>
        <c:majorUnit val="0.1"/>
      </c:valAx>
      <c:spPr>
        <a:ln>
          <a:solidFill>
            <a:schemeClr val="bg1">
              <a:lumMod val="50000"/>
            </a:schemeClr>
          </a:solidFill>
        </a:ln>
      </c:spPr>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201227659360457E-2"/>
          <c:y val="2.7308673529259895E-2"/>
          <c:w val="0.90020150309986879"/>
          <c:h val="0.69229078947986067"/>
        </c:manualLayout>
      </c:layout>
      <c:barChart>
        <c:barDir val="col"/>
        <c:grouping val="clustered"/>
        <c:varyColors val="0"/>
        <c:ser>
          <c:idx val="0"/>
          <c:order val="0"/>
          <c:spPr>
            <a:solidFill>
              <a:srgbClr val="5B9BD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'3'!$AT$16:$AT$26</c:f>
              <c:strCache>
                <c:ptCount val="11"/>
                <c:pt idx="0">
                  <c:v>20～24歳</c:v>
                </c:pt>
                <c:pt idx="1">
                  <c:v>25～29歳</c:v>
                </c:pt>
                <c:pt idx="2">
                  <c:v>30～34歳</c:v>
                </c:pt>
                <c:pt idx="3">
                  <c:v>35～39歳</c:v>
                </c:pt>
                <c:pt idx="4">
                  <c:v>40～44歳</c:v>
                </c:pt>
                <c:pt idx="5">
                  <c:v>45～49歳</c:v>
                </c:pt>
                <c:pt idx="6">
                  <c:v>50～54歳</c:v>
                </c:pt>
                <c:pt idx="7">
                  <c:v>55～59歳</c:v>
                </c:pt>
                <c:pt idx="8">
                  <c:v>60～64歳</c:v>
                </c:pt>
                <c:pt idx="9">
                  <c:v>65歳以上</c:v>
                </c:pt>
                <c:pt idx="10">
                  <c:v>全年齢平均</c:v>
                </c:pt>
              </c:strCache>
            </c:strRef>
          </c:cat>
          <c:val>
            <c:numRef>
              <c:f>'3'!$AU$16:$AU$26</c:f>
              <c:numCache>
                <c:formatCode>0.0%</c:formatCode>
                <c:ptCount val="11"/>
                <c:pt idx="0">
                  <c:v>6.637168141592921E-2</c:v>
                </c:pt>
                <c:pt idx="1">
                  <c:v>0.1048951048951049</c:v>
                </c:pt>
                <c:pt idx="2">
                  <c:v>0.12844036697247707</c:v>
                </c:pt>
                <c:pt idx="3">
                  <c:v>0.14560439560439561</c:v>
                </c:pt>
                <c:pt idx="4">
                  <c:v>0.14318706697459585</c:v>
                </c:pt>
                <c:pt idx="5">
                  <c:v>0.14412416851441243</c:v>
                </c:pt>
                <c:pt idx="6">
                  <c:v>0.12793733681462141</c:v>
                </c:pt>
                <c:pt idx="7">
                  <c:v>0.11370262390670553</c:v>
                </c:pt>
                <c:pt idx="8">
                  <c:v>7.3825503355704702E-2</c:v>
                </c:pt>
                <c:pt idx="9">
                  <c:v>5.737704918032787E-2</c:v>
                </c:pt>
                <c:pt idx="10">
                  <c:v>0.11062431544359255</c:v>
                </c:pt>
              </c:numCache>
            </c:numRef>
          </c:val>
          <c:extLst>
            <c:ext xmlns:c16="http://schemas.microsoft.com/office/drawing/2014/chart" uri="{C3380CC4-5D6E-409C-BE32-E72D297353CC}">
              <c16:uniqueId val="{00000000-9768-4D60-B876-FF07BA2D8488}"/>
            </c:ext>
          </c:extLst>
        </c:ser>
        <c:dLbls>
          <c:showLegendKey val="0"/>
          <c:showVal val="0"/>
          <c:showCatName val="0"/>
          <c:showSerName val="0"/>
          <c:showPercent val="0"/>
          <c:showBubbleSize val="0"/>
        </c:dLbls>
        <c:gapWidth val="150"/>
        <c:axId val="644793967"/>
        <c:axId val="633859567"/>
      </c:barChart>
      <c:catAx>
        <c:axId val="644793967"/>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633859567"/>
        <c:crosses val="autoZero"/>
        <c:auto val="1"/>
        <c:lblAlgn val="ctr"/>
        <c:lblOffset val="100"/>
        <c:noMultiLvlLbl val="0"/>
      </c:catAx>
      <c:valAx>
        <c:axId val="63385956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ja-JP"/>
          </a:p>
        </c:txPr>
        <c:crossAx val="644793967"/>
        <c:crosses val="autoZero"/>
        <c:crossBetween val="between"/>
        <c:majorUnit val="5.000000000000001E-2"/>
      </c:valAx>
      <c:spPr>
        <a:noFill/>
        <a:ln>
          <a:solidFill>
            <a:schemeClr val="bg1">
              <a:lumMod val="65000"/>
            </a:schemeClr>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9348946965499743"/>
          <c:y val="0.1121553442961367"/>
          <c:w val="0.55483195535696017"/>
          <c:h val="0.83859805467113002"/>
        </c:manualLayout>
      </c:layout>
      <c:barChart>
        <c:barDir val="bar"/>
        <c:grouping val="clustered"/>
        <c:varyColors val="0"/>
        <c:ser>
          <c:idx val="0"/>
          <c:order val="0"/>
          <c:tx>
            <c:v>事業所</c:v>
          </c:tx>
          <c:spPr>
            <a:solidFill>
              <a:srgbClr val="FF6161"/>
            </a:solidFill>
          </c:spPr>
          <c:invertIfNegative val="0"/>
          <c:dLbls>
            <c:numFmt formatCode="0.0%" sourceLinked="0"/>
            <c:spPr>
              <a:noFill/>
              <a:ln>
                <a:noFill/>
              </a:ln>
              <a:effectLst/>
            </c:spPr>
            <c:txPr>
              <a:bodyPr wrap="square" lIns="38100" tIns="19050" rIns="38100" bIns="19050" anchor="ctr">
                <a:spAutoFit/>
              </a:bodyPr>
              <a:lstStyle/>
              <a:p>
                <a:pPr>
                  <a:defRPr sz="11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男性WLB!$B$143:$B$152</c:f>
              <c:strCache>
                <c:ptCount val="10"/>
                <c:pt idx="0">
                  <c:v>代替要員の確保が困難</c:v>
                </c:pt>
                <c:pt idx="1">
                  <c:v>男性自身に育児休業を取る意識がない</c:v>
                </c:pt>
                <c:pt idx="2">
                  <c:v>休業中の賃金補償</c:v>
                </c:pt>
                <c:pt idx="3">
                  <c:v>前例（モデル）がない</c:v>
                </c:pt>
                <c:pt idx="4">
                  <c:v>職場がそのような雰囲気ではない</c:v>
                </c:pt>
                <c:pt idx="5">
                  <c:v>社会全体の認識の欠如</c:v>
                </c:pt>
                <c:pt idx="6">
                  <c:v>キャリア形成において不利になる懸念</c:v>
                </c:pt>
                <c:pt idx="7">
                  <c:v>上司の理解が進まない</c:v>
                </c:pt>
                <c:pt idx="8">
                  <c:v>その他</c:v>
                </c:pt>
                <c:pt idx="9">
                  <c:v>無回答</c:v>
                </c:pt>
              </c:strCache>
            </c:strRef>
          </c:cat>
          <c:val>
            <c:numRef>
              <c:f>男性WLB!$C$143:$C$152</c:f>
              <c:numCache>
                <c:formatCode>0.00</c:formatCode>
                <c:ptCount val="10"/>
                <c:pt idx="0">
                  <c:v>0.66099999999999992</c:v>
                </c:pt>
                <c:pt idx="1">
                  <c:v>0.49299999999999999</c:v>
                </c:pt>
                <c:pt idx="2">
                  <c:v>0.38700000000000001</c:v>
                </c:pt>
                <c:pt idx="3">
                  <c:v>0.38600000000000001</c:v>
                </c:pt>
                <c:pt idx="4">
                  <c:v>0.23199999999999998</c:v>
                </c:pt>
                <c:pt idx="5">
                  <c:v>0.157</c:v>
                </c:pt>
                <c:pt idx="6">
                  <c:v>0.121</c:v>
                </c:pt>
                <c:pt idx="7">
                  <c:v>0.106</c:v>
                </c:pt>
                <c:pt idx="8">
                  <c:v>3.5000000000000003E-2</c:v>
                </c:pt>
                <c:pt idx="9">
                  <c:v>1.7000000000000001E-2</c:v>
                </c:pt>
              </c:numCache>
            </c:numRef>
          </c:val>
          <c:extLst>
            <c:ext xmlns:c16="http://schemas.microsoft.com/office/drawing/2014/chart" uri="{C3380CC4-5D6E-409C-BE32-E72D297353CC}">
              <c16:uniqueId val="{00000000-09D2-49C4-9C89-69243730FE2A}"/>
            </c:ext>
          </c:extLst>
        </c:ser>
        <c:ser>
          <c:idx val="1"/>
          <c:order val="1"/>
          <c:tx>
            <c:v>従業員</c:v>
          </c:tx>
          <c:spPr>
            <a:solidFill>
              <a:schemeClr val="tx2">
                <a:lumMod val="60000"/>
                <a:lumOff val="40000"/>
              </a:schemeClr>
            </a:solidFill>
          </c:spPr>
          <c:invertIfNegative val="0"/>
          <c:dLbls>
            <c:dLbl>
              <c:idx val="3"/>
              <c:layout>
                <c:manualLayout>
                  <c:x val="-3.6130533643714533E-3"/>
                  <c:y val="-1.4607404578659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D2-49C4-9C89-69243730FE2A}"/>
                </c:ext>
              </c:extLst>
            </c:dLbl>
            <c:numFmt formatCode="0.0%" sourceLinked="0"/>
            <c:spPr>
              <a:noFill/>
              <a:ln>
                <a:noFill/>
              </a:ln>
              <a:effectLst/>
            </c:spPr>
            <c:txPr>
              <a:bodyPr wrap="square" lIns="38100" tIns="19050" rIns="38100" bIns="19050" anchor="ctr">
                <a:spAutoFit/>
              </a:bodyPr>
              <a:lstStyle/>
              <a:p>
                <a:pPr>
                  <a:defRPr sz="11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男性WLB!$B$143:$B$152</c:f>
              <c:strCache>
                <c:ptCount val="10"/>
                <c:pt idx="0">
                  <c:v>代替要員の確保が困難</c:v>
                </c:pt>
                <c:pt idx="1">
                  <c:v>男性自身に育児休業を取る意識がない</c:v>
                </c:pt>
                <c:pt idx="2">
                  <c:v>休業中の賃金補償</c:v>
                </c:pt>
                <c:pt idx="3">
                  <c:v>前例（モデル）がない</c:v>
                </c:pt>
                <c:pt idx="4">
                  <c:v>職場がそのような雰囲気ではない</c:v>
                </c:pt>
                <c:pt idx="5">
                  <c:v>社会全体の認識の欠如</c:v>
                </c:pt>
                <c:pt idx="6">
                  <c:v>キャリア形成において不利になる懸念</c:v>
                </c:pt>
                <c:pt idx="7">
                  <c:v>上司の理解が進まない</c:v>
                </c:pt>
                <c:pt idx="8">
                  <c:v>その他</c:v>
                </c:pt>
                <c:pt idx="9">
                  <c:v>無回答</c:v>
                </c:pt>
              </c:strCache>
            </c:strRef>
          </c:cat>
          <c:val>
            <c:numRef>
              <c:f>男性WLB!$H$143:$H$152</c:f>
              <c:numCache>
                <c:formatCode>0.00</c:formatCode>
                <c:ptCount val="10"/>
                <c:pt idx="0">
                  <c:v>0.53857791225416041</c:v>
                </c:pt>
                <c:pt idx="1">
                  <c:v>0.4500756429652043</c:v>
                </c:pt>
                <c:pt idx="2">
                  <c:v>0.48033282904689861</c:v>
                </c:pt>
                <c:pt idx="3">
                  <c:v>0.39863842662632382</c:v>
                </c:pt>
                <c:pt idx="4">
                  <c:v>0.52647503782148264</c:v>
                </c:pt>
                <c:pt idx="5">
                  <c:v>0.40847201210287443</c:v>
                </c:pt>
                <c:pt idx="6">
                  <c:v>0.35627836611195157</c:v>
                </c:pt>
                <c:pt idx="7">
                  <c:v>0.29954614220877457</c:v>
                </c:pt>
                <c:pt idx="8">
                  <c:v>2.3449319213313159E-2</c:v>
                </c:pt>
                <c:pt idx="9">
                  <c:v>6.0514372163388806E-3</c:v>
                </c:pt>
              </c:numCache>
            </c:numRef>
          </c:val>
          <c:extLst>
            <c:ext xmlns:c16="http://schemas.microsoft.com/office/drawing/2014/chart" uri="{C3380CC4-5D6E-409C-BE32-E72D297353CC}">
              <c16:uniqueId val="{00000001-09D2-49C4-9C89-69243730FE2A}"/>
            </c:ext>
          </c:extLst>
        </c:ser>
        <c:dLbls>
          <c:showLegendKey val="0"/>
          <c:showVal val="0"/>
          <c:showCatName val="0"/>
          <c:showSerName val="0"/>
          <c:showPercent val="0"/>
          <c:showBubbleSize val="0"/>
        </c:dLbls>
        <c:gapWidth val="150"/>
        <c:axId val="54944768"/>
        <c:axId val="135677632"/>
      </c:barChart>
      <c:catAx>
        <c:axId val="54944768"/>
        <c:scaling>
          <c:orientation val="maxMin"/>
        </c:scaling>
        <c:delete val="0"/>
        <c:axPos val="l"/>
        <c:numFmt formatCode="General" sourceLinked="0"/>
        <c:majorTickMark val="none"/>
        <c:minorTickMark val="none"/>
        <c:tickLblPos val="nextTo"/>
        <c:txPr>
          <a:bodyPr/>
          <a:lstStyle/>
          <a:p>
            <a:pPr>
              <a:defRPr sz="1050"/>
            </a:pPr>
            <a:endParaRPr lang="ja-JP"/>
          </a:p>
        </c:txPr>
        <c:crossAx val="135677632"/>
        <c:crosses val="autoZero"/>
        <c:auto val="1"/>
        <c:lblAlgn val="ctr"/>
        <c:lblOffset val="100"/>
        <c:noMultiLvlLbl val="0"/>
      </c:catAx>
      <c:valAx>
        <c:axId val="135677632"/>
        <c:scaling>
          <c:orientation val="minMax"/>
        </c:scaling>
        <c:delete val="0"/>
        <c:axPos val="t"/>
        <c:majorGridlines/>
        <c:numFmt formatCode="0%" sourceLinked="0"/>
        <c:majorTickMark val="out"/>
        <c:minorTickMark val="none"/>
        <c:tickLblPos val="nextTo"/>
        <c:txPr>
          <a:bodyPr/>
          <a:lstStyle/>
          <a:p>
            <a:pPr>
              <a:defRPr sz="1100"/>
            </a:pPr>
            <a:endParaRPr lang="ja-JP"/>
          </a:p>
        </c:txPr>
        <c:crossAx val="54944768"/>
        <c:crosses val="autoZero"/>
        <c:crossBetween val="between"/>
        <c:majorUnit val="0.1"/>
      </c:valAx>
      <c:spPr>
        <a:noFill/>
        <a:ln>
          <a:solidFill>
            <a:schemeClr val="bg1">
              <a:lumMod val="50000"/>
            </a:schemeClr>
          </a:solidFill>
        </a:ln>
      </c:spPr>
    </c:plotArea>
    <c:legend>
      <c:legendPos val="r"/>
      <c:layout>
        <c:manualLayout>
          <c:xMode val="edge"/>
          <c:yMode val="edge"/>
          <c:x val="0.79533993444729123"/>
          <c:y val="0.71900002256107698"/>
          <c:w val="0.13062383458162713"/>
          <c:h val="0.12653163572702877"/>
        </c:manualLayout>
      </c:layout>
      <c:overlay val="0"/>
      <c:spPr>
        <a:solidFill>
          <a:schemeClr val="bg1"/>
        </a:solidFill>
        <a:ln>
          <a:solidFill>
            <a:schemeClr val="bg1">
              <a:lumMod val="50000"/>
            </a:schemeClr>
          </a:solidFill>
        </a:ln>
      </c:spPr>
      <c:txPr>
        <a:bodyPr/>
        <a:lstStyle/>
        <a:p>
          <a:pPr>
            <a:defRPr sz="1100"/>
          </a:pPr>
          <a:endParaRPr lang="ja-JP"/>
        </a:p>
      </c:txPr>
    </c:legend>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4543106962857624"/>
          <c:y val="4.6974926647303079E-2"/>
          <c:w val="0.40864925001569746"/>
          <c:h val="0.79291354949327308"/>
        </c:manualLayout>
      </c:layout>
      <c:barChart>
        <c:barDir val="bar"/>
        <c:grouping val="clustered"/>
        <c:varyColors val="0"/>
        <c:ser>
          <c:idx val="0"/>
          <c:order val="0"/>
          <c:tx>
            <c:v>育休取得者(n=435)</c:v>
          </c:tx>
          <c:spPr>
            <a:solidFill>
              <a:schemeClr val="accent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休業中の業務担当者!$B$36:$B$45</c:f>
              <c:strCache>
                <c:ptCount val="10"/>
                <c:pt idx="0">
                  <c:v>休業前の仕事整理により、引き継ぎ不要だった</c:v>
                </c:pt>
                <c:pt idx="1">
                  <c:v>休業期間の前後に前倒しや先送りをした</c:v>
                </c:pt>
                <c:pt idx="2">
                  <c:v>仕事の内容や性質から特に引き継ぎは必要なかった</c:v>
                </c:pt>
                <c:pt idx="3">
                  <c:v>短い休暇だったため、引き継ぎは必要なかった</c:v>
                </c:pt>
                <c:pt idx="4">
                  <c:v>外注した</c:v>
                </c:pt>
                <c:pt idx="5">
                  <c:v>同じ部門の非正社員に引き継いだ</c:v>
                </c:pt>
                <c:pt idx="6">
                  <c:v>他の部門・事業所等から異動した人に引き継いだ</c:v>
                </c:pt>
                <c:pt idx="7">
                  <c:v>新たに採用した正社員に引き継いだ</c:v>
                </c:pt>
                <c:pt idx="8">
                  <c:v>新たに採用した非正社員に引き継いだ</c:v>
                </c:pt>
                <c:pt idx="9">
                  <c:v>同じ部門の正社員に引き継いだ</c:v>
                </c:pt>
              </c:strCache>
            </c:strRef>
          </c:cat>
          <c:val>
            <c:numRef>
              <c:f>休業中の業務担当者!$D$36:$D$45</c:f>
              <c:numCache>
                <c:formatCode>0.0%</c:formatCode>
                <c:ptCount val="10"/>
                <c:pt idx="0">
                  <c:v>6.6666666666666666E-2</c:v>
                </c:pt>
                <c:pt idx="1">
                  <c:v>5.057471264367816E-2</c:v>
                </c:pt>
                <c:pt idx="2">
                  <c:v>0.15402298850574714</c:v>
                </c:pt>
                <c:pt idx="3">
                  <c:v>0.17701149425287357</c:v>
                </c:pt>
                <c:pt idx="4">
                  <c:v>0</c:v>
                </c:pt>
                <c:pt idx="5">
                  <c:v>6.8965517241379309E-2</c:v>
                </c:pt>
                <c:pt idx="6">
                  <c:v>2.0689655172413793E-2</c:v>
                </c:pt>
                <c:pt idx="7">
                  <c:v>1.3793103448275862E-2</c:v>
                </c:pt>
                <c:pt idx="8">
                  <c:v>1.6091954022988506E-2</c:v>
                </c:pt>
                <c:pt idx="9">
                  <c:v>0.6</c:v>
                </c:pt>
              </c:numCache>
            </c:numRef>
          </c:val>
          <c:extLst>
            <c:ext xmlns:c16="http://schemas.microsoft.com/office/drawing/2014/chart" uri="{C3380CC4-5D6E-409C-BE32-E72D297353CC}">
              <c16:uniqueId val="{00000000-8701-43C2-B89F-57638EF56D50}"/>
            </c:ext>
          </c:extLst>
        </c:ser>
        <c:dLbls>
          <c:showLegendKey val="0"/>
          <c:showVal val="0"/>
          <c:showCatName val="0"/>
          <c:showSerName val="0"/>
          <c:showPercent val="0"/>
          <c:showBubbleSize val="0"/>
        </c:dLbls>
        <c:gapWidth val="105"/>
        <c:axId val="1209167200"/>
        <c:axId val="1497263408"/>
      </c:barChart>
      <c:catAx>
        <c:axId val="120916720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50" b="0"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1497263408"/>
        <c:crosses val="autoZero"/>
        <c:auto val="1"/>
        <c:lblAlgn val="ctr"/>
        <c:lblOffset val="100"/>
        <c:noMultiLvlLbl val="0"/>
      </c:catAx>
      <c:valAx>
        <c:axId val="1497263408"/>
        <c:scaling>
          <c:orientation val="minMax"/>
        </c:scaling>
        <c:delete val="0"/>
        <c:axPos val="b"/>
        <c:majorGridlines>
          <c:spPr>
            <a:ln w="9525" cap="flat" cmpd="sng" algn="ctr">
              <a:no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crossAx val="1209167200"/>
        <c:crosses val="autoZero"/>
        <c:crossBetween val="between"/>
        <c:majorUnit val="0.2"/>
      </c:valAx>
      <c:spPr>
        <a:noFill/>
        <a:ln>
          <a:noFill/>
        </a:ln>
        <a:effectLst/>
      </c:spPr>
    </c:plotArea>
    <c:legend>
      <c:legendPos val="b"/>
      <c:layout>
        <c:manualLayout>
          <c:xMode val="edge"/>
          <c:yMode val="edge"/>
          <c:x val="0.39041314800615873"/>
          <c:y val="0.92144419370487307"/>
          <c:w val="0.23714405343401807"/>
          <c:h val="6.852773641131407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9733573928258969"/>
          <c:y val="0.11597987751531058"/>
          <c:w val="0.48504547452304952"/>
          <c:h val="0.83309419655876349"/>
        </c:manualLayout>
      </c:layout>
      <c:barChart>
        <c:barDir val="bar"/>
        <c:grouping val="clustered"/>
        <c:varyColors val="0"/>
        <c:ser>
          <c:idx val="0"/>
          <c:order val="0"/>
          <c:tx>
            <c:strRef>
              <c:f>'職場の生産性、プラスの影響'!$E$44</c:f>
              <c:strCache>
                <c:ptCount val="1"/>
                <c:pt idx="0">
                  <c:v>全体</c:v>
                </c:pt>
              </c:strCache>
            </c:strRef>
          </c:tx>
          <c:spPr>
            <a:solidFill>
              <a:srgbClr val="FF6161"/>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'職場の生産性、プラスの影響'!$B$45:$B$53</c:f>
              <c:strCache>
                <c:ptCount val="9"/>
                <c:pt idx="0">
                  <c:v>育児休業など会社の男性の育児参加に対する各人の理解が深まった</c:v>
                </c:pt>
                <c:pt idx="1">
                  <c:v>各人が自分のライフスタイルや働き方について見直すきっかけになった</c:v>
                </c:pt>
                <c:pt idx="2">
                  <c:v>仕事の進め方について職場の中で見直すきっかけになった</c:v>
                </c:pt>
                <c:pt idx="3">
                  <c:v>各人が仕事に効率的に取り組むようになった</c:v>
                </c:pt>
                <c:pt idx="4">
                  <c:v>職場の結束が強まった</c:v>
                </c:pt>
                <c:pt idx="5">
                  <c:v>利用者の仕事を引き継いだ人の仕事の能力が高まった</c:v>
                </c:pt>
                <c:pt idx="6">
                  <c:v>会社や職場に対する各人の愛着や信頼が深くなった</c:v>
                </c:pt>
                <c:pt idx="7">
                  <c:v>職場全体の生産性が上がった</c:v>
                </c:pt>
                <c:pt idx="8">
                  <c:v>休業中の子育て経験により利用者の仕事の能力を高めた</c:v>
                </c:pt>
              </c:strCache>
            </c:strRef>
          </c:cat>
          <c:val>
            <c:numRef>
              <c:f>'職場の生産性、プラスの影響'!$E$45:$E$53</c:f>
              <c:numCache>
                <c:formatCode>0.0%</c:formatCode>
                <c:ptCount val="9"/>
                <c:pt idx="0">
                  <c:v>0.44900000000000001</c:v>
                </c:pt>
                <c:pt idx="1">
                  <c:v>0.29399999999999998</c:v>
                </c:pt>
                <c:pt idx="2">
                  <c:v>0.313</c:v>
                </c:pt>
                <c:pt idx="3">
                  <c:v>0.22800000000000001</c:v>
                </c:pt>
                <c:pt idx="4">
                  <c:v>0.184</c:v>
                </c:pt>
                <c:pt idx="5">
                  <c:v>0.16500000000000001</c:v>
                </c:pt>
                <c:pt idx="6">
                  <c:v>9.6000000000000002E-2</c:v>
                </c:pt>
                <c:pt idx="7">
                  <c:v>8.5000000000000006E-2</c:v>
                </c:pt>
                <c:pt idx="8">
                  <c:v>6.6000000000000003E-2</c:v>
                </c:pt>
              </c:numCache>
            </c:numRef>
          </c:val>
          <c:extLst>
            <c:ext xmlns:c16="http://schemas.microsoft.com/office/drawing/2014/chart" uri="{C3380CC4-5D6E-409C-BE32-E72D297353CC}">
              <c16:uniqueId val="{00000000-D3E7-4E5C-AB1A-A179CFE0AC6D}"/>
            </c:ext>
          </c:extLst>
        </c:ser>
        <c:ser>
          <c:idx val="1"/>
          <c:order val="1"/>
          <c:tx>
            <c:strRef>
              <c:f>'職場の生産性、プラスの影響'!$F$44</c:f>
              <c:strCache>
                <c:ptCount val="1"/>
                <c:pt idx="0">
                  <c:v>男性の育児休業取得を歓迎した職場</c:v>
                </c:pt>
              </c:strCache>
            </c:strRef>
          </c:tx>
          <c:spPr>
            <a:solidFill>
              <a:schemeClr val="tx2">
                <a:lumMod val="60000"/>
                <a:lumOff val="40000"/>
              </a:schemeClr>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'職場の生産性、プラスの影響'!$B$45:$B$53</c:f>
              <c:strCache>
                <c:ptCount val="9"/>
                <c:pt idx="0">
                  <c:v>育児休業など会社の男性の育児参加に対する各人の理解が深まった</c:v>
                </c:pt>
                <c:pt idx="1">
                  <c:v>各人が自分のライフスタイルや働き方について見直すきっかけになった</c:v>
                </c:pt>
                <c:pt idx="2">
                  <c:v>仕事の進め方について職場の中で見直すきっかけになった</c:v>
                </c:pt>
                <c:pt idx="3">
                  <c:v>各人が仕事に効率的に取り組むようになった</c:v>
                </c:pt>
                <c:pt idx="4">
                  <c:v>職場の結束が強まった</c:v>
                </c:pt>
                <c:pt idx="5">
                  <c:v>利用者の仕事を引き継いだ人の仕事の能力が高まった</c:v>
                </c:pt>
                <c:pt idx="6">
                  <c:v>会社や職場に対する各人の愛着や信頼が深くなった</c:v>
                </c:pt>
                <c:pt idx="7">
                  <c:v>職場全体の生産性が上がった</c:v>
                </c:pt>
                <c:pt idx="8">
                  <c:v>休業中の子育て経験により利用者の仕事の能力を高めた</c:v>
                </c:pt>
              </c:strCache>
            </c:strRef>
          </c:cat>
          <c:val>
            <c:numRef>
              <c:f>'職場の生産性、プラスの影響'!$F$45:$F$53</c:f>
              <c:numCache>
                <c:formatCode>0.0%</c:formatCode>
                <c:ptCount val="9"/>
                <c:pt idx="0">
                  <c:v>0.55899999999999994</c:v>
                </c:pt>
                <c:pt idx="1">
                  <c:v>0.35100000000000003</c:v>
                </c:pt>
                <c:pt idx="2">
                  <c:v>0.36899999999999999</c:v>
                </c:pt>
                <c:pt idx="3">
                  <c:v>0.32400000000000001</c:v>
                </c:pt>
                <c:pt idx="4">
                  <c:v>0.26100000000000001</c:v>
                </c:pt>
                <c:pt idx="5">
                  <c:v>0.18</c:v>
                </c:pt>
                <c:pt idx="6">
                  <c:v>0.18</c:v>
                </c:pt>
                <c:pt idx="7">
                  <c:v>0.13500000000000001</c:v>
                </c:pt>
                <c:pt idx="8">
                  <c:v>9.9000000000000005E-2</c:v>
                </c:pt>
              </c:numCache>
            </c:numRef>
          </c:val>
          <c:extLst>
            <c:ext xmlns:c16="http://schemas.microsoft.com/office/drawing/2014/chart" uri="{C3380CC4-5D6E-409C-BE32-E72D297353CC}">
              <c16:uniqueId val="{00000001-D3E7-4E5C-AB1A-A179CFE0AC6D}"/>
            </c:ext>
          </c:extLst>
        </c:ser>
        <c:dLbls>
          <c:showLegendKey val="0"/>
          <c:showVal val="0"/>
          <c:showCatName val="0"/>
          <c:showSerName val="0"/>
          <c:showPercent val="0"/>
          <c:showBubbleSize val="0"/>
        </c:dLbls>
        <c:gapWidth val="150"/>
        <c:axId val="125073408"/>
        <c:axId val="98654400"/>
      </c:barChart>
      <c:catAx>
        <c:axId val="125073408"/>
        <c:scaling>
          <c:orientation val="maxMin"/>
        </c:scaling>
        <c:delete val="0"/>
        <c:axPos val="l"/>
        <c:numFmt formatCode="General" sourceLinked="0"/>
        <c:majorTickMark val="out"/>
        <c:minorTickMark val="none"/>
        <c:tickLblPos val="nextTo"/>
        <c:crossAx val="98654400"/>
        <c:crosses val="autoZero"/>
        <c:auto val="1"/>
        <c:lblAlgn val="ctr"/>
        <c:lblOffset val="100"/>
        <c:noMultiLvlLbl val="0"/>
      </c:catAx>
      <c:valAx>
        <c:axId val="98654400"/>
        <c:scaling>
          <c:orientation val="minMax"/>
        </c:scaling>
        <c:delete val="0"/>
        <c:axPos val="t"/>
        <c:majorGridlines/>
        <c:numFmt formatCode="0%" sourceLinked="0"/>
        <c:majorTickMark val="out"/>
        <c:minorTickMark val="none"/>
        <c:tickLblPos val="nextTo"/>
        <c:crossAx val="125073408"/>
        <c:crosses val="autoZero"/>
        <c:crossBetween val="between"/>
      </c:valAx>
      <c:spPr>
        <a:ln>
          <a:solidFill>
            <a:schemeClr val="bg1">
              <a:lumMod val="50000"/>
            </a:schemeClr>
          </a:solidFill>
        </a:ln>
      </c:spPr>
    </c:plotArea>
    <c:legend>
      <c:legendPos val="r"/>
      <c:layout>
        <c:manualLayout>
          <c:xMode val="edge"/>
          <c:yMode val="edge"/>
          <c:x val="0.62885105758378756"/>
          <c:y val="0.79887532808398953"/>
          <c:w val="0.36137780875373077"/>
          <c:h val="0.1011055118110236"/>
        </c:manualLayout>
      </c:layout>
      <c:overlay val="0"/>
      <c:spPr>
        <a:solidFill>
          <a:schemeClr val="bg1"/>
        </a:solidFill>
        <a:ln>
          <a:solidFill>
            <a:schemeClr val="bg1">
              <a:lumMod val="50000"/>
            </a:schemeClr>
          </a:solidFill>
        </a:ln>
      </c:spPr>
    </c:legend>
    <c:plotVisOnly val="1"/>
    <c:dispBlanksAs val="gap"/>
    <c:showDLblsOverMax val="0"/>
  </c:chart>
  <c:spPr>
    <a:ln>
      <a:noFill/>
    </a:ln>
  </c:spPr>
  <c:externalData r:id="rId2">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0.02157</cdr:x>
      <cdr:y>0.04987</cdr:y>
    </cdr:from>
    <cdr:to>
      <cdr:x>0.53691</cdr:x>
      <cdr:y>0.04987</cdr:y>
    </cdr:to>
    <cdr:cxnSp macro="">
      <cdr:nvCxnSpPr>
        <cdr:cNvPr id="3" name="直線コネクタ 2">
          <a:extLst xmlns:a="http://schemas.openxmlformats.org/drawingml/2006/main">
            <a:ext uri="{FF2B5EF4-FFF2-40B4-BE49-F238E27FC236}">
              <a16:creationId xmlns:a16="http://schemas.microsoft.com/office/drawing/2014/main" id="{EB13F8CA-4E0D-4603-91B5-8DFD399B6ABA}"/>
            </a:ext>
          </a:extLst>
        </cdr:cNvPr>
        <cdr:cNvCxnSpPr/>
      </cdr:nvCxnSpPr>
      <cdr:spPr>
        <a:xfrm xmlns:a="http://schemas.openxmlformats.org/drawingml/2006/main" flipV="1">
          <a:off x="121963" y="134915"/>
          <a:ext cx="2913621" cy="0"/>
        </a:xfrm>
        <a:prstGeom xmlns:a="http://schemas.openxmlformats.org/drawingml/2006/main" prst="line">
          <a:avLst/>
        </a:prstGeom>
        <a:ln xmlns:a="http://schemas.openxmlformats.org/drawingml/2006/main" w="63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0.02177</cdr:x>
      <cdr:y>0.52717</cdr:y>
    </cdr:from>
    <cdr:to>
      <cdr:x>0.53711</cdr:x>
      <cdr:y>0.52717</cdr:y>
    </cdr:to>
    <cdr:cxnSp macro="">
      <cdr:nvCxnSpPr>
        <cdr:cNvPr id="5" name="直線コネクタ 4">
          <a:extLst xmlns:a="http://schemas.openxmlformats.org/drawingml/2006/main">
            <a:ext uri="{FF2B5EF4-FFF2-40B4-BE49-F238E27FC236}">
              <a16:creationId xmlns:a16="http://schemas.microsoft.com/office/drawing/2014/main" id="{3B91A304-40A0-44C2-A067-920F2F1A0C2E}"/>
            </a:ext>
          </a:extLst>
        </cdr:cNvPr>
        <cdr:cNvCxnSpPr/>
      </cdr:nvCxnSpPr>
      <cdr:spPr>
        <a:xfrm xmlns:a="http://schemas.openxmlformats.org/drawingml/2006/main" flipV="1">
          <a:off x="123082" y="1426220"/>
          <a:ext cx="2913622" cy="0"/>
        </a:xfrm>
        <a:prstGeom xmlns:a="http://schemas.openxmlformats.org/drawingml/2006/main" prst="line">
          <a:avLst/>
        </a:prstGeom>
        <a:ln xmlns:a="http://schemas.openxmlformats.org/drawingml/2006/main" w="63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0.03132</cdr:x>
      <cdr:y>0.8529</cdr:y>
    </cdr:from>
    <cdr:to>
      <cdr:x>0.54666</cdr:x>
      <cdr:y>0.8529</cdr:y>
    </cdr:to>
    <cdr:cxnSp macro="">
      <cdr:nvCxnSpPr>
        <cdr:cNvPr id="6" name="直線コネクタ 5">
          <a:extLst xmlns:a="http://schemas.openxmlformats.org/drawingml/2006/main">
            <a:ext uri="{FF2B5EF4-FFF2-40B4-BE49-F238E27FC236}">
              <a16:creationId xmlns:a16="http://schemas.microsoft.com/office/drawing/2014/main" id="{3B91A304-40A0-44C2-A067-920F2F1A0C2E}"/>
            </a:ext>
          </a:extLst>
        </cdr:cNvPr>
        <cdr:cNvCxnSpPr/>
      </cdr:nvCxnSpPr>
      <cdr:spPr>
        <a:xfrm xmlns:a="http://schemas.openxmlformats.org/drawingml/2006/main" flipV="1">
          <a:off x="177100" y="2307454"/>
          <a:ext cx="2913622" cy="0"/>
        </a:xfrm>
        <a:prstGeom xmlns:a="http://schemas.openxmlformats.org/drawingml/2006/main" prst="line">
          <a:avLst/>
        </a:prstGeom>
        <a:ln xmlns:a="http://schemas.openxmlformats.org/drawingml/2006/main" w="635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0.00321</cdr:x>
      <cdr:y>0.10002</cdr:y>
    </cdr:from>
    <cdr:to>
      <cdr:x>0.05493</cdr:x>
      <cdr:y>0.47251</cdr:y>
    </cdr:to>
    <cdr:sp macro="" textlink="">
      <cdr:nvSpPr>
        <cdr:cNvPr id="7" name="テキスト ボックス 6">
          <a:extLst xmlns:a="http://schemas.openxmlformats.org/drawingml/2006/main">
            <a:ext uri="{FF2B5EF4-FFF2-40B4-BE49-F238E27FC236}">
              <a16:creationId xmlns:a16="http://schemas.microsoft.com/office/drawing/2014/main" id="{117A9037-09B4-4135-B268-F277A8B431C9}"/>
            </a:ext>
          </a:extLst>
        </cdr:cNvPr>
        <cdr:cNvSpPr txBox="1"/>
      </cdr:nvSpPr>
      <cdr:spPr>
        <a:xfrm xmlns:a="http://schemas.openxmlformats.org/drawingml/2006/main">
          <a:off x="18155" y="270600"/>
          <a:ext cx="292414" cy="1007743"/>
        </a:xfrm>
        <a:prstGeom xmlns:a="http://schemas.openxmlformats.org/drawingml/2006/main" prst="rect">
          <a:avLst/>
        </a:prstGeom>
      </cdr:spPr>
      <cdr:txBody>
        <a:bodyPr xmlns:a="http://schemas.openxmlformats.org/drawingml/2006/main" vertOverflow="clip" vert="vert270" wrap="square" rtlCol="0" anchor="ctr"/>
        <a:lstStyle xmlns:a="http://schemas.openxmlformats.org/drawingml/2006/main"/>
        <a:p xmlns:a="http://schemas.openxmlformats.org/drawingml/2006/main">
          <a:pPr algn="ctr"/>
          <a:r>
            <a:rPr lang="ja-JP" altLang="en-US" sz="900" dirty="0"/>
            <a:t>引継いだ</a:t>
          </a:r>
        </a:p>
      </cdr:txBody>
    </cdr:sp>
  </cdr:relSizeAnchor>
  <cdr:relSizeAnchor xmlns:cdr="http://schemas.openxmlformats.org/drawingml/2006/chartDrawing">
    <cdr:from>
      <cdr:x>0.00941</cdr:x>
      <cdr:y>0.50455</cdr:y>
    </cdr:from>
    <cdr:to>
      <cdr:x>0.05261</cdr:x>
      <cdr:y>0.87703</cdr:y>
    </cdr:to>
    <cdr:sp macro="" textlink="">
      <cdr:nvSpPr>
        <cdr:cNvPr id="8" name="テキスト ボックス 1">
          <a:extLst xmlns:a="http://schemas.openxmlformats.org/drawingml/2006/main">
            <a:ext uri="{FF2B5EF4-FFF2-40B4-BE49-F238E27FC236}">
              <a16:creationId xmlns:a16="http://schemas.microsoft.com/office/drawing/2014/main" id="{7EF4FB5E-B5EA-4AB4-B27C-02360AB17EEF}"/>
            </a:ext>
          </a:extLst>
        </cdr:cNvPr>
        <cdr:cNvSpPr txBox="1"/>
      </cdr:nvSpPr>
      <cdr:spPr>
        <a:xfrm xmlns:a="http://schemas.openxmlformats.org/drawingml/2006/main">
          <a:off x="53206" y="1365009"/>
          <a:ext cx="244243" cy="1007715"/>
        </a:xfrm>
        <a:prstGeom xmlns:a="http://schemas.openxmlformats.org/drawingml/2006/main" prst="rect">
          <a:avLst/>
        </a:prstGeom>
      </cdr:spPr>
      <cdr:txBody>
        <a:bodyPr xmlns:a="http://schemas.openxmlformats.org/drawingml/2006/main" vert="vert270"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900" dirty="0"/>
            <a:t>引き継がなかった</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3079042" cy="512143"/>
          </a:xfrm>
          <a:prstGeom prst="rect">
            <a:avLst/>
          </a:prstGeom>
        </p:spPr>
        <p:txBody>
          <a:bodyPr vert="horz" lIns="95457" tIns="47729" rIns="95457" bIns="47729" rtlCol="0"/>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3" name="日付プレースホルダー 2"/>
          <p:cNvSpPr>
            <a:spLocks noGrp="1"/>
          </p:cNvSpPr>
          <p:nvPr>
            <p:ph type="dt" sz="quarter" idx="1"/>
          </p:nvPr>
        </p:nvSpPr>
        <p:spPr>
          <a:xfrm>
            <a:off x="4023347" y="4"/>
            <a:ext cx="3079040" cy="512143"/>
          </a:xfrm>
          <a:prstGeom prst="rect">
            <a:avLst/>
          </a:prstGeom>
        </p:spPr>
        <p:txBody>
          <a:bodyPr vert="horz" wrap="square" lIns="95457" tIns="47729" rIns="95457" bIns="47729" numCol="1" anchor="t" anchorCtr="0" compatLnSpc="1">
            <a:prstTxWarp prst="textNoShape">
              <a:avLst/>
            </a:prstTxWarp>
          </a:bodyPr>
          <a:lstStyle>
            <a:lvl1pPr algn="r" eaLnBrk="1" hangingPunct="1">
              <a:defRPr sz="1300">
                <a:ea typeface="ＭＳ Ｐゴシック" pitchFamily="50" charset="-128"/>
              </a:defRPr>
            </a:lvl1pPr>
          </a:lstStyle>
          <a:p>
            <a:pPr>
              <a:defRPr/>
            </a:pPr>
            <a:fld id="{7DA3EFD1-82CE-4F5B-910C-69323388F7B6}" type="datetimeFigureOut">
              <a:rPr lang="ja-JP" altLang="en-US"/>
              <a:pPr>
                <a:defRPr/>
              </a:pPr>
              <a:t>2020/2/13</a:t>
            </a:fld>
            <a:endParaRPr lang="ja-JP" altLang="en-US" dirty="0"/>
          </a:p>
        </p:txBody>
      </p:sp>
      <p:sp>
        <p:nvSpPr>
          <p:cNvPr id="4" name="フッター プレースホルダー 3"/>
          <p:cNvSpPr>
            <a:spLocks noGrp="1"/>
          </p:cNvSpPr>
          <p:nvPr>
            <p:ph type="ftr" sz="quarter" idx="2"/>
          </p:nvPr>
        </p:nvSpPr>
        <p:spPr>
          <a:xfrm>
            <a:off x="5" y="9720824"/>
            <a:ext cx="3079042" cy="512142"/>
          </a:xfrm>
          <a:prstGeom prst="rect">
            <a:avLst/>
          </a:prstGeom>
        </p:spPr>
        <p:txBody>
          <a:bodyPr vert="horz" lIns="95457" tIns="47729" rIns="95457" bIns="47729" rtlCol="0" anchor="b"/>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5" name="スライド番号プレースホルダー 4"/>
          <p:cNvSpPr>
            <a:spLocks noGrp="1"/>
          </p:cNvSpPr>
          <p:nvPr>
            <p:ph type="sldNum" sz="quarter" idx="3"/>
          </p:nvPr>
        </p:nvSpPr>
        <p:spPr>
          <a:xfrm>
            <a:off x="4023347" y="9720824"/>
            <a:ext cx="3079040" cy="512142"/>
          </a:xfrm>
          <a:prstGeom prst="rect">
            <a:avLst/>
          </a:prstGeom>
        </p:spPr>
        <p:txBody>
          <a:bodyPr vert="horz" wrap="square" lIns="95457" tIns="47729" rIns="95457" bIns="47729" numCol="1" anchor="b" anchorCtr="0" compatLnSpc="1">
            <a:prstTxWarp prst="textNoShape">
              <a:avLst/>
            </a:prstTxWarp>
          </a:bodyPr>
          <a:lstStyle>
            <a:lvl1pPr algn="r" eaLnBrk="1" hangingPunct="1">
              <a:defRPr sz="1300">
                <a:ea typeface="ＭＳ Ｐゴシック" pitchFamily="50" charset="-128"/>
              </a:defRPr>
            </a:lvl1pPr>
          </a:lstStyle>
          <a:p>
            <a:pPr>
              <a:defRPr/>
            </a:pPr>
            <a:fld id="{631BB638-B6AC-4C5C-856B-91CC1743729B}" type="slidenum">
              <a:rPr lang="ja-JP" altLang="en-US"/>
              <a:pPr>
                <a:defRPr/>
              </a:pPr>
              <a:t>‹#›</a:t>
            </a:fld>
            <a:endParaRPr lang="en-US" altLang="ja-JP" dirty="0"/>
          </a:p>
        </p:txBody>
      </p:sp>
    </p:spTree>
    <p:extLst>
      <p:ext uri="{BB962C8B-B14F-4D97-AF65-F5344CB8AC3E}">
        <p14:creationId xmlns:p14="http://schemas.microsoft.com/office/powerpoint/2010/main" val="1008995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3079042" cy="512143"/>
          </a:xfrm>
          <a:prstGeom prst="rect">
            <a:avLst/>
          </a:prstGeom>
        </p:spPr>
        <p:txBody>
          <a:bodyPr vert="horz" lIns="95457" tIns="47729" rIns="95457" bIns="47729" rtlCol="0"/>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3" name="日付プレースホルダー 2"/>
          <p:cNvSpPr>
            <a:spLocks noGrp="1"/>
          </p:cNvSpPr>
          <p:nvPr>
            <p:ph type="dt" idx="1"/>
          </p:nvPr>
        </p:nvSpPr>
        <p:spPr>
          <a:xfrm>
            <a:off x="4023347" y="4"/>
            <a:ext cx="3079040" cy="512143"/>
          </a:xfrm>
          <a:prstGeom prst="rect">
            <a:avLst/>
          </a:prstGeom>
        </p:spPr>
        <p:txBody>
          <a:bodyPr vert="horz" wrap="square" lIns="95457" tIns="47729" rIns="95457" bIns="47729" numCol="1" anchor="t" anchorCtr="0" compatLnSpc="1">
            <a:prstTxWarp prst="textNoShape">
              <a:avLst/>
            </a:prstTxWarp>
          </a:bodyPr>
          <a:lstStyle>
            <a:lvl1pPr algn="r" eaLnBrk="1" hangingPunct="1">
              <a:defRPr sz="1300">
                <a:ea typeface="ＭＳ Ｐゴシック" pitchFamily="50" charset="-128"/>
              </a:defRPr>
            </a:lvl1pPr>
          </a:lstStyle>
          <a:p>
            <a:pPr>
              <a:defRPr/>
            </a:pPr>
            <a:fld id="{BA25AE57-A5C1-49C1-801C-BDA097D1586D}" type="datetimeFigureOut">
              <a:rPr lang="ja-JP" altLang="en-US"/>
              <a:pPr>
                <a:defRPr/>
              </a:pPr>
              <a:t>2020/2/13</a:t>
            </a:fld>
            <a:endParaRPr lang="ja-JP" altLang="en-US" dirty="0"/>
          </a:p>
        </p:txBody>
      </p:sp>
      <p:sp>
        <p:nvSpPr>
          <p:cNvPr id="4" name="スライド イメージ プレースホルダー 3"/>
          <p:cNvSpPr>
            <a:spLocks noGrp="1" noRot="1" noChangeAspect="1"/>
          </p:cNvSpPr>
          <p:nvPr>
            <p:ph type="sldImg" idx="2"/>
          </p:nvPr>
        </p:nvSpPr>
        <p:spPr>
          <a:xfrm>
            <a:off x="779463" y="766763"/>
            <a:ext cx="5545137" cy="3838575"/>
          </a:xfrm>
          <a:prstGeom prst="rect">
            <a:avLst/>
          </a:prstGeom>
          <a:noFill/>
          <a:ln w="12700">
            <a:solidFill>
              <a:prstClr val="black"/>
            </a:solidFill>
          </a:ln>
        </p:spPr>
        <p:txBody>
          <a:bodyPr vert="horz" lIns="95457" tIns="47729" rIns="95457" bIns="47729" rtlCol="0" anchor="ctr"/>
          <a:lstStyle/>
          <a:p>
            <a:pPr lvl="0"/>
            <a:endParaRPr lang="ja-JP" altLang="en-US" noProof="0" dirty="0"/>
          </a:p>
        </p:txBody>
      </p:sp>
      <p:sp>
        <p:nvSpPr>
          <p:cNvPr id="5" name="ノート プレースホルダー 4"/>
          <p:cNvSpPr>
            <a:spLocks noGrp="1"/>
          </p:cNvSpPr>
          <p:nvPr>
            <p:ph type="body" sz="quarter" idx="3"/>
          </p:nvPr>
        </p:nvSpPr>
        <p:spPr>
          <a:xfrm>
            <a:off x="709908" y="4861234"/>
            <a:ext cx="5684255" cy="4605988"/>
          </a:xfrm>
          <a:prstGeom prst="rect">
            <a:avLst/>
          </a:prstGeom>
        </p:spPr>
        <p:txBody>
          <a:bodyPr vert="horz" lIns="95457" tIns="47729" rIns="95457" bIns="4772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5" y="9720824"/>
            <a:ext cx="3079042" cy="512142"/>
          </a:xfrm>
          <a:prstGeom prst="rect">
            <a:avLst/>
          </a:prstGeom>
        </p:spPr>
        <p:txBody>
          <a:bodyPr vert="horz" lIns="95457" tIns="47729" rIns="95457" bIns="47729" rtlCol="0" anchor="b"/>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7" name="スライド番号プレースホルダー 6"/>
          <p:cNvSpPr>
            <a:spLocks noGrp="1"/>
          </p:cNvSpPr>
          <p:nvPr>
            <p:ph type="sldNum" sz="quarter" idx="5"/>
          </p:nvPr>
        </p:nvSpPr>
        <p:spPr>
          <a:xfrm>
            <a:off x="4023347" y="9720824"/>
            <a:ext cx="3079040" cy="512142"/>
          </a:xfrm>
          <a:prstGeom prst="rect">
            <a:avLst/>
          </a:prstGeom>
        </p:spPr>
        <p:txBody>
          <a:bodyPr vert="horz" wrap="square" lIns="95457" tIns="47729" rIns="95457" bIns="47729" numCol="1" anchor="b" anchorCtr="0" compatLnSpc="1">
            <a:prstTxWarp prst="textNoShape">
              <a:avLst/>
            </a:prstTxWarp>
          </a:bodyPr>
          <a:lstStyle>
            <a:lvl1pPr algn="r" eaLnBrk="1" hangingPunct="1">
              <a:defRPr sz="1300">
                <a:ea typeface="ＭＳ Ｐゴシック" pitchFamily="50" charset="-128"/>
              </a:defRPr>
            </a:lvl1pPr>
          </a:lstStyle>
          <a:p>
            <a:pPr>
              <a:defRPr/>
            </a:pPr>
            <a:fld id="{AA54D417-1248-4E8A-A6D5-9C730C08C3A7}" type="slidenum">
              <a:rPr lang="ja-JP" altLang="en-US"/>
              <a:pPr>
                <a:defRPr/>
              </a:pPr>
              <a:t>‹#›</a:t>
            </a:fld>
            <a:endParaRPr lang="en-US" altLang="ja-JP" dirty="0"/>
          </a:p>
        </p:txBody>
      </p:sp>
    </p:spTree>
    <p:extLst>
      <p:ext uri="{BB962C8B-B14F-4D97-AF65-F5344CB8AC3E}">
        <p14:creationId xmlns:p14="http://schemas.microsoft.com/office/powerpoint/2010/main" val="17695081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a:r>
              <a:rPr kumimoji="1" lang="ja-JP" altLang="en-US" dirty="0"/>
              <a:t>４ページ目以降のノート欄に詳細情報が記載されています。併せてご利用ください。</a:t>
            </a:r>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a:t>
            </a:fld>
            <a:endParaRPr lang="en-US" altLang="ja-JP" dirty="0"/>
          </a:p>
        </p:txBody>
      </p:sp>
    </p:spTree>
    <p:extLst>
      <p:ext uri="{BB962C8B-B14F-4D97-AF65-F5344CB8AC3E}">
        <p14:creationId xmlns:p14="http://schemas.microsoft.com/office/powerpoint/2010/main" val="3666187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10</a:t>
            </a:fld>
            <a:endParaRPr lang="en-US" altLang="ja-JP" dirty="0"/>
          </a:p>
        </p:txBody>
      </p:sp>
    </p:spTree>
    <p:extLst>
      <p:ext uri="{BB962C8B-B14F-4D97-AF65-F5344CB8AC3E}">
        <p14:creationId xmlns:p14="http://schemas.microsoft.com/office/powerpoint/2010/main" val="1381991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pPr>
            <a:r>
              <a:rPr lang="ja-JP" altLang="en-US" sz="1100" dirty="0"/>
              <a:t>それでは、具体的に男性の育休取得を進めるためにどのようなことをすればよいかを、企業の階層別に見ていきたいと思います。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11</a:t>
            </a:fld>
            <a:endParaRPr lang="en-US" altLang="ja-JP" dirty="0"/>
          </a:p>
        </p:txBody>
      </p:sp>
    </p:spTree>
    <p:extLst>
      <p:ext uri="{BB962C8B-B14F-4D97-AF65-F5344CB8AC3E}">
        <p14:creationId xmlns:p14="http://schemas.microsoft.com/office/powerpoint/2010/main" val="1086929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09908" y="4861236"/>
            <a:ext cx="5684255" cy="4859588"/>
          </a:xfrm>
        </p:spPr>
        <p:txBody>
          <a:bodyPr/>
          <a:lstStyle/>
          <a:p>
            <a:pPr algn="just" eaLnBrk="1">
              <a:spcBef>
                <a:spcPts val="0"/>
              </a:spcBef>
            </a:pPr>
            <a:r>
              <a:rPr lang="ja-JP" altLang="en-US" sz="1100" dirty="0"/>
              <a:t>まず、経営層についてです。</a:t>
            </a:r>
            <a:endParaRPr lang="en-US" altLang="ja-JP" sz="1100" dirty="0"/>
          </a:p>
          <a:p>
            <a:pPr algn="just" eaLnBrk="1">
              <a:spcBef>
                <a:spcPts val="0"/>
              </a:spcBef>
            </a:pPr>
            <a:r>
              <a:rPr lang="ja-JP" altLang="en-US" sz="1100" dirty="0"/>
              <a:t>経営者の方には、まずは、取組の方向性を決め、従業員に対して明確なメッセージを伝えていただきたいと思います。</a:t>
            </a:r>
            <a:endParaRPr lang="en-US" altLang="ja-JP" sz="1100" dirty="0"/>
          </a:p>
          <a:p>
            <a:pPr algn="just" eaLnBrk="1">
              <a:spcBef>
                <a:spcPts val="0"/>
              </a:spcBef>
            </a:pPr>
            <a:r>
              <a:rPr lang="ja-JP" altLang="en-US" sz="1100" dirty="0"/>
              <a:t>先ほどの課題にあったように、従業員が「上司の理解がない」「職場がそのような雰囲気ではない」と感じていれば、従業員が「育休を取りたい」と思っても、本当に育休を取れるのか、上司に嫌な顔をされるのではないかと気になって、結局育休の取得を言い出せずに諦めてしまうかもしれません。</a:t>
            </a:r>
            <a:endParaRPr lang="en-US" altLang="ja-JP" sz="1100" dirty="0"/>
          </a:p>
          <a:p>
            <a:pPr algn="just" eaLnBrk="1">
              <a:spcBef>
                <a:spcPts val="0"/>
              </a:spcBef>
            </a:pPr>
            <a:r>
              <a:rPr lang="ja-JP" altLang="en-US" sz="1100" dirty="0"/>
              <a:t>経営層が積極的に「男性の育休取得を推奨している」旨を発信し、会社としての方針を明確にして、積極的な制度利用を促すなど、トップの想いを伝えてください。</a:t>
            </a:r>
            <a:endParaRPr lang="en-US" altLang="ja-JP" sz="1100" dirty="0"/>
          </a:p>
          <a:p>
            <a:pPr algn="just" eaLnBrk="1">
              <a:spcBef>
                <a:spcPts val="0"/>
              </a:spcBef>
            </a:pPr>
            <a:endParaRPr lang="en-US" altLang="ja-JP" sz="1100" dirty="0"/>
          </a:p>
          <a:p>
            <a:pPr algn="just" eaLnBrk="1">
              <a:spcBef>
                <a:spcPts val="0"/>
              </a:spcBef>
            </a:pPr>
            <a:r>
              <a:rPr lang="ja-JP" altLang="en-US" sz="1100" dirty="0"/>
              <a:t>併せて、自社の働き方の見直しを進めていくことが必要です。</a:t>
            </a:r>
            <a:endParaRPr lang="en-US" altLang="ja-JP" sz="1100" dirty="0"/>
          </a:p>
          <a:p>
            <a:pPr algn="just" eaLnBrk="1">
              <a:spcBef>
                <a:spcPts val="0"/>
              </a:spcBef>
            </a:pPr>
            <a:r>
              <a:rPr lang="ja-JP" altLang="en-US" sz="1100" dirty="0"/>
              <a:t>働き方の実態を把握するとともに、育児中の従業員に個別ヒアリングを実施するなど、従業員のニーズを浮き彫りにしましょう。</a:t>
            </a:r>
            <a:endParaRPr lang="en-US" altLang="ja-JP" sz="1100" dirty="0"/>
          </a:p>
          <a:p>
            <a:pPr algn="just" eaLnBrk="1">
              <a:spcBef>
                <a:spcPts val="0"/>
              </a:spcBef>
            </a:pPr>
            <a:r>
              <a:rPr lang="ja-JP" altLang="en-US" sz="1100" dirty="0"/>
              <a:t>その上で、フレックスタイムやテレワークなど、従業員の多様な生活に配慮した制度を策定したり、既存の制度の見直しを行います。</a:t>
            </a:r>
            <a:endParaRPr lang="en-US" altLang="ja-JP" sz="1100" dirty="0"/>
          </a:p>
          <a:p>
            <a:pPr algn="just" eaLnBrk="1">
              <a:spcBef>
                <a:spcPts val="0"/>
              </a:spcBef>
            </a:pPr>
            <a:r>
              <a:rPr lang="ja-JP" altLang="en-US" sz="1100" dirty="0"/>
              <a:t>整備した制度は、明文化して従業員に公開し、いつでも確認できるようにしましょう。従業員は、自分のライフイベントに応じて、その時々で自社の制度を確認しようと考えます。制度を知ることができなければ、利用する機会を逸してしまいます。従業員のために作った制度は、従業員が確認し、使えるように整備することが望まれます。</a:t>
            </a:r>
            <a:endParaRPr lang="en-US" altLang="ja-JP" sz="1100" dirty="0"/>
          </a:p>
          <a:p>
            <a:pPr algn="just" eaLnBrk="1">
              <a:spcBef>
                <a:spcPts val="0"/>
              </a:spcBef>
            </a:pPr>
            <a:endParaRPr lang="en-US" altLang="ja-JP" sz="1100" dirty="0"/>
          </a:p>
          <a:p>
            <a:pPr algn="just" defTabSz="473300" eaLnBrk="1">
              <a:spcBef>
                <a:spcPts val="0"/>
              </a:spcBef>
              <a:defRPr/>
            </a:pPr>
            <a:r>
              <a:rPr lang="ja-JP" altLang="en-US" sz="1100" dirty="0"/>
              <a:t>制度や取組内容を社外に公表するとよいでしょう。</a:t>
            </a:r>
            <a:r>
              <a:rPr lang="ja-JP" altLang="ja-JP" dirty="0"/>
              <a:t>くるみん認定など、国や地方公共団体が行っている認定制度を取得したり、表彰へ応募したりすることも効果的です。</a:t>
            </a:r>
            <a:r>
              <a:rPr lang="ja-JP" altLang="en-US" dirty="0"/>
              <a:t>実際に認定を受けた企業では、</a:t>
            </a:r>
            <a:r>
              <a:rPr lang="ja-JP" altLang="en-US" sz="1100" dirty="0"/>
              <a:t>企業イメージが向上し、人材確保において効果を実感したという声も少なくありません。</a:t>
            </a:r>
            <a:endParaRPr lang="en-US" altLang="ja-JP" sz="1100" dirty="0"/>
          </a:p>
          <a:p>
            <a:pPr algn="just" eaLnBrk="1">
              <a:spcBef>
                <a:spcPts val="0"/>
              </a:spcBef>
            </a:pPr>
            <a:endParaRPr lang="en-US" altLang="ja-JP" sz="1100" dirty="0"/>
          </a:p>
          <a:p>
            <a:pPr algn="just" eaLnBrk="1">
              <a:spcBef>
                <a:spcPts val="0"/>
              </a:spcBef>
            </a:pPr>
            <a:r>
              <a:rPr lang="ja-JP" altLang="en-US" sz="1100" dirty="0"/>
              <a:t>さらに、不利益取扱いの禁止やパタハラ防止措置など、育児・介護休業法上の事業主の義務についてもしっかりと確認しましょう。なお、「育児休業等」には、育児休業だけでなく、子の看護休暇、時間外労働の制限、所定労働時間の短縮措置なども含まれます。</a:t>
            </a:r>
            <a:endParaRPr lang="en-US" altLang="ja-JP" sz="1100" dirty="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12</a:t>
            </a:fld>
            <a:endParaRPr lang="en-US" altLang="ja-JP" dirty="0"/>
          </a:p>
        </p:txBody>
      </p:sp>
    </p:spTree>
    <p:extLst>
      <p:ext uri="{BB962C8B-B14F-4D97-AF65-F5344CB8AC3E}">
        <p14:creationId xmlns:p14="http://schemas.microsoft.com/office/powerpoint/2010/main" val="110150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09908" y="4861236"/>
            <a:ext cx="5684255" cy="4859588"/>
          </a:xfrm>
        </p:spPr>
        <p:txBody>
          <a:bodyPr/>
          <a:lstStyle/>
          <a:p>
            <a:pPr algn="just" eaLnBrk="1">
              <a:spcBef>
                <a:spcPts val="0"/>
              </a:spcBef>
            </a:pPr>
            <a:r>
              <a:rPr lang="ja-JP" altLang="en-US" sz="1100" dirty="0"/>
              <a:t>もし、どんな取組をすればよいのか分からないなどといった場合には、先進企業の事例を参考にするとよいでしょう。厚生労働省や内閣府、都道府県などの自治体において、ワーク・ライフ・バランスをテーマとした事例集が公開されています。自分の会社の規模、業種、従業員の構成などに応じて、会社に合った取組を探してみてください。</a:t>
            </a:r>
            <a:endParaRPr lang="en-US" altLang="ja-JP" sz="1100" dirty="0"/>
          </a:p>
          <a:p>
            <a:pPr algn="just" eaLnBrk="1">
              <a:spcBef>
                <a:spcPts val="0"/>
              </a:spcBef>
            </a:pPr>
            <a:endParaRPr lang="en-US" altLang="ja-JP" sz="1100" dirty="0"/>
          </a:p>
          <a:p>
            <a:pPr algn="just" eaLnBrk="1">
              <a:spcBef>
                <a:spcPts val="0"/>
              </a:spcBef>
            </a:pPr>
            <a:r>
              <a:rPr lang="ja-JP" altLang="en-US" sz="1100" dirty="0"/>
              <a:t>ここでご留意いただきたいのは、「これはうちでは無理だな」とすぐに思わないこと。</a:t>
            </a:r>
            <a:endParaRPr lang="en-US" altLang="ja-JP" sz="1100" dirty="0"/>
          </a:p>
          <a:p>
            <a:pPr algn="just" eaLnBrk="1">
              <a:spcBef>
                <a:spcPts val="0"/>
              </a:spcBef>
            </a:pPr>
            <a:r>
              <a:rPr lang="ja-JP" altLang="en-US" sz="1100" dirty="0"/>
              <a:t>ダメだと思えば何もできなくなってしまいます。「うちでもできるかもしれない」という視点で見れば、きっと、自社に合う取組が見つかるはずです。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13</a:t>
            </a:fld>
            <a:endParaRPr lang="en-US" altLang="ja-JP" dirty="0"/>
          </a:p>
        </p:txBody>
      </p:sp>
    </p:spTree>
    <p:extLst>
      <p:ext uri="{BB962C8B-B14F-4D97-AF65-F5344CB8AC3E}">
        <p14:creationId xmlns:p14="http://schemas.microsoft.com/office/powerpoint/2010/main" val="2951787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14</a:t>
            </a:fld>
            <a:endParaRPr lang="en-US" altLang="ja-JP" dirty="0"/>
          </a:p>
        </p:txBody>
      </p:sp>
    </p:spTree>
    <p:extLst>
      <p:ext uri="{BB962C8B-B14F-4D97-AF65-F5344CB8AC3E}">
        <p14:creationId xmlns:p14="http://schemas.microsoft.com/office/powerpoint/2010/main" val="42112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管理職を含む経営層に求められていることは、一言、「イクボスになること」です。</a:t>
            </a:r>
            <a:endParaRPr lang="en-US" altLang="ja-JP" sz="1100" dirty="0"/>
          </a:p>
          <a:p>
            <a:pPr algn="just" eaLnBrk="1">
              <a:spcBef>
                <a:spcPts val="0"/>
              </a:spcBef>
            </a:pPr>
            <a:r>
              <a:rPr lang="ja-JP" altLang="en-US" sz="1100" dirty="0"/>
              <a:t>イクボスとは、部下の育休取得などがあっても、業務を効率よく進め、部下や自らのワーク・ライフ・バランス向上を進めている管理職です。</a:t>
            </a:r>
            <a:endParaRPr lang="en-US" altLang="ja-JP" sz="1100" dirty="0"/>
          </a:p>
          <a:p>
            <a:pPr algn="just" eaLnBrk="1">
              <a:spcBef>
                <a:spcPts val="0"/>
              </a:spcBef>
            </a:pPr>
            <a:endParaRPr lang="en-US" altLang="ja-JP" sz="1100" dirty="0"/>
          </a:p>
          <a:p>
            <a:pPr algn="just" eaLnBrk="1">
              <a:spcBef>
                <a:spcPts val="0"/>
              </a:spcBef>
            </a:pPr>
            <a:r>
              <a:rPr lang="ja-JP" altLang="en-US" sz="1100" dirty="0"/>
              <a:t>子育て中の部下と、そうでない部下との間では、 場合によって軋轢が生まれてしまうかもしれません。</a:t>
            </a:r>
            <a:endParaRPr lang="en-US" altLang="ja-JP" sz="1100" dirty="0"/>
          </a:p>
          <a:p>
            <a:pPr algn="just" eaLnBrk="1">
              <a:spcBef>
                <a:spcPts val="0"/>
              </a:spcBef>
            </a:pPr>
            <a:r>
              <a:rPr lang="ja-JP" altLang="en-US" sz="1100" dirty="0"/>
              <a:t>それをしっかり調整して、職場のメンバー全員のワーク・ライフ・バランスが取れ、効率よく成果の出せる職場、その職場を管理するのがイクボスです。</a:t>
            </a:r>
            <a:endParaRPr lang="en-US" altLang="ja-JP" sz="1100" dirty="0"/>
          </a:p>
          <a:p>
            <a:pPr algn="just" eaLnBrk="1">
              <a:spcBef>
                <a:spcPts val="0"/>
              </a:spcBef>
            </a:pPr>
            <a:endParaRPr lang="en-US" altLang="ja-JP" sz="1100" dirty="0"/>
          </a:p>
          <a:p>
            <a:pPr algn="just" eaLnBrk="1">
              <a:spcBef>
                <a:spcPts val="0"/>
              </a:spcBef>
            </a:pPr>
            <a:r>
              <a:rPr lang="ja-JP" altLang="en-US" sz="1100" dirty="0"/>
              <a:t>そのためには、例えば、職場のみんなが休めるよう、自ら連続休暇の予定を入れ、部下にも働きかける、休暇の計画を組み、メンバーが共有する、休みを前提とした業務遂行の方策を検討し、実行する といったことが必要でしょう。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でも、休みを取って、効率よく働いて成果を出す・・・言葉でいうのは簡単ですが、実際にはそう簡単にはいかないかもしれません。</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15</a:t>
            </a:fld>
            <a:endParaRPr lang="en-US" altLang="ja-JP" dirty="0"/>
          </a:p>
        </p:txBody>
      </p:sp>
    </p:spTree>
    <p:extLst>
      <p:ext uri="{BB962C8B-B14F-4D97-AF65-F5344CB8AC3E}">
        <p14:creationId xmlns:p14="http://schemas.microsoft.com/office/powerpoint/2010/main" val="3696088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ここで、視点を社外にも広げて考えてみましょう。</a:t>
            </a:r>
            <a:endParaRPr lang="en-US" altLang="ja-JP" sz="1100" dirty="0"/>
          </a:p>
          <a:p>
            <a:pPr algn="just" eaLnBrk="1">
              <a:spcBef>
                <a:spcPts val="0"/>
              </a:spcBef>
            </a:pPr>
            <a:r>
              <a:rPr lang="ja-JP" altLang="en-US" sz="1100" dirty="0"/>
              <a:t>あなたの会社の男性社員は、他社の女性社員の配偶者かもしれません。また、その逆もあります。自社の男性社員の育休取得を促進することは、他社の女性社員の就業継続につながりますし、反対に、他社が男性社員の育休取得を進めれば、自社の女性社員も仕事を続けやすくな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夫婦間でよく話し合うことに加え、企業においても、男性従業員や女性従業員の配偶者に対し、女性のキャリア形成について考える機会を提供することが重要です。</a:t>
            </a:r>
            <a:endParaRPr lang="en-US" altLang="ja-JP" sz="1100" dirty="0"/>
          </a:p>
          <a:p>
            <a:pPr algn="just" eaLnBrk="1">
              <a:spcBef>
                <a:spcPts val="0"/>
              </a:spcBef>
            </a:pPr>
            <a:endParaRPr lang="en-US" altLang="ja-JP" sz="1100" dirty="0"/>
          </a:p>
          <a:p>
            <a:pPr algn="just" eaLnBrk="1">
              <a:spcBef>
                <a:spcPts val="0"/>
              </a:spcBef>
            </a:pPr>
            <a:r>
              <a:rPr lang="ja-JP" altLang="en-US" sz="1100" dirty="0"/>
              <a:t>＜企業の取組の実例＞</a:t>
            </a:r>
            <a:endParaRPr lang="en-US" altLang="ja-JP" sz="1100" dirty="0"/>
          </a:p>
          <a:p>
            <a:pPr algn="just" eaLnBrk="1">
              <a:spcBef>
                <a:spcPts val="0"/>
              </a:spcBef>
            </a:pPr>
            <a:r>
              <a:rPr lang="ja-JP" altLang="en-US" sz="1100" dirty="0"/>
              <a:t>・大成建設株式会社（イクメン企業アワード</a:t>
            </a:r>
            <a:r>
              <a:rPr lang="en-US" altLang="ja-JP" sz="1100" dirty="0"/>
              <a:t>2016</a:t>
            </a:r>
            <a:r>
              <a:rPr lang="ja-JP" altLang="en-US" sz="1100" dirty="0"/>
              <a:t>　特別奨励賞）</a:t>
            </a:r>
            <a:endParaRPr lang="en-US" altLang="ja-JP" sz="1100" dirty="0"/>
          </a:p>
          <a:p>
            <a:pPr algn="just" eaLnBrk="1">
              <a:spcBef>
                <a:spcPts val="0"/>
              </a:spcBef>
            </a:pPr>
            <a:r>
              <a:rPr lang="ja-JP" altLang="en-US" sz="1100" dirty="0"/>
              <a:t>　「パートナーと考える仕事と生活の両立セミナー」</a:t>
            </a:r>
            <a:endParaRPr lang="en-US" altLang="ja-JP" sz="1100" dirty="0"/>
          </a:p>
          <a:p>
            <a:pPr algn="just" eaLnBrk="1">
              <a:spcBef>
                <a:spcPts val="0"/>
              </a:spcBef>
            </a:pPr>
            <a:r>
              <a:rPr lang="ja-JP" altLang="en-US" sz="1100" dirty="0"/>
              <a:t>　　配偶者（他社社員も可）はもちろん、結婚前のパートナーとも参加可能。女性の活躍に必要不可欠な、男性側の家事・育児への積極的な協力体制を、早期より家庭で築いてほしいとの思いから開催。毎年</a:t>
            </a:r>
            <a:r>
              <a:rPr lang="en-US" altLang="ja-JP" sz="1100" dirty="0"/>
              <a:t>50</a:t>
            </a:r>
            <a:r>
              <a:rPr lang="ja-JP" altLang="en-US" sz="1100" dirty="0"/>
              <a:t>名～最大</a:t>
            </a:r>
            <a:r>
              <a:rPr lang="en-US" altLang="ja-JP" sz="1100" dirty="0"/>
              <a:t>100</a:t>
            </a:r>
            <a:r>
              <a:rPr lang="ja-JP" altLang="en-US" sz="1100" dirty="0"/>
              <a:t>名が参加。</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16</a:t>
            </a:fld>
            <a:endParaRPr lang="en-US" altLang="ja-JP" dirty="0"/>
          </a:p>
        </p:txBody>
      </p:sp>
    </p:spTree>
    <p:extLst>
      <p:ext uri="{BB962C8B-B14F-4D97-AF65-F5344CB8AC3E}">
        <p14:creationId xmlns:p14="http://schemas.microsoft.com/office/powerpoint/2010/main" val="1390029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このように、工夫して男性の育児休業取得を進めると、様々なメリットがあります。</a:t>
            </a:r>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17</a:t>
            </a:fld>
            <a:endParaRPr lang="en-US" altLang="ja-JP" dirty="0"/>
          </a:p>
        </p:txBody>
      </p:sp>
    </p:spTree>
    <p:extLst>
      <p:ext uri="{BB962C8B-B14F-4D97-AF65-F5344CB8AC3E}">
        <p14:creationId xmlns:p14="http://schemas.microsoft.com/office/powerpoint/2010/main" val="4189241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r>
              <a:rPr lang="ja-JP" altLang="en-US" sz="1100" dirty="0"/>
              <a:t>これは、育休を取得した男性のいる職場での、育休取得の影響についてアンケートを行った結果です。</a:t>
            </a:r>
            <a:endParaRPr lang="en-US" altLang="ja-JP" sz="1100" dirty="0"/>
          </a:p>
          <a:p>
            <a:pPr algn="just" eaLnBrk="1"/>
            <a:endParaRPr lang="en-US" altLang="ja-JP" sz="1100" dirty="0"/>
          </a:p>
          <a:p>
            <a:pPr algn="just" eaLnBrk="1"/>
            <a:r>
              <a:rPr lang="ja-JP" altLang="en-US" sz="1100" dirty="0"/>
              <a:t>特に、男性の育休取得を歓迎した職場（青色のバー）では、「ライフスタイルや働き方について見直すきっかけになった」「仕事の進め方を見直すきっかけになった」「仕事に効率的に取り組むようになった」などといった回答を挙げる割合が高くなっています。</a:t>
            </a:r>
            <a:endParaRPr lang="en-US" altLang="ja-JP" sz="1100" dirty="0"/>
          </a:p>
          <a:p>
            <a:pPr algn="just" eaLnBrk="1"/>
            <a:endParaRPr lang="en-US" altLang="ja-JP" sz="1100" dirty="0"/>
          </a:p>
          <a:p>
            <a:pPr algn="just" eaLnBrk="1"/>
            <a:r>
              <a:rPr lang="ja-JP" altLang="en-US" sz="1100" dirty="0"/>
              <a:t>「男性が育児休業を取るなんて</a:t>
            </a:r>
            <a:r>
              <a:rPr lang="en-US" altLang="ja-JP" sz="1100" dirty="0"/>
              <a:t>…</a:t>
            </a:r>
            <a:r>
              <a:rPr lang="ja-JP" altLang="en-US" sz="1100" dirty="0"/>
              <a:t>」という時代はもう終わっています。男性も普通に育児休業を取得する時代です。</a:t>
            </a:r>
            <a:endParaRPr lang="en-US" altLang="ja-JP" sz="1100" dirty="0"/>
          </a:p>
          <a:p>
            <a:pPr algn="just" eaLnBrk="1"/>
            <a:r>
              <a:rPr lang="ja-JP" altLang="en-US" sz="1100" dirty="0"/>
              <a:t>男性の育児休業取得を会社全体でプラスにできる、という考えが大切です。</a:t>
            </a:r>
            <a:endParaRPr lang="en-US" altLang="ja-JP" sz="1100" dirty="0"/>
          </a:p>
          <a:p>
            <a:pPr algn="just" eaLnBrk="1"/>
            <a:endParaRPr lang="en-US" altLang="ja-JP" sz="1100" dirty="0"/>
          </a:p>
          <a:p>
            <a:pPr algn="just" eaLnBrk="1"/>
            <a:r>
              <a:rPr lang="ja-JP" altLang="en-US" sz="1100" dirty="0"/>
              <a:t>アンケートでも、男性が育休を取得した職場、特にそれを歓迎した職場では、様々なプラスのメリットがあることがわかります。</a:t>
            </a:r>
            <a:endParaRPr lang="en-US" altLang="ja-JP" sz="1100" dirty="0"/>
          </a:p>
          <a:p>
            <a:pPr algn="just" eaLnBrk="1"/>
            <a:r>
              <a:rPr lang="ja-JP" altLang="en-US" sz="1100" dirty="0"/>
              <a:t>具体的にどういう面があるのでしょうか。</a:t>
            </a:r>
            <a:endParaRPr lang="en-US" altLang="ja-JP" sz="1100" dirty="0"/>
          </a:p>
          <a:p>
            <a:pPr algn="just" eaLnBrk="1"/>
            <a:endParaRPr lang="ja-JP" altLang="en-US"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18</a:t>
            </a:fld>
            <a:endParaRPr lang="en-US" altLang="ja-JP" dirty="0"/>
          </a:p>
        </p:txBody>
      </p:sp>
    </p:spTree>
    <p:extLst>
      <p:ext uri="{BB962C8B-B14F-4D97-AF65-F5344CB8AC3E}">
        <p14:creationId xmlns:p14="http://schemas.microsoft.com/office/powerpoint/2010/main" val="282969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09908" y="4775007"/>
            <a:ext cx="5684255" cy="4605988"/>
          </a:xfrm>
        </p:spPr>
        <p:txBody>
          <a:bodyPr/>
          <a:lstStyle/>
          <a:p>
            <a:pPr algn="just" eaLnBrk="1">
              <a:spcBef>
                <a:spcPts val="0"/>
              </a:spcBef>
            </a:pPr>
            <a:r>
              <a:rPr lang="ja-JP" altLang="en-US" sz="1100" dirty="0"/>
              <a:t>それでは、男性の育休取得のメリットを具体的に見てみましょう。</a:t>
            </a:r>
            <a:endParaRPr lang="en-US" altLang="ja-JP" sz="1100" dirty="0"/>
          </a:p>
          <a:p>
            <a:pPr algn="just" eaLnBrk="1">
              <a:spcBef>
                <a:spcPts val="0"/>
              </a:spcBef>
            </a:pPr>
            <a:r>
              <a:rPr lang="ja-JP" altLang="en-US" sz="1100" dirty="0"/>
              <a:t>まずは、企業・職場のメリットです。</a:t>
            </a:r>
            <a:endParaRPr lang="en-US" altLang="ja-JP" sz="1100" dirty="0"/>
          </a:p>
          <a:p>
            <a:pPr algn="just" eaLnBrk="1">
              <a:spcBef>
                <a:spcPts val="0"/>
              </a:spcBef>
            </a:pPr>
            <a:endParaRPr lang="en-US" altLang="ja-JP" sz="1100" dirty="0"/>
          </a:p>
          <a:p>
            <a:pPr algn="just" eaLnBrk="1">
              <a:spcBef>
                <a:spcPts val="0"/>
              </a:spcBef>
            </a:pPr>
            <a:r>
              <a:rPr lang="ja-JP" altLang="en-US" sz="1100" dirty="0"/>
              <a:t>上の</a:t>
            </a:r>
            <a:r>
              <a:rPr lang="en-US" altLang="ja-JP" sz="1100" dirty="0"/>
              <a:t>3</a:t>
            </a:r>
            <a:r>
              <a:rPr lang="ja-JP" altLang="en-US" sz="1100" dirty="0"/>
              <a:t>項目は、前のスライドのグラフで挙がっていた項目です。</a:t>
            </a:r>
            <a:endParaRPr lang="en-US" altLang="ja-JP" sz="1100" dirty="0"/>
          </a:p>
          <a:p>
            <a:pPr algn="just" eaLnBrk="1">
              <a:spcBef>
                <a:spcPts val="0"/>
              </a:spcBef>
            </a:pPr>
            <a:r>
              <a:rPr lang="ja-JP" altLang="en-US" sz="1100" dirty="0"/>
              <a:t>男性の育児参加、さらには、ワーク・ライフ・バランスの重要性を従業員が認識することで、従業員同士が個人の事情を把握・配慮し、お互いにサポートできるようになることで、コミュニケーションが活発になり、職場の雰囲気が明るくなるなどの効果が期待でき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育休取得の際の引継ぎで、業務の棚卸しをしたときに、本当に必要な業務を見極めるきっかけになったり、引継ぎで業務マニュアルを作成するなどすれば、特定の個人に依存していた業務を部署内で共有し、属人化を排除することにもつなが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加えて、育休取得者が出て、少ない人員で業務を進めなければならない場合には、効率よく業務を行う必要がありますし、ワーク・ライフ・バランスの向上に取り組む中では、残業しないことを意識することで、長時間労働の抑制につなが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育児休業を取得した従業員へのインタビューでは、自らの希望を叶えてくれた会社、職場に感謝の気持ちを持つようになったという話がありました。会社に対する満足度が向上し、これをきっかけとして困難な仕事にも取組み、より成果を上げるようになる・・・というメリットがあ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このような取組がプラスのスパイラルになることで、従業員の満足度が向上し、離職率が低下するとともに、従業員のモチベーションが向上するという好循環が期待できます。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19</a:t>
            </a:fld>
            <a:endParaRPr lang="en-US" altLang="ja-JP" dirty="0"/>
          </a:p>
        </p:txBody>
      </p:sp>
      <p:sp>
        <p:nvSpPr>
          <p:cNvPr id="5" name="正方形/長方形 4"/>
          <p:cNvSpPr/>
          <p:nvPr/>
        </p:nvSpPr>
        <p:spPr>
          <a:xfrm>
            <a:off x="467200" y="8810771"/>
            <a:ext cx="6152387" cy="1090122"/>
          </a:xfrm>
          <a:prstGeom prst="rect">
            <a:avLst/>
          </a:prstGeom>
        </p:spPr>
        <p:txBody>
          <a:bodyPr wrap="square" lIns="91416" tIns="45708" rIns="91416" bIns="45708">
            <a:spAutoFit/>
          </a:bodyPr>
          <a:lstStyle/>
          <a:p>
            <a:r>
              <a:rPr lang="ja-JP" altLang="en-US" sz="900" dirty="0"/>
              <a:t>出典：</a:t>
            </a:r>
            <a:endParaRPr lang="en-US" altLang="ja-JP" sz="900" dirty="0"/>
          </a:p>
          <a:p>
            <a:r>
              <a:rPr lang="ja-JP" altLang="en-US" sz="900" dirty="0"/>
              <a:t>・内閣府経済社会総合研究所「男性の育児休業取得が働き方、家事・育児参画、夫婦関係等に与える影響」</a:t>
            </a:r>
            <a:r>
              <a:rPr lang="en-US" altLang="ja-JP" sz="900" dirty="0"/>
              <a:t>2017</a:t>
            </a:r>
            <a:r>
              <a:rPr lang="ja-JP" altLang="en-US" sz="900" dirty="0"/>
              <a:t>年</a:t>
            </a:r>
            <a:r>
              <a:rPr lang="en-US" altLang="ja-JP" sz="900" dirty="0"/>
              <a:t>3</a:t>
            </a:r>
            <a:r>
              <a:rPr lang="ja-JP" altLang="en-US" sz="900" dirty="0"/>
              <a:t>月（</a:t>
            </a:r>
            <a:r>
              <a:rPr lang="en-US" altLang="ja-JP" sz="900" dirty="0"/>
              <a:t>p22</a:t>
            </a:r>
            <a:r>
              <a:rPr lang="ja-JP" altLang="en-US" sz="900" dirty="0"/>
              <a:t> 長時間労働抑制、業務効率向上 ）</a:t>
            </a:r>
            <a:r>
              <a:rPr lang="en-US" altLang="ja-JP" sz="900" dirty="0"/>
              <a:t/>
            </a:r>
            <a:br>
              <a:rPr lang="en-US" altLang="ja-JP" sz="900" dirty="0"/>
            </a:br>
            <a:r>
              <a:rPr lang="ja-JP" altLang="en-US" sz="900" dirty="0"/>
              <a:t>・ 財団法人　こども未来財団「父親の育児に関する調査研究－育児休業について　研究報告書」</a:t>
            </a:r>
            <a:r>
              <a:rPr lang="en-US" altLang="ja-JP" sz="900" dirty="0"/>
              <a:t>2011</a:t>
            </a:r>
            <a:r>
              <a:rPr lang="ja-JP" altLang="en-US" sz="900" dirty="0"/>
              <a:t>年</a:t>
            </a:r>
            <a:r>
              <a:rPr lang="en-US" altLang="ja-JP" sz="900" dirty="0"/>
              <a:t>3</a:t>
            </a:r>
            <a:r>
              <a:rPr lang="ja-JP" altLang="en-US" sz="900" dirty="0"/>
              <a:t>月（</a:t>
            </a:r>
            <a:r>
              <a:rPr lang="en-US" altLang="ja-JP" sz="900" dirty="0"/>
              <a:t>p99</a:t>
            </a:r>
            <a:r>
              <a:rPr lang="ja-JP" altLang="en-US" sz="900" dirty="0"/>
              <a:t> 属人化排除 </a:t>
            </a:r>
            <a:r>
              <a:rPr lang="en-US" altLang="ja-JP" sz="900" dirty="0"/>
              <a:t>p99</a:t>
            </a:r>
            <a:r>
              <a:rPr lang="ja-JP" altLang="en-US" sz="900" dirty="0"/>
              <a:t>・ｐ</a:t>
            </a:r>
            <a:r>
              <a:rPr lang="en-US" altLang="ja-JP" sz="900" dirty="0"/>
              <a:t>101</a:t>
            </a:r>
            <a:r>
              <a:rPr lang="ja-JP" altLang="en-US" sz="900" dirty="0"/>
              <a:t> 業務効率向上 ｐ</a:t>
            </a:r>
            <a:r>
              <a:rPr lang="en-US" altLang="ja-JP" sz="900" dirty="0"/>
              <a:t>102</a:t>
            </a:r>
            <a:r>
              <a:rPr lang="ja-JP" altLang="en-US" sz="900" dirty="0"/>
              <a:t> 労働時間削減）</a:t>
            </a:r>
            <a:endParaRPr lang="en-US" altLang="ja-JP" sz="900" dirty="0"/>
          </a:p>
          <a:p>
            <a:r>
              <a:rPr lang="ja-JP" altLang="en-US" sz="900" dirty="0"/>
              <a:t>・男性の育児休業取得促進の取組実施企業へのヒアリング結果（</a:t>
            </a:r>
            <a:r>
              <a:rPr lang="en-US" altLang="ja-JP" sz="900" dirty="0"/>
              <a:t>2017</a:t>
            </a:r>
            <a:r>
              <a:rPr lang="ja-JP" altLang="en-US" sz="900" dirty="0"/>
              <a:t>年</a:t>
            </a:r>
            <a:r>
              <a:rPr lang="en-US" altLang="ja-JP" sz="900" dirty="0"/>
              <a:t>5</a:t>
            </a:r>
            <a:r>
              <a:rPr lang="ja-JP" altLang="en-US" sz="900" dirty="0"/>
              <a:t>月）（離職率低下、モチベーション</a:t>
            </a:r>
            <a:r>
              <a:rPr lang="en-US" altLang="ja-JP" sz="900" dirty="0"/>
              <a:t>up</a:t>
            </a:r>
            <a:r>
              <a:rPr lang="ja-JP" altLang="en-US" sz="900" dirty="0"/>
              <a:t>、知識・ノウハウ蓄積、企業イメージアップ、人材確保に寄与）</a:t>
            </a:r>
          </a:p>
        </p:txBody>
      </p:sp>
    </p:spTree>
    <p:extLst>
      <p:ext uri="{BB962C8B-B14F-4D97-AF65-F5344CB8AC3E}">
        <p14:creationId xmlns:p14="http://schemas.microsoft.com/office/powerpoint/2010/main" val="183827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a:t>
            </a:fld>
            <a:endParaRPr lang="en-US" altLang="ja-JP" dirty="0"/>
          </a:p>
        </p:txBody>
      </p:sp>
    </p:spTree>
    <p:extLst>
      <p:ext uri="{BB962C8B-B14F-4D97-AF65-F5344CB8AC3E}">
        <p14:creationId xmlns:p14="http://schemas.microsoft.com/office/powerpoint/2010/main" val="2686683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育休を取得する男性の同僚にとってもメリットがあります。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先ほどの、業務の見える化、マニュアル化などにより、部署内で業務を共有することで、業務の平準化につながる他、時間に制約のある同僚と共に働くことで、自分の業務を見直し、業務効率を向上させて長時間労働を抑制するなど、自分自身のワーク・ライフ・バランスの向上につながるで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また、従業員が育休を取得することで、先ほど述べたように、従業員同士が互いにサポートしあえる環境が構築できるでしょう。そうすれば、先ほどお話ししたように、自分自身の病気や介護などで休まなければならなくなった場合に、気兼ねなく休暇、休業を取り、必要な療養、介護にあたれるで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また、育休取得などで一時期、上位者にあたる同僚が不在になる場合、この図のように、その上位者の仕事をサポートするために、チーム全体で能力向上を図り、カバーする必要が出てきます。チームメンバーのスキルアップのチャンスとも言えるかもしれません。</a:t>
            </a:r>
            <a:endParaRPr lang="en-US" altLang="ja-JP" sz="1100" dirty="0"/>
          </a:p>
          <a:p>
            <a:pPr algn="just" eaLnBrk="1">
              <a:spcBef>
                <a:spcPts val="0"/>
              </a:spcBef>
            </a:pPr>
            <a:endParaRPr lang="en-US" altLang="ja-JP" sz="1100" dirty="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20</a:t>
            </a:fld>
            <a:endParaRPr lang="en-US" altLang="ja-JP" dirty="0"/>
          </a:p>
        </p:txBody>
      </p:sp>
    </p:spTree>
    <p:extLst>
      <p:ext uri="{BB962C8B-B14F-4D97-AF65-F5344CB8AC3E}">
        <p14:creationId xmlns:p14="http://schemas.microsoft.com/office/powerpoint/2010/main" val="3986032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r>
              <a:rPr lang="ja-JP" altLang="en-US" sz="1100" dirty="0"/>
              <a:t>ここまでに挙げた取組などを実際に行っている企業の事例です。</a:t>
            </a:r>
            <a:endParaRPr lang="en-US" altLang="ja-JP" sz="1100" dirty="0"/>
          </a:p>
          <a:p>
            <a:pPr algn="just" eaLnBrk="1"/>
            <a:r>
              <a:rPr lang="ja-JP" altLang="en-US" sz="1100" dirty="0"/>
              <a:t>すべての企業に合うわけではないかもしれませんが、先にご紹介した各種の企業の取組事例を参考に、自社に合った取組を進めてみてください。</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21</a:t>
            </a:fld>
            <a:endParaRPr lang="en-US" altLang="ja-JP" dirty="0"/>
          </a:p>
        </p:txBody>
      </p:sp>
    </p:spTree>
    <p:extLst>
      <p:ext uri="{BB962C8B-B14F-4D97-AF65-F5344CB8AC3E}">
        <p14:creationId xmlns:p14="http://schemas.microsoft.com/office/powerpoint/2010/main" val="1742667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22</a:t>
            </a:fld>
            <a:endParaRPr lang="en-US" altLang="ja-JP" dirty="0"/>
          </a:p>
        </p:txBody>
      </p:sp>
    </p:spTree>
    <p:extLst>
      <p:ext uri="{BB962C8B-B14F-4D97-AF65-F5344CB8AC3E}">
        <p14:creationId xmlns:p14="http://schemas.microsoft.com/office/powerpoint/2010/main" val="4100045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23</a:t>
            </a:fld>
            <a:endParaRPr lang="en-US" altLang="ja-JP" dirty="0"/>
          </a:p>
        </p:txBody>
      </p:sp>
    </p:spTree>
    <p:extLst>
      <p:ext uri="{BB962C8B-B14F-4D97-AF65-F5344CB8AC3E}">
        <p14:creationId xmlns:p14="http://schemas.microsoft.com/office/powerpoint/2010/main" val="943399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育児休業制度は、育児・介護休業法で定められた制度です。</a:t>
            </a:r>
            <a:endParaRPr lang="en-US" altLang="ja-JP" sz="1100" dirty="0"/>
          </a:p>
          <a:p>
            <a:pPr algn="just" eaLnBrk="1">
              <a:spcBef>
                <a:spcPts val="0"/>
              </a:spcBef>
            </a:pPr>
            <a:endParaRPr lang="en-US" altLang="ja-JP" sz="1100" dirty="0"/>
          </a:p>
          <a:p>
            <a:pPr algn="just" eaLnBrk="1">
              <a:spcBef>
                <a:spcPts val="0"/>
              </a:spcBef>
            </a:pPr>
            <a:r>
              <a:rPr lang="ja-JP" altLang="en-US" sz="1100" dirty="0"/>
              <a:t>育児休業を取得する条件に、原則として男女による違いはありません。</a:t>
            </a:r>
            <a:endParaRPr lang="en-US" altLang="ja-JP" sz="1100" dirty="0"/>
          </a:p>
          <a:p>
            <a:pPr algn="just" eaLnBrk="1">
              <a:spcBef>
                <a:spcPts val="0"/>
              </a:spcBef>
            </a:pPr>
            <a:r>
              <a:rPr lang="ja-JP" altLang="en-US" sz="1100" dirty="0"/>
              <a:t>（ただし、産後は労働基準法上</a:t>
            </a:r>
            <a:r>
              <a:rPr lang="en-US" altLang="ja-JP" sz="1100" dirty="0"/>
              <a:t>56</a:t>
            </a:r>
            <a:r>
              <a:rPr lang="ja-JP" altLang="en-US" sz="1100" dirty="0"/>
              <a:t>日間労働することが禁止されていますので、女性は出産した翌日から起算して</a:t>
            </a:r>
            <a:r>
              <a:rPr lang="en-US" altLang="ja-JP" sz="1100" dirty="0"/>
              <a:t>57</a:t>
            </a:r>
            <a:r>
              <a:rPr lang="ja-JP" altLang="en-US" sz="1100" dirty="0"/>
              <a:t>日目から育児休業を取得することとなります。）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以前は、夫婦のうち一方が育児ができる環境（専業主婦（夫）や育児休業中など）の場合、もう一方は育児休業を取得できないようにする制度がありましたが、その制度は廃止されました。これにより、育児休業の取得について、配偶者のおかれた環境に関係なく、育児休業が取得できるようになりました。</a:t>
            </a:r>
            <a:endParaRPr lang="en-US" altLang="ja-JP" sz="1100" dirty="0"/>
          </a:p>
          <a:p>
            <a:pPr algn="just" eaLnBrk="1">
              <a:spcBef>
                <a:spcPts val="0"/>
              </a:spcBef>
            </a:pPr>
            <a:endParaRPr lang="en-US" altLang="ja-JP" sz="1100" dirty="0"/>
          </a:p>
          <a:p>
            <a:pPr algn="just" eaLnBrk="1">
              <a:spcBef>
                <a:spcPts val="0"/>
              </a:spcBef>
            </a:pPr>
            <a:r>
              <a:rPr lang="ja-JP" altLang="en-US" sz="1100" dirty="0"/>
              <a:t>育児休業は、通常、一人の子につき一回しか取得できませんが、男性が妻の出産後</a:t>
            </a:r>
            <a:r>
              <a:rPr lang="en-US" altLang="ja-JP" sz="1100" dirty="0"/>
              <a:t>8</a:t>
            </a:r>
            <a:r>
              <a:rPr lang="ja-JP" altLang="en-US" sz="1100" dirty="0"/>
              <a:t>週間以内に育児休業を取得し、かつ終了した場合は、一旦復職しても再度育児休業が取得できます（「パパ休暇」）。</a:t>
            </a:r>
            <a:endParaRPr lang="en-US" altLang="ja-JP" sz="1100" dirty="0"/>
          </a:p>
          <a:p>
            <a:pPr algn="just" eaLnBrk="1">
              <a:spcBef>
                <a:spcPts val="0"/>
              </a:spcBef>
            </a:pPr>
            <a:r>
              <a:rPr lang="ja-JP" altLang="en-US" sz="1100" dirty="0"/>
              <a:t>また、両親がともに育児休業を取得する場合は、原則</a:t>
            </a:r>
            <a:r>
              <a:rPr lang="en-US" altLang="ja-JP" sz="1100" dirty="0"/>
              <a:t>1</a:t>
            </a:r>
            <a:r>
              <a:rPr lang="ja-JP" altLang="en-US" sz="1100" dirty="0"/>
              <a:t>歳までの休業可能期間が、</a:t>
            </a:r>
            <a:r>
              <a:rPr lang="en-US" altLang="ja-JP" sz="1100" dirty="0"/>
              <a:t>1</a:t>
            </a:r>
            <a:r>
              <a:rPr lang="ja-JP" altLang="en-US" sz="1100" dirty="0"/>
              <a:t>歳</a:t>
            </a:r>
            <a:r>
              <a:rPr lang="en-US" altLang="ja-JP" sz="1100" dirty="0"/>
              <a:t>2</a:t>
            </a:r>
            <a:r>
              <a:rPr lang="ja-JP" altLang="en-US" sz="1100" dirty="0"/>
              <a:t>か月までに延長されます（「パパ・ママ育休プラス」）。</a:t>
            </a:r>
            <a:endParaRPr lang="en-US" altLang="ja-JP" sz="1100" dirty="0"/>
          </a:p>
          <a:p>
            <a:pPr algn="just" eaLnBrk="1">
              <a:spcBef>
                <a:spcPts val="0"/>
              </a:spcBef>
            </a:pPr>
            <a:r>
              <a:rPr lang="ja-JP" altLang="en-US" sz="1100" dirty="0"/>
              <a:t>こうした特例を活用すると、例えば、出産後</a:t>
            </a:r>
            <a:r>
              <a:rPr lang="en-US" altLang="ja-JP" sz="1100" dirty="0"/>
              <a:t>8</a:t>
            </a:r>
            <a:r>
              <a:rPr lang="ja-JP" altLang="en-US" sz="1100" dirty="0"/>
              <a:t>週間以内の期間に育休を取得して出産後の妻をサポート、その後、妻が復職するタイミングで再度取得し、妻の職場復帰をサポートするなど、両親で協力して育児をすることができます。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24</a:t>
            </a:fld>
            <a:endParaRPr lang="en-US" altLang="ja-JP" dirty="0"/>
          </a:p>
        </p:txBody>
      </p:sp>
    </p:spTree>
    <p:extLst>
      <p:ext uri="{BB962C8B-B14F-4D97-AF65-F5344CB8AC3E}">
        <p14:creationId xmlns:p14="http://schemas.microsoft.com/office/powerpoint/2010/main" val="2286485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さらに、この育児休業中には収入があります。</a:t>
            </a:r>
            <a:endParaRPr lang="en-US" altLang="ja-JP" sz="1100" dirty="0"/>
          </a:p>
          <a:p>
            <a:pPr algn="just" eaLnBrk="1">
              <a:spcBef>
                <a:spcPts val="0"/>
              </a:spcBef>
            </a:pPr>
            <a:r>
              <a:rPr lang="ja-JP" altLang="en-US" sz="1100" dirty="0"/>
              <a:t>育児休業期間のはじめの半年間は、給与の</a:t>
            </a:r>
            <a:r>
              <a:rPr lang="en-US" altLang="ja-JP" sz="1100" dirty="0"/>
              <a:t>67%</a:t>
            </a:r>
            <a:r>
              <a:rPr lang="ja-JP" altLang="en-US" sz="1100" dirty="0"/>
              <a:t>、それ以降は</a:t>
            </a:r>
            <a:r>
              <a:rPr lang="en-US" altLang="ja-JP" sz="1100" dirty="0"/>
              <a:t>50%</a:t>
            </a:r>
            <a:r>
              <a:rPr lang="ja-JP" altLang="en-US" sz="1100" dirty="0"/>
              <a:t>が支給され、給付金は所得税、社会保険料、雇用保険料が免除となります。</a:t>
            </a:r>
            <a:endParaRPr lang="en-US" altLang="ja-JP" sz="1100" dirty="0"/>
          </a:p>
          <a:p>
            <a:pPr algn="just" eaLnBrk="1">
              <a:spcBef>
                <a:spcPts val="0"/>
              </a:spcBef>
            </a:pPr>
            <a:r>
              <a:rPr lang="ja-JP" altLang="en-US" sz="1100" dirty="0"/>
              <a:t>そのため、手取りの金額は休業前の約</a:t>
            </a:r>
            <a:r>
              <a:rPr lang="en-US" altLang="ja-JP" sz="1100" dirty="0"/>
              <a:t>8</a:t>
            </a:r>
            <a:r>
              <a:rPr lang="ja-JP" altLang="en-US" sz="1100" dirty="0"/>
              <a:t>割にもなります。</a:t>
            </a:r>
            <a:endParaRPr lang="en-US" altLang="ja-JP" sz="1100" dirty="0"/>
          </a:p>
          <a:p>
            <a:pPr algn="just" eaLnBrk="1">
              <a:spcBef>
                <a:spcPts val="0"/>
              </a:spcBef>
            </a:pPr>
            <a:r>
              <a:rPr lang="ja-JP" altLang="en-US" sz="1100" dirty="0"/>
              <a:t>なお、会社の社会保険料も免除されることになっており、会社の負担も軽減されます。</a:t>
            </a:r>
            <a:endParaRPr lang="en-US" altLang="ja-JP" sz="1100" dirty="0"/>
          </a:p>
          <a:p>
            <a:pPr algn="just" eaLnBrk="1">
              <a:spcBef>
                <a:spcPts val="0"/>
              </a:spcBef>
            </a:pPr>
            <a:endParaRPr lang="en-US" altLang="ja-JP" sz="1100" dirty="0"/>
          </a:p>
          <a:p>
            <a:pPr algn="just" eaLnBrk="1">
              <a:spcBef>
                <a:spcPts val="0"/>
              </a:spcBef>
            </a:pPr>
            <a:r>
              <a:rPr lang="ja-JP" altLang="en-US" sz="1100" dirty="0"/>
              <a:t>このように、育児休業制度は、男性にも使いやすい制度となっています。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a:t>
            </a:r>
            <a:r>
              <a:rPr lang="en-US" altLang="ja-JP" sz="1100" dirty="0"/>
              <a:t>2017</a:t>
            </a:r>
            <a:r>
              <a:rPr lang="ja-JP" altLang="en-US" sz="1100" dirty="0"/>
              <a:t>年</a:t>
            </a:r>
            <a:r>
              <a:rPr lang="en-US" altLang="ja-JP" sz="1100" dirty="0"/>
              <a:t>10</a:t>
            </a:r>
            <a:r>
              <a:rPr lang="ja-JP" altLang="en-US" sz="1100" dirty="0"/>
              <a:t>月</a:t>
            </a:r>
            <a:r>
              <a:rPr lang="en-US" altLang="ja-JP" sz="1100" dirty="0"/>
              <a:t>1</a:t>
            </a:r>
            <a:r>
              <a:rPr lang="ja-JP" altLang="en-US" sz="1100" dirty="0"/>
              <a:t>日から、企業は、育児休業制度について周知する努力義務が創設されました。</a:t>
            </a:r>
            <a:endParaRPr lang="en-US" altLang="ja-JP" sz="1100" dirty="0"/>
          </a:p>
          <a:p>
            <a:pPr algn="just" eaLnBrk="1">
              <a:spcBef>
                <a:spcPts val="0"/>
              </a:spcBef>
            </a:pPr>
            <a:r>
              <a:rPr lang="ja-JP" altLang="en-US" sz="1100" dirty="0"/>
              <a:t>従業員やその配偶者が妊娠・出産したことなどを知った場合に、その方に育児休業などに関する制度（育児休業中・休業後の待遇や労働条件など）について、個別に周知する努力義務があります。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制度の内容を周知するだけでなく、会社として男性の育児休業取得を勧めていることや、男性の育児を応援していることも直接伝えてみてください。</a:t>
            </a:r>
            <a:endParaRPr lang="en-US" altLang="ja-JP" sz="1100" dirty="0"/>
          </a:p>
          <a:p>
            <a:pPr algn="just" eaLnBrk="1">
              <a:spcBef>
                <a:spcPts val="0"/>
              </a:spcBef>
            </a:pPr>
            <a:r>
              <a:rPr lang="ja-JP" altLang="en-US" sz="1100" dirty="0"/>
              <a:t>また、休業を取得しても不利益な取扱いはしないなど、安心して休業を取ってもらえるよう説明すると良いでしょう。</a:t>
            </a:r>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25</a:t>
            </a:fld>
            <a:endParaRPr lang="en-US" altLang="ja-JP" dirty="0"/>
          </a:p>
        </p:txBody>
      </p:sp>
    </p:spTree>
    <p:extLst>
      <p:ext uri="{BB962C8B-B14F-4D97-AF65-F5344CB8AC3E}">
        <p14:creationId xmlns:p14="http://schemas.microsoft.com/office/powerpoint/2010/main" val="2286485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ここからは、皆さんで実際に男性の育児休業取得者が出た場合にどうすればよいかを考えてみたいと思います。</a:t>
            </a:r>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26</a:t>
            </a:fld>
            <a:endParaRPr lang="en-US" altLang="ja-JP" dirty="0"/>
          </a:p>
        </p:txBody>
      </p:sp>
    </p:spTree>
    <p:extLst>
      <p:ext uri="{BB962C8B-B14F-4D97-AF65-F5344CB8AC3E}">
        <p14:creationId xmlns:p14="http://schemas.microsoft.com/office/powerpoint/2010/main" val="25041244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（はじめに）</a:t>
            </a:r>
            <a:endParaRPr lang="en-US" altLang="ja-JP" sz="1100" dirty="0"/>
          </a:p>
          <a:p>
            <a:pPr algn="just" eaLnBrk="1">
              <a:spcBef>
                <a:spcPts val="0"/>
              </a:spcBef>
            </a:pPr>
            <a:r>
              <a:rPr lang="ja-JP" altLang="en-US" sz="1100" dirty="0"/>
              <a:t>部下から「育休を取りたい」と言われたら、まずはじめに何と言いますか？</a:t>
            </a:r>
            <a:endParaRPr lang="en-US" altLang="ja-JP" sz="1100" dirty="0"/>
          </a:p>
          <a:p>
            <a:pPr algn="just" eaLnBrk="1">
              <a:spcBef>
                <a:spcPts val="0"/>
              </a:spcBef>
            </a:pPr>
            <a:r>
              <a:rPr lang="ja-JP" altLang="en-US" sz="1100" dirty="0"/>
              <a:t>（「あなたの職場で</a:t>
            </a:r>
            <a:r>
              <a:rPr lang="en-US" altLang="ja-JP" sz="1100" dirty="0"/>
              <a:t>…</a:t>
            </a:r>
            <a:r>
              <a:rPr lang="ja-JP" altLang="en-US" sz="1100" dirty="0"/>
              <a:t>」または「あなたが動画の平田課長だったとして、部下の青木さんから言われたら</a:t>
            </a:r>
            <a:r>
              <a:rPr lang="en-US" altLang="ja-JP" sz="1100" dirty="0"/>
              <a:t>…</a:t>
            </a:r>
            <a:r>
              <a:rPr lang="ja-JP" altLang="en-US" sz="1100" dirty="0"/>
              <a:t>」など考え、適宜発表）</a:t>
            </a:r>
            <a:endParaRPr lang="en-US" altLang="ja-JP" sz="1100" dirty="0"/>
          </a:p>
          <a:p>
            <a:pPr algn="just" eaLnBrk="1">
              <a:spcBef>
                <a:spcPts val="0"/>
              </a:spcBef>
            </a:pPr>
            <a:endParaRPr lang="en-US" altLang="ja-JP" sz="1100" dirty="0"/>
          </a:p>
          <a:p>
            <a:pPr algn="just" eaLnBrk="1">
              <a:spcBef>
                <a:spcPts val="0"/>
              </a:spcBef>
            </a:pPr>
            <a:r>
              <a:rPr lang="ja-JP" altLang="en-US" sz="1100" dirty="0"/>
              <a:t>育児と仕事の両立のためには、良好な職場環境が必要です。</a:t>
            </a:r>
            <a:endParaRPr lang="en-US" altLang="ja-JP" sz="1100" dirty="0"/>
          </a:p>
          <a:p>
            <a:pPr algn="just" eaLnBrk="1">
              <a:spcBef>
                <a:spcPts val="0"/>
              </a:spcBef>
            </a:pPr>
            <a:endParaRPr lang="en-US" altLang="ja-JP" sz="1100" dirty="0"/>
          </a:p>
          <a:p>
            <a:pPr algn="just" eaLnBrk="1">
              <a:spcBef>
                <a:spcPts val="0"/>
              </a:spcBef>
            </a:pPr>
            <a:r>
              <a:rPr lang="ja-JP" altLang="en-US" sz="1100" dirty="0"/>
              <a:t>こちらに記載の事項について、自分の職場環境を改善するために何ができるか、考えてみましょう。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今の職場の現状と問題点にどのようなものがあるか</a:t>
            </a:r>
            <a:endParaRPr lang="en-US" altLang="ja-JP" sz="1100" dirty="0"/>
          </a:p>
          <a:p>
            <a:pPr algn="just" eaLnBrk="1">
              <a:spcBef>
                <a:spcPts val="0"/>
              </a:spcBef>
            </a:pPr>
            <a:r>
              <a:rPr lang="ja-JP" altLang="en-US" sz="1100" dirty="0"/>
              <a:t>（記載の例を挙げる）</a:t>
            </a:r>
            <a:endParaRPr lang="en-US" altLang="ja-JP" sz="1100" dirty="0"/>
          </a:p>
          <a:p>
            <a:pPr algn="just" eaLnBrk="1">
              <a:spcBef>
                <a:spcPts val="0"/>
              </a:spcBef>
            </a:pPr>
            <a:endParaRPr lang="en-US" altLang="ja-JP" sz="1100" dirty="0"/>
          </a:p>
          <a:p>
            <a:pPr algn="just" eaLnBrk="1">
              <a:spcBef>
                <a:spcPts val="0"/>
              </a:spcBef>
            </a:pPr>
            <a:r>
              <a:rPr lang="ja-JP" altLang="en-US" sz="1100" dirty="0"/>
              <a:t>これらの問題点をどうしたら改善できるか</a:t>
            </a:r>
            <a:endParaRPr lang="en-US" altLang="ja-JP" sz="1100" dirty="0"/>
          </a:p>
          <a:p>
            <a:pPr algn="just" eaLnBrk="1">
              <a:spcBef>
                <a:spcPts val="0"/>
              </a:spcBef>
            </a:pPr>
            <a:r>
              <a:rPr lang="ja-JP" altLang="en-US" sz="1100" dirty="0"/>
              <a:t>（記載の例を挙げる）</a:t>
            </a:r>
            <a:endParaRPr lang="en-US" altLang="ja-JP" sz="1100" dirty="0"/>
          </a:p>
          <a:p>
            <a:pPr algn="just" eaLnBrk="1">
              <a:spcBef>
                <a:spcPts val="0"/>
              </a:spcBef>
            </a:pPr>
            <a:endParaRPr lang="en-US" altLang="ja-JP" sz="1100" dirty="0"/>
          </a:p>
          <a:p>
            <a:pPr algn="just" eaLnBrk="1">
              <a:spcBef>
                <a:spcPts val="0"/>
              </a:spcBef>
            </a:pPr>
            <a:r>
              <a:rPr lang="ja-JP" altLang="en-US" sz="1100" dirty="0"/>
              <a:t>（考える時間を設け、必要に応じて、グループを作って討議する、参加者に発表させるなどする）</a:t>
            </a:r>
            <a:endParaRPr lang="en-US" altLang="ja-JP" sz="1100" dirty="0"/>
          </a:p>
          <a:p>
            <a:pPr algn="just" eaLnBrk="1">
              <a:spcBef>
                <a:spcPts val="0"/>
              </a:spcBef>
            </a:pPr>
            <a:endParaRPr lang="en-US" altLang="ja-JP" sz="1100" dirty="0"/>
          </a:p>
          <a:p>
            <a:pPr algn="just" eaLnBrk="1">
              <a:spcBef>
                <a:spcPts val="0"/>
              </a:spcBef>
            </a:pPr>
            <a:r>
              <a:rPr lang="ja-JP" altLang="en-US" sz="1100" dirty="0"/>
              <a:t>ぜひ、職場のみなさんとこういったテーマで話をしてみてください。</a:t>
            </a:r>
            <a:endParaRPr lang="en-US" altLang="ja-JP" sz="1100" dirty="0"/>
          </a:p>
          <a:p>
            <a:pPr algn="just" eaLnBrk="1">
              <a:spcBef>
                <a:spcPts val="0"/>
              </a:spcBef>
            </a:pPr>
            <a:r>
              <a:rPr lang="ja-JP" altLang="en-US" sz="1100" dirty="0"/>
              <a:t>育児と仕事の両立、ワーク・ライフ・バランスの取れる職場を作っていってください。</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27</a:t>
            </a:fld>
            <a:endParaRPr lang="en-US" altLang="ja-JP" dirty="0"/>
          </a:p>
        </p:txBody>
      </p:sp>
    </p:spTree>
    <p:extLst>
      <p:ext uri="{BB962C8B-B14F-4D97-AF65-F5344CB8AC3E}">
        <p14:creationId xmlns:p14="http://schemas.microsoft.com/office/powerpoint/2010/main" val="9495169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28</a:t>
            </a:fld>
            <a:endParaRPr lang="en-US" altLang="ja-JP" dirty="0"/>
          </a:p>
        </p:txBody>
      </p:sp>
    </p:spTree>
    <p:extLst>
      <p:ext uri="{BB962C8B-B14F-4D97-AF65-F5344CB8AC3E}">
        <p14:creationId xmlns:p14="http://schemas.microsoft.com/office/powerpoint/2010/main" val="4227354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pPr>
            <a:r>
              <a:rPr lang="ja-JP" altLang="en-US" sz="1100" dirty="0"/>
              <a:t>皆さんの職場で育児休業取得者が出ることにあった時、以下の事柄について考えて、自らの職場を良くするために何ができるかを考えてみましょう。</a:t>
            </a:r>
            <a:endParaRPr lang="en-US" altLang="ja-JP" sz="1100" dirty="0"/>
          </a:p>
          <a:p>
            <a:pPr>
              <a:spcBef>
                <a:spcPts val="0"/>
              </a:spcBef>
            </a:pPr>
            <a:endParaRPr lang="en-US" altLang="ja-JP" sz="1100" dirty="0"/>
          </a:p>
          <a:p>
            <a:pPr>
              <a:spcBef>
                <a:spcPts val="0"/>
              </a:spcBef>
            </a:pPr>
            <a:r>
              <a:rPr lang="ja-JP" altLang="en-US" sz="1100" dirty="0"/>
              <a:t>・チームとしてどのような対応が必要か。</a:t>
            </a:r>
            <a:endParaRPr lang="en-US" altLang="ja-JP" sz="1100" dirty="0"/>
          </a:p>
          <a:p>
            <a:pPr>
              <a:spcBef>
                <a:spcPts val="0"/>
              </a:spcBef>
            </a:pPr>
            <a:endParaRPr lang="en-US" altLang="ja-JP" sz="1100" dirty="0"/>
          </a:p>
          <a:p>
            <a:pPr>
              <a:spcBef>
                <a:spcPts val="0"/>
              </a:spcBef>
            </a:pPr>
            <a:r>
              <a:rPr lang="ja-JP" altLang="en-US" sz="1100" dirty="0"/>
              <a:t>・個人としてどのような対応ができるか。</a:t>
            </a:r>
            <a:endParaRPr lang="en-US" altLang="ja-JP" sz="1100" dirty="0"/>
          </a:p>
          <a:p>
            <a:pPr>
              <a:spcBef>
                <a:spcPts val="0"/>
              </a:spcBef>
            </a:pPr>
            <a:endParaRPr lang="en-US" altLang="ja-JP" sz="1100" dirty="0"/>
          </a:p>
          <a:p>
            <a:pPr>
              <a:spcBef>
                <a:spcPts val="0"/>
              </a:spcBef>
            </a:pPr>
            <a:r>
              <a:rPr lang="ja-JP" altLang="en-US" sz="1100" dirty="0"/>
              <a:t>・会社、上司にどのような対応をしてもらいたいか。</a:t>
            </a:r>
            <a:endParaRPr lang="en-US" altLang="ja-JP" sz="1100" dirty="0"/>
          </a:p>
          <a:p>
            <a:pPr>
              <a:spcBef>
                <a:spcPts val="0"/>
              </a:spcBef>
            </a:pPr>
            <a:endParaRPr lang="en-US" altLang="ja-JP" sz="1100" dirty="0"/>
          </a:p>
          <a:p>
            <a:pPr>
              <a:spcBef>
                <a:spcPts val="0"/>
              </a:spcBef>
            </a:pPr>
            <a:endParaRPr lang="en-US" altLang="ja-JP" sz="1100" dirty="0"/>
          </a:p>
          <a:p>
            <a:pPr>
              <a:spcBef>
                <a:spcPts val="0"/>
              </a:spcBef>
            </a:pPr>
            <a:endParaRPr lang="en-US" altLang="ja-JP" sz="1100" dirty="0"/>
          </a:p>
          <a:p>
            <a:pPr>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29</a:t>
            </a:fld>
            <a:endParaRPr lang="en-US" altLang="ja-JP" dirty="0"/>
          </a:p>
        </p:txBody>
      </p:sp>
    </p:spTree>
    <p:extLst>
      <p:ext uri="{BB962C8B-B14F-4D97-AF65-F5344CB8AC3E}">
        <p14:creationId xmlns:p14="http://schemas.microsoft.com/office/powerpoint/2010/main" val="949516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a:t>
            </a:fld>
            <a:endParaRPr lang="en-US" altLang="ja-JP" dirty="0"/>
          </a:p>
        </p:txBody>
      </p:sp>
    </p:spTree>
    <p:extLst>
      <p:ext uri="{BB962C8B-B14F-4D97-AF65-F5344CB8AC3E}">
        <p14:creationId xmlns:p14="http://schemas.microsoft.com/office/powerpoint/2010/main" val="10961905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pP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30</a:t>
            </a:fld>
            <a:endParaRPr lang="en-US" altLang="ja-JP" dirty="0"/>
          </a:p>
        </p:txBody>
      </p:sp>
    </p:spTree>
    <p:extLst>
      <p:ext uri="{BB962C8B-B14F-4D97-AF65-F5344CB8AC3E}">
        <p14:creationId xmlns:p14="http://schemas.microsoft.com/office/powerpoint/2010/main" val="9495169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31</a:t>
            </a:fld>
            <a:endParaRPr lang="en-US" altLang="ja-JP" dirty="0"/>
          </a:p>
        </p:txBody>
      </p:sp>
    </p:spTree>
    <p:extLst>
      <p:ext uri="{BB962C8B-B14F-4D97-AF65-F5344CB8AC3E}">
        <p14:creationId xmlns:p14="http://schemas.microsoft.com/office/powerpoint/2010/main" val="11812673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32</a:t>
            </a:fld>
            <a:endParaRPr lang="en-US" altLang="ja-JP" dirty="0"/>
          </a:p>
        </p:txBody>
      </p:sp>
    </p:spTree>
    <p:extLst>
      <p:ext uri="{BB962C8B-B14F-4D97-AF65-F5344CB8AC3E}">
        <p14:creationId xmlns:p14="http://schemas.microsoft.com/office/powerpoint/2010/main" val="230219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104" y="4686302"/>
            <a:ext cx="5389563" cy="4684713"/>
          </a:xfrm>
        </p:spPr>
        <p:txBody>
          <a:bodyPr/>
          <a:lstStyle/>
          <a:p>
            <a:pPr algn="just" eaLnBrk="1">
              <a:spcBef>
                <a:spcPts val="0"/>
              </a:spcBef>
            </a:pPr>
            <a:r>
              <a:rPr lang="ja-JP" altLang="en-US" sz="1100" dirty="0"/>
              <a:t>まず、男性の育児休業に関するデータを見てみましょう。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男性新入社員に対するアンケート結果が左のグラフです。</a:t>
            </a:r>
            <a:endParaRPr lang="en-US" altLang="ja-JP" sz="1100" dirty="0"/>
          </a:p>
          <a:p>
            <a:pPr algn="just" eaLnBrk="1">
              <a:spcBef>
                <a:spcPts val="0"/>
              </a:spcBef>
            </a:pPr>
            <a:r>
              <a:rPr lang="ja-JP" altLang="en-US" sz="1100" dirty="0"/>
              <a:t>男性新入社員の</a:t>
            </a:r>
            <a:r>
              <a:rPr lang="en-US" altLang="ja-JP" sz="1100" dirty="0"/>
              <a:t>8</a:t>
            </a:r>
            <a:r>
              <a:rPr lang="ja-JP" altLang="en-US" sz="1100" dirty="0"/>
              <a:t>割近くは、育児休業を取りたいと考えているという結果が出ています。いまや、性別に関係なく、育児休業の取得を希望しており、ワーク・ライフ・バランスの充実が求められていることが分かります。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一方、実際の男性の育児休業取得率は、微増しているものの、最新のデータでも</a:t>
            </a:r>
            <a:r>
              <a:rPr lang="en-US" altLang="ja-JP" sz="1100" dirty="0"/>
              <a:t>6.16%</a:t>
            </a:r>
            <a:r>
              <a:rPr lang="ja-JP" altLang="en-US" sz="1100" dirty="0"/>
              <a:t>と低い数字となっています。</a:t>
            </a:r>
            <a:endParaRPr lang="en-US" altLang="ja-JP" sz="1100" dirty="0"/>
          </a:p>
          <a:p>
            <a:pPr algn="just" eaLnBrk="1">
              <a:spcBef>
                <a:spcPts val="0"/>
              </a:spcBef>
            </a:pPr>
            <a:r>
              <a:rPr lang="ja-JP" altLang="en-US" sz="1100" dirty="0"/>
              <a:t>ここから、男性の育児休業についての理想と現実のギャップが見て取れます。</a:t>
            </a:r>
            <a:endParaRPr lang="en-US" altLang="ja-JP" sz="1100" dirty="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4</a:t>
            </a:fld>
            <a:endParaRPr lang="en-US" altLang="ja-JP" dirty="0"/>
          </a:p>
        </p:txBody>
      </p:sp>
    </p:spTree>
    <p:extLst>
      <p:ext uri="{BB962C8B-B14F-4D97-AF65-F5344CB8AC3E}">
        <p14:creationId xmlns:p14="http://schemas.microsoft.com/office/powerpoint/2010/main" val="4183045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このグラフは、この５年間に子供が生まれた同居夫婦について、出産後の夫の家事・育児時間別に、出産後の妻の就業状況を調べた厚生労働省の調査を基に作成したものです。</a:t>
            </a:r>
            <a:endParaRPr lang="en-US" altLang="ja-JP" sz="1100" dirty="0"/>
          </a:p>
          <a:p>
            <a:pPr algn="just" eaLnBrk="1">
              <a:spcBef>
                <a:spcPts val="0"/>
              </a:spcBef>
            </a:pPr>
            <a:endParaRPr lang="en-US" altLang="ja-JP" sz="1100" dirty="0"/>
          </a:p>
          <a:p>
            <a:pPr algn="just" eaLnBrk="1">
              <a:spcBef>
                <a:spcPts val="0"/>
              </a:spcBef>
            </a:pPr>
            <a:r>
              <a:rPr lang="ja-JP" altLang="en-US" sz="1100" dirty="0"/>
              <a:t>出産後の妻の就業状況が、「同一就業継続」又は「転職」の場合、妻が働き続けていることになりますが、夫の家事・育児時間が「なし」又は「２時間未満」の場合、３割以上の妻が離職しているのに対し、「２時間以上４時間未満」又は「４時間以上」の場合、離職の割合は２割程度にとどまり、７割以上の妻が就業継続していることがわか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共働き世帯が年々増加している中、女性が出産後も継続して活躍していくためには、男性が育児参画しやすい職場環境を整備することが必要です。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5</a:t>
            </a:fld>
            <a:endParaRPr lang="en-US" altLang="ja-JP" dirty="0"/>
          </a:p>
        </p:txBody>
      </p:sp>
    </p:spTree>
    <p:extLst>
      <p:ext uri="{BB962C8B-B14F-4D97-AF65-F5344CB8AC3E}">
        <p14:creationId xmlns:p14="http://schemas.microsoft.com/office/powerpoint/2010/main" val="21753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このような男性の育児休業ですが、男性の育休取得を推進する上で、企業における経営課題が障壁となっていることもあるでしょう。</a:t>
            </a:r>
            <a:endParaRPr lang="en-US" altLang="ja-JP" sz="1100" dirty="0"/>
          </a:p>
          <a:p>
            <a:pPr algn="just" eaLnBrk="1">
              <a:spcBef>
                <a:spcPts val="0"/>
              </a:spcBef>
            </a:pPr>
            <a:r>
              <a:rPr lang="ja-JP" altLang="en-US" sz="1100" dirty="0"/>
              <a:t>ここでは、この企業の課題を見てみたいと思います。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このグラフは、中小企業を対象として行ったアンケートで「売り上げ拡大における課題」と聞いた結果です。</a:t>
            </a:r>
            <a:endParaRPr lang="en-US" altLang="ja-JP" sz="1100" dirty="0"/>
          </a:p>
          <a:p>
            <a:pPr algn="just" eaLnBrk="1">
              <a:spcBef>
                <a:spcPts val="0"/>
              </a:spcBef>
            </a:pPr>
            <a:r>
              <a:rPr lang="ja-JP" altLang="en-US" sz="1100" dirty="0"/>
              <a:t>人材不足、製品・サービス・技術の不足、知識・ノウハウの不足 といった、「人」に関する事柄を課題として挙げている企業が多数を占めていることがわかります。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特に近年は人材不足が叫ばれていますが、中小企業ではその影響が顕著と思われます。</a:t>
            </a:r>
            <a:endParaRPr lang="en-US" altLang="ja-JP" sz="1100" dirty="0"/>
          </a:p>
          <a:p>
            <a:pPr algn="just" eaLnBrk="1">
              <a:spcBef>
                <a:spcPts val="0"/>
              </a:spcBef>
            </a:pPr>
            <a:endParaRPr lang="ja-JP" altLang="en-US"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6</a:t>
            </a:fld>
            <a:endParaRPr lang="en-US" altLang="ja-JP" dirty="0"/>
          </a:p>
        </p:txBody>
      </p:sp>
    </p:spTree>
    <p:extLst>
      <p:ext uri="{BB962C8B-B14F-4D97-AF65-F5344CB8AC3E}">
        <p14:creationId xmlns:p14="http://schemas.microsoft.com/office/powerpoint/2010/main" val="1056702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続けて企業の経営課題です。</a:t>
            </a:r>
            <a:endParaRPr lang="en-US" altLang="ja-JP" sz="1100" dirty="0"/>
          </a:p>
          <a:p>
            <a:pPr algn="just" eaLnBrk="1">
              <a:spcBef>
                <a:spcPts val="0"/>
              </a:spcBef>
            </a:pPr>
            <a:r>
              <a:rPr lang="ja-JP" altLang="en-US" sz="1100" dirty="0"/>
              <a:t>こちらは男性の</a:t>
            </a:r>
            <a:r>
              <a:rPr lang="en-US" altLang="ja-JP" sz="1100" dirty="0"/>
              <a:t>1</a:t>
            </a:r>
            <a:r>
              <a:rPr lang="ja-JP" altLang="en-US" sz="1100" dirty="0"/>
              <a:t>週間における就業時間を示しています。</a:t>
            </a:r>
            <a:endParaRPr lang="en-US" altLang="ja-JP" sz="1100" dirty="0"/>
          </a:p>
          <a:p>
            <a:pPr algn="just" eaLnBrk="1">
              <a:spcBef>
                <a:spcPts val="0"/>
              </a:spcBef>
            </a:pPr>
            <a:endParaRPr lang="en-US" altLang="ja-JP" sz="1100" dirty="0"/>
          </a:p>
          <a:p>
            <a:pPr algn="just" eaLnBrk="1">
              <a:spcBef>
                <a:spcPts val="0"/>
              </a:spcBef>
            </a:pPr>
            <a:r>
              <a:rPr lang="en-US" altLang="ja-JP" sz="1100" dirty="0"/>
              <a:t>1</a:t>
            </a:r>
            <a:r>
              <a:rPr lang="ja-JP" altLang="en-US" sz="1100" dirty="0"/>
              <a:t>週間の就業時間が</a:t>
            </a:r>
            <a:r>
              <a:rPr lang="en-US" altLang="ja-JP" sz="1100" dirty="0"/>
              <a:t>60</a:t>
            </a:r>
            <a:r>
              <a:rPr lang="ja-JP" altLang="en-US" sz="1100" dirty="0"/>
              <a:t>時間以上となっている割合は全年齢の平均で</a:t>
            </a:r>
            <a:r>
              <a:rPr lang="en-US" altLang="ja-JP" sz="1100" dirty="0"/>
              <a:t>11%</a:t>
            </a:r>
            <a:r>
              <a:rPr lang="ja-JP" altLang="en-US" sz="1100" dirty="0" err="1"/>
              <a:t>、</a:t>
            </a:r>
            <a:r>
              <a:rPr lang="ja-JP" altLang="en-US" sz="1100" dirty="0"/>
              <a:t>特に子育て世代である</a:t>
            </a:r>
            <a:r>
              <a:rPr lang="en-US" altLang="ja-JP" sz="1100" dirty="0"/>
              <a:t>30</a:t>
            </a:r>
            <a:r>
              <a:rPr lang="ja-JP" altLang="en-US" sz="1100" dirty="0"/>
              <a:t>代～</a:t>
            </a:r>
            <a:r>
              <a:rPr lang="en-US" altLang="ja-JP" sz="1100" dirty="0"/>
              <a:t>40</a:t>
            </a:r>
            <a:r>
              <a:rPr lang="ja-JP" altLang="en-US" sz="1100" dirty="0"/>
              <a:t>代後半に限れば</a:t>
            </a:r>
            <a:r>
              <a:rPr lang="en-US" altLang="ja-JP" sz="1100" dirty="0"/>
              <a:t>14%</a:t>
            </a:r>
            <a:r>
              <a:rPr lang="ja-JP" altLang="en-US" sz="1100" dirty="0"/>
              <a:t>程度となっており、時間外労働の常態化や長時間労働を抑制していくことが必要と考えられます。</a:t>
            </a:r>
            <a:endParaRPr lang="en-US" altLang="ja-JP" sz="1100" dirty="0"/>
          </a:p>
          <a:p>
            <a:pPr algn="just" eaLnBrk="1">
              <a:spcBef>
                <a:spcPts val="0"/>
              </a:spcBef>
            </a:pPr>
            <a:endParaRPr lang="en-US" altLang="ja-JP" sz="1100" dirty="0"/>
          </a:p>
          <a:p>
            <a:pPr algn="just" eaLnBrk="1">
              <a:spcBef>
                <a:spcPts val="0"/>
              </a:spcBef>
            </a:pPr>
            <a:r>
              <a:rPr lang="ja-JP" altLang="en-US" sz="1100" dirty="0"/>
              <a:t>こういった経営課題は、「ムリ」だと思えば難しいものになってしまいますが、何らかのきっかけをもって対策に取り組めば、もちろん簡単にとはいかないかもしれませんが、解決することができると思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男性の育児休業取得をきっかけに、こうした経営課題に取り組んだ企業もあります。</a:t>
            </a:r>
            <a:endParaRPr lang="en-US" altLang="ja-JP" sz="1100" dirty="0"/>
          </a:p>
          <a:p>
            <a:pPr algn="just" eaLnBrk="1">
              <a:spcBef>
                <a:spcPts val="0"/>
              </a:spcBef>
            </a:pPr>
            <a:r>
              <a:rPr lang="ja-JP" altLang="en-US" sz="1100" dirty="0"/>
              <a:t>このセミナーでは、そのための具体的な方策などをご紹介したいと思います。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7</a:t>
            </a:fld>
            <a:endParaRPr lang="en-US" altLang="ja-JP" dirty="0"/>
          </a:p>
        </p:txBody>
      </p:sp>
    </p:spTree>
    <p:extLst>
      <p:ext uri="{BB962C8B-B14F-4D97-AF65-F5344CB8AC3E}">
        <p14:creationId xmlns:p14="http://schemas.microsoft.com/office/powerpoint/2010/main" val="1526017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それでは、育児休業取得を進めるには、どのような課題があるのでしょうか。</a:t>
            </a:r>
            <a:endParaRPr lang="en-US" altLang="ja-JP" sz="1100" dirty="0"/>
          </a:p>
          <a:p>
            <a:pPr algn="just" eaLnBrk="1">
              <a:spcBef>
                <a:spcPts val="0"/>
              </a:spcBef>
            </a:pPr>
            <a:r>
              <a:rPr lang="ja-JP" altLang="en-US" sz="1100" dirty="0"/>
              <a:t>これは、事業所と従業員の両方を対象とした、「男性の育児休業取得にあたっての課題」の調査結果です。</a:t>
            </a:r>
            <a:endParaRPr lang="en-US" altLang="ja-JP" sz="1100" dirty="0"/>
          </a:p>
          <a:p>
            <a:pPr algn="just" eaLnBrk="1">
              <a:spcBef>
                <a:spcPts val="0"/>
              </a:spcBef>
            </a:pPr>
            <a:endParaRPr lang="en-US" altLang="ja-JP" sz="1100" dirty="0"/>
          </a:p>
          <a:p>
            <a:pPr algn="just" eaLnBrk="1">
              <a:spcBef>
                <a:spcPts val="0"/>
              </a:spcBef>
            </a:pPr>
            <a:r>
              <a:rPr lang="ja-JP" altLang="en-US" sz="1100" dirty="0"/>
              <a:t>「代替要員の確保」「男性従業員の意識」は事業所、従業員共にその割合が高くなっています。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一方で、グラフ中央付近でまとめて赤枠で囲った部分、「職場の</a:t>
            </a:r>
            <a:r>
              <a:rPr lang="ja-JP" altLang="en-US" sz="1100"/>
              <a:t>雰囲気」「社会全体の認識の欠如」「</a:t>
            </a:r>
            <a:r>
              <a:rPr lang="ja-JP" altLang="en-US" sz="1100" dirty="0"/>
              <a:t>キャリアの懸念」「上司の理解」は、事業所が課題と感じている割合は少ない反面、従業員の約</a:t>
            </a:r>
            <a:r>
              <a:rPr lang="en-US" altLang="ja-JP" sz="1100" dirty="0"/>
              <a:t>1/3</a:t>
            </a:r>
            <a:r>
              <a:rPr lang="ja-JP" altLang="en-US" sz="1100" dirty="0"/>
              <a:t>以上は課題と認識しており、事業所と従業員の認識のギャップが見て取れます。</a:t>
            </a:r>
            <a:endParaRPr lang="en-US" altLang="ja-JP" sz="1100" dirty="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8</a:t>
            </a:fld>
            <a:endParaRPr lang="en-US" altLang="ja-JP" dirty="0"/>
          </a:p>
        </p:txBody>
      </p:sp>
    </p:spTree>
    <p:extLst>
      <p:ext uri="{BB962C8B-B14F-4D97-AF65-F5344CB8AC3E}">
        <p14:creationId xmlns:p14="http://schemas.microsoft.com/office/powerpoint/2010/main" val="210528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先ほどのグラフで、男性の育休取得における課題として、事業所、従業員共に「代替要員の確保」が最も多いという結果になっていました。</a:t>
            </a:r>
            <a:endParaRPr lang="en-US" altLang="ja-JP" sz="1100" dirty="0"/>
          </a:p>
          <a:p>
            <a:pPr algn="just" eaLnBrk="1">
              <a:spcBef>
                <a:spcPts val="0"/>
              </a:spcBef>
            </a:pPr>
            <a:endParaRPr lang="en-US" altLang="ja-JP" sz="1100" dirty="0"/>
          </a:p>
          <a:p>
            <a:pPr algn="just" eaLnBrk="1">
              <a:spcBef>
                <a:spcPts val="0"/>
              </a:spcBef>
            </a:pPr>
            <a:r>
              <a:rPr lang="ja-JP" altLang="en-US" sz="1100" dirty="0"/>
              <a:t>ただ、中小企業では人員に限りがあり、代替要員の確保が難しい場合も考えられます。</a:t>
            </a:r>
            <a:endParaRPr lang="en-US" altLang="ja-JP" sz="1100" dirty="0"/>
          </a:p>
          <a:p>
            <a:pPr algn="just" eaLnBrk="1">
              <a:spcBef>
                <a:spcPts val="0"/>
              </a:spcBef>
            </a:pPr>
            <a:r>
              <a:rPr lang="ja-JP" altLang="en-US" sz="1100" dirty="0"/>
              <a:t>代替要員の確保が難しい職場では、一人の人が、一つの仕事を集中して実施するのではなく、日ごろから仕事を分担して進め、複数の人が複数の仕事に取り組む環境を作ることで、互いにカバーしあえる環境を構築することが重要と考えられます。</a:t>
            </a:r>
            <a:endParaRPr lang="en-US" altLang="ja-JP" sz="1100" dirty="0"/>
          </a:p>
          <a:p>
            <a:pPr algn="just" eaLnBrk="1">
              <a:spcBef>
                <a:spcPts val="0"/>
              </a:spcBef>
            </a:pPr>
            <a:endParaRPr lang="en-US" altLang="ja-JP" sz="1100" dirty="0"/>
          </a:p>
          <a:p>
            <a:pPr algn="just" eaLnBrk="1">
              <a:spcBef>
                <a:spcPts val="0"/>
              </a:spcBef>
            </a:pPr>
            <a:r>
              <a:rPr lang="ja-JP" altLang="en-US" sz="1100" dirty="0"/>
              <a:t>なお、男性の育児休業取得中に、誰がその仕事をカバーしたかという点についての調査結果がこのグラフです。</a:t>
            </a:r>
            <a:endParaRPr lang="en-US" altLang="ja-JP" sz="1100" dirty="0"/>
          </a:p>
          <a:p>
            <a:pPr algn="just" eaLnBrk="1">
              <a:spcBef>
                <a:spcPts val="0"/>
              </a:spcBef>
            </a:pPr>
            <a:r>
              <a:rPr lang="ja-JP" altLang="en-US" sz="1100" dirty="0"/>
              <a:t>育休取得者の仕事をカバーしたのは、同じ職場の正社員であり、必ずしも代替要員を確保しなくとも（確保できなくとも）対応していることがわかります。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また、男性自身の意識、職場の雰囲気、キャリア形成への懸念、上司の理解などは、企業側と従業員の間に受け止めのギャップがあります。</a:t>
            </a:r>
            <a:endParaRPr lang="en-US" altLang="ja-JP" sz="1100" dirty="0"/>
          </a:p>
          <a:p>
            <a:pPr algn="just" eaLnBrk="1">
              <a:spcBef>
                <a:spcPts val="0"/>
              </a:spcBef>
            </a:pPr>
            <a:r>
              <a:rPr lang="ja-JP" altLang="en-US" sz="1100" dirty="0"/>
              <a:t>このことを認識した上で、男性が育休を取得しやすい環境を作り、キャリアへの懸念を払拭するための取り組みが必要と考えられます。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9</a:t>
            </a:fld>
            <a:endParaRPr lang="en-US" altLang="ja-JP" dirty="0"/>
          </a:p>
        </p:txBody>
      </p:sp>
    </p:spTree>
    <p:extLst>
      <p:ext uri="{BB962C8B-B14F-4D97-AF65-F5344CB8AC3E}">
        <p14:creationId xmlns:p14="http://schemas.microsoft.com/office/powerpoint/2010/main" val="2105281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8" name="タイトル 1"/>
          <p:cNvSpPr txBox="1">
            <a:spLocks/>
          </p:cNvSpPr>
          <p:nvPr userDrawn="1"/>
        </p:nvSpPr>
        <p:spPr bwMode="auto">
          <a:xfrm>
            <a:off x="0" y="2660436"/>
            <a:ext cx="9906000" cy="1362075"/>
          </a:xfrm>
          <a:prstGeom prst="rect">
            <a:avLst/>
          </a:prstGeom>
          <a:solidFill>
            <a:srgbClr val="C11920"/>
          </a:solidFill>
          <a:ln>
            <a:noFill/>
          </a:ln>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solidFill>
                <a:schemeClr val="bg1"/>
              </a:solidFill>
            </a:endParaRPr>
          </a:p>
        </p:txBody>
      </p:sp>
      <p:sp>
        <p:nvSpPr>
          <p:cNvPr id="9" name="テキスト ボックス 11"/>
          <p:cNvSpPr txBox="1">
            <a:spLocks noChangeArrowheads="1"/>
          </p:cNvSpPr>
          <p:nvPr userDrawn="1"/>
        </p:nvSpPr>
        <p:spPr bwMode="auto">
          <a:xfrm>
            <a:off x="3151188" y="1935163"/>
            <a:ext cx="917575" cy="385762"/>
          </a:xfrm>
          <a:prstGeom prst="rect">
            <a:avLst/>
          </a:prstGeom>
          <a:noFill/>
          <a:ln>
            <a:noFill/>
          </a:ln>
          <a:extLst/>
        </p:spPr>
        <p:txBody>
          <a:bodyPr>
            <a:spAutoFit/>
          </a:bodyPr>
          <a:lstStyle>
            <a:lvl1pPr>
              <a:defRPr kumimoji="1" sz="1900">
                <a:solidFill>
                  <a:schemeClr val="tx1"/>
                </a:solidFill>
                <a:latin typeface="Calibri" charset="0"/>
                <a:ea typeface="ＭＳ Ｐゴシック" charset="0"/>
                <a:cs typeface="ＭＳ Ｐゴシック" charset="0"/>
              </a:defRPr>
            </a:lvl1pPr>
            <a:lvl2pPr marL="742950" indent="-285750">
              <a:defRPr kumimoji="1" sz="1900">
                <a:solidFill>
                  <a:schemeClr val="tx1"/>
                </a:solidFill>
                <a:latin typeface="Calibri" charset="0"/>
                <a:ea typeface="ＭＳ Ｐゴシック" charset="0"/>
              </a:defRPr>
            </a:lvl2pPr>
            <a:lvl3pPr marL="1143000" indent="-228600">
              <a:defRPr kumimoji="1" sz="1900">
                <a:solidFill>
                  <a:schemeClr val="tx1"/>
                </a:solidFill>
                <a:latin typeface="Calibri" charset="0"/>
                <a:ea typeface="ＭＳ Ｐゴシック" charset="0"/>
              </a:defRPr>
            </a:lvl3pPr>
            <a:lvl4pPr marL="1600200" indent="-228600">
              <a:defRPr kumimoji="1" sz="1900">
                <a:solidFill>
                  <a:schemeClr val="tx1"/>
                </a:solidFill>
                <a:latin typeface="Calibri" charset="0"/>
                <a:ea typeface="ＭＳ Ｐゴシック" charset="0"/>
              </a:defRPr>
            </a:lvl4pPr>
            <a:lvl5pPr marL="2057400" indent="-228600">
              <a:defRPr kumimoji="1" sz="1900">
                <a:solidFill>
                  <a:schemeClr val="tx1"/>
                </a:solidFill>
                <a:latin typeface="Calibri" charset="0"/>
                <a:ea typeface="ＭＳ Ｐゴシック" charset="0"/>
              </a:defRPr>
            </a:lvl5pPr>
            <a:lvl6pPr marL="2514600" indent="-228600" defTabSz="477838" fontAlgn="base">
              <a:spcBef>
                <a:spcPct val="0"/>
              </a:spcBef>
              <a:spcAft>
                <a:spcPct val="0"/>
              </a:spcAft>
              <a:defRPr kumimoji="1" sz="1900">
                <a:solidFill>
                  <a:schemeClr val="tx1"/>
                </a:solidFill>
                <a:latin typeface="Calibri" charset="0"/>
                <a:ea typeface="ＭＳ Ｐゴシック" charset="0"/>
              </a:defRPr>
            </a:lvl6pPr>
            <a:lvl7pPr marL="2971800" indent="-228600" defTabSz="477838" fontAlgn="base">
              <a:spcBef>
                <a:spcPct val="0"/>
              </a:spcBef>
              <a:spcAft>
                <a:spcPct val="0"/>
              </a:spcAft>
              <a:defRPr kumimoji="1" sz="1900">
                <a:solidFill>
                  <a:schemeClr val="tx1"/>
                </a:solidFill>
                <a:latin typeface="Calibri" charset="0"/>
                <a:ea typeface="ＭＳ Ｐゴシック" charset="0"/>
              </a:defRPr>
            </a:lvl7pPr>
            <a:lvl8pPr marL="3429000" indent="-228600" defTabSz="477838" fontAlgn="base">
              <a:spcBef>
                <a:spcPct val="0"/>
              </a:spcBef>
              <a:spcAft>
                <a:spcPct val="0"/>
              </a:spcAft>
              <a:defRPr kumimoji="1" sz="1900">
                <a:solidFill>
                  <a:schemeClr val="tx1"/>
                </a:solidFill>
                <a:latin typeface="Calibri" charset="0"/>
                <a:ea typeface="ＭＳ Ｐゴシック" charset="0"/>
              </a:defRPr>
            </a:lvl8pPr>
            <a:lvl9pPr marL="3886200" indent="-228600" defTabSz="477838" fontAlgn="base">
              <a:spcBef>
                <a:spcPct val="0"/>
              </a:spcBef>
              <a:spcAft>
                <a:spcPct val="0"/>
              </a:spcAft>
              <a:defRPr kumimoji="1" sz="1900">
                <a:solidFill>
                  <a:schemeClr val="tx1"/>
                </a:solidFill>
                <a:latin typeface="Calibri" charset="0"/>
                <a:ea typeface="ＭＳ Ｐゴシック" charset="0"/>
              </a:defRPr>
            </a:lvl9pPr>
          </a:lstStyle>
          <a:p>
            <a:pPr eaLnBrk="1" hangingPunct="1">
              <a:defRPr/>
            </a:pPr>
            <a:endParaRPr lang="ja-JP" altLang="en-US" dirty="0"/>
          </a:p>
        </p:txBody>
      </p:sp>
      <p:sp>
        <p:nvSpPr>
          <p:cNvPr id="2" name="タイトル 1"/>
          <p:cNvSpPr>
            <a:spLocks noGrp="1"/>
          </p:cNvSpPr>
          <p:nvPr>
            <p:ph type="ctrTitle"/>
          </p:nvPr>
        </p:nvSpPr>
        <p:spPr>
          <a:xfrm>
            <a:off x="1365403" y="2695950"/>
            <a:ext cx="8142288" cy="648000"/>
          </a:xfrm>
        </p:spPr>
        <p:txBody>
          <a:bodyPr>
            <a:normAutofit/>
          </a:bodyPr>
          <a:lstStyle>
            <a:lvl1pPr>
              <a:defRPr sz="3800">
                <a:solidFill>
                  <a:schemeClr val="bg1"/>
                </a:solidFill>
              </a:defRPr>
            </a:lvl1pPr>
          </a:lstStyle>
          <a:p>
            <a:r>
              <a:rPr lang="ja-JP" altLang="en-US" dirty="0"/>
              <a:t>マスター タイトルの書式設定</a:t>
            </a:r>
          </a:p>
        </p:txBody>
      </p:sp>
      <p:sp>
        <p:nvSpPr>
          <p:cNvPr id="3" name="サブタイトル 2"/>
          <p:cNvSpPr>
            <a:spLocks noGrp="1"/>
          </p:cNvSpPr>
          <p:nvPr>
            <p:ph type="subTitle" idx="1"/>
          </p:nvPr>
        </p:nvSpPr>
        <p:spPr>
          <a:xfrm>
            <a:off x="1365403" y="3345475"/>
            <a:ext cx="8142288" cy="983154"/>
          </a:xfrm>
        </p:spPr>
        <p:txBody>
          <a:bodyPr>
            <a:normAutofit/>
          </a:bodyPr>
          <a:lstStyle>
            <a:lvl1pPr marL="0" indent="0" algn="l">
              <a:buNone/>
              <a:defRPr sz="1800">
                <a:solidFill>
                  <a:schemeClr val="bg1"/>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ja-JP" altLang="en-US" dirty="0"/>
              <a:t>マスター サブタイトルの書式設定</a:t>
            </a:r>
          </a:p>
        </p:txBody>
      </p:sp>
      <p:sp>
        <p:nvSpPr>
          <p:cNvPr id="19" name="テキスト プレースホルダー 18"/>
          <p:cNvSpPr>
            <a:spLocks noGrp="1"/>
          </p:cNvSpPr>
          <p:nvPr>
            <p:ph type="body" sz="quarter" idx="12"/>
          </p:nvPr>
        </p:nvSpPr>
        <p:spPr>
          <a:xfrm>
            <a:off x="1365403" y="4496829"/>
            <a:ext cx="3141663" cy="319179"/>
          </a:xfrm>
        </p:spPr>
        <p:txBody>
          <a:bodyPr>
            <a:no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p:txBody>
      </p:sp>
      <p:sp>
        <p:nvSpPr>
          <p:cNvPr id="14" name="テキスト プレースホルダー 18"/>
          <p:cNvSpPr>
            <a:spLocks noGrp="1"/>
          </p:cNvSpPr>
          <p:nvPr>
            <p:ph type="body" sz="quarter" idx="15"/>
          </p:nvPr>
        </p:nvSpPr>
        <p:spPr>
          <a:xfrm>
            <a:off x="1365403" y="4806110"/>
            <a:ext cx="3141663" cy="251740"/>
          </a:xfrm>
        </p:spPr>
        <p:txBody>
          <a:bodyPr>
            <a:no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p:txBody>
      </p:sp>
      <p:sp>
        <p:nvSpPr>
          <p:cNvPr id="12" name="日付プレースホルダー 4"/>
          <p:cNvSpPr>
            <a:spLocks noGrp="1"/>
          </p:cNvSpPr>
          <p:nvPr>
            <p:ph type="dt" sz="half" idx="16"/>
          </p:nvPr>
        </p:nvSpPr>
        <p:spPr/>
        <p:txBody>
          <a:bodyPr/>
          <a:lstStyle>
            <a:lvl1pPr>
              <a:defRPr/>
            </a:lvl1pPr>
          </a:lstStyle>
          <a:p>
            <a:pPr>
              <a:defRPr/>
            </a:pPr>
            <a:fld id="{1CFA53C2-3F1C-4962-BEE8-43F530CEF3FD}" type="datetime1">
              <a:rPr lang="ja-JP" altLang="en-US"/>
              <a:pPr>
                <a:defRPr/>
              </a:pPr>
              <a:t>2020/2/13</a:t>
            </a:fld>
            <a:endParaRPr lang="ja-JP" altLang="en-US" dirty="0"/>
          </a:p>
        </p:txBody>
      </p:sp>
      <p:sp>
        <p:nvSpPr>
          <p:cNvPr id="13" name="スライド番号プレースホルダー 3"/>
          <p:cNvSpPr>
            <a:spLocks noGrp="1"/>
          </p:cNvSpPr>
          <p:nvPr>
            <p:ph type="sldNum" sz="quarter" idx="17"/>
          </p:nvPr>
        </p:nvSpPr>
        <p:spPr>
          <a:xfrm>
            <a:off x="-309563" y="6427788"/>
            <a:ext cx="195263" cy="360362"/>
          </a:xfrm>
        </p:spPr>
        <p:txBody>
          <a:bodyPr/>
          <a:lstStyle>
            <a:lvl1pPr>
              <a:defRPr/>
            </a:lvl1pPr>
          </a:lstStyle>
          <a:p>
            <a:pPr>
              <a:defRPr/>
            </a:pPr>
            <a:fld id="{F28A32E6-BBE1-4166-B517-56D646F5CC76}" type="slidenum">
              <a:rPr lang="ja-JP" altLang="en-US"/>
              <a:pPr>
                <a:defRPr/>
              </a:pPr>
              <a:t>‹#›</a:t>
            </a:fld>
            <a:endParaRPr lang="en-US" altLang="ja-JP" dirty="0"/>
          </a:p>
        </p:txBody>
      </p:sp>
      <p:pic>
        <p:nvPicPr>
          <p:cNvPr id="1026" name="Picture 2" descr="\\NAS01m\user$\R176070\デスクトップ\footer_logo_mhl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542" y="6061075"/>
            <a:ext cx="2235200" cy="6604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NAS01m\user$\R176070\デスクトップ\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6152" y="4431095"/>
            <a:ext cx="2313515" cy="2290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5760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6" name="直線コネクタ 5"/>
          <p:cNvCxnSpPr/>
          <p:nvPr userDrawn="1"/>
        </p:nvCxnSpPr>
        <p:spPr>
          <a:xfrm>
            <a:off x="0" y="6429375"/>
            <a:ext cx="9906000" cy="0"/>
          </a:xfrm>
          <a:prstGeom prst="line">
            <a:avLst/>
          </a:prstGeom>
          <a:ln w="3175" cmpd="sng">
            <a:solidFill>
              <a:srgbClr val="7F7F7F"/>
            </a:solidFill>
          </a:ln>
        </p:spPr>
        <p:style>
          <a:lnRef idx="1">
            <a:schemeClr val="dk1"/>
          </a:lnRef>
          <a:fillRef idx="0">
            <a:schemeClr val="dk1"/>
          </a:fillRef>
          <a:effectRef idx="0">
            <a:schemeClr val="dk1"/>
          </a:effectRef>
          <a:fontRef idx="minor">
            <a:schemeClr val="tx1"/>
          </a:fontRef>
        </p:style>
      </p:cxnSp>
      <p:sp>
        <p:nvSpPr>
          <p:cNvPr id="7" name="正方形/長方形 6"/>
          <p:cNvSpPr/>
          <p:nvPr userDrawn="1"/>
        </p:nvSpPr>
        <p:spPr>
          <a:xfrm>
            <a:off x="-9332" y="1"/>
            <a:ext cx="9915331" cy="971550"/>
          </a:xfrm>
          <a:prstGeom prst="rect">
            <a:avLst/>
          </a:prstGeom>
          <a:solidFill>
            <a:srgbClr val="C11920"/>
          </a:solidFill>
          <a:ln>
            <a:noFill/>
          </a:ln>
          <a:effectLst/>
        </p:spPr>
        <p:style>
          <a:lnRef idx="1">
            <a:schemeClr val="accent1"/>
          </a:lnRef>
          <a:fillRef idx="3">
            <a:schemeClr val="accent1"/>
          </a:fillRef>
          <a:effectRef idx="2">
            <a:schemeClr val="accent1"/>
          </a:effectRef>
          <a:fontRef idx="minor">
            <a:schemeClr val="lt1"/>
          </a:fontRef>
        </p:style>
        <p:txBody>
          <a:bodyPr lIns="95782" tIns="47891" rIns="95782" bIns="47891" anchor="ctr"/>
          <a:lstStyle/>
          <a:p>
            <a:pPr algn="ctr" defTabSz="478908" eaLnBrk="1" fontAlgn="auto" hangingPunct="1">
              <a:spcBef>
                <a:spcPts val="0"/>
              </a:spcBef>
              <a:spcAft>
                <a:spcPts val="0"/>
              </a:spcAft>
              <a:defRPr/>
            </a:pPr>
            <a:r>
              <a:rPr lang="ja-JP" altLang="en-US" dirty="0">
                <a:solidFill>
                  <a:schemeClr val="bg1"/>
                </a:solidFill>
              </a:rPr>
              <a:t>　　</a:t>
            </a:r>
          </a:p>
        </p:txBody>
      </p:sp>
      <p:sp>
        <p:nvSpPr>
          <p:cNvPr id="3" name="コンテンツ プレースホルダー 2"/>
          <p:cNvSpPr>
            <a:spLocks noGrp="1"/>
          </p:cNvSpPr>
          <p:nvPr>
            <p:ph idx="1"/>
          </p:nvPr>
        </p:nvSpPr>
        <p:spPr/>
        <p:txBody>
          <a:bodyPr/>
          <a:lstStyle>
            <a:lvl1pPr marL="0" marR="0" indent="0" algn="l" defTabSz="478908" rtl="0" eaLnBrk="1" fontAlgn="auto" latinLnBrk="0" hangingPunct="1">
              <a:lnSpc>
                <a:spcPct val="100000"/>
              </a:lnSpc>
              <a:spcBef>
                <a:spcPct val="20000"/>
              </a:spcBef>
              <a:spcAft>
                <a:spcPts val="0"/>
              </a:spcAft>
              <a:buClrTx/>
              <a:buSzTx/>
              <a:buFont typeface="Arial"/>
              <a:buNone/>
              <a:tabLst/>
              <a:defRPr sz="2000"/>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sz="2000"/>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sz="1800"/>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sz="1600"/>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sz="1200"/>
            </a:lvl5pPr>
          </a:lstStyle>
          <a:p>
            <a:pPr lvl="0"/>
            <a:r>
              <a:rPr lang="ja-JP" altLang="en-US" noProof="0" dirty="0"/>
              <a:t>マスター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4" name="タイトル 3"/>
          <p:cNvSpPr>
            <a:spLocks noGrp="1"/>
          </p:cNvSpPr>
          <p:nvPr>
            <p:ph type="title"/>
          </p:nvPr>
        </p:nvSpPr>
        <p:spPr/>
        <p:txBody>
          <a:bodyPr/>
          <a:lstStyle>
            <a:lvl1pPr>
              <a:defRPr>
                <a:solidFill>
                  <a:schemeClr val="bg1"/>
                </a:solidFill>
              </a:defRPr>
            </a:lvl1pPr>
          </a:lstStyle>
          <a:p>
            <a:r>
              <a:rPr lang="ja-JP" altLang="en-US" dirty="0"/>
              <a:t>マスター タイトルの書式設定</a:t>
            </a:r>
          </a:p>
        </p:txBody>
      </p:sp>
      <p:sp>
        <p:nvSpPr>
          <p:cNvPr id="8" name="日付プレースホルダー 4"/>
          <p:cNvSpPr>
            <a:spLocks noGrp="1"/>
          </p:cNvSpPr>
          <p:nvPr>
            <p:ph type="dt" sz="half" idx="10"/>
          </p:nvPr>
        </p:nvSpPr>
        <p:spPr/>
        <p:txBody>
          <a:bodyPr/>
          <a:lstStyle>
            <a:lvl1pPr>
              <a:defRPr/>
            </a:lvl1pPr>
          </a:lstStyle>
          <a:p>
            <a:pPr>
              <a:defRPr/>
            </a:pPr>
            <a:fld id="{78198990-3AF4-49E7-B5BD-B7D75E84B575}" type="datetime1">
              <a:rPr lang="ja-JP" altLang="en-US"/>
              <a:pPr>
                <a:defRPr/>
              </a:pPr>
              <a:t>2020/2/13</a:t>
            </a:fld>
            <a:endParaRPr lang="ja-JP" altLang="en-US" dirty="0"/>
          </a:p>
        </p:txBody>
      </p:sp>
      <p:sp>
        <p:nvSpPr>
          <p:cNvPr id="9" name="スライド番号プレースホルダー 11"/>
          <p:cNvSpPr>
            <a:spLocks noGrp="1"/>
          </p:cNvSpPr>
          <p:nvPr>
            <p:ph type="sldNum" sz="quarter" idx="11"/>
          </p:nvPr>
        </p:nvSpPr>
        <p:spPr>
          <a:xfrm>
            <a:off x="224701" y="6427788"/>
            <a:ext cx="363128" cy="360362"/>
          </a:xfrm>
        </p:spPr>
        <p:txBody>
          <a:bodyPr/>
          <a:lstStyle>
            <a:lvl1pPr>
              <a:defRPr sz="1200"/>
            </a:lvl1pPr>
          </a:lstStyle>
          <a:p>
            <a:pPr>
              <a:defRPr/>
            </a:pPr>
            <a:fld id="{E272C5AB-C05E-492A-A3C4-3B48F3F2192C}" type="slidenum">
              <a:rPr lang="ja-JP" altLang="en-US" smtClean="0"/>
              <a:pPr>
                <a:defRPr/>
              </a:pPr>
              <a:t>‹#›</a:t>
            </a:fld>
            <a:endParaRPr lang="en-US" altLang="ja-JP" dirty="0"/>
          </a:p>
        </p:txBody>
      </p:sp>
      <p:pic>
        <p:nvPicPr>
          <p:cNvPr id="2050" name="Picture 2" descr="\\NAS01m\user$\R176070\デスクトップ\footer_logo_mhl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6789" y="6465061"/>
            <a:ext cx="1330120" cy="39299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NAS01m\user$\R176070\デスクトップ\bnr_w234.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30390" y="6465061"/>
            <a:ext cx="1515996" cy="38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49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エンドページ">
    <p:spTree>
      <p:nvGrpSpPr>
        <p:cNvPr id="1" name=""/>
        <p:cNvGrpSpPr/>
        <p:nvPr/>
      </p:nvGrpSpPr>
      <p:grpSpPr>
        <a:xfrm>
          <a:off x="0" y="0"/>
          <a:ext cx="0" cy="0"/>
          <a:chOff x="0" y="0"/>
          <a:chExt cx="0" cy="0"/>
        </a:xfrm>
      </p:grpSpPr>
      <p:sp>
        <p:nvSpPr>
          <p:cNvPr id="9" name="タイトル 1"/>
          <p:cNvSpPr txBox="1">
            <a:spLocks/>
          </p:cNvSpPr>
          <p:nvPr userDrawn="1"/>
        </p:nvSpPr>
        <p:spPr bwMode="auto">
          <a:xfrm>
            <a:off x="974725" y="2638664"/>
            <a:ext cx="8920838" cy="70256"/>
          </a:xfrm>
          <a:prstGeom prst="rect">
            <a:avLst/>
          </a:prstGeom>
          <a:gradFill flip="none" rotWithShape="1">
            <a:gsLst>
              <a:gs pos="0">
                <a:srgbClr val="C11920"/>
              </a:gs>
              <a:gs pos="69000">
                <a:srgbClr val="C11920"/>
              </a:gs>
              <a:gs pos="100000">
                <a:srgbClr val="C11920">
                  <a:tint val="23500"/>
                  <a:satMod val="160000"/>
                </a:srgbClr>
              </a:gs>
            </a:gsLst>
            <a:lin ang="0" scaled="1"/>
            <a:tileRect/>
          </a:gradFill>
          <a:ln>
            <a:noFill/>
          </a:ln>
          <a:extLst/>
        </p:spPr>
        <p:txBody>
          <a:bodyPr vert="horz" wrap="square" lIns="0" tIns="0" rIns="0" bIns="56564" numCol="1" anchor="t" anchorCtr="0" compatLnSpc="1">
            <a:prstTxWarp prst="textNoShape">
              <a:avLst/>
            </a:prstTxWarp>
            <a:normAutofit fontScale="25000" lnSpcReduction="20000"/>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p>
        </p:txBody>
      </p:sp>
      <p:sp>
        <p:nvSpPr>
          <p:cNvPr id="2" name="タイトル 1"/>
          <p:cNvSpPr>
            <a:spLocks noGrp="1"/>
          </p:cNvSpPr>
          <p:nvPr>
            <p:ph type="title"/>
          </p:nvPr>
        </p:nvSpPr>
        <p:spPr>
          <a:xfrm>
            <a:off x="974725" y="1220102"/>
            <a:ext cx="8142288" cy="1362075"/>
          </a:xfrm>
        </p:spPr>
        <p:txBody>
          <a:bodyPr anchor="b">
            <a:normAutofit/>
          </a:bodyPr>
          <a:lstStyle>
            <a:lvl1pPr algn="l">
              <a:lnSpc>
                <a:spcPct val="130000"/>
              </a:lnSpc>
              <a:defRPr sz="3200" b="0" cap="all">
                <a:solidFill>
                  <a:srgbClr val="000000"/>
                </a:solidFill>
                <a:latin typeface="HGP創英角ｺﾞｼｯｸUB" panose="020B0900000000000000" pitchFamily="50" charset="-128"/>
                <a:ea typeface="HGP創英角ｺﾞｼｯｸUB" panose="020B0900000000000000" pitchFamily="50" charset="-128"/>
              </a:defRPr>
            </a:lvl1pPr>
          </a:lstStyle>
          <a:p>
            <a:endParaRPr lang="ja-JP" altLang="en-US" dirty="0"/>
          </a:p>
        </p:txBody>
      </p:sp>
      <p:sp>
        <p:nvSpPr>
          <p:cNvPr id="7" name="日付プレースホルダー 6"/>
          <p:cNvSpPr>
            <a:spLocks noGrp="1"/>
          </p:cNvSpPr>
          <p:nvPr>
            <p:ph type="dt" sz="half" idx="10"/>
          </p:nvPr>
        </p:nvSpPr>
        <p:spPr/>
        <p:txBody>
          <a:bodyPr/>
          <a:lstStyle>
            <a:lvl1pPr>
              <a:defRPr/>
            </a:lvl1pPr>
          </a:lstStyle>
          <a:p>
            <a:pPr>
              <a:defRPr/>
            </a:pPr>
            <a:fld id="{D7FF3E36-75FD-4A57-84A7-C5266E651D10}" type="datetime1">
              <a:rPr lang="ja-JP" altLang="en-US"/>
              <a:pPr>
                <a:defRPr/>
              </a:pPr>
              <a:t>2020/2/13</a:t>
            </a:fld>
            <a:endParaRPr lang="ja-JP" altLang="en-US" dirty="0"/>
          </a:p>
        </p:txBody>
      </p:sp>
      <p:sp>
        <p:nvSpPr>
          <p:cNvPr id="8" name="スライド番号プレースホルダー 7"/>
          <p:cNvSpPr>
            <a:spLocks noGrp="1"/>
          </p:cNvSpPr>
          <p:nvPr>
            <p:ph type="sldNum" sz="quarter" idx="11"/>
          </p:nvPr>
        </p:nvSpPr>
        <p:spPr/>
        <p:txBody>
          <a:bodyPr/>
          <a:lstStyle>
            <a:lvl1pPr>
              <a:defRPr/>
            </a:lvl1pPr>
          </a:lstStyle>
          <a:p>
            <a:pPr>
              <a:defRPr/>
            </a:pPr>
            <a:fld id="{5ADBFA80-B16B-4742-B65A-21E143A1B9D5}" type="slidenum">
              <a:rPr lang="ja-JP" altLang="en-US"/>
              <a:pPr>
                <a:defRPr/>
              </a:pPr>
              <a:t>‹#›</a:t>
            </a:fld>
            <a:endParaRPr lang="en-US" altLang="ja-JP" dirty="0"/>
          </a:p>
        </p:txBody>
      </p:sp>
      <p:pic>
        <p:nvPicPr>
          <p:cNvPr id="10" name="Picture 2" descr="\\NAS01m\user$\R176070\デスクトップ\footer_logo_mhl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1834" y="6022322"/>
            <a:ext cx="2489945" cy="735666"/>
          </a:xfrm>
          <a:prstGeom prst="rect">
            <a:avLst/>
          </a:prstGeom>
          <a:noFill/>
          <a:extLst>
            <a:ext uri="{909E8E84-426E-40DD-AFC4-6F175D3DCCD1}">
              <a14:hiddenFill xmlns:a14="http://schemas.microsoft.com/office/drawing/2010/main">
                <a:solidFill>
                  <a:srgbClr val="FFFFFF"/>
                </a:solidFill>
              </a14:hiddenFill>
            </a:ext>
          </a:extLst>
        </p:spPr>
      </p:pic>
      <p:sp>
        <p:nvSpPr>
          <p:cNvPr id="14" name="タイトル 1"/>
          <p:cNvSpPr txBox="1">
            <a:spLocks/>
          </p:cNvSpPr>
          <p:nvPr userDrawn="1"/>
        </p:nvSpPr>
        <p:spPr bwMode="auto">
          <a:xfrm>
            <a:off x="974725" y="2792631"/>
            <a:ext cx="8142288" cy="48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rgbClr val="000000"/>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sz="2000" dirty="0">
              <a:latin typeface="HGP創英角ｺﾞｼｯｸUB" panose="020B0900000000000000" pitchFamily="50" charset="-128"/>
              <a:ea typeface="HGP創英角ｺﾞｼｯｸUB" panose="020B0900000000000000" pitchFamily="50" charset="-128"/>
            </a:endParaRPr>
          </a:p>
        </p:txBody>
      </p:sp>
      <p:pic>
        <p:nvPicPr>
          <p:cNvPr id="3074" name="Picture 2" descr="\\NAS01m\user$\R176070\デスクトップ\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49852" y="4431095"/>
            <a:ext cx="2313515" cy="2290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44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エンドページ">
    <p:spTree>
      <p:nvGrpSpPr>
        <p:cNvPr id="1" name=""/>
        <p:cNvGrpSpPr/>
        <p:nvPr/>
      </p:nvGrpSpPr>
      <p:grpSpPr>
        <a:xfrm>
          <a:off x="0" y="0"/>
          <a:ext cx="0" cy="0"/>
          <a:chOff x="0" y="0"/>
          <a:chExt cx="0" cy="0"/>
        </a:xfrm>
      </p:grpSpPr>
      <p:sp>
        <p:nvSpPr>
          <p:cNvPr id="7" name="日付プレースホルダー 6"/>
          <p:cNvSpPr>
            <a:spLocks noGrp="1"/>
          </p:cNvSpPr>
          <p:nvPr>
            <p:ph type="dt" sz="half" idx="10"/>
          </p:nvPr>
        </p:nvSpPr>
        <p:spPr/>
        <p:txBody>
          <a:bodyPr/>
          <a:lstStyle>
            <a:lvl1pPr>
              <a:defRPr/>
            </a:lvl1pPr>
          </a:lstStyle>
          <a:p>
            <a:pPr>
              <a:defRPr/>
            </a:pPr>
            <a:fld id="{D7FF3E36-75FD-4A57-84A7-C5266E651D10}" type="datetime1">
              <a:rPr lang="ja-JP" altLang="en-US"/>
              <a:pPr>
                <a:defRPr/>
              </a:pPr>
              <a:t>2020/2/13</a:t>
            </a:fld>
            <a:endParaRPr lang="ja-JP" altLang="en-US" dirty="0"/>
          </a:p>
        </p:txBody>
      </p:sp>
      <p:sp>
        <p:nvSpPr>
          <p:cNvPr id="8" name="スライド番号プレースホルダー 7"/>
          <p:cNvSpPr>
            <a:spLocks noGrp="1"/>
          </p:cNvSpPr>
          <p:nvPr>
            <p:ph type="sldNum" sz="quarter" idx="11"/>
          </p:nvPr>
        </p:nvSpPr>
        <p:spPr/>
        <p:txBody>
          <a:bodyPr/>
          <a:lstStyle>
            <a:lvl1pPr>
              <a:defRPr/>
            </a:lvl1pPr>
          </a:lstStyle>
          <a:p>
            <a:pPr>
              <a:defRPr/>
            </a:pPr>
            <a:fld id="{5ADBFA80-B16B-4742-B65A-21E143A1B9D5}" type="slidenum">
              <a:rPr lang="ja-JP" altLang="en-US"/>
              <a:pPr>
                <a:defRPr/>
              </a:pPr>
              <a:t>‹#›</a:t>
            </a:fld>
            <a:endParaRPr lang="en-US" altLang="ja-JP" dirty="0"/>
          </a:p>
        </p:txBody>
      </p:sp>
      <p:sp>
        <p:nvSpPr>
          <p:cNvPr id="5" name="タイトル 1"/>
          <p:cNvSpPr txBox="1">
            <a:spLocks/>
          </p:cNvSpPr>
          <p:nvPr userDrawn="1"/>
        </p:nvSpPr>
        <p:spPr bwMode="auto">
          <a:xfrm>
            <a:off x="0" y="3356627"/>
            <a:ext cx="9906000" cy="1362075"/>
          </a:xfrm>
          <a:prstGeom prst="rect">
            <a:avLst/>
          </a:prstGeom>
          <a:solidFill>
            <a:srgbClr val="C11920"/>
          </a:solidFill>
          <a:ln>
            <a:noFill/>
          </a:ln>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p>
        </p:txBody>
      </p:sp>
      <p:pic>
        <p:nvPicPr>
          <p:cNvPr id="2050" name="Picture 2" descr="\\NAS01m\user$\R176070\デスクトップ\クリップボード.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620" y="343021"/>
            <a:ext cx="6266007" cy="36924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NAS01m\user$\R176070\デスクトップ\footer_logo_mhlw.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542" y="6116047"/>
            <a:ext cx="2049142" cy="6054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NAS01m\user$\R176070\デスクトップ\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03221" y="5372213"/>
            <a:ext cx="1391640" cy="137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69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57345" y="3042463"/>
            <a:ext cx="8915400" cy="647700"/>
          </a:xfr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3A22C025-032F-4FC0-A21A-CAAFE6A768AC}" type="datetime1">
              <a:rPr lang="ja-JP" altLang="en-US" smtClean="0"/>
              <a:pPr>
                <a:defRPr/>
              </a:pPr>
              <a:t>2020/2/13</a:t>
            </a:fld>
            <a:endParaRPr lang="ja-JP" altLang="en-US" dirty="0"/>
          </a:p>
        </p:txBody>
      </p:sp>
      <p:sp>
        <p:nvSpPr>
          <p:cNvPr id="4" name="スライド番号プレースホルダー 3"/>
          <p:cNvSpPr>
            <a:spLocks noGrp="1"/>
          </p:cNvSpPr>
          <p:nvPr>
            <p:ph type="sldNum" sz="quarter" idx="11"/>
          </p:nvPr>
        </p:nvSpPr>
        <p:spPr/>
        <p:txBody>
          <a:bodyPr/>
          <a:lstStyle/>
          <a:p>
            <a:pPr>
              <a:defRPr/>
            </a:pPr>
            <a:fld id="{E998A1A3-FEA1-4990-8247-73F0C5D4C06C}" type="slidenum">
              <a:rPr lang="ja-JP" altLang="en-US" smtClean="0"/>
              <a:pPr>
                <a:defRPr/>
              </a:pPr>
              <a:t>‹#›</a:t>
            </a:fld>
            <a:endParaRPr lang="en-US" altLang="ja-JP" dirty="0"/>
          </a:p>
        </p:txBody>
      </p:sp>
      <p:sp>
        <p:nvSpPr>
          <p:cNvPr id="5" name="タイトル 1"/>
          <p:cNvSpPr txBox="1">
            <a:spLocks/>
          </p:cNvSpPr>
          <p:nvPr userDrawn="1"/>
        </p:nvSpPr>
        <p:spPr bwMode="auto">
          <a:xfrm>
            <a:off x="0" y="2685276"/>
            <a:ext cx="9906000" cy="1362075"/>
          </a:xfrm>
          <a:prstGeom prst="rect">
            <a:avLst/>
          </a:prstGeom>
          <a:solidFill>
            <a:srgbClr val="C11920"/>
          </a:solidFill>
          <a:ln>
            <a:noFill/>
          </a:ln>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p>
        </p:txBody>
      </p:sp>
      <p:pic>
        <p:nvPicPr>
          <p:cNvPr id="5122" name="Picture 2" descr="\\NAS01m\user$\R176070\デスクトップ\巻物.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300" y="1340915"/>
            <a:ext cx="2988679" cy="1434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AS01m\user$\R176070\デスクトップ\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03221" y="5372213"/>
            <a:ext cx="1391640" cy="13777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NAS01m\user$\R176070\デスクトップ\footer_logo_mhlw.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5552" y="6116047"/>
            <a:ext cx="2049142" cy="605428"/>
          </a:xfrm>
          <a:prstGeom prst="rect">
            <a:avLst/>
          </a:prstGeom>
          <a:noFill/>
          <a:extLst>
            <a:ext uri="{909E8E84-426E-40DD-AFC4-6F175D3DCCD1}">
              <a14:hiddenFill xmlns:a14="http://schemas.microsoft.com/office/drawing/2010/main">
                <a:solidFill>
                  <a:srgbClr val="FFFFFF"/>
                </a:solidFill>
              </a14:hiddenFill>
            </a:ext>
          </a:extLst>
        </p:spPr>
      </p:pic>
      <p:sp>
        <p:nvSpPr>
          <p:cNvPr id="11" name="タイトル 1"/>
          <p:cNvSpPr txBox="1">
            <a:spLocks/>
          </p:cNvSpPr>
          <p:nvPr userDrawn="1"/>
        </p:nvSpPr>
        <p:spPr bwMode="auto">
          <a:xfrm>
            <a:off x="1328695" y="3054038"/>
            <a:ext cx="857730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56564" numCol="1" anchor="t" anchorCtr="0" compatLnSpc="1">
            <a:prstTxWarp prst="textNoShape">
              <a:avLst/>
            </a:prstTxWarp>
          </a:bodyPr>
          <a:lstStyle>
            <a:lvl1pPr algn="l" defTabSz="477838" rtl="0" eaLnBrk="0" fontAlgn="base" hangingPunct="0">
              <a:spcBef>
                <a:spcPct val="0"/>
              </a:spcBef>
              <a:spcAft>
                <a:spcPct val="0"/>
              </a:spcAft>
              <a:defRPr kumimoji="1" sz="2800" kern="1200">
                <a:solidFill>
                  <a:srgbClr val="000000"/>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sz="2400" dirty="0">
              <a:solidFill>
                <a:schemeClr val="bg1"/>
              </a:solidFill>
            </a:endParaRPr>
          </a:p>
        </p:txBody>
      </p:sp>
    </p:spTree>
    <p:extLst>
      <p:ext uri="{BB962C8B-B14F-4D97-AF65-F5344CB8AC3E}">
        <p14:creationId xmlns:p14="http://schemas.microsoft.com/office/powerpoint/2010/main" val="31442644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56564" numCol="1" anchor="t"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260475"/>
            <a:ext cx="8928100"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 name="日付プレースホルダー 6"/>
          <p:cNvSpPr>
            <a:spLocks noGrp="1"/>
          </p:cNvSpPr>
          <p:nvPr>
            <p:ph type="dt" sz="half" idx="2"/>
          </p:nvPr>
        </p:nvSpPr>
        <p:spPr>
          <a:xfrm>
            <a:off x="10080625" y="6356350"/>
            <a:ext cx="2311400" cy="365125"/>
          </a:xfrm>
          <a:prstGeom prst="rect">
            <a:avLst/>
          </a:prstGeom>
        </p:spPr>
        <p:txBody>
          <a:bodyPr vert="horz" wrap="square" lIns="95782" tIns="47891" rIns="95782" bIns="47891" numCol="1" anchor="ctr" anchorCtr="0" compatLnSpc="1">
            <a:prstTxWarp prst="textNoShape">
              <a:avLst/>
            </a:prstTxWarp>
          </a:bodyPr>
          <a:lstStyle>
            <a:lvl1pPr eaLnBrk="1" hangingPunct="1">
              <a:defRPr sz="1300">
                <a:solidFill>
                  <a:srgbClr val="A0A0A0"/>
                </a:solidFill>
                <a:latin typeface="+mn-lt"/>
                <a:ea typeface="ＭＳ Ｐゴシック" pitchFamily="50" charset="-128"/>
              </a:defRPr>
            </a:lvl1pPr>
          </a:lstStyle>
          <a:p>
            <a:pPr>
              <a:defRPr/>
            </a:pPr>
            <a:fld id="{3A22C025-032F-4FC0-A21A-CAAFE6A768AC}" type="datetime1">
              <a:rPr lang="ja-JP" altLang="en-US"/>
              <a:pPr>
                <a:defRPr/>
              </a:pPr>
              <a:t>2020/2/13</a:t>
            </a:fld>
            <a:endParaRPr lang="ja-JP" altLang="en-US" dirty="0"/>
          </a:p>
        </p:txBody>
      </p:sp>
      <p:sp>
        <p:nvSpPr>
          <p:cNvPr id="13" name="スライド番号プレースホルダー 7"/>
          <p:cNvSpPr>
            <a:spLocks noGrp="1"/>
          </p:cNvSpPr>
          <p:nvPr>
            <p:ph type="sldNum" sz="quarter" idx="4"/>
          </p:nvPr>
        </p:nvSpPr>
        <p:spPr>
          <a:xfrm>
            <a:off x="-434975" y="6427788"/>
            <a:ext cx="195262" cy="360362"/>
          </a:xfrm>
          <a:prstGeom prst="rect">
            <a:avLst/>
          </a:prstGeom>
        </p:spPr>
        <p:txBody>
          <a:bodyPr vert="horz" wrap="square" lIns="0" tIns="47891" rIns="0" bIns="47891" numCol="1" anchor="ctr" anchorCtr="0" compatLnSpc="1">
            <a:prstTxWarp prst="textNoShape">
              <a:avLst/>
            </a:prstTxWarp>
          </a:bodyPr>
          <a:lstStyle>
            <a:lvl1pPr eaLnBrk="1" hangingPunct="1">
              <a:defRPr sz="900">
                <a:solidFill>
                  <a:srgbClr val="000000"/>
                </a:solidFill>
                <a:latin typeface="+mn-lt"/>
                <a:ea typeface="ＭＳ Ｐゴシック" pitchFamily="50" charset="-128"/>
              </a:defRPr>
            </a:lvl1pPr>
          </a:lstStyle>
          <a:p>
            <a:pPr>
              <a:defRPr/>
            </a:pPr>
            <a:fld id="{E998A1A3-FEA1-4990-8247-73F0C5D4C06C}"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Lst>
  <p:hf hdr="0" ftr="0" dt="0"/>
  <p:txStyles>
    <p:titleStyle>
      <a:lvl1pPr algn="l" defTabSz="477838" rtl="0" eaLnBrk="0" fontAlgn="base" hangingPunct="0">
        <a:spcBef>
          <a:spcPct val="0"/>
        </a:spcBef>
        <a:spcAft>
          <a:spcPct val="0"/>
        </a:spcAft>
        <a:defRPr kumimoji="1" sz="2800" kern="1200">
          <a:solidFill>
            <a:srgbClr val="000000"/>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p:titleStyle>
    <p:bodyStyle>
      <a:lvl1pPr marL="342900" indent="-342900" algn="l" defTabSz="477838" rtl="0" eaLnBrk="0" fontAlgn="base" hangingPunct="0">
        <a:spcBef>
          <a:spcPct val="20000"/>
        </a:spcBef>
        <a:spcAft>
          <a:spcPct val="0"/>
        </a:spcAft>
        <a:buFont typeface="Arial" charset="0"/>
        <a:defRPr kumimoji="1" sz="2000" kern="1200">
          <a:solidFill>
            <a:srgbClr val="000000"/>
          </a:solidFill>
          <a:latin typeface="+mn-lt"/>
          <a:ea typeface="ＭＳ Ｐゴシック" charset="-128"/>
          <a:cs typeface="+mn-cs"/>
        </a:defRPr>
      </a:lvl1pPr>
      <a:lvl2pPr marL="935038" indent="-457200" algn="l" defTabSz="477838" rtl="0" eaLnBrk="0" fontAlgn="base" hangingPunct="0">
        <a:spcBef>
          <a:spcPct val="20000"/>
        </a:spcBef>
        <a:spcAft>
          <a:spcPct val="0"/>
        </a:spcAft>
        <a:buFont typeface="Arial" charset="0"/>
        <a:buChar char="•"/>
        <a:defRPr kumimoji="1" kern="1200">
          <a:solidFill>
            <a:srgbClr val="000000"/>
          </a:solidFill>
          <a:latin typeface="+mn-lt"/>
          <a:ea typeface="ＭＳ Ｐゴシック" charset="-128"/>
          <a:cs typeface="+mn-cs"/>
        </a:defRPr>
      </a:lvl2pPr>
      <a:lvl3pPr marL="1196975" indent="-238125" algn="l" defTabSz="477838" rtl="0" eaLnBrk="0" fontAlgn="base" hangingPunct="0">
        <a:spcBef>
          <a:spcPct val="20000"/>
        </a:spcBef>
        <a:spcAft>
          <a:spcPct val="0"/>
        </a:spcAft>
        <a:buFont typeface="Arial" charset="0"/>
        <a:buChar char="•"/>
        <a:defRPr kumimoji="1" sz="1600" kern="1200">
          <a:solidFill>
            <a:srgbClr val="000000"/>
          </a:solidFill>
          <a:latin typeface="+mn-lt"/>
          <a:ea typeface="ＭＳ Ｐゴシック" charset="-128"/>
          <a:cs typeface="+mn-cs"/>
        </a:defRPr>
      </a:lvl3pPr>
      <a:lvl4pPr marL="1674813" indent="-238125" algn="l" defTabSz="477838" rtl="0" eaLnBrk="0" fontAlgn="base" hangingPunct="0">
        <a:spcBef>
          <a:spcPct val="20000"/>
        </a:spcBef>
        <a:spcAft>
          <a:spcPct val="0"/>
        </a:spcAft>
        <a:buFont typeface="Arial" charset="0"/>
        <a:buChar char="–"/>
        <a:defRPr kumimoji="1" sz="1400" kern="1200">
          <a:solidFill>
            <a:srgbClr val="000000"/>
          </a:solidFill>
          <a:latin typeface="+mn-lt"/>
          <a:ea typeface="ＭＳ Ｐゴシック" charset="-128"/>
          <a:cs typeface="+mn-cs"/>
        </a:defRPr>
      </a:lvl4pPr>
      <a:lvl5pPr marL="2154238" indent="-238125" algn="l" defTabSz="477838" rtl="0" eaLnBrk="0" fontAlgn="base" hangingPunct="0">
        <a:spcBef>
          <a:spcPct val="20000"/>
        </a:spcBef>
        <a:spcAft>
          <a:spcPct val="0"/>
        </a:spcAft>
        <a:buFont typeface="Arial" charset="0"/>
        <a:buChar char="»"/>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hyperlink" Target="http://positive-ryouritsu.mhlw.go.jp/positivedb/" TargetMode="External"/><Relationship Id="rId3" Type="http://schemas.openxmlformats.org/officeDocument/2006/relationships/image" Target="../media/image10.png"/><Relationship Id="rId7" Type="http://schemas.openxmlformats.org/officeDocument/2006/relationships/image" Target="../media/image16.png"/><Relationship Id="rId12"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13.jpg"/><Relationship Id="rId5" Type="http://schemas.openxmlformats.org/officeDocument/2006/relationships/hyperlink" Target="http://work-holiday.mhlw.go.jp/index.html" TargetMode="External"/><Relationship Id="rId10" Type="http://schemas.openxmlformats.org/officeDocument/2006/relationships/image" Target="../media/image18.jpg"/><Relationship Id="rId4" Type="http://schemas.microsoft.com/office/2007/relationships/hdphoto" Target="../media/hdphoto1.wdp"/><Relationship Id="rId9" Type="http://schemas.openxmlformats.org/officeDocument/2006/relationships/image" Target="../media/image17.jp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ikumen-project.mhlw.go.jp/company/case/" TargetMode="Externa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17.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hyperlink" Target="https://www.mhlw.go.jp/chosakuken/" TargetMode="External"/><Relationship Id="rId7" Type="http://schemas.openxmlformats.org/officeDocument/2006/relationships/image" Target="../media/image24.gif"/><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23.gif"/><Relationship Id="rId5" Type="http://schemas.openxmlformats.org/officeDocument/2006/relationships/hyperlink" Target="https://www.mhlw.go.jp/stf/seisakunitsuite/bunya/0000130583.html" TargetMode="External"/><Relationship Id="rId4" Type="http://schemas.openxmlformats.org/officeDocument/2006/relationships/hyperlink" Target="https://ikumen-project.mhlw.go.jp/"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63309" y="1384245"/>
            <a:ext cx="7263527" cy="1200329"/>
          </a:xfrm>
          <a:prstGeom prst="rect">
            <a:avLst/>
          </a:prstGeom>
          <a:noFill/>
        </p:spPr>
        <p:txBody>
          <a:bodyPr wrap="none" rtlCol="0" anchor="b">
            <a:spAutoFit/>
          </a:bodyPr>
          <a:lstStyle/>
          <a:p>
            <a:r>
              <a:rPr kumimoji="1" lang="ja-JP" altLang="en-US" sz="3600" dirty="0">
                <a:solidFill>
                  <a:srgbClr val="000000"/>
                </a:solidFill>
                <a:latin typeface="HGS創英角ｺﾞｼｯｸUB" panose="020B0900000000000000" pitchFamily="50" charset="-128"/>
                <a:ea typeface="HGS創英角ｺﾞｼｯｸUB" panose="020B0900000000000000" pitchFamily="50" charset="-128"/>
              </a:rPr>
              <a:t>男性の育児休業取得促進 研修資料</a:t>
            </a:r>
            <a:endParaRPr kumimoji="1" lang="en-US" altLang="ja-JP" sz="3600" dirty="0">
              <a:solidFill>
                <a:srgbClr val="000000"/>
              </a:solidFill>
              <a:latin typeface="HGS創英角ｺﾞｼｯｸUB" panose="020B0900000000000000" pitchFamily="50" charset="-128"/>
              <a:ea typeface="HGS創英角ｺﾞｼｯｸUB" panose="020B0900000000000000" pitchFamily="50" charset="-128"/>
            </a:endParaRPr>
          </a:p>
          <a:p>
            <a:r>
              <a:rPr lang="en-US" altLang="ja-JP" sz="3600" dirty="0">
                <a:solidFill>
                  <a:srgbClr val="000000"/>
                </a:solidFill>
                <a:latin typeface="HGS創英角ｺﾞｼｯｸUB" panose="020B0900000000000000" pitchFamily="50" charset="-128"/>
                <a:ea typeface="HGS創英角ｺﾞｼｯｸUB" panose="020B0900000000000000" pitchFamily="50" charset="-128"/>
              </a:rPr>
              <a:t>【</a:t>
            </a:r>
            <a:r>
              <a:rPr lang="ja-JP" altLang="en-US" sz="3600" dirty="0">
                <a:solidFill>
                  <a:srgbClr val="000000"/>
                </a:solidFill>
                <a:latin typeface="HGS創英角ｺﾞｼｯｸUB" panose="020B0900000000000000" pitchFamily="50" charset="-128"/>
                <a:ea typeface="HGS創英角ｺﾞｼｯｸUB" panose="020B0900000000000000" pitchFamily="50" charset="-128"/>
              </a:rPr>
              <a:t>経営者編</a:t>
            </a:r>
            <a:r>
              <a:rPr lang="en-US" altLang="ja-JP" sz="3600" dirty="0">
                <a:solidFill>
                  <a:srgbClr val="000000"/>
                </a:solidFill>
                <a:latin typeface="HGS創英角ｺﾞｼｯｸUB" panose="020B0900000000000000" pitchFamily="50" charset="-128"/>
                <a:ea typeface="HGS創英角ｺﾞｼｯｸUB" panose="020B0900000000000000" pitchFamily="50" charset="-128"/>
              </a:rPr>
              <a:t>】</a:t>
            </a:r>
            <a:endParaRPr kumimoji="1" lang="en-US" altLang="ja-JP" sz="3600" dirty="0">
              <a:solidFill>
                <a:srgbClr val="000000"/>
              </a:solidFill>
              <a:latin typeface="HGS創英角ｺﾞｼｯｸUB" panose="020B0900000000000000" pitchFamily="50" charset="-128"/>
              <a:ea typeface="HGS創英角ｺﾞｼｯｸUB" panose="020B0900000000000000" pitchFamily="50" charset="-128"/>
            </a:endParaRPr>
          </a:p>
        </p:txBody>
      </p:sp>
      <p:sp>
        <p:nvSpPr>
          <p:cNvPr id="4" name="テキスト ボックス 3"/>
          <p:cNvSpPr txBox="1"/>
          <p:nvPr/>
        </p:nvSpPr>
        <p:spPr>
          <a:xfrm>
            <a:off x="1032759" y="2801732"/>
            <a:ext cx="6683240" cy="523220"/>
          </a:xfrm>
          <a:prstGeom prst="rect">
            <a:avLst/>
          </a:prstGeom>
          <a:noFill/>
        </p:spPr>
        <p:txBody>
          <a:bodyPr wrap="none" rtlCol="0">
            <a:spAutoFit/>
          </a:bodyPr>
          <a:lstStyle/>
          <a:p>
            <a:r>
              <a:rPr lang="ja-JP" altLang="en-US" sz="2800" dirty="0">
                <a:latin typeface="Arial"/>
              </a:rPr>
              <a:t>－ 中小企業における取組推進のために －</a:t>
            </a: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028" y="3036195"/>
            <a:ext cx="3886200" cy="3886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ＭＥＭＯ</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10</a:t>
            </a:fld>
            <a:endParaRPr lang="en-US" altLang="ja-JP" sz="1600" dirty="0"/>
          </a:p>
        </p:txBody>
      </p:sp>
    </p:spTree>
    <p:extLst>
      <p:ext uri="{BB962C8B-B14F-4D97-AF65-F5344CB8AC3E}">
        <p14:creationId xmlns:p14="http://schemas.microsoft.com/office/powerpoint/2010/main" val="264498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27964" y="6427788"/>
            <a:ext cx="343535" cy="360362"/>
          </a:xfrm>
        </p:spPr>
        <p:txBody>
          <a:bodyPr/>
          <a:lstStyle/>
          <a:p>
            <a:pPr>
              <a:defRPr/>
            </a:pPr>
            <a:fld id="{E998A1A3-FEA1-4990-8247-73F0C5D4C06C}" type="slidenum">
              <a:rPr lang="ja-JP" altLang="en-US" sz="1600" smtClean="0"/>
              <a:pPr>
                <a:defRPr/>
              </a:pPr>
              <a:t>11</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a:t>
            </a:r>
            <a:r>
              <a:rPr lang="ja-JP" altLang="en-US" sz="4400" b="1" dirty="0">
                <a:solidFill>
                  <a:srgbClr val="000000"/>
                </a:solidFill>
                <a:latin typeface="HGS行書体" panose="03000600000000000000" pitchFamily="66" charset="-128"/>
                <a:ea typeface="HGS行書体" panose="03000600000000000000" pitchFamily="66" charset="-128"/>
              </a:rPr>
              <a:t>二</a:t>
            </a:r>
            <a:endParaRPr kumimoji="1" lang="ja-JP" altLang="en-US" sz="4400" b="1" dirty="0">
              <a:solidFill>
                <a:srgbClr val="000000"/>
              </a:solidFill>
              <a:latin typeface="HGS行書体" panose="03000600000000000000" pitchFamily="66" charset="-128"/>
              <a:ea typeface="HGS行書体" panose="03000600000000000000" pitchFamily="66" charset="-128"/>
            </a:endParaRPr>
          </a:p>
        </p:txBody>
      </p:sp>
      <p:sp>
        <p:nvSpPr>
          <p:cNvPr id="6" name="タイトル 1"/>
          <p:cNvSpPr>
            <a:spLocks noGrp="1"/>
          </p:cNvSpPr>
          <p:nvPr>
            <p:ph type="title"/>
          </p:nvPr>
        </p:nvSpPr>
        <p:spPr>
          <a:xfrm>
            <a:off x="1328695" y="3054038"/>
            <a:ext cx="8577305" cy="647700"/>
          </a:xfrm>
        </p:spPr>
        <p:txBody>
          <a:bodyPr/>
          <a:lstStyle/>
          <a:p>
            <a:r>
              <a:rPr kumimoji="1" lang="ja-JP" altLang="en-US" sz="3200" dirty="0">
                <a:solidFill>
                  <a:schemeClr val="bg1"/>
                </a:solidFill>
              </a:rPr>
              <a:t>男性の育児休業取得のために</a:t>
            </a:r>
            <a:endParaRPr kumimoji="1" lang="ja-JP" altLang="en-US" sz="2400" dirty="0">
              <a:solidFill>
                <a:schemeClr val="bg1"/>
              </a:solidFill>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568" y="2268225"/>
            <a:ext cx="1809750"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18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２－１．経営層のポイント①トップが積極的に推進</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12</a:t>
            </a:fld>
            <a:endParaRPr lang="en-US" altLang="ja-JP" sz="1600" dirty="0"/>
          </a:p>
        </p:txBody>
      </p:sp>
      <p:sp>
        <p:nvSpPr>
          <p:cNvPr id="5" name="テキスト ボックス 4"/>
          <p:cNvSpPr txBox="1"/>
          <p:nvPr/>
        </p:nvSpPr>
        <p:spPr>
          <a:xfrm>
            <a:off x="2088233" y="1193800"/>
            <a:ext cx="6159058" cy="830997"/>
          </a:xfrm>
          <a:prstGeom prst="rect">
            <a:avLst/>
          </a:prstGeom>
          <a:noFill/>
        </p:spPr>
        <p:txBody>
          <a:bodyPr wrap="none" rtlCol="0">
            <a:spAutoFit/>
          </a:bodyPr>
          <a:lstStyle/>
          <a:p>
            <a:pPr marL="285750" indent="-285750">
              <a:spcBef>
                <a:spcPts val="12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トップが積極的に取組を推進しよう！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トップが明確なメッセージを打ち出す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ことで、職場の雰囲気も変わる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　　　・経営層の考えを明確にして、管理職の理解を促す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flipV="1">
            <a:off x="976690" y="1609090"/>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0" name="角丸四角形 9"/>
          <p:cNvSpPr/>
          <p:nvPr/>
        </p:nvSpPr>
        <p:spPr>
          <a:xfrm>
            <a:off x="889853" y="130323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573483" y="1222514"/>
            <a:ext cx="401469" cy="678828"/>
            <a:chOff x="892445" y="2378728"/>
            <a:chExt cx="792162" cy="1286531"/>
          </a:xfrm>
        </p:grpSpPr>
        <p:pic>
          <p:nvPicPr>
            <p:cNvPr id="1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rot="865085">
              <a:off x="1241880" y="2378728"/>
              <a:ext cx="312183" cy="563748"/>
              <a:chOff x="2790652" y="3004952"/>
              <a:chExt cx="312183" cy="563748"/>
            </a:xfrm>
          </p:grpSpPr>
          <p:sp>
            <p:nvSpPr>
              <p:cNvPr id="14" name="二等辺三角形 1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二等辺三角形 1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5" name="テキスト ボックス 24"/>
          <p:cNvSpPr txBox="1"/>
          <p:nvPr/>
        </p:nvSpPr>
        <p:spPr>
          <a:xfrm>
            <a:off x="2088233" y="1959237"/>
            <a:ext cx="6311343" cy="830997"/>
          </a:xfrm>
          <a:prstGeom prst="rect">
            <a:avLst/>
          </a:prstGeom>
          <a:noFill/>
        </p:spPr>
        <p:txBody>
          <a:bodyPr wrap="none" rtlCol="0">
            <a:spAutoFit/>
          </a:bodyPr>
          <a:lstStyle/>
          <a:p>
            <a:pPr marL="285750" indent="-285750">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働き方の見直しを進めよう！</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・所定外労働時間や休暇取得状況の把握、従業員のニーズ把握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・従業員の多様な生活に配慮した制度の構築、制度内容の明文化</a:t>
            </a:r>
            <a:endParaRPr lang="ja-JP" altLang="en-US" sz="16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088233" y="5023544"/>
            <a:ext cx="7284366" cy="1323439"/>
          </a:xfrm>
          <a:prstGeom prst="rect">
            <a:avLst/>
          </a:prstGeom>
          <a:noFill/>
        </p:spPr>
        <p:txBody>
          <a:bodyPr wrap="none" rtlCol="0">
            <a:spAutoFit/>
          </a:bodyPr>
          <a:lstStyle/>
          <a:p>
            <a:pPr marL="285750" indent="-285750">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不利益取扱いの禁止・パタハラ防止措置を徹底しよう</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・育児休業等の利用の申出を理由とする</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不利益取扱いの禁止</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の明文化</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パタハラ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（育児休業等の利用を申し出たに対する上司・同僚からのハラスメント）</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を防止するための方針の明確化及びその周知</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・相談体制の整備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2088233" y="2663973"/>
            <a:ext cx="5949064" cy="954107"/>
          </a:xfrm>
          <a:prstGeom prst="rect">
            <a:avLst/>
          </a:prstGeom>
          <a:noFill/>
        </p:spPr>
        <p:txBody>
          <a:bodyPr wrap="none" rtlCol="0">
            <a:spAutoFit/>
          </a:bodyPr>
          <a:lstStyle/>
          <a:p>
            <a:pPr marL="285750" indent="-285750">
              <a:lnSpc>
                <a:spcPct val="150000"/>
              </a:lnSpc>
              <a:spcBef>
                <a:spcPts val="8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取組内容を公表して</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企業イメージを向上</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させよう！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自社の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へ掲載</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・国や地方公共団体が実施する認定制度の取得や表彰への応募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7064" y="3732380"/>
            <a:ext cx="759491" cy="861962"/>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37799" y="3862878"/>
            <a:ext cx="753881" cy="770572"/>
          </a:xfrm>
          <a:prstGeom prst="rect">
            <a:avLst/>
          </a:prstGeom>
        </p:spPr>
      </p:pic>
      <p:pic>
        <p:nvPicPr>
          <p:cNvPr id="17" name="図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65242" y="4022845"/>
            <a:ext cx="855726" cy="404918"/>
          </a:xfrm>
          <a:prstGeom prst="rect">
            <a:avLst/>
          </a:prstGeom>
        </p:spPr>
      </p:pic>
      <p:pic>
        <p:nvPicPr>
          <p:cNvPr id="18" name="図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0507" y="3855965"/>
            <a:ext cx="708660" cy="730805"/>
          </a:xfrm>
          <a:prstGeom prst="rect">
            <a:avLst/>
          </a:prstGeom>
        </p:spPr>
      </p:pic>
      <p:sp>
        <p:nvSpPr>
          <p:cNvPr id="19" name="テキスト ボックス 18"/>
          <p:cNvSpPr txBox="1"/>
          <p:nvPr/>
        </p:nvSpPr>
        <p:spPr>
          <a:xfrm>
            <a:off x="2868929" y="4647605"/>
            <a:ext cx="1151865" cy="246221"/>
          </a:xfrm>
          <a:prstGeom prst="rect">
            <a:avLst/>
          </a:prstGeom>
          <a:noFill/>
        </p:spPr>
        <p:txBody>
          <a:bodyPr wrap="square" lIns="0" tIns="0" rIns="0" bIns="0" rtlCol="0" anchor="ctr" anchorCtr="0">
            <a:spAutoFit/>
          </a:bodyPr>
          <a:lstStyle/>
          <a:p>
            <a:pPr algn="ctr"/>
            <a:r>
              <a:rPr kumimoji="1" lang="ja-JP" altLang="en-US" sz="800" dirty="0" err="1">
                <a:latin typeface="Meiryo UI" panose="020B0604030504040204" pitchFamily="50" charset="-128"/>
                <a:ea typeface="Meiryo UI" panose="020B0604030504040204" pitchFamily="50" charset="-128"/>
              </a:rPr>
              <a:t>くるみん</a:t>
            </a:r>
            <a:r>
              <a:rPr kumimoji="1" lang="ja-JP" altLang="en-US" sz="800" dirty="0">
                <a:latin typeface="Meiryo UI" panose="020B0604030504040204" pitchFamily="50" charset="-128"/>
                <a:ea typeface="Meiryo UI" panose="020B0604030504040204" pitchFamily="50" charset="-128"/>
              </a:rPr>
              <a:t>認定</a:t>
            </a:r>
            <a:endParaRPr kumimoji="1"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（子育てサポート企業）</a:t>
            </a:r>
            <a:endParaRPr lang="en-US" altLang="ja-JP" sz="8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358639" y="4589860"/>
            <a:ext cx="1065607" cy="369332"/>
          </a:xfrm>
          <a:prstGeom prst="rect">
            <a:avLst/>
          </a:prstGeom>
          <a:noFill/>
        </p:spPr>
        <p:txBody>
          <a:bodyPr wrap="square" lIns="0" tIns="0" rIns="0" bIns="0" rtlCol="0" anchor="ctr" anchorCtr="0">
            <a:spAutoFit/>
          </a:bodyPr>
          <a:lstStyle/>
          <a:p>
            <a:pPr algn="ctr"/>
            <a:r>
              <a:rPr kumimoji="1" lang="ja-JP" altLang="en-US" sz="800" dirty="0">
                <a:latin typeface="Meiryo UI" panose="020B0604030504040204" pitchFamily="50" charset="-128"/>
                <a:ea typeface="Meiryo UI" panose="020B0604030504040204" pitchFamily="50" charset="-128"/>
              </a:rPr>
              <a:t>えるぼし認定</a:t>
            </a:r>
            <a:endParaRPr kumimoji="1"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（女性の活躍を</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推進している企業）</a:t>
            </a:r>
            <a:endParaRPr kumimoji="1" lang="ja-JP" altLang="en-US" sz="8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5638799" y="4585882"/>
            <a:ext cx="1456809" cy="369332"/>
          </a:xfrm>
          <a:prstGeom prst="rect">
            <a:avLst/>
          </a:prstGeom>
          <a:noFill/>
        </p:spPr>
        <p:txBody>
          <a:bodyPr wrap="square" lIns="0" tIns="0" rIns="0" bIns="0" rtlCol="0" anchor="ctr" anchorCtr="0">
            <a:spAutoFit/>
          </a:bodyPr>
          <a:lstStyle/>
          <a:p>
            <a:pPr algn="ctr"/>
            <a:r>
              <a:rPr kumimoji="1" lang="ja-JP" altLang="en-US" sz="800" dirty="0">
                <a:latin typeface="Meiryo UI" panose="020B0604030504040204" pitchFamily="50" charset="-128"/>
                <a:ea typeface="Meiryo UI" panose="020B0604030504040204" pitchFamily="50" charset="-128"/>
              </a:rPr>
              <a:t>イクメン企業アワード</a:t>
            </a:r>
            <a:endParaRPr kumimoji="1"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（男性の育児休業取得を</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推進している企業）</a:t>
            </a:r>
            <a:endParaRPr kumimoji="1" lang="ja-JP" altLang="en-US" sz="8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7243452" y="4463208"/>
            <a:ext cx="1637658" cy="492443"/>
          </a:xfrm>
          <a:prstGeom prst="rect">
            <a:avLst/>
          </a:prstGeom>
          <a:noFill/>
        </p:spPr>
        <p:txBody>
          <a:bodyPr wrap="square" lIns="0" tIns="0" rIns="0" bIns="0" rtlCol="0" anchor="ctr" anchorCtr="0">
            <a:spAutoFit/>
          </a:bodyPr>
          <a:lstStyle/>
          <a:p>
            <a:pPr algn="ctr"/>
            <a:r>
              <a:rPr lang="ja-JP" altLang="en-US" sz="800" dirty="0">
                <a:latin typeface="Meiryo UI" panose="020B0604030504040204" pitchFamily="50" charset="-128"/>
                <a:ea typeface="Meiryo UI" panose="020B0604030504040204" pitchFamily="50" charset="-128"/>
              </a:rPr>
              <a:t>新・ダイバーシティ</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経営企業</a:t>
            </a:r>
            <a:r>
              <a:rPr lang="en-US" altLang="ja-JP" sz="800" dirty="0">
                <a:latin typeface="Meiryo UI" panose="020B0604030504040204" pitchFamily="50" charset="-128"/>
                <a:ea typeface="Meiryo UI" panose="020B0604030504040204" pitchFamily="50" charset="-128"/>
              </a:rPr>
              <a:t>100</a:t>
            </a:r>
            <a:r>
              <a:rPr lang="ja-JP" altLang="en-US" sz="800" dirty="0">
                <a:latin typeface="Meiryo UI" panose="020B0604030504040204" pitchFamily="50" charset="-128"/>
                <a:ea typeface="Meiryo UI" panose="020B0604030504040204" pitchFamily="50" charset="-128"/>
              </a:rPr>
              <a:t>選</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（多様な人材の能力を活かし、</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価値創造につなげている企業）</a:t>
            </a:r>
            <a:endParaRPr kumimoji="1" lang="ja-JP" altLang="en-US" sz="800" dirty="0">
              <a:latin typeface="Meiryo UI" panose="020B0604030504040204" pitchFamily="50" charset="-128"/>
              <a:ea typeface="Meiryo UI" panose="020B0604030504040204" pitchFamily="50" charset="-128"/>
            </a:endParaRPr>
          </a:p>
        </p:txBody>
      </p:sp>
      <p:sp>
        <p:nvSpPr>
          <p:cNvPr id="24" name="Rectangle 23"/>
          <p:cNvSpPr>
            <a:spLocks noChangeArrowheads="1"/>
          </p:cNvSpPr>
          <p:nvPr/>
        </p:nvSpPr>
        <p:spPr bwMode="auto">
          <a:xfrm>
            <a:off x="2571751" y="3732380"/>
            <a:ext cx="6526529" cy="1296000"/>
          </a:xfrm>
          <a:prstGeom prst="roundRect">
            <a:avLst>
              <a:gd name="adj" fmla="val 7390"/>
            </a:avLst>
          </a:prstGeom>
          <a:noFill/>
          <a:ln w="12700">
            <a:solidFill>
              <a:srgbClr val="0066FF"/>
            </a:solidFill>
            <a:prstDash val="sysDot"/>
            <a:miter lim="800000"/>
            <a:headEnd/>
            <a:tailEnd/>
          </a:ln>
        </p:spPr>
        <p:txBody>
          <a:bodyPr wrap="none" anchor="ctr"/>
          <a:lstStyle/>
          <a:p>
            <a:endParaRPr lang="ja-JP" altLang="en-US" dirty="0">
              <a:latin typeface="Meriyo"/>
            </a:endParaRPr>
          </a:p>
        </p:txBody>
      </p:sp>
      <p:sp>
        <p:nvSpPr>
          <p:cNvPr id="20" name="テキスト ボックス 19"/>
          <p:cNvSpPr txBox="1"/>
          <p:nvPr/>
        </p:nvSpPr>
        <p:spPr>
          <a:xfrm>
            <a:off x="2720340" y="3604505"/>
            <a:ext cx="1760220" cy="253916"/>
          </a:xfrm>
          <a:prstGeom prst="rect">
            <a:avLst/>
          </a:prstGeom>
          <a:solidFill>
            <a:schemeClr val="bg1"/>
          </a:solidFill>
        </p:spPr>
        <p:txBody>
          <a:bodyPr wrap="square" lIns="0" rIns="0" rtlCol="0">
            <a:spAutoFit/>
          </a:bodyPr>
          <a:lstStyle/>
          <a:p>
            <a:pPr algn="ctr"/>
            <a:r>
              <a:rPr lang="ja-JP" altLang="en-US" sz="1050" dirty="0">
                <a:latin typeface="Meiryo UI" panose="020B0604030504040204" pitchFamily="50" charset="-128"/>
                <a:ea typeface="Meiryo UI" panose="020B0604030504040204" pitchFamily="50" charset="-128"/>
              </a:rPr>
              <a:t>＜国の</a:t>
            </a:r>
            <a:r>
              <a:rPr kumimoji="1" lang="ja-JP" altLang="en-US" sz="1050" dirty="0">
                <a:latin typeface="Meiryo UI" panose="020B0604030504040204" pitchFamily="50" charset="-128"/>
                <a:ea typeface="Meiryo UI" panose="020B0604030504040204" pitchFamily="50" charset="-128"/>
              </a:rPr>
              <a:t>認定制度・表彰の例＞</a:t>
            </a:r>
          </a:p>
        </p:txBody>
      </p:sp>
    </p:spTree>
    <p:extLst>
      <p:ext uri="{BB962C8B-B14F-4D97-AF65-F5344CB8AC3E}">
        <p14:creationId xmlns:p14="http://schemas.microsoft.com/office/powerpoint/2010/main" val="222690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２－２－１．経営層のポイント②先進企業の取組を知る（１）</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13</a:t>
            </a:fld>
            <a:endParaRPr lang="en-US" altLang="ja-JP" sz="1600" dirty="0"/>
          </a:p>
        </p:txBody>
      </p:sp>
      <p:cxnSp>
        <p:nvCxnSpPr>
          <p:cNvPr id="9" name="直線コネクタ 8"/>
          <p:cNvCxnSpPr/>
          <p:nvPr/>
        </p:nvCxnSpPr>
        <p:spPr>
          <a:xfrm flipV="1">
            <a:off x="976690" y="1551940"/>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0" name="角丸四角形 9"/>
          <p:cNvSpPr/>
          <p:nvPr/>
        </p:nvSpPr>
        <p:spPr>
          <a:xfrm>
            <a:off x="889853" y="123465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573483" y="1153934"/>
            <a:ext cx="401469" cy="678828"/>
            <a:chOff x="892445" y="2378728"/>
            <a:chExt cx="792162" cy="1286531"/>
          </a:xfrm>
        </p:grpSpPr>
        <p:pic>
          <p:nvPicPr>
            <p:cNvPr id="1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rot="865085">
              <a:off x="1241880" y="2378728"/>
              <a:ext cx="312183" cy="563748"/>
              <a:chOff x="2790652" y="3004952"/>
              <a:chExt cx="312183" cy="563748"/>
            </a:xfrm>
          </p:grpSpPr>
          <p:sp>
            <p:nvSpPr>
              <p:cNvPr id="14" name="二等辺三角形 1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二等辺三角形 1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6" name="テキスト ボックス 15"/>
          <p:cNvSpPr txBox="1"/>
          <p:nvPr/>
        </p:nvSpPr>
        <p:spPr>
          <a:xfrm>
            <a:off x="1975471" y="1169045"/>
            <a:ext cx="6936514" cy="954107"/>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先進企業の取組を参考にしよう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一から取組方法・内容を検討して実施するのは、労力がかかるもの・・・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下記の各種サイトに掲載された</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取組事例等を参考にしてはいかがでしょうか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2" name="Picture 4">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2997" y="2794394"/>
            <a:ext cx="1941560" cy="49783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879132" y="3299817"/>
            <a:ext cx="2621230" cy="230832"/>
          </a:xfrm>
          <a:prstGeom prst="rect">
            <a:avLst/>
          </a:prstGeom>
          <a:noFill/>
        </p:spPr>
        <p:txBody>
          <a:bodyPr wrap="none" rtlCol="0">
            <a:spAutoFit/>
          </a:bodyPr>
          <a:lstStyle/>
          <a:p>
            <a:r>
              <a:rPr lang="en-US" altLang="ja-JP" sz="900" dirty="0">
                <a:latin typeface="Arial"/>
              </a:rPr>
              <a:t>http://ikumen-project.mhlw.go.jp/company/case/</a:t>
            </a:r>
            <a:endParaRPr kumimoji="1" lang="ja-JP" altLang="en-US" sz="900" dirty="0">
              <a:latin typeface="Arial"/>
            </a:endParaRPr>
          </a:p>
        </p:txBody>
      </p:sp>
      <p:sp>
        <p:nvSpPr>
          <p:cNvPr id="22" name="テキスト ボックス 21"/>
          <p:cNvSpPr txBox="1"/>
          <p:nvPr/>
        </p:nvSpPr>
        <p:spPr>
          <a:xfrm>
            <a:off x="885725" y="4477107"/>
            <a:ext cx="2037737" cy="230832"/>
          </a:xfrm>
          <a:prstGeom prst="rect">
            <a:avLst/>
          </a:prstGeom>
          <a:noFill/>
        </p:spPr>
        <p:txBody>
          <a:bodyPr wrap="none" rtlCol="0">
            <a:spAutoFit/>
          </a:bodyPr>
          <a:lstStyle/>
          <a:p>
            <a:r>
              <a:rPr lang="en-US" altLang="ja-JP" sz="900" dirty="0">
                <a:latin typeface="Arial"/>
              </a:rPr>
              <a:t>http://ryouritsu.mhlw.go.jp/bn02.html</a:t>
            </a:r>
            <a:endParaRPr kumimoji="1" lang="ja-JP" altLang="en-US" sz="900" dirty="0">
              <a:latin typeface="Arial"/>
            </a:endParaRPr>
          </a:p>
        </p:txBody>
      </p:sp>
      <p:sp>
        <p:nvSpPr>
          <p:cNvPr id="24" name="テキスト ボックス 23"/>
          <p:cNvSpPr txBox="1"/>
          <p:nvPr/>
        </p:nvSpPr>
        <p:spPr>
          <a:xfrm>
            <a:off x="5149115" y="4659061"/>
            <a:ext cx="3313728" cy="369332"/>
          </a:xfrm>
          <a:prstGeom prst="rect">
            <a:avLst/>
          </a:prstGeom>
          <a:noFill/>
        </p:spPr>
        <p:txBody>
          <a:bodyPr wrap="none" rtlCol="0">
            <a:spAutoFit/>
          </a:bodyPr>
          <a:lstStyle/>
          <a:p>
            <a:r>
              <a:rPr lang="en-US" altLang="ja-JP" sz="900" dirty="0">
                <a:latin typeface="Arial"/>
              </a:rPr>
              <a:t>http://wwwa.cao.go.jp/wlb/government/top/hyouka/report.html</a:t>
            </a:r>
          </a:p>
          <a:p>
            <a:r>
              <a:rPr lang="en-US" altLang="ja-JP" sz="900" dirty="0">
                <a:latin typeface="Arial"/>
              </a:rPr>
              <a:t>http://wwwa.cao.go.jp/wlb/research.html</a:t>
            </a:r>
            <a:endParaRPr kumimoji="1" lang="ja-JP" altLang="en-US" sz="900" dirty="0">
              <a:latin typeface="Arial"/>
            </a:endParaRPr>
          </a:p>
        </p:txBody>
      </p:sp>
      <p:sp>
        <p:nvSpPr>
          <p:cNvPr id="26" name="テキスト ボックス 25"/>
          <p:cNvSpPr txBox="1"/>
          <p:nvPr/>
        </p:nvSpPr>
        <p:spPr>
          <a:xfrm>
            <a:off x="5153947" y="3275208"/>
            <a:ext cx="2069797" cy="230832"/>
          </a:xfrm>
          <a:prstGeom prst="rect">
            <a:avLst/>
          </a:prstGeom>
          <a:noFill/>
        </p:spPr>
        <p:txBody>
          <a:bodyPr wrap="none" rtlCol="0">
            <a:spAutoFit/>
          </a:bodyPr>
          <a:lstStyle/>
          <a:p>
            <a:r>
              <a:rPr lang="en-US" altLang="ja-JP" sz="900" dirty="0">
                <a:latin typeface="Arial"/>
              </a:rPr>
              <a:t>https://work-holiday.mhlw.go.jp/case/</a:t>
            </a:r>
            <a:endParaRPr kumimoji="1" lang="ja-JP" altLang="en-US" sz="900" dirty="0">
              <a:latin typeface="Arial"/>
            </a:endParaRPr>
          </a:p>
        </p:txBody>
      </p:sp>
      <p:sp>
        <p:nvSpPr>
          <p:cNvPr id="6" name="テキスト ボックス 5"/>
          <p:cNvSpPr txBox="1"/>
          <p:nvPr/>
        </p:nvSpPr>
        <p:spPr>
          <a:xfrm>
            <a:off x="5045461" y="3629742"/>
            <a:ext cx="1244941"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内閣府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dirty="0">
              <a:latin typeface="Arial"/>
            </a:endParaRPr>
          </a:p>
        </p:txBody>
      </p:sp>
      <p:pic>
        <p:nvPicPr>
          <p:cNvPr id="17" name="図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8805" y="5319419"/>
            <a:ext cx="1657631" cy="471436"/>
          </a:xfrm>
          <a:prstGeom prst="rect">
            <a:avLst/>
          </a:prstGeom>
        </p:spPr>
      </p:pic>
      <p:sp>
        <p:nvSpPr>
          <p:cNvPr id="28" name="テキスト ボックス 27"/>
          <p:cNvSpPr txBox="1"/>
          <p:nvPr/>
        </p:nvSpPr>
        <p:spPr>
          <a:xfrm>
            <a:off x="836707" y="5806094"/>
            <a:ext cx="2512226" cy="230832"/>
          </a:xfrm>
          <a:prstGeom prst="rect">
            <a:avLst/>
          </a:prstGeom>
          <a:noFill/>
        </p:spPr>
        <p:txBody>
          <a:bodyPr wrap="none" rtlCol="0">
            <a:spAutoFit/>
          </a:bodyPr>
          <a:lstStyle/>
          <a:p>
            <a:r>
              <a:rPr lang="en-US" altLang="ja-JP" sz="900" dirty="0">
                <a:latin typeface="Arial"/>
                <a:hlinkClick r:id="rId8"/>
              </a:rPr>
              <a:t>http://positive-ryouritsu.mhlw.go.jp/positivedb/</a:t>
            </a:r>
            <a:endParaRPr kumimoji="1" lang="ja-JP" altLang="en-US" sz="900" dirty="0">
              <a:latin typeface="Arial"/>
            </a:endParaRPr>
          </a:p>
        </p:txBody>
      </p:sp>
      <p:sp>
        <p:nvSpPr>
          <p:cNvPr id="29" name="テキスト ボックス 28"/>
          <p:cNvSpPr txBox="1"/>
          <p:nvPr/>
        </p:nvSpPr>
        <p:spPr>
          <a:xfrm>
            <a:off x="2480048" y="2812532"/>
            <a:ext cx="2592376" cy="415498"/>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◆イクメン企業アワード受賞企業取組事例集</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◆イクボスアワードインタビュー集</a:t>
            </a:r>
            <a:endParaRPr lang="en-US" altLang="ja-JP" sz="105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586728" y="4005062"/>
            <a:ext cx="2424062" cy="415498"/>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◆仕事と子育ての両立に関する行動計画</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◆両立支援に関する好取組事例集</a:t>
            </a:r>
            <a:endParaRPr lang="en-US" altLang="ja-JP" sz="105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571488" y="5256227"/>
            <a:ext cx="2411238" cy="577081"/>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◆女性の活躍推進に関する各社の状況・</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行動計画</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◆えるぼし認定取得企業の実績</a:t>
            </a:r>
            <a:endParaRPr lang="en-US" altLang="ja-JP" sz="1050" dirty="0">
              <a:latin typeface="Meiryo UI" panose="020B0604030504040204" pitchFamily="50" charset="-128"/>
              <a:ea typeface="Meiryo UI" panose="020B0604030504040204" pitchFamily="50" charset="-128"/>
            </a:endParaRPr>
          </a:p>
        </p:txBody>
      </p:sp>
      <p:pic>
        <p:nvPicPr>
          <p:cNvPr id="18" name="図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79860" y="3959342"/>
            <a:ext cx="1740628" cy="536910"/>
          </a:xfrm>
          <a:prstGeom prst="rect">
            <a:avLst/>
          </a:prstGeom>
        </p:spPr>
      </p:pic>
      <p:pic>
        <p:nvPicPr>
          <p:cNvPr id="19" name="図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18179" y="2740930"/>
            <a:ext cx="1504950" cy="571500"/>
          </a:xfrm>
          <a:prstGeom prst="rect">
            <a:avLst/>
          </a:prstGeom>
        </p:spPr>
      </p:pic>
      <p:pic>
        <p:nvPicPr>
          <p:cNvPr id="34" name="図 3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202659" y="5332503"/>
            <a:ext cx="1067704" cy="505223"/>
          </a:xfrm>
          <a:prstGeom prst="rect">
            <a:avLst/>
          </a:prstGeom>
        </p:spPr>
      </p:pic>
      <p:sp>
        <p:nvSpPr>
          <p:cNvPr id="35" name="テキスト ボックス 34"/>
          <p:cNvSpPr txBox="1"/>
          <p:nvPr/>
        </p:nvSpPr>
        <p:spPr>
          <a:xfrm>
            <a:off x="5226831" y="5869859"/>
            <a:ext cx="3612369" cy="369332"/>
          </a:xfrm>
          <a:prstGeom prst="rect">
            <a:avLst/>
          </a:prstGeom>
          <a:noFill/>
        </p:spPr>
        <p:txBody>
          <a:bodyPr wrap="square" rtlCol="0">
            <a:spAutoFit/>
          </a:bodyPr>
          <a:lstStyle/>
          <a:p>
            <a:r>
              <a:rPr lang="en-US" altLang="ja-JP" sz="900" dirty="0">
                <a:latin typeface="Arial"/>
              </a:rPr>
              <a:t>https://www.meti.go.jp/policy/economy/jinzai/diversity/kigyo100sen/practice/index.html#page01</a:t>
            </a:r>
            <a:endParaRPr kumimoji="1" lang="ja-JP" altLang="en-US" sz="900" dirty="0">
              <a:latin typeface="Arial"/>
            </a:endParaRPr>
          </a:p>
        </p:txBody>
      </p:sp>
      <p:sp>
        <p:nvSpPr>
          <p:cNvPr id="36" name="テキスト ボックス 35"/>
          <p:cNvSpPr txBox="1"/>
          <p:nvPr/>
        </p:nvSpPr>
        <p:spPr>
          <a:xfrm>
            <a:off x="5072131" y="5010190"/>
            <a:ext cx="1244941"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経済産業省　</a:t>
            </a:r>
            <a:endParaRPr kumimoji="1" lang="ja-JP" altLang="en-US" sz="1600" b="1" dirty="0">
              <a:latin typeface="Arial"/>
            </a:endParaRPr>
          </a:p>
        </p:txBody>
      </p:sp>
      <p:sp>
        <p:nvSpPr>
          <p:cNvPr id="37" name="テキスト ボックス 36"/>
          <p:cNvSpPr txBox="1"/>
          <p:nvPr/>
        </p:nvSpPr>
        <p:spPr>
          <a:xfrm>
            <a:off x="798382" y="2331164"/>
            <a:ext cx="1244941"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厚生労働省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dirty="0">
              <a:latin typeface="Arial"/>
            </a:endParaRPr>
          </a:p>
        </p:txBody>
      </p:sp>
      <p:sp>
        <p:nvSpPr>
          <p:cNvPr id="38" name="テキスト ボックス 37"/>
          <p:cNvSpPr txBox="1"/>
          <p:nvPr/>
        </p:nvSpPr>
        <p:spPr>
          <a:xfrm>
            <a:off x="6397333" y="5380724"/>
            <a:ext cx="2289409"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◆「新・ダイバーシティ経営企業</a:t>
            </a:r>
            <a:r>
              <a:rPr lang="en-US" altLang="ja-JP" sz="1050" dirty="0">
                <a:latin typeface="Meiryo UI" panose="020B0604030504040204" pitchFamily="50" charset="-128"/>
                <a:ea typeface="Meiryo UI" panose="020B0604030504040204" pitchFamily="50" charset="-128"/>
              </a:rPr>
              <a:t>100</a:t>
            </a:r>
            <a:r>
              <a:rPr lang="ja-JP" altLang="en-US" sz="1050" dirty="0">
                <a:latin typeface="Meiryo UI" panose="020B0604030504040204" pitchFamily="50" charset="-128"/>
                <a:ea typeface="Meiryo UI" panose="020B0604030504040204" pitchFamily="50" charset="-128"/>
              </a:rPr>
              <a:t>選」</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ベストプラクティス集</a:t>
            </a:r>
            <a:endParaRPr kumimoji="1" lang="ja-JP" altLang="en-US" sz="105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6310445" y="4015806"/>
            <a:ext cx="3140603"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◆仕事と生活の調和（ワーク・ライフ・バランス）レポート</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◆仕事と生活の調和関連資料リスト・レポート</a:t>
            </a:r>
            <a:endParaRPr kumimoji="1" lang="ja-JP" altLang="en-US" sz="105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7194365" y="2808036"/>
            <a:ext cx="2010487"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◆企業・社員向け自己診断</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◆働き方・休み方改善企業事例</a:t>
            </a:r>
            <a:endParaRPr kumimoji="1" lang="ja-JP" altLang="en-US" sz="1050" dirty="0">
              <a:latin typeface="Meiryo UI" panose="020B0604030504040204" pitchFamily="50" charset="-128"/>
              <a:ea typeface="Meiryo UI" panose="020B0604030504040204" pitchFamily="50" charset="-128"/>
            </a:endParaRPr>
          </a:p>
        </p:txBody>
      </p:sp>
      <p:pic>
        <p:nvPicPr>
          <p:cNvPr id="20" name="図 1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77298" y="4003061"/>
            <a:ext cx="1093065" cy="654807"/>
          </a:xfrm>
          <a:prstGeom prst="rect">
            <a:avLst/>
          </a:prstGeom>
        </p:spPr>
      </p:pic>
      <p:sp>
        <p:nvSpPr>
          <p:cNvPr id="33" name="Rectangle 23"/>
          <p:cNvSpPr>
            <a:spLocks noChangeArrowheads="1"/>
          </p:cNvSpPr>
          <p:nvPr/>
        </p:nvSpPr>
        <p:spPr bwMode="auto">
          <a:xfrm>
            <a:off x="585302" y="2257345"/>
            <a:ext cx="8847475" cy="4028783"/>
          </a:xfrm>
          <a:prstGeom prst="roundRect">
            <a:avLst>
              <a:gd name="adj" fmla="val 7390"/>
            </a:avLst>
          </a:prstGeom>
          <a:noFill/>
          <a:ln w="19050">
            <a:solidFill>
              <a:srgbClr val="0066FF"/>
            </a:solidFill>
            <a:prstDash val="sysDot"/>
            <a:miter lim="800000"/>
            <a:headEnd/>
            <a:tailEnd/>
          </a:ln>
        </p:spPr>
        <p:txBody>
          <a:bodyPr wrap="none" anchor="ctr"/>
          <a:lstStyle/>
          <a:p>
            <a:endParaRPr lang="ja-JP" altLang="en-US" dirty="0">
              <a:latin typeface="Meriyo"/>
            </a:endParaRPr>
          </a:p>
        </p:txBody>
      </p:sp>
    </p:spTree>
    <p:extLst>
      <p:ext uri="{BB962C8B-B14F-4D97-AF65-F5344CB8AC3E}">
        <p14:creationId xmlns:p14="http://schemas.microsoft.com/office/powerpoint/2010/main" val="27331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２－２－２．経営層のポイント②先進企業の取組を知る（２）</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14</a:t>
            </a:fld>
            <a:endParaRPr lang="en-US" altLang="ja-JP" sz="1600" dirty="0"/>
          </a:p>
        </p:txBody>
      </p:sp>
      <p:sp>
        <p:nvSpPr>
          <p:cNvPr id="2" name="四角形: 角を丸くする 1">
            <a:extLst>
              <a:ext uri="{FF2B5EF4-FFF2-40B4-BE49-F238E27FC236}">
                <a16:creationId xmlns:a16="http://schemas.microsoft.com/office/drawing/2014/main" id="{87E696B5-C3F2-4146-9711-49E9F3F5EB26}"/>
              </a:ext>
            </a:extLst>
          </p:cNvPr>
          <p:cNvSpPr/>
          <p:nvPr/>
        </p:nvSpPr>
        <p:spPr>
          <a:xfrm>
            <a:off x="184512" y="2331499"/>
            <a:ext cx="4684207" cy="2016000"/>
          </a:xfrm>
          <a:prstGeom prst="roundRect">
            <a:avLst>
              <a:gd name="adj" fmla="val 8573"/>
            </a:avLst>
          </a:prstGeom>
          <a:ln/>
        </p:spPr>
        <p:style>
          <a:lnRef idx="1">
            <a:schemeClr val="accent6"/>
          </a:lnRef>
          <a:fillRef idx="2">
            <a:schemeClr val="accent6"/>
          </a:fillRef>
          <a:effectRef idx="1">
            <a:schemeClr val="accent6"/>
          </a:effectRef>
          <a:fontRef idx="minor">
            <a:schemeClr val="dk1"/>
          </a:fontRef>
        </p:style>
        <p:txBody>
          <a:bodyPr rtlCol="0" anchor="ctr"/>
          <a:lstStyle/>
          <a:p>
            <a:pPr>
              <a:spcBef>
                <a:spcPts val="600"/>
              </a:spcBef>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課題①</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男性従業員に育児休業を取得する意識がない</a:t>
            </a:r>
            <a:endParaRPr lang="en-US" altLang="ja-JP" sz="1400" b="1" dirty="0">
              <a:latin typeface="Meiryo UI" panose="020B0604030504040204" pitchFamily="50" charset="-128"/>
              <a:ea typeface="Meiryo UI" panose="020B0604030504040204" pitchFamily="50" charset="-128"/>
            </a:endParaRPr>
          </a:p>
          <a:p>
            <a:pPr>
              <a:spcBef>
                <a:spcPts val="600"/>
              </a:spcBef>
            </a:pPr>
            <a:r>
              <a:rPr lang="ja-JP" altLang="en-US" sz="1400" b="1" u="sng" dirty="0">
                <a:solidFill>
                  <a:srgbClr val="C00000"/>
                </a:solidFill>
                <a:latin typeface="Meiryo UI" panose="020B0604030504040204" pitchFamily="50" charset="-128"/>
                <a:ea typeface="Meiryo UI" panose="020B0604030504040204" pitchFamily="50" charset="-128"/>
              </a:rPr>
              <a:t>≪イクメン推進企業の取組例≫</a:t>
            </a:r>
            <a:endParaRPr lang="en-US" altLang="ja-JP" sz="1400" b="1" u="sng" dirty="0">
              <a:solidFill>
                <a:srgbClr val="C00000"/>
              </a:solidFill>
              <a:latin typeface="Meiryo UI" panose="020B0604030504040204" pitchFamily="50" charset="-128"/>
              <a:ea typeface="Meiryo UI" panose="020B0604030504040204" pitchFamily="50" charset="-128"/>
            </a:endParaRPr>
          </a:p>
          <a:p>
            <a:pPr marL="342900" indent="-342900">
              <a:spcBef>
                <a:spcPts val="6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子どもが誕生する男性従業員に直接、人事及び上司から育児休業取得を呼びかけ</a:t>
            </a:r>
            <a:endParaRPr lang="en-US" altLang="ja-JP" sz="1400" dirty="0">
              <a:latin typeface="Meiryo UI" panose="020B0604030504040204" pitchFamily="50" charset="-128"/>
              <a:ea typeface="Meiryo UI" panose="020B0604030504040204" pitchFamily="50" charset="-128"/>
            </a:endParaRPr>
          </a:p>
          <a:p>
            <a:pPr marL="342900" indent="-342900">
              <a:spcBef>
                <a:spcPts val="6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育児休業中の収入シミュレーションを行い、具体的な金額を示すことにより金銭的な不安を払拭</a:t>
            </a:r>
            <a:endParaRPr lang="en-US" altLang="ja-JP" sz="1400" dirty="0">
              <a:latin typeface="Meiryo UI" panose="020B0604030504040204" pitchFamily="50" charset="-128"/>
              <a:ea typeface="Meiryo UI" panose="020B0604030504040204" pitchFamily="50" charset="-128"/>
            </a:endParaRPr>
          </a:p>
          <a:p>
            <a:pPr marL="342900" indent="-34290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育児休業の一部を有給化し、収入減を気にせずに取得しやすい制度に</a:t>
            </a:r>
            <a:endParaRPr lang="en-US" altLang="ja-JP" sz="1400" dirty="0">
              <a:latin typeface="Meiryo UI" panose="020B0604030504040204" pitchFamily="50" charset="-128"/>
              <a:ea typeface="Meiryo UI" panose="020B0604030504040204" pitchFamily="50" charset="-128"/>
            </a:endParaRPr>
          </a:p>
        </p:txBody>
      </p:sp>
      <p:cxnSp>
        <p:nvCxnSpPr>
          <p:cNvPr id="6" name="直線コネクタ 5">
            <a:extLst>
              <a:ext uri="{FF2B5EF4-FFF2-40B4-BE49-F238E27FC236}">
                <a16:creationId xmlns:a16="http://schemas.microsoft.com/office/drawing/2014/main" id="{60F3C6A7-1920-4AB1-9F63-7CF31ABCA5E1}"/>
              </a:ext>
            </a:extLst>
          </p:cNvPr>
          <p:cNvCxnSpPr/>
          <p:nvPr/>
        </p:nvCxnSpPr>
        <p:spPr>
          <a:xfrm flipV="1">
            <a:off x="976690" y="1470527"/>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7" name="角丸四角形 9">
            <a:extLst>
              <a:ext uri="{FF2B5EF4-FFF2-40B4-BE49-F238E27FC236}">
                <a16:creationId xmlns:a16="http://schemas.microsoft.com/office/drawing/2014/main" id="{A7DB2D75-CA5E-4E3D-BF55-5D90D03767FA}"/>
              </a:ext>
            </a:extLst>
          </p:cNvPr>
          <p:cNvSpPr/>
          <p:nvPr/>
        </p:nvSpPr>
        <p:spPr>
          <a:xfrm>
            <a:off x="889853" y="1153245"/>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a:extLst>
              <a:ext uri="{FF2B5EF4-FFF2-40B4-BE49-F238E27FC236}">
                <a16:creationId xmlns:a16="http://schemas.microsoft.com/office/drawing/2014/main" id="{B92AF3AD-3E3B-4CB4-9AF9-8A9EAF05015E}"/>
              </a:ext>
            </a:extLst>
          </p:cNvPr>
          <p:cNvGrpSpPr/>
          <p:nvPr/>
        </p:nvGrpSpPr>
        <p:grpSpPr>
          <a:xfrm>
            <a:off x="573483" y="1072521"/>
            <a:ext cx="401469" cy="678828"/>
            <a:chOff x="892445" y="2378728"/>
            <a:chExt cx="792162" cy="1286531"/>
          </a:xfrm>
        </p:grpSpPr>
        <p:pic>
          <p:nvPicPr>
            <p:cNvPr id="9" name="Picture 3" descr="C:\Users\R176070\AppData\Local\Microsoft\Windows\Temporary Internet Files\Content.IE5\340NT5HK\Finger-pointing-icon[1].png">
              <a:extLst>
                <a:ext uri="{FF2B5EF4-FFF2-40B4-BE49-F238E27FC236}">
                  <a16:creationId xmlns:a16="http://schemas.microsoft.com/office/drawing/2014/main" id="{4F281167-426E-4168-B36C-6DF5CD66F2C2}"/>
                </a:ext>
              </a:extLst>
            </p:cNvPr>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グループ化 9">
              <a:extLst>
                <a:ext uri="{FF2B5EF4-FFF2-40B4-BE49-F238E27FC236}">
                  <a16:creationId xmlns:a16="http://schemas.microsoft.com/office/drawing/2014/main" id="{A6366A28-5FF3-4AA5-9A06-3B879F7CB95E}"/>
                </a:ext>
              </a:extLst>
            </p:cNvPr>
            <p:cNvGrpSpPr/>
            <p:nvPr/>
          </p:nvGrpSpPr>
          <p:grpSpPr>
            <a:xfrm rot="865085">
              <a:off x="1241880" y="2378728"/>
              <a:ext cx="312183" cy="563748"/>
              <a:chOff x="2790652" y="3004952"/>
              <a:chExt cx="312183" cy="563748"/>
            </a:xfrm>
          </p:grpSpPr>
          <p:sp>
            <p:nvSpPr>
              <p:cNvPr id="11" name="二等辺三角形 10">
                <a:extLst>
                  <a:ext uri="{FF2B5EF4-FFF2-40B4-BE49-F238E27FC236}">
                    <a16:creationId xmlns:a16="http://schemas.microsoft.com/office/drawing/2014/main" id="{7EA41509-FB72-4965-B899-4884CF9EC8B9}"/>
                  </a:ext>
                </a:extLst>
              </p:cNvPr>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 name="二等辺三角形 11">
                <a:extLst>
                  <a:ext uri="{FF2B5EF4-FFF2-40B4-BE49-F238E27FC236}">
                    <a16:creationId xmlns:a16="http://schemas.microsoft.com/office/drawing/2014/main" id="{638DB020-6C7F-46AD-BDA9-B597AF925208}"/>
                  </a:ext>
                </a:extLst>
              </p:cNvPr>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3" name="テキスト ボックス 12">
            <a:extLst>
              <a:ext uri="{FF2B5EF4-FFF2-40B4-BE49-F238E27FC236}">
                <a16:creationId xmlns:a16="http://schemas.microsoft.com/office/drawing/2014/main" id="{E53EF019-AA8E-4E6D-A791-1D692F00DC96}"/>
              </a:ext>
            </a:extLst>
          </p:cNvPr>
          <p:cNvSpPr txBox="1"/>
          <p:nvPr/>
        </p:nvSpPr>
        <p:spPr>
          <a:xfrm>
            <a:off x="1975470" y="952549"/>
            <a:ext cx="7930530" cy="138499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先進企業の取組を参考にしよう②～あなたの職場で取り組めることに☑してみましょう～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男性の育児休業取得を促進していく上では、いろいろな課題がありますが、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例えば、イクメン推進企業</a:t>
            </a:r>
            <a:r>
              <a:rPr lang="en-US" altLang="ja-JP" sz="1400" baseline="30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では、次のような取組を実施しています。</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あなたの職場で取り組めること、有効だと思うことはありますか？チェックしてみましょう。</a:t>
            </a:r>
            <a:endParaRPr lang="en-US" altLang="ja-JP" sz="1600" b="1" u="sng"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イクメン推進企業：男性が家事・育児に積極的に、日常的に参画することを促す企業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四角形: 角を丸くする 15">
            <a:extLst>
              <a:ext uri="{FF2B5EF4-FFF2-40B4-BE49-F238E27FC236}">
                <a16:creationId xmlns:a16="http://schemas.microsoft.com/office/drawing/2014/main" id="{53BDBA91-E366-49CE-BDD7-345998B007D1}"/>
              </a:ext>
            </a:extLst>
          </p:cNvPr>
          <p:cNvSpPr/>
          <p:nvPr/>
        </p:nvSpPr>
        <p:spPr>
          <a:xfrm>
            <a:off x="5082790" y="2341890"/>
            <a:ext cx="4684207" cy="1944000"/>
          </a:xfrm>
          <a:prstGeom prst="roundRect">
            <a:avLst>
              <a:gd name="adj" fmla="val 9077"/>
            </a:avLst>
          </a:prstGeom>
          <a:ln/>
        </p:spPr>
        <p:style>
          <a:lnRef idx="1">
            <a:schemeClr val="accent6"/>
          </a:lnRef>
          <a:fillRef idx="2">
            <a:schemeClr val="accent6"/>
          </a:fillRef>
          <a:effectRef idx="1">
            <a:schemeClr val="accent6"/>
          </a:effectRef>
          <a:fontRef idx="minor">
            <a:schemeClr val="dk1"/>
          </a:fontRef>
        </p:style>
        <p:txBody>
          <a:bodyPr rtlCol="0" anchor="ctr"/>
          <a:lstStyle/>
          <a:p>
            <a:pPr>
              <a:spcBef>
                <a:spcPts val="300"/>
              </a:spcBef>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課題③</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職場がそのような雰囲気ではない</a:t>
            </a:r>
            <a:endParaRPr lang="en-US" altLang="ja-JP" sz="1400" b="1" dirty="0">
              <a:latin typeface="Meiryo UI" panose="020B0604030504040204" pitchFamily="50" charset="-128"/>
              <a:ea typeface="Meiryo UI" panose="020B0604030504040204" pitchFamily="50" charset="-128"/>
            </a:endParaRPr>
          </a:p>
          <a:p>
            <a:pPr>
              <a:spcBef>
                <a:spcPts val="300"/>
              </a:spcBef>
            </a:pPr>
            <a:r>
              <a:rPr lang="ja-JP" altLang="en-US" sz="1400" b="1" u="sng" dirty="0">
                <a:solidFill>
                  <a:srgbClr val="C00000"/>
                </a:solidFill>
                <a:latin typeface="Meiryo UI" panose="020B0604030504040204" pitchFamily="50" charset="-128"/>
                <a:ea typeface="Meiryo UI" panose="020B0604030504040204" pitchFamily="50" charset="-128"/>
              </a:rPr>
              <a:t>≪イクメン推進企業の取組例≫</a:t>
            </a:r>
            <a:endParaRPr lang="en-US" altLang="ja-JP" sz="1400" b="1" u="sng" dirty="0">
              <a:solidFill>
                <a:srgbClr val="C00000"/>
              </a:solidFill>
              <a:latin typeface="Meiryo UI" panose="020B0604030504040204" pitchFamily="50" charset="-128"/>
              <a:ea typeface="Meiryo UI" panose="020B0604030504040204" pitchFamily="50" charset="-128"/>
            </a:endParaRPr>
          </a:p>
          <a:p>
            <a:pPr marL="285750" indent="-28575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全社員を対象としたワーク・ライフ・バランスセミナーの開催や男性の育児休業取得者の体験談を社内報等で紹介することで、男性も子育てをしながら働くことが普通のこととして受け入れられる職場環境づくりを推進</a:t>
            </a:r>
            <a:endParaRPr lang="en-US" altLang="ja-JP" sz="1400" dirty="0">
              <a:latin typeface="Meiryo UI" panose="020B0604030504040204" pitchFamily="50" charset="-128"/>
              <a:ea typeface="Meiryo UI" panose="020B0604030504040204" pitchFamily="50" charset="-128"/>
            </a:endParaRPr>
          </a:p>
          <a:p>
            <a:pPr marL="285750" indent="-28575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毎年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回、職場に家族を招待するイベントを開催し、職場内の相互理解を深める</a:t>
            </a:r>
            <a:endParaRPr lang="en-US" altLang="ja-JP" sz="1400" dirty="0">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71C5F892-623F-4F4E-BE94-797A3EA71307}"/>
              </a:ext>
            </a:extLst>
          </p:cNvPr>
          <p:cNvSpPr/>
          <p:nvPr/>
        </p:nvSpPr>
        <p:spPr>
          <a:xfrm>
            <a:off x="184169" y="4373076"/>
            <a:ext cx="4684207" cy="1692000"/>
          </a:xfrm>
          <a:prstGeom prst="roundRect">
            <a:avLst>
              <a:gd name="adj" fmla="val 8885"/>
            </a:avLst>
          </a:prstGeom>
          <a:ln/>
        </p:spPr>
        <p:style>
          <a:lnRef idx="1">
            <a:schemeClr val="accent6"/>
          </a:lnRef>
          <a:fillRef idx="2">
            <a:schemeClr val="accent6"/>
          </a:fillRef>
          <a:effectRef idx="1">
            <a:schemeClr val="accent6"/>
          </a:effectRef>
          <a:fontRef idx="minor">
            <a:schemeClr val="dk1"/>
          </a:fontRef>
        </p:style>
        <p:txBody>
          <a:bodyPr rtlCol="0" anchor="ctr"/>
          <a:lstStyle/>
          <a:p>
            <a:pPr>
              <a:spcBef>
                <a:spcPts val="300"/>
              </a:spcBef>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課題②</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代替要員の確保が難しい</a:t>
            </a:r>
            <a:endParaRPr lang="en-US" altLang="ja-JP" sz="1400" b="1" dirty="0">
              <a:latin typeface="Meiryo UI" panose="020B0604030504040204" pitchFamily="50" charset="-128"/>
              <a:ea typeface="Meiryo UI" panose="020B0604030504040204" pitchFamily="50" charset="-128"/>
            </a:endParaRPr>
          </a:p>
          <a:p>
            <a:pPr>
              <a:spcBef>
                <a:spcPts val="300"/>
              </a:spcBef>
            </a:pPr>
            <a:r>
              <a:rPr lang="ja-JP" altLang="en-US" sz="1400" b="1" u="sng" dirty="0">
                <a:solidFill>
                  <a:srgbClr val="C00000"/>
                </a:solidFill>
                <a:latin typeface="Meiryo UI" panose="020B0604030504040204" pitchFamily="50" charset="-128"/>
                <a:ea typeface="Meiryo UI" panose="020B0604030504040204" pitchFamily="50" charset="-128"/>
              </a:rPr>
              <a:t>≪イクメン推進企業の取組例≫</a:t>
            </a:r>
            <a:endParaRPr lang="en-US" altLang="ja-JP" sz="1400" b="1" u="sng" dirty="0">
              <a:solidFill>
                <a:srgbClr val="C00000"/>
              </a:solidFill>
              <a:latin typeface="Meiryo UI" panose="020B0604030504040204" pitchFamily="50" charset="-128"/>
              <a:ea typeface="Meiryo UI" panose="020B0604030504040204" pitchFamily="50" charset="-128"/>
            </a:endParaRPr>
          </a:p>
          <a:p>
            <a:pPr marL="285750" indent="-28575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業務を「チームの仕事」とし、情報及びスケジュールをチーム内で共有することで、担当者が不在でも他の担当者が　　対応できる仕組みを整備</a:t>
            </a:r>
            <a:endParaRPr lang="en-US" altLang="ja-JP" sz="1400" dirty="0">
              <a:latin typeface="Meiryo UI" panose="020B0604030504040204" pitchFamily="50" charset="-128"/>
              <a:ea typeface="Meiryo UI" panose="020B0604030504040204" pitchFamily="50" charset="-128"/>
            </a:endParaRPr>
          </a:p>
          <a:p>
            <a:pPr marL="285750" indent="-28575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従業員の多能工化を図ることで、誰もが業務を代替できるよう環境を整備</a:t>
            </a:r>
            <a:endParaRPr lang="en-US" altLang="ja-JP" sz="1400" dirty="0">
              <a:latin typeface="Meiryo UI" panose="020B0604030504040204" pitchFamily="50" charset="-128"/>
              <a:ea typeface="Meiryo UI" panose="020B0604030504040204" pitchFamily="50" charset="-128"/>
            </a:endParaRPr>
          </a:p>
        </p:txBody>
      </p:sp>
      <p:sp>
        <p:nvSpPr>
          <p:cNvPr id="18" name="四角形: 角を丸くする 17">
            <a:extLst>
              <a:ext uri="{FF2B5EF4-FFF2-40B4-BE49-F238E27FC236}">
                <a16:creationId xmlns:a16="http://schemas.microsoft.com/office/drawing/2014/main" id="{D96AB226-B73B-4EF2-8AED-346B1261C6F0}"/>
              </a:ext>
            </a:extLst>
          </p:cNvPr>
          <p:cNvSpPr/>
          <p:nvPr/>
        </p:nvSpPr>
        <p:spPr>
          <a:xfrm>
            <a:off x="5072399" y="4362685"/>
            <a:ext cx="4684207" cy="1692000"/>
          </a:xfrm>
          <a:prstGeom prst="roundRect">
            <a:avLst>
              <a:gd name="adj" fmla="val 8343"/>
            </a:avLst>
          </a:prstGeom>
          <a:ln/>
        </p:spPr>
        <p:style>
          <a:lnRef idx="1">
            <a:schemeClr val="accent6"/>
          </a:lnRef>
          <a:fillRef idx="2">
            <a:schemeClr val="accent6"/>
          </a:fillRef>
          <a:effectRef idx="1">
            <a:schemeClr val="accent6"/>
          </a:effectRef>
          <a:fontRef idx="minor">
            <a:schemeClr val="dk1"/>
          </a:fontRef>
        </p:style>
        <p:txBody>
          <a:bodyPr rtlCol="0" anchor="ctr"/>
          <a:lstStyle/>
          <a:p>
            <a:pPr>
              <a:spcBef>
                <a:spcPts val="300"/>
              </a:spcBef>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課題④</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管理職の認識が欠如</a:t>
            </a:r>
            <a:endParaRPr lang="en-US" altLang="ja-JP" sz="1400" b="1" dirty="0">
              <a:latin typeface="Meiryo UI" panose="020B0604030504040204" pitchFamily="50" charset="-128"/>
              <a:ea typeface="Meiryo UI" panose="020B0604030504040204" pitchFamily="50" charset="-128"/>
            </a:endParaRPr>
          </a:p>
          <a:p>
            <a:pPr>
              <a:spcBef>
                <a:spcPts val="300"/>
              </a:spcBef>
            </a:pPr>
            <a:r>
              <a:rPr lang="ja-JP" altLang="en-US" sz="1400" b="1" u="sng" dirty="0">
                <a:solidFill>
                  <a:srgbClr val="C00000"/>
                </a:solidFill>
                <a:latin typeface="Meiryo UI" panose="020B0604030504040204" pitchFamily="50" charset="-128"/>
                <a:ea typeface="Meiryo UI" panose="020B0604030504040204" pitchFamily="50" charset="-128"/>
              </a:rPr>
              <a:t>≪イクメン推進企業の取組例≫</a:t>
            </a:r>
            <a:endParaRPr lang="en-US" altLang="ja-JP" sz="1400" b="1" u="sng" dirty="0">
              <a:solidFill>
                <a:srgbClr val="C00000"/>
              </a:solidFill>
              <a:latin typeface="Meiryo UI" panose="020B0604030504040204" pitchFamily="50" charset="-128"/>
              <a:ea typeface="Meiryo UI" panose="020B0604030504040204" pitchFamily="50" charset="-128"/>
            </a:endParaRPr>
          </a:p>
          <a:p>
            <a:pPr marL="285750" indent="-28575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管理職が集まる会議でトップメッセージを度々発信</a:t>
            </a:r>
            <a:endParaRPr lang="en-US" altLang="ja-JP" sz="1400" dirty="0">
              <a:latin typeface="Meiryo UI" panose="020B0604030504040204" pitchFamily="50" charset="-128"/>
              <a:ea typeface="Meiryo UI" panose="020B0604030504040204" pitchFamily="50" charset="-128"/>
            </a:endParaRPr>
          </a:p>
          <a:p>
            <a:pPr marL="285750" indent="-28575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全管理職を対象に、男性の育児休業取得やダイバーシティ等に関する受講必須の研修を実施</a:t>
            </a:r>
            <a:endParaRPr lang="en-US" altLang="ja-JP" sz="1400" dirty="0">
              <a:latin typeface="Meiryo UI" panose="020B0604030504040204" pitchFamily="50" charset="-128"/>
              <a:ea typeface="Meiryo UI" panose="020B0604030504040204" pitchFamily="50" charset="-128"/>
            </a:endParaRPr>
          </a:p>
          <a:p>
            <a:pPr marL="285750" indent="-285750">
              <a:spcBef>
                <a:spcPts val="300"/>
              </a:spcBef>
              <a:buSzPct val="120000"/>
              <a:buFont typeface="Wingdings" panose="05000000000000000000" pitchFamily="2" charset="2"/>
              <a:buChar char="p"/>
            </a:pPr>
            <a:r>
              <a:rPr lang="ja-JP" altLang="en-US" sz="1400" dirty="0">
                <a:latin typeface="Meiryo UI" panose="020B0604030504040204" pitchFamily="50" charset="-128"/>
                <a:ea typeface="Meiryo UI" panose="020B0604030504040204" pitchFamily="50" charset="-128"/>
              </a:rPr>
              <a:t>子どもが誕生する男性従業員の直属上司に人事部から連絡し、男性従業員の育児休業取得を呼びかけ</a:t>
            </a:r>
            <a:endParaRPr lang="en-US" altLang="ja-JP" sz="14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B82E3E7-242F-4181-B009-CE4E8C9757CA}"/>
              </a:ext>
            </a:extLst>
          </p:cNvPr>
          <p:cNvSpPr/>
          <p:nvPr/>
        </p:nvSpPr>
        <p:spPr>
          <a:xfrm>
            <a:off x="366073" y="6297164"/>
            <a:ext cx="9165771" cy="1107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26B069A1-3361-4B7B-923B-09FE377C70D5}"/>
              </a:ext>
            </a:extLst>
          </p:cNvPr>
          <p:cNvSpPr/>
          <p:nvPr/>
        </p:nvSpPr>
        <p:spPr>
          <a:xfrm>
            <a:off x="1663747" y="6124336"/>
            <a:ext cx="6503508" cy="360363"/>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もっと知りたい方は・・・</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　イクメンプロジェクト　「男性の育休に取り組む企業・イクボス取組事例紹介」</a:t>
            </a:r>
            <a:endPar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5"/>
              </a:rPr>
              <a:t>http://ikumen-project.mhlw.go.jp/company/case/</a:t>
            </a: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9713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２</a:t>
            </a:r>
            <a:r>
              <a:rPr kumimoji="1" lang="ja-JP" altLang="en-US" dirty="0"/>
              <a:t>－３．経営層のポイント③管理職の意識改革</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15</a:t>
            </a:fld>
            <a:endParaRPr lang="en-US" altLang="ja-JP" sz="1600" dirty="0"/>
          </a:p>
        </p:txBody>
      </p:sp>
      <p:grpSp>
        <p:nvGrpSpPr>
          <p:cNvPr id="8" name="グループ化 7"/>
          <p:cNvGrpSpPr/>
          <p:nvPr/>
        </p:nvGrpSpPr>
        <p:grpSpPr>
          <a:xfrm>
            <a:off x="228145" y="1153934"/>
            <a:ext cx="1401988" cy="688605"/>
            <a:chOff x="1375036" y="-1325416"/>
            <a:chExt cx="1401988" cy="688605"/>
          </a:xfrm>
        </p:grpSpPr>
        <p:cxnSp>
          <p:nvCxnSpPr>
            <p:cNvPr id="9" name="直線コネクタ 8"/>
            <p:cNvCxnSpPr/>
            <p:nvPr/>
          </p:nvCxnSpPr>
          <p:spPr>
            <a:xfrm flipV="1">
              <a:off x="1778243" y="-83196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0" name="角丸四角形 9"/>
            <p:cNvSpPr/>
            <p:nvPr/>
          </p:nvSpPr>
          <p:spPr>
            <a:xfrm>
              <a:off x="1691406" y="-1137817"/>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1375036" y="-1325416"/>
              <a:ext cx="401469" cy="678828"/>
              <a:chOff x="892445" y="2378728"/>
              <a:chExt cx="792162" cy="1286531"/>
            </a:xfrm>
          </p:grpSpPr>
          <p:pic>
            <p:nvPicPr>
              <p:cNvPr id="1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rot="865085">
                <a:off x="1241880" y="2378728"/>
                <a:ext cx="312183" cy="563748"/>
                <a:chOff x="2790652" y="3004952"/>
                <a:chExt cx="312183" cy="563748"/>
              </a:xfrm>
            </p:grpSpPr>
            <p:sp>
              <p:nvSpPr>
                <p:cNvPr id="14" name="二等辺三角形 1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二等辺三角形 1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grpSp>
      <p:sp>
        <p:nvSpPr>
          <p:cNvPr id="49" name="テキスト ボックス 48"/>
          <p:cNvSpPr txBox="1"/>
          <p:nvPr/>
        </p:nvSpPr>
        <p:spPr>
          <a:xfrm>
            <a:off x="1486780" y="1149961"/>
            <a:ext cx="8331590" cy="800219"/>
          </a:xfrm>
          <a:prstGeom prst="rect">
            <a:avLst/>
          </a:prstGeom>
          <a:noFill/>
        </p:spPr>
        <p:txBody>
          <a:bodyPr wrap="square" rtlCol="0">
            <a:spAutoFit/>
          </a:bodyPr>
          <a:lstStyle/>
          <a:p>
            <a:pPr marL="285750" indent="-285750" eaLnBrk="1">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イクボスを育てよう！！</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イクボスとは</a:t>
            </a:r>
            <a:r>
              <a:rPr lang="ja-JP" altLang="en-US" sz="16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部下の育休取得や短時間勤務などがあっても、業務を滞りなく進めるために業務効率を上げ、</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育児と仕事を両立できるように配慮し、自らも仕事とプライベートを充実させている管理職</a:t>
            </a:r>
          </a:p>
        </p:txBody>
      </p:sp>
      <p:sp>
        <p:nvSpPr>
          <p:cNvPr id="57" name="正方形/長方形 56"/>
          <p:cNvSpPr/>
          <p:nvPr/>
        </p:nvSpPr>
        <p:spPr>
          <a:xfrm>
            <a:off x="839986" y="4605568"/>
            <a:ext cx="8384017" cy="1547664"/>
          </a:xfrm>
          <a:prstGeom prst="rect">
            <a:avLst/>
          </a:prstGeom>
          <a:solidFill>
            <a:srgbClr val="FFFFEF"/>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上司自ら連続休暇取得を宣言</a:t>
            </a:r>
          </a:p>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部下にも連続休暇申請を出すよう働きかける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spcBef>
                <a:spcPts val="300"/>
              </a:spcBef>
              <a:spcAft>
                <a:spcPts val="30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（長時間働ける部下にも「仕事以外の経験が仕事に活きる」「制度はみんなで使うもの」と伝えながら）</a:t>
            </a:r>
          </a:p>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職場メンバー全員の休暇を計画的に組み、職場メンバー全員の休暇計画をシェア</a:t>
            </a:r>
          </a:p>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有給休暇取得日数を引いた営業日で業務を進めるための方法を職場メンバー全員で考え、</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つずつ実行</a:t>
            </a:r>
          </a:p>
        </p:txBody>
      </p:sp>
      <p:sp>
        <p:nvSpPr>
          <p:cNvPr id="73" name="正方形/長方形 72"/>
          <p:cNvSpPr/>
          <p:nvPr/>
        </p:nvSpPr>
        <p:spPr>
          <a:xfrm>
            <a:off x="6075717" y="3121677"/>
            <a:ext cx="2807872" cy="5619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「早く帰る人がいるから自分に</a:t>
            </a:r>
            <a:r>
              <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しわ寄せがくる」という不満が増加</a:t>
            </a:r>
            <a:endPar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正方形/長方形 74"/>
          <p:cNvSpPr/>
          <p:nvPr/>
        </p:nvSpPr>
        <p:spPr>
          <a:xfrm>
            <a:off x="1044227" y="3154780"/>
            <a:ext cx="2807872" cy="5619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14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「家事・育児があるのに仕事が多くてなかなか帰れない」という不満が増加</a:t>
            </a:r>
            <a:endParaRPr lang="en-US" altLang="ja-JP" sz="14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下矢印 75"/>
          <p:cNvSpPr/>
          <p:nvPr/>
        </p:nvSpPr>
        <p:spPr>
          <a:xfrm>
            <a:off x="3883244" y="4218143"/>
            <a:ext cx="2264769" cy="701826"/>
          </a:xfrm>
          <a:prstGeom prst="downArrow">
            <a:avLst>
              <a:gd name="adj1" fmla="val 50000"/>
              <a:gd name="adj2" fmla="val 46479"/>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77" name="正方形/長方形 76"/>
          <p:cNvSpPr/>
          <p:nvPr/>
        </p:nvSpPr>
        <p:spPr>
          <a:xfrm>
            <a:off x="4410678" y="4261461"/>
            <a:ext cx="1234936" cy="42586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そのために</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例えば・・・</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正方形/長方形 77"/>
          <p:cNvSpPr/>
          <p:nvPr/>
        </p:nvSpPr>
        <p:spPr>
          <a:xfrm>
            <a:off x="1113964" y="3876759"/>
            <a:ext cx="7604039" cy="4112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職場メンバー全員に私生活の時間を。限られた時間で成果を出す職場へ</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1044227" y="2270247"/>
            <a:ext cx="2807872" cy="1524155"/>
          </a:xfrm>
          <a:prstGeom prst="roundRect">
            <a:avLst>
              <a:gd name="adj" fmla="val 7984"/>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79"/>
          <p:cNvSpPr/>
          <p:nvPr/>
        </p:nvSpPr>
        <p:spPr>
          <a:xfrm>
            <a:off x="6094255" y="2277561"/>
            <a:ext cx="2796990" cy="1516841"/>
          </a:xfrm>
          <a:prstGeom prst="roundRect">
            <a:avLst/>
          </a:prstGeom>
          <a:noFill/>
          <a:ln w="19050">
            <a:solidFill>
              <a:srgbClr val="0066FF"/>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500"/>
              </a:lnSpc>
              <a:spcBef>
                <a:spcPts val="0"/>
              </a:spcBef>
              <a:spcAft>
                <a:spcPts val="0"/>
              </a:spcAft>
            </a:pP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6083373" y="2125161"/>
            <a:ext cx="2807872" cy="976732"/>
          </a:xfrm>
          <a:prstGeom prst="roundRect">
            <a:avLst/>
          </a:prstGeom>
          <a:solidFill>
            <a:srgbClr val="0066FF"/>
          </a:solidFill>
          <a:ln w="12700">
            <a:solidFill>
              <a:srgbClr val="0066CC"/>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lang="ja-JP" altLang="en-US"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長時間働ける</a:t>
            </a:r>
            <a:r>
              <a:rPr kumimoji="1" lang="ja-JP" altLang="en-US"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部下</a:t>
            </a:r>
            <a:endParaRPr kumimoji="1" lang="en-US" altLang="ja-JP"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ワーク・ライフ・バランスを</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気にしていない</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spcBef>
                <a:spcPts val="0"/>
              </a:spcBef>
              <a:spcAft>
                <a:spcPts val="0"/>
              </a:spcAft>
            </a:pP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でも・・・</a:t>
            </a:r>
          </a:p>
        </p:txBody>
      </p:sp>
      <p:sp>
        <p:nvSpPr>
          <p:cNvPr id="82" name="角丸四角形 81"/>
          <p:cNvSpPr/>
          <p:nvPr/>
        </p:nvSpPr>
        <p:spPr>
          <a:xfrm>
            <a:off x="1044227" y="2190476"/>
            <a:ext cx="2807872" cy="911417"/>
          </a:xfrm>
          <a:prstGeom prst="roundRect">
            <a:avLst/>
          </a:prstGeom>
          <a:solidFill>
            <a:srgbClr val="FF6600"/>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kumimoji="1" lang="ja-JP" altLang="en-US"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子育て中の部下</a:t>
            </a:r>
            <a:endParaRPr kumimoji="1" lang="en-US" altLang="ja-JP"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20"/>
              </a:lnSpc>
              <a:spcBef>
                <a:spcPts val="300"/>
              </a:spcBef>
              <a:spcAft>
                <a:spcPts val="30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ワーク・ライフ・バランスが必要</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20"/>
              </a:lnSpc>
              <a:spcBef>
                <a:spcPts val="300"/>
              </a:spcBef>
              <a:spcAft>
                <a:spcPts val="300"/>
              </a:spcAft>
            </a:pP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でも・・・</a:t>
            </a:r>
          </a:p>
        </p:txBody>
      </p:sp>
      <p:sp>
        <p:nvSpPr>
          <p:cNvPr id="83" name="爆発 2 82"/>
          <p:cNvSpPr/>
          <p:nvPr/>
        </p:nvSpPr>
        <p:spPr>
          <a:xfrm>
            <a:off x="3604712" y="2551260"/>
            <a:ext cx="2928874" cy="1065922"/>
          </a:xfrm>
          <a:prstGeom prst="irregularSeal2">
            <a:avLst/>
          </a:prstGeom>
          <a:solidFill>
            <a:srgbClr val="FF00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組織は分裂の危機</a:t>
            </a: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84" name="角丸四角形 83"/>
          <p:cNvSpPr/>
          <p:nvPr/>
        </p:nvSpPr>
        <p:spPr>
          <a:xfrm>
            <a:off x="676844" y="2030390"/>
            <a:ext cx="8733856" cy="4203262"/>
          </a:xfrm>
          <a:prstGeom prst="roundRect">
            <a:avLst>
              <a:gd name="adj" fmla="val 3813"/>
            </a:avLst>
          </a:prstGeom>
          <a:noFill/>
          <a:ln w="19050">
            <a:solidFill>
              <a:srgbClr val="0066FF"/>
            </a:solidFill>
            <a:prstDash val="sysDot"/>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899F9847-2FD5-4C1B-B664-88C063AFDE2F}"/>
              </a:ext>
            </a:extLst>
          </p:cNvPr>
          <p:cNvSpPr txBox="1"/>
          <p:nvPr/>
        </p:nvSpPr>
        <p:spPr>
          <a:xfrm>
            <a:off x="914399" y="6233652"/>
            <a:ext cx="4503174"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イクボスの詳細は、研修資料（管理職編）を参照してください。</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874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２</a:t>
            </a:r>
            <a:r>
              <a:rPr kumimoji="1" lang="ja-JP" altLang="en-US" dirty="0"/>
              <a:t>－４．経営層のポイント④女性のキャリア形成の視点</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16</a:t>
            </a:fld>
            <a:endParaRPr lang="en-US" altLang="ja-JP" sz="1600" dirty="0"/>
          </a:p>
        </p:txBody>
      </p:sp>
      <p:sp>
        <p:nvSpPr>
          <p:cNvPr id="14" name="正方形/長方形 13"/>
          <p:cNvSpPr/>
          <p:nvPr/>
        </p:nvSpPr>
        <p:spPr>
          <a:xfrm>
            <a:off x="1881812" y="1251419"/>
            <a:ext cx="7633977" cy="1176287"/>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ct val="150000"/>
              </a:lnSpc>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男性従業員の育児休業の取得は、女性従業員の活躍にもつながります</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0000">
              <a:lnSpc>
                <a:spcPct val="150000"/>
              </a:lnSpc>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女性（配偶者）が仕事と育児を両立しながら活躍するには、男性が育児・家事を担うことが重要です</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83080" y="3774908"/>
            <a:ext cx="2664000" cy="151200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eaLnBrk="1">
              <a:spcAft>
                <a:spcPts val="600"/>
              </a:spcAft>
            </a:pPr>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会社</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a:lnSpc>
                <a:spcPct val="150000"/>
              </a:lnSpc>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女性従業員本人に加え、上司や男性配偶者も一緒に考える機会を提供</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386400" y="1191347"/>
            <a:ext cx="9169582" cy="1371361"/>
          </a:xfrm>
          <a:prstGeom prst="roundRect">
            <a:avLst>
              <a:gd name="adj" fmla="val 15152"/>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386399" y="3658579"/>
            <a:ext cx="2880000" cy="2592000"/>
          </a:xfrm>
          <a:prstGeom prst="roundRect">
            <a:avLst>
              <a:gd name="adj" fmla="val 13129"/>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878923" y="1601325"/>
            <a:ext cx="1085618" cy="501006"/>
            <a:chOff x="919115" y="1782068"/>
            <a:chExt cx="1085618" cy="501006"/>
          </a:xfrm>
        </p:grpSpPr>
        <p:cxnSp>
          <p:nvCxnSpPr>
            <p:cNvPr id="53" name="直線コネクタ 52"/>
            <p:cNvCxnSpPr/>
            <p:nvPr/>
          </p:nvCxnSpPr>
          <p:spPr>
            <a:xfrm flipV="1">
              <a:off x="1005952" y="2105172"/>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54" name="角丸四角形 53"/>
            <p:cNvSpPr/>
            <p:nvPr/>
          </p:nvSpPr>
          <p:spPr>
            <a:xfrm>
              <a:off x="919115" y="178206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5" name="グループ化 54"/>
          <p:cNvGrpSpPr/>
          <p:nvPr/>
        </p:nvGrpSpPr>
        <p:grpSpPr>
          <a:xfrm>
            <a:off x="515159" y="1493912"/>
            <a:ext cx="401469" cy="678828"/>
            <a:chOff x="892445" y="2378728"/>
            <a:chExt cx="792162" cy="1286531"/>
          </a:xfrm>
        </p:grpSpPr>
        <p:pic>
          <p:nvPicPr>
            <p:cNvPr id="56"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57" name="グループ化 56"/>
            <p:cNvGrpSpPr/>
            <p:nvPr/>
          </p:nvGrpSpPr>
          <p:grpSpPr>
            <a:xfrm rot="865085">
              <a:off x="1241880" y="2378728"/>
              <a:ext cx="312183" cy="563748"/>
              <a:chOff x="2790652" y="3004952"/>
              <a:chExt cx="312183" cy="563748"/>
            </a:xfrm>
          </p:grpSpPr>
          <p:sp>
            <p:nvSpPr>
              <p:cNvPr id="58" name="二等辺三角形 57"/>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9" name="二等辺三角形 58"/>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9" name="下矢印 28"/>
          <p:cNvSpPr/>
          <p:nvPr/>
        </p:nvSpPr>
        <p:spPr>
          <a:xfrm>
            <a:off x="4333596" y="2815468"/>
            <a:ext cx="1130059" cy="592696"/>
          </a:xfrm>
          <a:prstGeom prst="downArrow">
            <a:avLst/>
          </a:prstGeom>
          <a:solidFill>
            <a:srgbClr val="FF6600"/>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78" name="正方形/長方形 77"/>
          <p:cNvSpPr/>
          <p:nvPr/>
        </p:nvSpPr>
        <p:spPr>
          <a:xfrm>
            <a:off x="3585709" y="3797917"/>
            <a:ext cx="2664000" cy="151200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eaLnBrk="1">
              <a:spcAft>
                <a:spcPts val="600"/>
              </a:spcAft>
            </a:pPr>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女性従業員</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a:lnSpc>
                <a:spcPct val="150000"/>
              </a:lnSpc>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いかにキャリアを積んでいくか、自身もよく検討し配偶者と話し合う</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3489030" y="3671541"/>
            <a:ext cx="2880000" cy="2592000"/>
          </a:xfrm>
          <a:prstGeom prst="roundRect">
            <a:avLst>
              <a:gd name="adj" fmla="val 13129"/>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6673957" y="3806543"/>
            <a:ext cx="2664000" cy="151200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eaLnBrk="1">
              <a:spcBef>
                <a:spcPts val="0"/>
              </a:spcBef>
              <a:spcAft>
                <a:spcPts val="600"/>
              </a:spcAft>
            </a:pPr>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男性従業員</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a:lnSpc>
                <a:spcPct val="150000"/>
              </a:lnSpc>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配偶者のキャリアを理解し、分担の在り方を夫婦間で話し合う</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6577278" y="3680167"/>
            <a:ext cx="2880000" cy="2592000"/>
          </a:xfrm>
          <a:prstGeom prst="roundRect">
            <a:avLst>
              <a:gd name="adj" fmla="val 12320"/>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5533990" y="2649307"/>
            <a:ext cx="4011943" cy="91935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nchorCtr="0"/>
          <a:lstStyle/>
          <a:p>
            <a:pPr>
              <a:spcBef>
                <a:spcPts val="0"/>
              </a:spcBef>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女性従業員のキャリア形成について、それぞれの立場で考え、取り組むことが重要</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a:xfrm>
            <a:off x="3809294" y="5412270"/>
            <a:ext cx="5339117" cy="622998"/>
          </a:xfrm>
          <a:prstGeom prst="rect">
            <a:avLst/>
          </a:prstGeom>
          <a:solidFill>
            <a:schemeClr val="accent6">
              <a:lumMod val="20000"/>
              <a:lumOff val="80000"/>
            </a:schemeClr>
          </a:solid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Ex</a:t>
            </a:r>
            <a:r>
              <a:rPr lang="ja-JP" altLang="en-US" sz="1600" b="1" dirty="0" err="1">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育休の取得時期・期間、保育園の送り・迎え、子が病気</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の時の対応をどうするか</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p:cNvSpPr/>
          <p:nvPr/>
        </p:nvSpPr>
        <p:spPr>
          <a:xfrm>
            <a:off x="547638" y="5322303"/>
            <a:ext cx="2599442" cy="820275"/>
          </a:xfrm>
          <a:prstGeom prst="rect">
            <a:avLst/>
          </a:prstGeom>
          <a:solidFill>
            <a:schemeClr val="accent6">
              <a:lumMod val="20000"/>
              <a:lumOff val="80000"/>
            </a:schemeClr>
          </a:solidFill>
          <a:ln w="12700">
            <a:noFill/>
          </a:ln>
        </p:spPr>
        <p:style>
          <a:lnRef idx="2">
            <a:schemeClr val="accent3"/>
          </a:lnRef>
          <a:fillRef idx="1">
            <a:schemeClr val="lt1"/>
          </a:fillRef>
          <a:effectRef idx="0">
            <a:schemeClr val="accent3"/>
          </a:effectRef>
          <a:fontRef idx="minor">
            <a:schemeClr val="dk1"/>
          </a:fontRef>
        </p:style>
        <p:txBody>
          <a:bodyPr lIns="36000" rIns="36000" rtlCol="0" anchor="ctr" anchorCtr="0"/>
          <a:lstStyle/>
          <a:p>
            <a:pPr marL="468000" indent="-457200" eaLnBrk="1"/>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Ex</a:t>
            </a:r>
            <a:r>
              <a:rPr lang="ja-JP" altLang="en-US" sz="1600" b="1" dirty="0" err="1">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配偶者・上司を交えた懇談、配偶者も参加可能な社員向けセミナー</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52685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16534" y="6427788"/>
            <a:ext cx="343535" cy="360362"/>
          </a:xfrm>
        </p:spPr>
        <p:txBody>
          <a:bodyPr/>
          <a:lstStyle/>
          <a:p>
            <a:pPr>
              <a:defRPr/>
            </a:pPr>
            <a:fld id="{E998A1A3-FEA1-4990-8247-73F0C5D4C06C}" type="slidenum">
              <a:rPr lang="ja-JP" altLang="en-US" sz="1600" smtClean="0"/>
              <a:pPr>
                <a:defRPr/>
              </a:pPr>
              <a:t>17</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其の三</a:t>
            </a:r>
          </a:p>
        </p:txBody>
      </p:sp>
      <p:sp>
        <p:nvSpPr>
          <p:cNvPr id="6" name="タイトル 1"/>
          <p:cNvSpPr>
            <a:spLocks noGrp="1"/>
          </p:cNvSpPr>
          <p:nvPr>
            <p:ph type="title"/>
          </p:nvPr>
        </p:nvSpPr>
        <p:spPr>
          <a:xfrm>
            <a:off x="1328695" y="3054038"/>
            <a:ext cx="8577305" cy="647700"/>
          </a:xfrm>
        </p:spPr>
        <p:txBody>
          <a:bodyPr/>
          <a:lstStyle/>
          <a:p>
            <a:r>
              <a:rPr lang="ja-JP" altLang="en-US" sz="3200" dirty="0">
                <a:solidFill>
                  <a:schemeClr val="bg1"/>
                </a:solidFill>
              </a:rPr>
              <a:t>育児休業取得のメリット</a:t>
            </a:r>
            <a:endParaRPr kumimoji="1" lang="ja-JP" altLang="en-US" sz="2400"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6556" y="2237532"/>
            <a:ext cx="2095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400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18</a:t>
            </a:fld>
            <a:endParaRPr lang="en-US" altLang="ja-JP" sz="1600" dirty="0"/>
          </a:p>
        </p:txBody>
      </p:sp>
      <p:sp>
        <p:nvSpPr>
          <p:cNvPr id="5" name="タイトル 2"/>
          <p:cNvSpPr>
            <a:spLocks noGrp="1"/>
          </p:cNvSpPr>
          <p:nvPr>
            <p:ph type="title"/>
          </p:nvPr>
        </p:nvSpPr>
        <p:spPr>
          <a:xfrm>
            <a:off x="495300" y="274638"/>
            <a:ext cx="8915400" cy="647700"/>
          </a:xfrm>
        </p:spPr>
        <p:txBody>
          <a:bodyPr/>
          <a:lstStyle/>
          <a:p>
            <a:r>
              <a:rPr lang="ja-JP" altLang="en-US" dirty="0"/>
              <a:t>３</a:t>
            </a:r>
            <a:r>
              <a:rPr kumimoji="1" lang="ja-JP" altLang="en-US" dirty="0"/>
              <a:t>－</a:t>
            </a:r>
            <a:r>
              <a:rPr lang="ja-JP" altLang="en-US" dirty="0"/>
              <a:t>１</a:t>
            </a:r>
            <a:r>
              <a:rPr kumimoji="1" lang="ja-JP" altLang="en-US" dirty="0"/>
              <a:t>．男性の育児休業取得による職場への影響</a:t>
            </a:r>
          </a:p>
        </p:txBody>
      </p:sp>
      <p:sp>
        <p:nvSpPr>
          <p:cNvPr id="20" name="角丸四角形 19"/>
          <p:cNvSpPr/>
          <p:nvPr/>
        </p:nvSpPr>
        <p:spPr>
          <a:xfrm>
            <a:off x="186601" y="1318126"/>
            <a:ext cx="9530486" cy="4995362"/>
          </a:xfrm>
          <a:prstGeom prst="roundRect">
            <a:avLst>
              <a:gd name="adj" fmla="val 5703"/>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1031425" y="1767447"/>
            <a:ext cx="4761240" cy="307777"/>
          </a:xfrm>
          <a:prstGeom prst="rect">
            <a:avLst/>
          </a:prstGeom>
          <a:noFill/>
        </p:spPr>
        <p:txBody>
          <a:bodyPr wrap="none" rtlCol="0">
            <a:spAutoFit/>
          </a:bodyPr>
          <a:lstStyle/>
          <a:p>
            <a:r>
              <a:rPr kumimoji="1" lang="ja-JP" altLang="en-US" sz="1400" b="1" dirty="0">
                <a:latin typeface="Arial"/>
              </a:rPr>
              <a:t>男性の育児休業取得による職場への影響（男性からの回答）</a:t>
            </a:r>
          </a:p>
        </p:txBody>
      </p:sp>
      <p:sp>
        <p:nvSpPr>
          <p:cNvPr id="26" name="正方形/長方形 25"/>
          <p:cNvSpPr/>
          <p:nvPr/>
        </p:nvSpPr>
        <p:spPr>
          <a:xfrm>
            <a:off x="533400" y="1092501"/>
            <a:ext cx="6647961" cy="472574"/>
          </a:xfrm>
          <a:prstGeom prst="rect">
            <a:avLst/>
          </a:prstGeom>
          <a:solidFill>
            <a:schemeClr val="bg1"/>
          </a:solidFill>
          <a:ln>
            <a:noFill/>
          </a:ln>
        </p:spPr>
        <p:style>
          <a:lnRef idx="2">
            <a:schemeClr val="accent3"/>
          </a:lnRef>
          <a:fillRef idx="1">
            <a:schemeClr val="lt1"/>
          </a:fillRef>
          <a:effectRef idx="0">
            <a:schemeClr val="accent3"/>
          </a:effectRef>
          <a:fontRef idx="minor">
            <a:schemeClr val="dk1"/>
          </a:fontRef>
        </p:style>
        <p:txBody>
          <a:bodyPr lIns="36000" tIns="0" rIns="36000" bIns="0" rtlCol="0" anchor="ctr" anchorCtr="0"/>
          <a:lstStyle/>
          <a:p>
            <a:pPr algn="ctr">
              <a:spcBef>
                <a:spcPts val="600"/>
              </a:spcBef>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男性の育児休業取得者のいる（いた）職場では、さまざまな変化が！</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6563638" y="4230346"/>
            <a:ext cx="44322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6411238" y="3096403"/>
            <a:ext cx="3219450" cy="117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nchorCtr="0"/>
          <a:lstStyle/>
          <a:p>
            <a:pPr>
              <a:spcBef>
                <a:spcPts val="0"/>
              </a:spcBef>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特に、男性の育休取得を歓迎</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した職場では、変化を実感する企業の割合が増加！</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7133861" y="3936350"/>
            <a:ext cx="2411965" cy="102313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0"/>
              </a:spcBef>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育休取得に</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積極的に</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取り組むことで、職場への好影響がより大きく！</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6359613" y="3034724"/>
            <a:ext cx="3240000" cy="1944000"/>
          </a:xfrm>
          <a:prstGeom prst="rect">
            <a:avLst/>
          </a:prstGeom>
          <a:noFill/>
          <a:ln w="6350">
            <a:solidFill>
              <a:srgbClr val="FF66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533399" y="6010928"/>
            <a:ext cx="5534891"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出典：財団法人こども未来財団「父親の育児に関する調査研究－育児休業取得について研究報告書」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a:t>
            </a:r>
          </a:p>
        </p:txBody>
      </p:sp>
      <p:graphicFrame>
        <p:nvGraphicFramePr>
          <p:cNvPr id="15" name="グラフ 14">
            <a:extLst>
              <a:ext uri="{FF2B5EF4-FFF2-40B4-BE49-F238E27FC236}">
                <a16:creationId xmlns:a16="http://schemas.microsoft.com/office/drawing/2014/main" id="{00000000-0008-0000-0700-000005000000}"/>
              </a:ext>
            </a:extLst>
          </p:cNvPr>
          <p:cNvGraphicFramePr>
            <a:graphicFrameLocks noChangeAspect="1"/>
          </p:cNvGraphicFramePr>
          <p:nvPr>
            <p:extLst/>
          </p:nvPr>
        </p:nvGraphicFramePr>
        <p:xfrm>
          <a:off x="463171" y="1835024"/>
          <a:ext cx="6614566" cy="42130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246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905328" y="3101007"/>
            <a:ext cx="8156121" cy="2971801"/>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nchorCtr="0"/>
          <a:lstStyle/>
          <a:p>
            <a:pPr marL="285750" indent="-285750">
              <a:lnSpc>
                <a:spcPct val="150000"/>
              </a:lnSpc>
              <a:buFont typeface="Wingdings" panose="05000000000000000000" pitchFamily="2" charset="2"/>
              <a:buChar char="Ø"/>
            </a:pP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p:txBody>
          <a:bodyPr/>
          <a:lstStyle/>
          <a:p>
            <a:r>
              <a:rPr kumimoji="1" lang="ja-JP" altLang="en-US" dirty="0"/>
              <a:t>３－２．企業・</a:t>
            </a:r>
            <a:r>
              <a:rPr lang="ja-JP" altLang="en-US" dirty="0"/>
              <a:t>職場にとって</a:t>
            </a:r>
            <a:r>
              <a:rPr kumimoji="1" lang="ja-JP" altLang="en-US" dirty="0"/>
              <a:t>のメリット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19</a:t>
            </a:fld>
            <a:endParaRPr lang="en-US" altLang="ja-JP" sz="1600" dirty="0"/>
          </a:p>
        </p:txBody>
      </p:sp>
      <p:sp>
        <p:nvSpPr>
          <p:cNvPr id="8" name="正方形/長方形 7"/>
          <p:cNvSpPr/>
          <p:nvPr/>
        </p:nvSpPr>
        <p:spPr>
          <a:xfrm>
            <a:off x="792515" y="1877952"/>
            <a:ext cx="8541765" cy="4337427"/>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nchorCtr="0"/>
          <a:lstStyle/>
          <a:p>
            <a:pPr marL="285750" indent="-285750">
              <a:spcBef>
                <a:spcPts val="18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男性の育児参加への理解が深まり、</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職場の雰囲気が変わる！</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000"/>
              </a:spcBef>
              <a:buFont typeface="Wingdings" panose="05000000000000000000" pitchFamily="2" charset="2"/>
              <a:buChar char="Ø"/>
            </a:pP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仕事の進め方を見直す</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きっかけに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業務引継ぎの際に、</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業務の棚卸し・見える化を行うことで、「本当に必要な業務」がわかる</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業務マニュアルの作成等により、</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業務の属人化も排除</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000"/>
              </a:spcBef>
              <a:buFont typeface="Wingdings" panose="05000000000000000000" pitchFamily="2" charset="2"/>
              <a:buChar char="Ø"/>
            </a:pP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仕事の効率性が向上</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各人が「残業しない」との意識で業務を行うことで、</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業務効率が向上、長時間労働の抑制</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0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会社に対する</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満足度・帰属意識の向上</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・・・加えて、会社の取組を公表・アピールすることで、企業イメージの向上や</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人材確保にも寄与</a:t>
            </a:r>
            <a:endPar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従業員も経営者も納得した働き方改革は、</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人材不足解消に効果大</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さらに・・・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従業員の多様な事情に配慮した制度の導入、取組実施により、</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離職率が低下</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従業員の定着率向上で</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知識・ノウハウが蓄積すれば、業務効率も向上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p:cNvCxnSpPr/>
          <p:nvPr/>
        </p:nvCxnSpPr>
        <p:spPr>
          <a:xfrm flipV="1">
            <a:off x="1018545" y="1581626"/>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22" name="角丸四角形 21"/>
          <p:cNvSpPr/>
          <p:nvPr/>
        </p:nvSpPr>
        <p:spPr>
          <a:xfrm>
            <a:off x="931708" y="1275774"/>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615338" y="1147550"/>
            <a:ext cx="401469" cy="678828"/>
            <a:chOff x="892445" y="2378728"/>
            <a:chExt cx="792162" cy="1286531"/>
          </a:xfrm>
        </p:grpSpPr>
        <p:pic>
          <p:nvPicPr>
            <p:cNvPr id="24"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グループ化 24"/>
            <p:cNvGrpSpPr/>
            <p:nvPr/>
          </p:nvGrpSpPr>
          <p:grpSpPr>
            <a:xfrm rot="865085">
              <a:off x="1241880" y="2378728"/>
              <a:ext cx="312183" cy="563748"/>
              <a:chOff x="2790652" y="3004952"/>
              <a:chExt cx="312183" cy="563748"/>
            </a:xfrm>
          </p:grpSpPr>
          <p:sp>
            <p:nvSpPr>
              <p:cNvPr id="26" name="二等辺三角形 25"/>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7" name="二等辺三角形 26"/>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6" name="テキスト ボックス 15"/>
          <p:cNvSpPr txBox="1"/>
          <p:nvPr/>
        </p:nvSpPr>
        <p:spPr>
          <a:xfrm>
            <a:off x="2290376" y="1306000"/>
            <a:ext cx="6111943" cy="400110"/>
          </a:xfrm>
          <a:prstGeom prst="rect">
            <a:avLst/>
          </a:prstGeom>
          <a:noFill/>
        </p:spPr>
        <p:txBody>
          <a:bodyPr wrap="square" rtlCol="0">
            <a:spAutoFit/>
          </a:bodyPr>
          <a:lstStyle/>
          <a:p>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男性の育児休業取得によるメリット！</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5361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6051" y="1133475"/>
            <a:ext cx="8302625" cy="2473325"/>
          </a:xfrm>
        </p:spPr>
        <p:txBody>
          <a:bodyPr/>
          <a:lstStyle/>
          <a:p>
            <a:pPr algn="just">
              <a:lnSpc>
                <a:spcPts val="3000"/>
              </a:lnSpc>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男性の育児休業取得率は、平成</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年度では</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6.16%</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となっており、依然として低い水準です。</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3000"/>
              </a:lnSpc>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少子高齢化が進み、人材確保がより困難になっていくことが予想される今後は、企業が従業員の多様な働き方に理解を示し、従業員が働き続けやすい職場環境を整えることが重要です。また、従業員の皆さんは、自身の働き方を見直し、より効率的に業務を行うことで、労働時間の短縮、仕事と育児・家庭の両立を目指しましょう。</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3000"/>
              </a:lnSpc>
              <a:spcBef>
                <a:spcPts val="600"/>
              </a:spcBef>
            </a:pPr>
            <a:endParaRPr kumimoji="1" lang="ja-JP" altLang="en-US" sz="1800" dirty="0"/>
          </a:p>
        </p:txBody>
      </p:sp>
      <p:sp>
        <p:nvSpPr>
          <p:cNvPr id="3" name="タイトル 2"/>
          <p:cNvSpPr>
            <a:spLocks noGrp="1"/>
          </p:cNvSpPr>
          <p:nvPr>
            <p:ph type="title"/>
          </p:nvPr>
        </p:nvSpPr>
        <p:spPr/>
        <p:txBody>
          <a:bodyPr/>
          <a:lstStyle/>
          <a:p>
            <a:r>
              <a:rPr kumimoji="1" lang="ja-JP" altLang="en-US" dirty="0"/>
              <a:t>はじめに</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a:t>
            </a:fld>
            <a:endParaRPr lang="en-US" altLang="ja-JP" sz="1600" dirty="0"/>
          </a:p>
        </p:txBody>
      </p:sp>
      <p:sp>
        <p:nvSpPr>
          <p:cNvPr id="5" name="コンテンツ プレースホルダー 1"/>
          <p:cNvSpPr txBox="1">
            <a:spLocks/>
          </p:cNvSpPr>
          <p:nvPr/>
        </p:nvSpPr>
        <p:spPr bwMode="auto">
          <a:xfrm>
            <a:off x="1541436" y="4231523"/>
            <a:ext cx="6871044" cy="18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3" action="ppaction://hlinksldjump"/>
              </a:rPr>
              <a:t>其の一　男性の育児休業取得の現状と中小企業における課題</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3" action="ppaction://hlinksldjump"/>
              </a:rPr>
              <a:t>…3p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4" action="ppaction://hlinksldjump"/>
              </a:rPr>
              <a:t>其の二　男性の育児休業取得のために</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4" action="ppaction://hlinksldjump"/>
              </a:rPr>
              <a:t>…11p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5" action="ppaction://hlinksldjump"/>
              </a:rPr>
              <a:t>其の三　育児休業取得のメリット</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5" action="ppaction://hlinksldjump"/>
              </a:rPr>
              <a:t>…17p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6" action="ppaction://hlinksldjump"/>
              </a:rPr>
              <a:t>其の四　育児休業制度の概要</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6" action="ppaction://hlinksldjump"/>
              </a:rPr>
              <a:t>…23p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7" action="ppaction://hlinksldjump"/>
              </a:rPr>
              <a:t>其の五　みんなで考えてみよう</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7" action="ppaction://hlinksldjump"/>
              </a:rPr>
              <a:t>…26p</a:t>
            </a:r>
            <a:endParaRPr lang="ja-JP" altLang="en-US" sz="1600" dirty="0"/>
          </a:p>
        </p:txBody>
      </p:sp>
      <p:sp>
        <p:nvSpPr>
          <p:cNvPr id="6" name="Rectangle 23"/>
          <p:cNvSpPr>
            <a:spLocks noChangeArrowheads="1"/>
          </p:cNvSpPr>
          <p:nvPr/>
        </p:nvSpPr>
        <p:spPr bwMode="auto">
          <a:xfrm>
            <a:off x="1120956" y="3967783"/>
            <a:ext cx="7817304" cy="2190005"/>
          </a:xfrm>
          <a:prstGeom prst="roundRect">
            <a:avLst>
              <a:gd name="adj" fmla="val 8476"/>
            </a:avLst>
          </a:prstGeom>
          <a:noFill/>
          <a:ln w="19050">
            <a:solidFill>
              <a:srgbClr val="FF6600"/>
            </a:solidFill>
            <a:miter lim="800000"/>
            <a:headEnd/>
            <a:tailEnd/>
          </a:ln>
        </p:spPr>
        <p:txBody>
          <a:bodyPr wrap="none" anchor="ctr"/>
          <a:lstStyle/>
          <a:p>
            <a:endParaRPr lang="ja-JP" altLang="en-US" dirty="0">
              <a:latin typeface="Meriyo"/>
            </a:endParaRPr>
          </a:p>
        </p:txBody>
      </p:sp>
      <p:sp>
        <p:nvSpPr>
          <p:cNvPr id="7" name="コンテンツ プレースホルダー 1"/>
          <p:cNvSpPr txBox="1">
            <a:spLocks/>
          </p:cNvSpPr>
          <p:nvPr/>
        </p:nvSpPr>
        <p:spPr bwMode="auto">
          <a:xfrm>
            <a:off x="1432108" y="3678299"/>
            <a:ext cx="1376856" cy="553224"/>
          </a:xfrm>
          <a:prstGeom prst="rect">
            <a:avLst/>
          </a:prstGeom>
          <a:solidFill>
            <a:schemeClr val="bg1"/>
          </a:solidFill>
          <a:ln>
            <a:noFill/>
          </a:ln>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a:lnSpc>
                <a:spcPct val="150000"/>
              </a:lnSpc>
            </a:pP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【Contents】</a:t>
            </a:r>
            <a:endParaRPr lang="ja-JP" altLang="en-US" sz="1800" dirty="0"/>
          </a:p>
        </p:txBody>
      </p:sp>
    </p:spTree>
    <p:extLst>
      <p:ext uri="{BB962C8B-B14F-4D97-AF65-F5344CB8AC3E}">
        <p14:creationId xmlns:p14="http://schemas.microsoft.com/office/powerpoint/2010/main" val="1169679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３－３</a:t>
            </a:r>
            <a:r>
              <a:rPr kumimoji="1" lang="ja-JP" altLang="en-US" dirty="0"/>
              <a:t>．企業・職場にとってのメリット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20</a:t>
            </a:fld>
            <a:endParaRPr lang="en-US" altLang="ja-JP" sz="1600" dirty="0"/>
          </a:p>
        </p:txBody>
      </p:sp>
      <p:sp>
        <p:nvSpPr>
          <p:cNvPr id="9" name="角丸四角形 8"/>
          <p:cNvSpPr/>
          <p:nvPr/>
        </p:nvSpPr>
        <p:spPr>
          <a:xfrm>
            <a:off x="425318" y="1065429"/>
            <a:ext cx="9125900" cy="1649195"/>
          </a:xfrm>
          <a:prstGeom prst="roundRect">
            <a:avLst>
              <a:gd name="adj" fmla="val 15152"/>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p:cNvCxnSpPr/>
          <p:nvPr/>
        </p:nvCxnSpPr>
        <p:spPr>
          <a:xfrm flipV="1">
            <a:off x="1054952" y="1636081"/>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2" name="角丸四角形 11"/>
          <p:cNvSpPr/>
          <p:nvPr/>
        </p:nvSpPr>
        <p:spPr>
          <a:xfrm>
            <a:off x="968115" y="1330229"/>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651745" y="1249505"/>
            <a:ext cx="401469" cy="678828"/>
            <a:chOff x="892445" y="2378728"/>
            <a:chExt cx="792162" cy="1286531"/>
          </a:xfrm>
        </p:grpSpPr>
        <p:pic>
          <p:nvPicPr>
            <p:cNvPr id="14"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p:cNvGrpSpPr/>
            <p:nvPr/>
          </p:nvGrpSpPr>
          <p:grpSpPr>
            <a:xfrm rot="865085">
              <a:off x="1241880" y="2378728"/>
              <a:ext cx="312183" cy="563748"/>
              <a:chOff x="2790652" y="3004952"/>
              <a:chExt cx="312183" cy="563748"/>
            </a:xfrm>
          </p:grpSpPr>
          <p:sp>
            <p:nvSpPr>
              <p:cNvPr id="16" name="二等辺三角形 15"/>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7" name="二等辺三角形 16"/>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8" name="正方形/長方形 17"/>
          <p:cNvSpPr/>
          <p:nvPr/>
        </p:nvSpPr>
        <p:spPr>
          <a:xfrm>
            <a:off x="2142951" y="1164251"/>
            <a:ext cx="7408268" cy="1426549"/>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nchorCtr="0"/>
          <a:lstStyle/>
          <a:p>
            <a:pPr marL="285750" indent="-285750">
              <a:spcBef>
                <a:spcPts val="6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自分のライフスタイルや働き方を見直すきっかけに・・・</a:t>
            </a: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業務の平準化等により、自身のワーク・ライフ・バランスも向上！</a:t>
            </a:r>
            <a:endPar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職場の結束が強まり、</a:t>
            </a: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お互いにサポートしあう関係が構築</a:t>
            </a:r>
            <a:r>
              <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（育休だけでなく、病気による入院や介護休業等で不在になる可能性も）</a:t>
            </a:r>
          </a:p>
          <a:p>
            <a:pPr marL="285750" indent="-285750">
              <a:spcBef>
                <a:spcPts val="6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育児休業取得者の業務の引継ぎで、</a:t>
            </a: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チームメンバーがスキルアップ！</a:t>
            </a:r>
          </a:p>
        </p:txBody>
      </p:sp>
      <p:sp>
        <p:nvSpPr>
          <p:cNvPr id="19" name="Rectangle 23"/>
          <p:cNvSpPr>
            <a:spLocks noChangeArrowheads="1"/>
          </p:cNvSpPr>
          <p:nvPr/>
        </p:nvSpPr>
        <p:spPr bwMode="auto">
          <a:xfrm>
            <a:off x="585302" y="2800349"/>
            <a:ext cx="8847475" cy="3579813"/>
          </a:xfrm>
          <a:prstGeom prst="roundRect">
            <a:avLst>
              <a:gd name="adj" fmla="val 7390"/>
            </a:avLst>
          </a:prstGeom>
          <a:noFill/>
          <a:ln w="19050">
            <a:solidFill>
              <a:srgbClr val="0066FF"/>
            </a:solidFill>
            <a:prstDash val="sysDot"/>
            <a:miter lim="800000"/>
            <a:headEnd/>
            <a:tailEnd/>
          </a:ln>
        </p:spPr>
        <p:txBody>
          <a:bodyPr wrap="none" anchor="ctr"/>
          <a:lstStyle/>
          <a:p>
            <a:endParaRPr lang="ja-JP" altLang="en-US" dirty="0">
              <a:latin typeface="Meriyo"/>
            </a:endParaRPr>
          </a:p>
        </p:txBody>
      </p:sp>
      <p:sp>
        <p:nvSpPr>
          <p:cNvPr id="21" name="Rectangle 2"/>
          <p:cNvSpPr txBox="1">
            <a:spLocks noChangeArrowheads="1"/>
          </p:cNvSpPr>
          <p:nvPr/>
        </p:nvSpPr>
        <p:spPr bwMode="auto">
          <a:xfrm>
            <a:off x="667475" y="2898207"/>
            <a:ext cx="3961675" cy="2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1" fontAlgn="base" hangingPunct="1">
              <a:lnSpc>
                <a:spcPts val="1600"/>
              </a:lnSpc>
              <a:spcBef>
                <a:spcPct val="0"/>
              </a:spcBef>
              <a:spcAft>
                <a:spcPct val="0"/>
              </a:spcAft>
              <a:defRPr kumimoji="1" sz="1400">
                <a:solidFill>
                  <a:schemeClr val="tx2"/>
                </a:solidFill>
                <a:latin typeface="+mj-lt"/>
                <a:ea typeface="+mj-ea"/>
                <a:cs typeface="+mj-cs"/>
              </a:defRPr>
            </a:lvl1pPr>
            <a:lvl2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2pPr>
            <a:lvl3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3pPr>
            <a:lvl4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4pPr>
            <a:lvl5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5pPr>
            <a:lvl6pPr marL="4572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6pPr>
            <a:lvl7pPr marL="9144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7pPr>
            <a:lvl8pPr marL="13716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8pPr>
            <a:lvl9pPr marL="18288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9pPr>
          </a:lstStyle>
          <a:p>
            <a:pPr>
              <a:lnSpc>
                <a:spcPct val="120000"/>
              </a:lnSpc>
              <a:defRPr/>
            </a:pPr>
            <a:r>
              <a:rPr kumimoji="0" lang="ja-JP" altLang="en-US" sz="1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■育児休業取得者の業務のカバー対応例</a:t>
            </a:r>
            <a:endParaRPr kumimoji="0" lang="en-US" altLang="ja-JP" sz="1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606574" y="5710688"/>
            <a:ext cx="8826203" cy="69205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ランク上の業務を一時的に実施することで、それぞれのスキルの向上等につながる。</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また、業務の棚卸しによる効率化も想定され、復職時には</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チーム全体がパワーアップ！</a:t>
            </a:r>
          </a:p>
        </p:txBody>
      </p:sp>
      <p:sp>
        <p:nvSpPr>
          <p:cNvPr id="23" name="角丸四角形 22"/>
          <p:cNvSpPr/>
          <p:nvPr/>
        </p:nvSpPr>
        <p:spPr>
          <a:xfrm>
            <a:off x="1173136" y="3364954"/>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Ａさん</a:t>
            </a:r>
          </a:p>
        </p:txBody>
      </p:sp>
      <p:sp>
        <p:nvSpPr>
          <p:cNvPr id="24" name="角丸四角形 23"/>
          <p:cNvSpPr/>
          <p:nvPr/>
        </p:nvSpPr>
        <p:spPr>
          <a:xfrm>
            <a:off x="1173136" y="3958040"/>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Ｂさん</a:t>
            </a:r>
          </a:p>
        </p:txBody>
      </p:sp>
      <p:sp>
        <p:nvSpPr>
          <p:cNvPr id="25" name="角丸四角形 24"/>
          <p:cNvSpPr/>
          <p:nvPr/>
        </p:nvSpPr>
        <p:spPr>
          <a:xfrm>
            <a:off x="1173136" y="4540240"/>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Ｃさん</a:t>
            </a:r>
          </a:p>
        </p:txBody>
      </p:sp>
      <p:sp>
        <p:nvSpPr>
          <p:cNvPr id="26" name="角丸四角形 25"/>
          <p:cNvSpPr/>
          <p:nvPr/>
        </p:nvSpPr>
        <p:spPr>
          <a:xfrm>
            <a:off x="1173136" y="5122439"/>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Ｄさん</a:t>
            </a:r>
          </a:p>
        </p:txBody>
      </p:sp>
      <p:sp>
        <p:nvSpPr>
          <p:cNvPr id="27" name="テキスト ボックス 26"/>
          <p:cNvSpPr txBox="1"/>
          <p:nvPr/>
        </p:nvSpPr>
        <p:spPr>
          <a:xfrm>
            <a:off x="3235117" y="3927560"/>
            <a:ext cx="627654" cy="523220"/>
          </a:xfrm>
          <a:prstGeom prst="rect">
            <a:avLst/>
          </a:prstGeom>
          <a:noFill/>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育児</a:t>
            </a:r>
            <a:endParaRPr kumimoji="1"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休業</a:t>
            </a:r>
          </a:p>
        </p:txBody>
      </p:sp>
      <p:sp>
        <p:nvSpPr>
          <p:cNvPr id="28" name="フリーフォーム 27"/>
          <p:cNvSpPr/>
          <p:nvPr/>
        </p:nvSpPr>
        <p:spPr>
          <a:xfrm flipH="1">
            <a:off x="998223" y="3213914"/>
            <a:ext cx="45719" cy="2482867"/>
          </a:xfrm>
          <a:custGeom>
            <a:avLst/>
            <a:gdLst>
              <a:gd name="connsiteX0" fmla="*/ 0 w 0"/>
              <a:gd name="connsiteY0" fmla="*/ 2438400 h 2438400"/>
              <a:gd name="connsiteX1" fmla="*/ 0 w 0"/>
              <a:gd name="connsiteY1" fmla="*/ 0 h 2438400"/>
            </a:gdLst>
            <a:ahLst/>
            <a:cxnLst>
              <a:cxn ang="0">
                <a:pos x="connsiteX0" y="connsiteY0"/>
              </a:cxn>
              <a:cxn ang="0">
                <a:pos x="connsiteX1" y="connsiteY1"/>
              </a:cxn>
            </a:cxnLst>
            <a:rect l="l" t="t" r="r" b="b"/>
            <a:pathLst>
              <a:path h="2438400">
                <a:moveTo>
                  <a:pt x="0" y="2438400"/>
                </a:moveTo>
                <a:lnTo>
                  <a:pt x="0" y="0"/>
                </a:lnTo>
              </a:path>
            </a:pathLst>
          </a:custGeom>
          <a:noFill/>
          <a:ln w="3810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二等辺三角形 28"/>
          <p:cNvSpPr/>
          <p:nvPr/>
        </p:nvSpPr>
        <p:spPr>
          <a:xfrm rot="5400000">
            <a:off x="3168380" y="4379785"/>
            <a:ext cx="1678269" cy="208851"/>
          </a:xfrm>
          <a:prstGeom prst="triangle">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2928170" y="4019893"/>
            <a:ext cx="405206" cy="338554"/>
          </a:xfrm>
          <a:prstGeom prst="rightArrow">
            <a:avLst/>
          </a:prstGeom>
          <a:solidFill>
            <a:srgbClr val="FF0000"/>
          </a:solidFill>
          <a:ln>
            <a:solidFill>
              <a:schemeClr val="bg1"/>
            </a:solid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4710688" y="3364954"/>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Ａさん</a:t>
            </a:r>
          </a:p>
        </p:txBody>
      </p:sp>
      <p:sp>
        <p:nvSpPr>
          <p:cNvPr id="32" name="角丸四角形 31"/>
          <p:cNvSpPr/>
          <p:nvPr/>
        </p:nvSpPr>
        <p:spPr>
          <a:xfrm>
            <a:off x="4710688" y="3958040"/>
            <a:ext cx="1944216" cy="479093"/>
          </a:xfrm>
          <a:prstGeom prst="roundRect">
            <a:avLst/>
          </a:prstGeom>
          <a:solidFill>
            <a:schemeClr val="bg1"/>
          </a:solidFill>
          <a:ln>
            <a:solidFill>
              <a:srgbClr val="002060"/>
            </a:solidFill>
            <a:prstDash val="dash"/>
          </a:ln>
        </p:spPr>
        <p:style>
          <a:lnRef idx="1">
            <a:schemeClr val="accent1"/>
          </a:lnRef>
          <a:fillRef idx="3">
            <a:schemeClr val="accent1"/>
          </a:fillRef>
          <a:effectRef idx="2">
            <a:schemeClr val="accent1"/>
          </a:effectRef>
          <a:fontRef idx="minor">
            <a:schemeClr val="lt1"/>
          </a:fontRef>
        </p:style>
        <p:txBody>
          <a:bodyPr anchor="ctr"/>
          <a:lstStyle/>
          <a:p>
            <a:pPr algn="ct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4710688" y="4540240"/>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Ｃさん</a:t>
            </a:r>
          </a:p>
        </p:txBody>
      </p:sp>
      <p:sp>
        <p:nvSpPr>
          <p:cNvPr id="34" name="角丸四角形 33"/>
          <p:cNvSpPr/>
          <p:nvPr/>
        </p:nvSpPr>
        <p:spPr>
          <a:xfrm>
            <a:off x="4725901" y="5122439"/>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Ｄさん</a:t>
            </a:r>
          </a:p>
        </p:txBody>
      </p:sp>
      <p:sp>
        <p:nvSpPr>
          <p:cNvPr id="35" name="二等辺三角形 34"/>
          <p:cNvSpPr/>
          <p:nvPr/>
        </p:nvSpPr>
        <p:spPr>
          <a:xfrm>
            <a:off x="5295483" y="4424776"/>
            <a:ext cx="774625" cy="201310"/>
          </a:xfrm>
          <a:prstGeom prst="triangle">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二等辺三角形 35"/>
          <p:cNvSpPr/>
          <p:nvPr/>
        </p:nvSpPr>
        <p:spPr>
          <a:xfrm>
            <a:off x="5309997" y="5001159"/>
            <a:ext cx="774625" cy="201310"/>
          </a:xfrm>
          <a:prstGeom prst="triangle">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フリーフォーム 36"/>
          <p:cNvSpPr/>
          <p:nvPr/>
        </p:nvSpPr>
        <p:spPr>
          <a:xfrm>
            <a:off x="4541825" y="3604500"/>
            <a:ext cx="327543" cy="1757817"/>
          </a:xfrm>
          <a:custGeom>
            <a:avLst/>
            <a:gdLst>
              <a:gd name="connsiteX0" fmla="*/ 464457 w 537028"/>
              <a:gd name="connsiteY0" fmla="*/ 0 h 1988457"/>
              <a:gd name="connsiteX1" fmla="*/ 0 w 537028"/>
              <a:gd name="connsiteY1" fmla="*/ 0 h 1988457"/>
              <a:gd name="connsiteX2" fmla="*/ 0 w 537028"/>
              <a:gd name="connsiteY2" fmla="*/ 1988457 h 1988457"/>
              <a:gd name="connsiteX3" fmla="*/ 537028 w 537028"/>
              <a:gd name="connsiteY3" fmla="*/ 1988457 h 1988457"/>
            </a:gdLst>
            <a:ahLst/>
            <a:cxnLst>
              <a:cxn ang="0">
                <a:pos x="connsiteX0" y="connsiteY0"/>
              </a:cxn>
              <a:cxn ang="0">
                <a:pos x="connsiteX1" y="connsiteY1"/>
              </a:cxn>
              <a:cxn ang="0">
                <a:pos x="connsiteX2" y="connsiteY2"/>
              </a:cxn>
              <a:cxn ang="0">
                <a:pos x="connsiteX3" y="connsiteY3"/>
              </a:cxn>
            </a:cxnLst>
            <a:rect l="l" t="t" r="r" b="b"/>
            <a:pathLst>
              <a:path w="537028" h="1988457">
                <a:moveTo>
                  <a:pt x="464457" y="0"/>
                </a:moveTo>
                <a:lnTo>
                  <a:pt x="0" y="0"/>
                </a:lnTo>
                <a:lnTo>
                  <a:pt x="0" y="1988457"/>
                </a:lnTo>
                <a:lnTo>
                  <a:pt x="537028" y="1988457"/>
                </a:lnTo>
              </a:path>
            </a:pathLst>
          </a:custGeom>
          <a:noFill/>
          <a:ln w="19050">
            <a:solidFill>
              <a:srgbClr val="0000FF"/>
            </a:solidFill>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フリーフォーム 37"/>
          <p:cNvSpPr/>
          <p:nvPr/>
        </p:nvSpPr>
        <p:spPr>
          <a:xfrm>
            <a:off x="4543322" y="4782107"/>
            <a:ext cx="316522" cy="45719"/>
          </a:xfrm>
          <a:custGeom>
            <a:avLst/>
            <a:gdLst>
              <a:gd name="connsiteX0" fmla="*/ 0 w 508000"/>
              <a:gd name="connsiteY0" fmla="*/ 0 h 0"/>
              <a:gd name="connsiteX1" fmla="*/ 508000 w 508000"/>
              <a:gd name="connsiteY1" fmla="*/ 0 h 0"/>
            </a:gdLst>
            <a:ahLst/>
            <a:cxnLst>
              <a:cxn ang="0">
                <a:pos x="connsiteX0" y="connsiteY0"/>
              </a:cxn>
              <a:cxn ang="0">
                <a:pos x="connsiteX1" y="connsiteY1"/>
              </a:cxn>
            </a:cxnLst>
            <a:rect l="l" t="t" r="r" b="b"/>
            <a:pathLst>
              <a:path w="508000">
                <a:moveTo>
                  <a:pt x="0" y="0"/>
                </a:moveTo>
                <a:lnTo>
                  <a:pt x="508000" y="0"/>
                </a:lnTo>
              </a:path>
            </a:pathLst>
          </a:custGeom>
          <a:noFill/>
          <a:ln w="19050">
            <a:solidFill>
              <a:srgbClr val="0000FF"/>
            </a:solidFill>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フリーフォーム 38"/>
          <p:cNvSpPr/>
          <p:nvPr/>
        </p:nvSpPr>
        <p:spPr>
          <a:xfrm>
            <a:off x="5828606" y="4203509"/>
            <a:ext cx="1039599" cy="301066"/>
          </a:xfrm>
          <a:custGeom>
            <a:avLst/>
            <a:gdLst>
              <a:gd name="connsiteX0" fmla="*/ 0 w 1132115"/>
              <a:gd name="connsiteY0" fmla="*/ 159657 h 159657"/>
              <a:gd name="connsiteX1" fmla="*/ 232229 w 1132115"/>
              <a:gd name="connsiteY1" fmla="*/ 0 h 159657"/>
              <a:gd name="connsiteX2" fmla="*/ 1132115 w 1132115"/>
              <a:gd name="connsiteY2" fmla="*/ 0 h 159657"/>
            </a:gdLst>
            <a:ahLst/>
            <a:cxnLst>
              <a:cxn ang="0">
                <a:pos x="connsiteX0" y="connsiteY0"/>
              </a:cxn>
              <a:cxn ang="0">
                <a:pos x="connsiteX1" y="connsiteY1"/>
              </a:cxn>
              <a:cxn ang="0">
                <a:pos x="connsiteX2" y="connsiteY2"/>
              </a:cxn>
            </a:cxnLst>
            <a:rect l="l" t="t" r="r" b="b"/>
            <a:pathLst>
              <a:path w="1132115" h="159657">
                <a:moveTo>
                  <a:pt x="0" y="159657"/>
                </a:moveTo>
                <a:lnTo>
                  <a:pt x="232229" y="0"/>
                </a:lnTo>
                <a:lnTo>
                  <a:pt x="1132115" y="0"/>
                </a:lnTo>
              </a:path>
            </a:pathLst>
          </a:custGeom>
          <a:noFill/>
          <a:ln>
            <a:solidFill>
              <a:schemeClr val="tx1"/>
            </a:solidFill>
            <a:headEnd type="ova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6861867" y="4033211"/>
            <a:ext cx="2510008"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さんが、</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さんの業務を実施</a:t>
            </a:r>
          </a:p>
        </p:txBody>
      </p:sp>
      <p:sp>
        <p:nvSpPr>
          <p:cNvPr id="41" name="テキスト ボックス 40"/>
          <p:cNvSpPr txBox="1"/>
          <p:nvPr/>
        </p:nvSpPr>
        <p:spPr>
          <a:xfrm>
            <a:off x="6861867" y="4608718"/>
            <a:ext cx="2510008"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さんが、</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さんの業務を実施</a:t>
            </a:r>
          </a:p>
        </p:txBody>
      </p:sp>
      <p:sp>
        <p:nvSpPr>
          <p:cNvPr id="42" name="フリーフォーム 41"/>
          <p:cNvSpPr/>
          <p:nvPr/>
        </p:nvSpPr>
        <p:spPr>
          <a:xfrm flipV="1">
            <a:off x="6070108" y="5303133"/>
            <a:ext cx="791759" cy="107122"/>
          </a:xfrm>
          <a:custGeom>
            <a:avLst/>
            <a:gdLst>
              <a:gd name="connsiteX0" fmla="*/ 0 w 1132115"/>
              <a:gd name="connsiteY0" fmla="*/ 159657 h 159657"/>
              <a:gd name="connsiteX1" fmla="*/ 232229 w 1132115"/>
              <a:gd name="connsiteY1" fmla="*/ 0 h 159657"/>
              <a:gd name="connsiteX2" fmla="*/ 1132115 w 1132115"/>
              <a:gd name="connsiteY2" fmla="*/ 0 h 159657"/>
            </a:gdLst>
            <a:ahLst/>
            <a:cxnLst>
              <a:cxn ang="0">
                <a:pos x="connsiteX0" y="connsiteY0"/>
              </a:cxn>
              <a:cxn ang="0">
                <a:pos x="connsiteX1" y="connsiteY1"/>
              </a:cxn>
              <a:cxn ang="0">
                <a:pos x="connsiteX2" y="connsiteY2"/>
              </a:cxn>
            </a:cxnLst>
            <a:rect l="l" t="t" r="r" b="b"/>
            <a:pathLst>
              <a:path w="1132115" h="159657">
                <a:moveTo>
                  <a:pt x="0" y="159657"/>
                </a:moveTo>
                <a:lnTo>
                  <a:pt x="232229" y="0"/>
                </a:lnTo>
                <a:lnTo>
                  <a:pt x="1132115" y="0"/>
                </a:lnTo>
              </a:path>
            </a:pathLst>
          </a:custGeom>
          <a:noFill/>
          <a:ln>
            <a:solidFill>
              <a:schemeClr val="tx1"/>
            </a:solidFill>
            <a:headEnd type="ova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6861867" y="5168418"/>
            <a:ext cx="2510008" cy="523220"/>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さんの業務を他チームも含め、</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全体で実施</a:t>
            </a:r>
          </a:p>
        </p:txBody>
      </p:sp>
      <p:sp>
        <p:nvSpPr>
          <p:cNvPr id="44" name="Rectangle 2"/>
          <p:cNvSpPr txBox="1">
            <a:spLocks noChangeArrowheads="1"/>
          </p:cNvSpPr>
          <p:nvPr/>
        </p:nvSpPr>
        <p:spPr bwMode="auto">
          <a:xfrm>
            <a:off x="703051" y="3810389"/>
            <a:ext cx="302845" cy="1270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eaVert" wrap="square" lIns="91440" tIns="45720" rIns="91440" bIns="45720" numCol="1" anchor="ctr" anchorCtr="0" compatLnSpc="1">
            <a:prstTxWarp prst="textNoShape">
              <a:avLst/>
            </a:prstTxWarp>
          </a:bodyPr>
          <a:lstStyle>
            <a:lvl1pPr algn="l" rtl="0" eaLnBrk="1" fontAlgn="base" hangingPunct="1">
              <a:lnSpc>
                <a:spcPts val="1600"/>
              </a:lnSpc>
              <a:spcBef>
                <a:spcPct val="0"/>
              </a:spcBef>
              <a:spcAft>
                <a:spcPct val="0"/>
              </a:spcAft>
              <a:defRPr kumimoji="1" sz="1400">
                <a:solidFill>
                  <a:schemeClr val="tx2"/>
                </a:solidFill>
                <a:latin typeface="+mj-lt"/>
                <a:ea typeface="+mj-ea"/>
                <a:cs typeface="+mj-cs"/>
              </a:defRPr>
            </a:lvl1pPr>
            <a:lvl2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2pPr>
            <a:lvl3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3pPr>
            <a:lvl4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4pPr>
            <a:lvl5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5pPr>
            <a:lvl6pPr marL="4572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6pPr>
            <a:lvl7pPr marL="9144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7pPr>
            <a:lvl8pPr marL="13716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8pPr>
            <a:lvl9pPr marL="18288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9pPr>
          </a:lstStyle>
          <a:p>
            <a:pPr algn="ctr">
              <a:lnSpc>
                <a:spcPct val="120000"/>
              </a:lnSpc>
              <a:defRPr/>
            </a:pPr>
            <a:r>
              <a:rPr kumimoji="0" lang="ja-JP" altLang="en-US"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業務の難易度</a:t>
            </a:r>
            <a:endParaRPr kumimoji="0" lang="en-US" altLang="ja-JP"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Rectangle 2"/>
          <p:cNvSpPr txBox="1">
            <a:spLocks noChangeArrowheads="1"/>
          </p:cNvSpPr>
          <p:nvPr/>
        </p:nvSpPr>
        <p:spPr bwMode="auto">
          <a:xfrm>
            <a:off x="4171801" y="3885055"/>
            <a:ext cx="302845" cy="1270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eaVert" wrap="square" lIns="91440" tIns="45720" rIns="91440" bIns="45720" numCol="1" anchor="ctr" anchorCtr="0" compatLnSpc="1">
            <a:prstTxWarp prst="textNoShape">
              <a:avLst/>
            </a:prstTxWarp>
          </a:bodyPr>
          <a:lstStyle>
            <a:lvl1pPr algn="l" rtl="0" eaLnBrk="1" fontAlgn="base" hangingPunct="1">
              <a:lnSpc>
                <a:spcPts val="1600"/>
              </a:lnSpc>
              <a:spcBef>
                <a:spcPct val="0"/>
              </a:spcBef>
              <a:spcAft>
                <a:spcPct val="0"/>
              </a:spcAft>
              <a:defRPr kumimoji="1" sz="1400">
                <a:solidFill>
                  <a:schemeClr val="tx2"/>
                </a:solidFill>
                <a:latin typeface="+mj-lt"/>
                <a:ea typeface="+mj-ea"/>
                <a:cs typeface="+mj-cs"/>
              </a:defRPr>
            </a:lvl1pPr>
            <a:lvl2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2pPr>
            <a:lvl3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3pPr>
            <a:lvl4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4pPr>
            <a:lvl5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5pPr>
            <a:lvl6pPr marL="4572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6pPr>
            <a:lvl7pPr marL="9144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7pPr>
            <a:lvl8pPr marL="13716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8pPr>
            <a:lvl9pPr marL="18288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9pPr>
          </a:lstStyle>
          <a:p>
            <a:pPr algn="ctr">
              <a:lnSpc>
                <a:spcPct val="120000"/>
              </a:lnSpc>
              <a:defRPr/>
            </a:pPr>
            <a:r>
              <a:rPr kumimoji="0" lang="ja-JP" altLang="en-US" kern="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サポート</a:t>
            </a:r>
            <a:endParaRPr kumimoji="0" lang="en-US" altLang="ja-JP" kern="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フリーフォーム 45"/>
          <p:cNvSpPr/>
          <p:nvPr/>
        </p:nvSpPr>
        <p:spPr>
          <a:xfrm>
            <a:off x="5828606" y="4769390"/>
            <a:ext cx="1039599" cy="301066"/>
          </a:xfrm>
          <a:custGeom>
            <a:avLst/>
            <a:gdLst>
              <a:gd name="connsiteX0" fmla="*/ 0 w 1132115"/>
              <a:gd name="connsiteY0" fmla="*/ 159657 h 159657"/>
              <a:gd name="connsiteX1" fmla="*/ 232229 w 1132115"/>
              <a:gd name="connsiteY1" fmla="*/ 0 h 159657"/>
              <a:gd name="connsiteX2" fmla="*/ 1132115 w 1132115"/>
              <a:gd name="connsiteY2" fmla="*/ 0 h 159657"/>
            </a:gdLst>
            <a:ahLst/>
            <a:cxnLst>
              <a:cxn ang="0">
                <a:pos x="connsiteX0" y="connsiteY0"/>
              </a:cxn>
              <a:cxn ang="0">
                <a:pos x="connsiteX1" y="connsiteY1"/>
              </a:cxn>
              <a:cxn ang="0">
                <a:pos x="connsiteX2" y="connsiteY2"/>
              </a:cxn>
            </a:cxnLst>
            <a:rect l="l" t="t" r="r" b="b"/>
            <a:pathLst>
              <a:path w="1132115" h="159657">
                <a:moveTo>
                  <a:pt x="0" y="159657"/>
                </a:moveTo>
                <a:lnTo>
                  <a:pt x="232229" y="0"/>
                </a:lnTo>
                <a:lnTo>
                  <a:pt x="1132115" y="0"/>
                </a:lnTo>
              </a:path>
            </a:pathLst>
          </a:custGeom>
          <a:noFill/>
          <a:ln>
            <a:solidFill>
              <a:schemeClr val="tx1"/>
            </a:solidFill>
            <a:headEnd type="ova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環状矢印 7"/>
          <p:cNvSpPr/>
          <p:nvPr/>
        </p:nvSpPr>
        <p:spPr>
          <a:xfrm rot="10636625" flipV="1">
            <a:off x="1510881" y="2260087"/>
            <a:ext cx="1136950" cy="1247434"/>
          </a:xfrm>
          <a:prstGeom prst="circularArrow">
            <a:avLst>
              <a:gd name="adj1" fmla="val 12507"/>
              <a:gd name="adj2" fmla="val 1142319"/>
              <a:gd name="adj3" fmla="val 20458098"/>
              <a:gd name="adj4" fmla="val 15288802"/>
              <a:gd name="adj5" fmla="val 12500"/>
            </a:avLst>
          </a:prstGeom>
          <a:solidFill>
            <a:srgbClr val="0066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3734339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a:xfrm>
            <a:off x="157466" y="6427788"/>
            <a:ext cx="363128" cy="360362"/>
          </a:xfrm>
        </p:spPr>
        <p:txBody>
          <a:bodyPr/>
          <a:lstStyle/>
          <a:p>
            <a:pPr>
              <a:defRPr/>
            </a:pPr>
            <a:fld id="{E272C5AB-C05E-492A-A3C4-3B48F3F2192C}" type="slidenum">
              <a:rPr lang="ja-JP" altLang="en-US" sz="1600" smtClean="0"/>
              <a:pPr>
                <a:defRPr/>
              </a:pPr>
              <a:t>21</a:t>
            </a:fld>
            <a:endParaRPr lang="en-US" altLang="ja-JP" sz="1600" dirty="0"/>
          </a:p>
        </p:txBody>
      </p:sp>
      <p:sp>
        <p:nvSpPr>
          <p:cNvPr id="5" name="タイトル 2"/>
          <p:cNvSpPr>
            <a:spLocks noGrp="1"/>
          </p:cNvSpPr>
          <p:nvPr>
            <p:ph type="title"/>
          </p:nvPr>
        </p:nvSpPr>
        <p:spPr>
          <a:xfrm>
            <a:off x="495300" y="274638"/>
            <a:ext cx="8915400" cy="647700"/>
          </a:xfrm>
        </p:spPr>
        <p:txBody>
          <a:bodyPr/>
          <a:lstStyle/>
          <a:p>
            <a:r>
              <a:rPr lang="ja-JP" altLang="en-US" dirty="0"/>
              <a:t>３</a:t>
            </a:r>
            <a:r>
              <a:rPr kumimoji="1" lang="ja-JP" altLang="en-US" dirty="0"/>
              <a:t>－４．男性の育児休業取得時の取組事例と効果</a:t>
            </a:r>
          </a:p>
        </p:txBody>
      </p:sp>
      <p:cxnSp>
        <p:nvCxnSpPr>
          <p:cNvPr id="8" name="直線コネクタ 7"/>
          <p:cNvCxnSpPr/>
          <p:nvPr/>
        </p:nvCxnSpPr>
        <p:spPr>
          <a:xfrm flipV="1">
            <a:off x="783280" y="1548304"/>
            <a:ext cx="964434"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9" name="角丸四角形 8"/>
          <p:cNvSpPr/>
          <p:nvPr/>
        </p:nvSpPr>
        <p:spPr>
          <a:xfrm>
            <a:off x="564238" y="1231435"/>
            <a:ext cx="1436863"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やってみよう！</a:t>
            </a:r>
          </a:p>
        </p:txBody>
      </p:sp>
      <p:grpSp>
        <p:nvGrpSpPr>
          <p:cNvPr id="10" name="グループ化 9"/>
          <p:cNvGrpSpPr/>
          <p:nvPr/>
        </p:nvGrpSpPr>
        <p:grpSpPr>
          <a:xfrm>
            <a:off x="380073" y="1161728"/>
            <a:ext cx="401469" cy="678828"/>
            <a:chOff x="892445" y="2378728"/>
            <a:chExt cx="792162" cy="1286531"/>
          </a:xfrm>
        </p:grpSpPr>
        <p:pic>
          <p:nvPicPr>
            <p:cNvPr id="11"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グループ化 11"/>
            <p:cNvGrpSpPr/>
            <p:nvPr/>
          </p:nvGrpSpPr>
          <p:grpSpPr>
            <a:xfrm rot="865085">
              <a:off x="1241880" y="2378728"/>
              <a:ext cx="312183" cy="563748"/>
              <a:chOff x="2790652" y="3004952"/>
              <a:chExt cx="312183" cy="563748"/>
            </a:xfrm>
          </p:grpSpPr>
          <p:sp>
            <p:nvSpPr>
              <p:cNvPr id="13" name="二等辺三角形 12"/>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4" name="二等辺三角形 13"/>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6" name="円/楕円 25"/>
          <p:cNvSpPr/>
          <p:nvPr/>
        </p:nvSpPr>
        <p:spPr>
          <a:xfrm>
            <a:off x="4843986" y="1229730"/>
            <a:ext cx="4598895" cy="2275688"/>
          </a:xfrm>
          <a:custGeom>
            <a:avLst/>
            <a:gdLst>
              <a:gd name="connsiteX0" fmla="*/ 0 w 4249270"/>
              <a:gd name="connsiteY0" fmla="*/ 1297641 h 2595282"/>
              <a:gd name="connsiteX1" fmla="*/ 2124635 w 4249270"/>
              <a:gd name="connsiteY1" fmla="*/ 0 h 2595282"/>
              <a:gd name="connsiteX2" fmla="*/ 4249270 w 4249270"/>
              <a:gd name="connsiteY2" fmla="*/ 1297641 h 2595282"/>
              <a:gd name="connsiteX3" fmla="*/ 2124635 w 4249270"/>
              <a:gd name="connsiteY3" fmla="*/ 2595282 h 2595282"/>
              <a:gd name="connsiteX4" fmla="*/ 0 w 4249270"/>
              <a:gd name="connsiteY4" fmla="*/ 1297641 h 2595282"/>
              <a:gd name="connsiteX0" fmla="*/ 377149 w 4626419"/>
              <a:gd name="connsiteY0" fmla="*/ 1145241 h 2442882"/>
              <a:gd name="connsiteX1" fmla="*/ 728403 w 4626419"/>
              <a:gd name="connsiteY1" fmla="*/ 0 h 2442882"/>
              <a:gd name="connsiteX2" fmla="*/ 4626419 w 4626419"/>
              <a:gd name="connsiteY2" fmla="*/ 1145241 h 2442882"/>
              <a:gd name="connsiteX3" fmla="*/ 2501784 w 4626419"/>
              <a:gd name="connsiteY3" fmla="*/ 2442882 h 2442882"/>
              <a:gd name="connsiteX4" fmla="*/ 377149 w 4626419"/>
              <a:gd name="connsiteY4" fmla="*/ 1145241 h 2442882"/>
              <a:gd name="connsiteX0" fmla="*/ 585002 w 4141545"/>
              <a:gd name="connsiteY0" fmla="*/ 2156427 h 2552378"/>
              <a:gd name="connsiteX1" fmla="*/ 243529 w 4141545"/>
              <a:gd name="connsiteY1" fmla="*/ 27513 h 2552378"/>
              <a:gd name="connsiteX2" fmla="*/ 4141545 w 4141545"/>
              <a:gd name="connsiteY2" fmla="*/ 1172754 h 2552378"/>
              <a:gd name="connsiteX3" fmla="*/ 2016910 w 4141545"/>
              <a:gd name="connsiteY3" fmla="*/ 2470395 h 2552378"/>
              <a:gd name="connsiteX4" fmla="*/ 585002 w 4141545"/>
              <a:gd name="connsiteY4" fmla="*/ 2156427 h 2552378"/>
              <a:gd name="connsiteX0" fmla="*/ 632334 w 4188877"/>
              <a:gd name="connsiteY0" fmla="*/ 2156427 h 2367703"/>
              <a:gd name="connsiteX1" fmla="*/ 290861 w 4188877"/>
              <a:gd name="connsiteY1" fmla="*/ 27513 h 2367703"/>
              <a:gd name="connsiteX2" fmla="*/ 4188877 w 4188877"/>
              <a:gd name="connsiteY2" fmla="*/ 1172754 h 2367703"/>
              <a:gd name="connsiteX3" fmla="*/ 3408133 w 4188877"/>
              <a:gd name="connsiteY3" fmla="*/ 2179449 h 2367703"/>
              <a:gd name="connsiteX4" fmla="*/ 632334 w 4188877"/>
              <a:gd name="connsiteY4" fmla="*/ 2156427 h 2367703"/>
              <a:gd name="connsiteX0" fmla="*/ 606722 w 3824423"/>
              <a:gd name="connsiteY0" fmla="*/ 2320255 h 2574583"/>
              <a:gd name="connsiteX1" fmla="*/ 265249 w 3824423"/>
              <a:gd name="connsiteY1" fmla="*/ 191341 h 2574583"/>
              <a:gd name="connsiteX2" fmla="*/ 3816901 w 3824423"/>
              <a:gd name="connsiteY2" fmla="*/ 588436 h 2574583"/>
              <a:gd name="connsiteX3" fmla="*/ 3382521 w 3824423"/>
              <a:gd name="connsiteY3" fmla="*/ 2343277 h 2574583"/>
              <a:gd name="connsiteX4" fmla="*/ 606722 w 3824423"/>
              <a:gd name="connsiteY4" fmla="*/ 2320255 h 2574583"/>
              <a:gd name="connsiteX0" fmla="*/ 422403 w 3640104"/>
              <a:gd name="connsiteY0" fmla="*/ 2269604 h 2518669"/>
              <a:gd name="connsiteX1" fmla="*/ 344167 w 3640104"/>
              <a:gd name="connsiteY1" fmla="*/ 223817 h 2518669"/>
              <a:gd name="connsiteX2" fmla="*/ 3632582 w 3640104"/>
              <a:gd name="connsiteY2" fmla="*/ 537785 h 2518669"/>
              <a:gd name="connsiteX3" fmla="*/ 3198202 w 3640104"/>
              <a:gd name="connsiteY3" fmla="*/ 2292626 h 2518669"/>
              <a:gd name="connsiteX4" fmla="*/ 422403 w 3640104"/>
              <a:gd name="connsiteY4" fmla="*/ 2269604 h 2518669"/>
              <a:gd name="connsiteX0" fmla="*/ 388735 w 3606436"/>
              <a:gd name="connsiteY0" fmla="*/ 2327234 h 2576299"/>
              <a:gd name="connsiteX1" fmla="*/ 310499 w 3606436"/>
              <a:gd name="connsiteY1" fmla="*/ 281447 h 2576299"/>
              <a:gd name="connsiteX2" fmla="*/ 3598914 w 3606436"/>
              <a:gd name="connsiteY2" fmla="*/ 595415 h 2576299"/>
              <a:gd name="connsiteX3" fmla="*/ 3164534 w 3606436"/>
              <a:gd name="connsiteY3" fmla="*/ 2350256 h 2576299"/>
              <a:gd name="connsiteX4" fmla="*/ 388735 w 3606436"/>
              <a:gd name="connsiteY4" fmla="*/ 2327234 h 2576299"/>
              <a:gd name="connsiteX0" fmla="*/ 405463 w 3623164"/>
              <a:gd name="connsiteY0" fmla="*/ 2258311 h 2507376"/>
              <a:gd name="connsiteX1" fmla="*/ 327227 w 3623164"/>
              <a:gd name="connsiteY1" fmla="*/ 212524 h 2507376"/>
              <a:gd name="connsiteX2" fmla="*/ 3615642 w 3623164"/>
              <a:gd name="connsiteY2" fmla="*/ 526492 h 2507376"/>
              <a:gd name="connsiteX3" fmla="*/ 3181262 w 3623164"/>
              <a:gd name="connsiteY3" fmla="*/ 2281333 h 2507376"/>
              <a:gd name="connsiteX4" fmla="*/ 405463 w 3623164"/>
              <a:gd name="connsiteY4" fmla="*/ 2258311 h 2507376"/>
              <a:gd name="connsiteX0" fmla="*/ 421456 w 3627635"/>
              <a:gd name="connsiteY0" fmla="*/ 2320388 h 2575505"/>
              <a:gd name="connsiteX1" fmla="*/ 343220 w 3627635"/>
              <a:gd name="connsiteY1" fmla="*/ 274601 h 2575505"/>
              <a:gd name="connsiteX2" fmla="*/ 3617780 w 3627635"/>
              <a:gd name="connsiteY2" fmla="*/ 491588 h 2575505"/>
              <a:gd name="connsiteX3" fmla="*/ 3197255 w 3627635"/>
              <a:gd name="connsiteY3" fmla="*/ 2343410 h 2575505"/>
              <a:gd name="connsiteX4" fmla="*/ 421456 w 3627635"/>
              <a:gd name="connsiteY4" fmla="*/ 2320388 h 2575505"/>
              <a:gd name="connsiteX0" fmla="*/ 421456 w 3627635"/>
              <a:gd name="connsiteY0" fmla="*/ 2266524 h 2521641"/>
              <a:gd name="connsiteX1" fmla="*/ 343220 w 3627635"/>
              <a:gd name="connsiteY1" fmla="*/ 220737 h 2521641"/>
              <a:gd name="connsiteX2" fmla="*/ 3617780 w 3627635"/>
              <a:gd name="connsiteY2" fmla="*/ 437724 h 2521641"/>
              <a:gd name="connsiteX3" fmla="*/ 3197255 w 3627635"/>
              <a:gd name="connsiteY3" fmla="*/ 2289546 h 2521641"/>
              <a:gd name="connsiteX4" fmla="*/ 421456 w 3627635"/>
              <a:gd name="connsiteY4" fmla="*/ 2266524 h 2521641"/>
              <a:gd name="connsiteX0" fmla="*/ 421456 w 3688949"/>
              <a:gd name="connsiteY0" fmla="*/ 2266524 h 2521641"/>
              <a:gd name="connsiteX1" fmla="*/ 343220 w 3688949"/>
              <a:gd name="connsiteY1" fmla="*/ 220737 h 2521641"/>
              <a:gd name="connsiteX2" fmla="*/ 3617780 w 3688949"/>
              <a:gd name="connsiteY2" fmla="*/ 437724 h 2521641"/>
              <a:gd name="connsiteX3" fmla="*/ 3197255 w 3688949"/>
              <a:gd name="connsiteY3" fmla="*/ 2289546 h 2521641"/>
              <a:gd name="connsiteX4" fmla="*/ 421456 w 3688949"/>
              <a:gd name="connsiteY4" fmla="*/ 2266524 h 2521641"/>
              <a:gd name="connsiteX0" fmla="*/ 427140 w 3694633"/>
              <a:gd name="connsiteY0" fmla="*/ 2233032 h 2488149"/>
              <a:gd name="connsiteX1" fmla="*/ 348904 w 3694633"/>
              <a:gd name="connsiteY1" fmla="*/ 187245 h 2488149"/>
              <a:gd name="connsiteX2" fmla="*/ 3623464 w 3694633"/>
              <a:gd name="connsiteY2" fmla="*/ 404232 h 2488149"/>
              <a:gd name="connsiteX3" fmla="*/ 3202939 w 3694633"/>
              <a:gd name="connsiteY3" fmla="*/ 2256054 h 2488149"/>
              <a:gd name="connsiteX4" fmla="*/ 427140 w 3694633"/>
              <a:gd name="connsiteY4" fmla="*/ 2233032 h 2488149"/>
              <a:gd name="connsiteX0" fmla="*/ 415793 w 3683286"/>
              <a:gd name="connsiteY0" fmla="*/ 2300930 h 2556047"/>
              <a:gd name="connsiteX1" fmla="*/ 337557 w 3683286"/>
              <a:gd name="connsiteY1" fmla="*/ 255143 h 2556047"/>
              <a:gd name="connsiteX2" fmla="*/ 3612117 w 3683286"/>
              <a:gd name="connsiteY2" fmla="*/ 472130 h 2556047"/>
              <a:gd name="connsiteX3" fmla="*/ 3191592 w 3683286"/>
              <a:gd name="connsiteY3" fmla="*/ 2323952 h 2556047"/>
              <a:gd name="connsiteX4" fmla="*/ 415793 w 3683286"/>
              <a:gd name="connsiteY4" fmla="*/ 2300930 h 2556047"/>
              <a:gd name="connsiteX0" fmla="*/ 421456 w 3688949"/>
              <a:gd name="connsiteY0" fmla="*/ 2228350 h 2478275"/>
              <a:gd name="connsiteX1" fmla="*/ 343220 w 3688949"/>
              <a:gd name="connsiteY1" fmla="*/ 182563 h 2478275"/>
              <a:gd name="connsiteX2" fmla="*/ 3617780 w 3688949"/>
              <a:gd name="connsiteY2" fmla="*/ 482677 h 2478275"/>
              <a:gd name="connsiteX3" fmla="*/ 3197255 w 3688949"/>
              <a:gd name="connsiteY3" fmla="*/ 2251372 h 2478275"/>
              <a:gd name="connsiteX4" fmla="*/ 421456 w 3688949"/>
              <a:gd name="connsiteY4" fmla="*/ 2228350 h 2478275"/>
              <a:gd name="connsiteX0" fmla="*/ 421456 w 3688949"/>
              <a:gd name="connsiteY0" fmla="*/ 2253680 h 2503605"/>
              <a:gd name="connsiteX1" fmla="*/ 343220 w 3688949"/>
              <a:gd name="connsiteY1" fmla="*/ 207893 h 2503605"/>
              <a:gd name="connsiteX2" fmla="*/ 3617780 w 3688949"/>
              <a:gd name="connsiteY2" fmla="*/ 508007 h 2503605"/>
              <a:gd name="connsiteX3" fmla="*/ 3197255 w 3688949"/>
              <a:gd name="connsiteY3" fmla="*/ 2276702 h 2503605"/>
              <a:gd name="connsiteX4" fmla="*/ 421456 w 3688949"/>
              <a:gd name="connsiteY4" fmla="*/ 2253680 h 2503605"/>
              <a:gd name="connsiteX0" fmla="*/ 421456 w 3688949"/>
              <a:gd name="connsiteY0" fmla="*/ 2267191 h 2517116"/>
              <a:gd name="connsiteX1" fmla="*/ 343220 w 3688949"/>
              <a:gd name="connsiteY1" fmla="*/ 221404 h 2517116"/>
              <a:gd name="connsiteX2" fmla="*/ 3617780 w 3688949"/>
              <a:gd name="connsiteY2" fmla="*/ 521518 h 2517116"/>
              <a:gd name="connsiteX3" fmla="*/ 3197255 w 3688949"/>
              <a:gd name="connsiteY3" fmla="*/ 2290213 h 2517116"/>
              <a:gd name="connsiteX4" fmla="*/ 421456 w 3688949"/>
              <a:gd name="connsiteY4" fmla="*/ 2267191 h 2517116"/>
              <a:gd name="connsiteX0" fmla="*/ 421456 w 3738141"/>
              <a:gd name="connsiteY0" fmla="*/ 2267191 h 2517116"/>
              <a:gd name="connsiteX1" fmla="*/ 343220 w 3738141"/>
              <a:gd name="connsiteY1" fmla="*/ 221404 h 2517116"/>
              <a:gd name="connsiteX2" fmla="*/ 3617780 w 3738141"/>
              <a:gd name="connsiteY2" fmla="*/ 521518 h 2517116"/>
              <a:gd name="connsiteX3" fmla="*/ 3197255 w 3738141"/>
              <a:gd name="connsiteY3" fmla="*/ 2290213 h 2517116"/>
              <a:gd name="connsiteX4" fmla="*/ 421456 w 3738141"/>
              <a:gd name="connsiteY4" fmla="*/ 2267191 h 2517116"/>
              <a:gd name="connsiteX0" fmla="*/ 421456 w 3713539"/>
              <a:gd name="connsiteY0" fmla="*/ 2267191 h 2517116"/>
              <a:gd name="connsiteX1" fmla="*/ 343220 w 3713539"/>
              <a:gd name="connsiteY1" fmla="*/ 221404 h 2517116"/>
              <a:gd name="connsiteX2" fmla="*/ 3617780 w 3713539"/>
              <a:gd name="connsiteY2" fmla="*/ 521518 h 2517116"/>
              <a:gd name="connsiteX3" fmla="*/ 3197255 w 3713539"/>
              <a:gd name="connsiteY3" fmla="*/ 2290213 h 2517116"/>
              <a:gd name="connsiteX4" fmla="*/ 421456 w 3713539"/>
              <a:gd name="connsiteY4" fmla="*/ 2267191 h 2517116"/>
              <a:gd name="connsiteX0" fmla="*/ 421456 w 3713539"/>
              <a:gd name="connsiteY0" fmla="*/ 2346350 h 2596275"/>
              <a:gd name="connsiteX1" fmla="*/ 343220 w 3713539"/>
              <a:gd name="connsiteY1" fmla="*/ 300563 h 2596275"/>
              <a:gd name="connsiteX2" fmla="*/ 3617780 w 3713539"/>
              <a:gd name="connsiteY2" fmla="*/ 600677 h 2596275"/>
              <a:gd name="connsiteX3" fmla="*/ 3197255 w 3713539"/>
              <a:gd name="connsiteY3" fmla="*/ 2369372 h 2596275"/>
              <a:gd name="connsiteX4" fmla="*/ 421456 w 3713539"/>
              <a:gd name="connsiteY4" fmla="*/ 2346350 h 2596275"/>
              <a:gd name="connsiteX0" fmla="*/ 412969 w 3611704"/>
              <a:gd name="connsiteY0" fmla="*/ 2511942 h 2778489"/>
              <a:gd name="connsiteX1" fmla="*/ 334733 w 3611704"/>
              <a:gd name="connsiteY1" fmla="*/ 466155 h 2778489"/>
              <a:gd name="connsiteX2" fmla="*/ 3484602 w 3611704"/>
              <a:gd name="connsiteY2" fmla="*/ 503033 h 2778489"/>
              <a:gd name="connsiteX3" fmla="*/ 3188768 w 3611704"/>
              <a:gd name="connsiteY3" fmla="*/ 2534964 h 2778489"/>
              <a:gd name="connsiteX4" fmla="*/ 412969 w 3611704"/>
              <a:gd name="connsiteY4" fmla="*/ 2511942 h 2778489"/>
              <a:gd name="connsiteX0" fmla="*/ 412969 w 3672124"/>
              <a:gd name="connsiteY0" fmla="*/ 2253642 h 2520189"/>
              <a:gd name="connsiteX1" fmla="*/ 334733 w 3672124"/>
              <a:gd name="connsiteY1" fmla="*/ 207855 h 2520189"/>
              <a:gd name="connsiteX2" fmla="*/ 3484602 w 3672124"/>
              <a:gd name="connsiteY2" fmla="*/ 244733 h 2520189"/>
              <a:gd name="connsiteX3" fmla="*/ 3188768 w 3672124"/>
              <a:gd name="connsiteY3" fmla="*/ 2276664 h 2520189"/>
              <a:gd name="connsiteX4" fmla="*/ 412969 w 3672124"/>
              <a:gd name="connsiteY4" fmla="*/ 2253642 h 2520189"/>
              <a:gd name="connsiteX0" fmla="*/ 407336 w 3608616"/>
              <a:gd name="connsiteY0" fmla="*/ 2260365 h 2527801"/>
              <a:gd name="connsiteX1" fmla="*/ 329100 w 3608616"/>
              <a:gd name="connsiteY1" fmla="*/ 214578 h 2527801"/>
              <a:gd name="connsiteX2" fmla="*/ 3395842 w 3608616"/>
              <a:gd name="connsiteY2" fmla="*/ 237601 h 2527801"/>
              <a:gd name="connsiteX3" fmla="*/ 3183135 w 3608616"/>
              <a:gd name="connsiteY3" fmla="*/ 2283387 h 2527801"/>
              <a:gd name="connsiteX4" fmla="*/ 407336 w 3608616"/>
              <a:gd name="connsiteY4" fmla="*/ 2260365 h 2527801"/>
              <a:gd name="connsiteX0" fmla="*/ 367975 w 3656684"/>
              <a:gd name="connsiteY0" fmla="*/ 2363976 h 2591376"/>
              <a:gd name="connsiteX1" fmla="*/ 372866 w 3656684"/>
              <a:gd name="connsiteY1" fmla="*/ 221207 h 2591376"/>
              <a:gd name="connsiteX2" fmla="*/ 3439608 w 3656684"/>
              <a:gd name="connsiteY2" fmla="*/ 244230 h 2591376"/>
              <a:gd name="connsiteX3" fmla="*/ 3226901 w 3656684"/>
              <a:gd name="connsiteY3" fmla="*/ 2290016 h 2591376"/>
              <a:gd name="connsiteX4" fmla="*/ 367975 w 3656684"/>
              <a:gd name="connsiteY4" fmla="*/ 2363976 h 2591376"/>
              <a:gd name="connsiteX0" fmla="*/ 372259 w 3753247"/>
              <a:gd name="connsiteY0" fmla="*/ 2397615 h 2661406"/>
              <a:gd name="connsiteX1" fmla="*/ 377150 w 3753247"/>
              <a:gd name="connsiteY1" fmla="*/ 254846 h 2661406"/>
              <a:gd name="connsiteX2" fmla="*/ 3443892 w 3753247"/>
              <a:gd name="connsiteY2" fmla="*/ 277869 h 2661406"/>
              <a:gd name="connsiteX3" fmla="*/ 3300457 w 3753247"/>
              <a:gd name="connsiteY3" fmla="*/ 2392928 h 2661406"/>
              <a:gd name="connsiteX4" fmla="*/ 372259 w 3753247"/>
              <a:gd name="connsiteY4" fmla="*/ 2397615 h 2661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3247" h="2661406">
                <a:moveTo>
                  <a:pt x="372259" y="2397615"/>
                </a:moveTo>
                <a:cubicBezTo>
                  <a:pt x="-114959" y="2041268"/>
                  <a:pt x="-134789" y="608137"/>
                  <a:pt x="377150" y="254846"/>
                </a:cubicBezTo>
                <a:cubicBezTo>
                  <a:pt x="889089" y="-98445"/>
                  <a:pt x="2956674" y="-78478"/>
                  <a:pt x="3443892" y="277869"/>
                </a:cubicBezTo>
                <a:cubicBezTo>
                  <a:pt x="3931110" y="634216"/>
                  <a:pt x="3812396" y="2039637"/>
                  <a:pt x="3300457" y="2392928"/>
                </a:cubicBezTo>
                <a:cubicBezTo>
                  <a:pt x="2788518" y="2746219"/>
                  <a:pt x="859477" y="2753962"/>
                  <a:pt x="372259" y="2397615"/>
                </a:cubicBezTo>
                <a:close/>
              </a:path>
            </a:pathLst>
          </a:custGeom>
          <a:solidFill>
            <a:srgbClr val="FFFAF7"/>
          </a:solidFill>
          <a:ln w="6350">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5233034" y="1797576"/>
            <a:ext cx="3893968" cy="1009595"/>
          </a:xfrm>
          <a:prstGeom prst="rect">
            <a:avLst/>
          </a:prstGeom>
          <a:noFill/>
        </p:spPr>
        <p:txBody>
          <a:bodyPr wrap="square" rtlCol="0">
            <a:noAutofit/>
          </a:bodyPr>
          <a:lstStyle/>
          <a:p>
            <a:pPr>
              <a:lnSpc>
                <a:spcPts val="1700"/>
              </a:lnSpc>
              <a:spcBef>
                <a:spcPts val="0"/>
              </a:spcBef>
              <a:buClr>
                <a:schemeClr val="tx1"/>
              </a:buClr>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Ｂ社では、育休を取得する営業部のＣさんがチームメンバーに業務を引き継ぐ際、個人のノウハウも同時に共有。</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buClr>
                <a:schemeClr val="tx1"/>
              </a:buClr>
            </a:pP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Ｃさんが独自に作成していた効果的な営業用資料をチームで共有</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したことで</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チーム</a:t>
            </a:r>
            <a: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全体の業績が向上！</a:t>
            </a:r>
            <a:endParaRPr lang="en-US" altLang="ja-JP" sz="15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5" name="テキスト ボックス 24"/>
          <p:cNvSpPr txBox="1"/>
          <p:nvPr/>
        </p:nvSpPr>
        <p:spPr>
          <a:xfrm>
            <a:off x="5302135" y="1482140"/>
            <a:ext cx="3755767" cy="459627"/>
          </a:xfrm>
          <a:prstGeom prst="rect">
            <a:avLst/>
          </a:prstGeom>
          <a:noFill/>
        </p:spPr>
        <p:txBody>
          <a:bodyPr wrap="square" rtlCol="0">
            <a:noAutofit/>
          </a:bodyPr>
          <a:lstStyle/>
          <a:p>
            <a:pPr algn="ctr">
              <a:spcBef>
                <a:spcPts val="0"/>
              </a:spcBef>
              <a:buClr>
                <a:schemeClr val="tx1"/>
              </a:buClr>
            </a:pPr>
            <a:r>
              <a:rPr lang="ja-JP" altLang="en-US"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仕事のノウハウを共有し業績向上</a:t>
            </a:r>
            <a:endParaRPr lang="en-US" altLang="ja-JP"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3" name="円形吹き出し 32"/>
          <p:cNvSpPr/>
          <p:nvPr/>
        </p:nvSpPr>
        <p:spPr>
          <a:xfrm>
            <a:off x="448332" y="5515246"/>
            <a:ext cx="3105537" cy="615456"/>
          </a:xfrm>
          <a:prstGeom prst="wedgeEllipseCallout">
            <a:avLst>
              <a:gd name="adj1" fmla="val 47462"/>
              <a:gd name="adj2" fmla="val -53717"/>
            </a:avLst>
          </a:prstGeom>
          <a:solidFill>
            <a:srgbClr val="FFE2A7"/>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539002" y="5659533"/>
            <a:ext cx="2924197" cy="338554"/>
          </a:xfrm>
          <a:prstGeom prst="rect">
            <a:avLst/>
          </a:prstGeom>
          <a:noFill/>
        </p:spPr>
        <p:txBody>
          <a:bodyPr wrap="none" rtlCol="0">
            <a:spAutoFit/>
          </a:bodyPr>
          <a:lstStyle/>
          <a:p>
            <a:pPr algn="ct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どれも実際にあった取組事例です</a:t>
            </a:r>
            <a:endPar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157465" y="1106307"/>
            <a:ext cx="9554571" cy="5249555"/>
          </a:xfrm>
          <a:prstGeom prst="roundRect">
            <a:avLst>
              <a:gd name="adj" fmla="val 10138"/>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楕円 26"/>
          <p:cNvSpPr/>
          <p:nvPr/>
        </p:nvSpPr>
        <p:spPr>
          <a:xfrm>
            <a:off x="194927" y="1663165"/>
            <a:ext cx="4593178" cy="3702013"/>
          </a:xfrm>
          <a:custGeom>
            <a:avLst/>
            <a:gdLst>
              <a:gd name="connsiteX0" fmla="*/ 0 w 5320146"/>
              <a:gd name="connsiteY0" fmla="*/ 1851733 h 3703465"/>
              <a:gd name="connsiteX1" fmla="*/ 2660073 w 5320146"/>
              <a:gd name="connsiteY1" fmla="*/ 0 h 3703465"/>
              <a:gd name="connsiteX2" fmla="*/ 5320146 w 5320146"/>
              <a:gd name="connsiteY2" fmla="*/ 1851733 h 3703465"/>
              <a:gd name="connsiteX3" fmla="*/ 2660073 w 5320146"/>
              <a:gd name="connsiteY3" fmla="*/ 3703466 h 3703465"/>
              <a:gd name="connsiteX4" fmla="*/ 0 w 5320146"/>
              <a:gd name="connsiteY4" fmla="*/ 1851733 h 3703465"/>
              <a:gd name="connsiteX0" fmla="*/ 94214 w 5414360"/>
              <a:gd name="connsiteY0" fmla="*/ 1903414 h 3755147"/>
              <a:gd name="connsiteX1" fmla="*/ 800153 w 5414360"/>
              <a:gd name="connsiteY1" fmla="*/ 634699 h 3755147"/>
              <a:gd name="connsiteX2" fmla="*/ 2754287 w 5414360"/>
              <a:gd name="connsiteY2" fmla="*/ 51681 h 3755147"/>
              <a:gd name="connsiteX3" fmla="*/ 5414360 w 5414360"/>
              <a:gd name="connsiteY3" fmla="*/ 1903414 h 3755147"/>
              <a:gd name="connsiteX4" fmla="*/ 2754287 w 5414360"/>
              <a:gd name="connsiteY4" fmla="*/ 3755147 h 3755147"/>
              <a:gd name="connsiteX5" fmla="*/ 94214 w 5414360"/>
              <a:gd name="connsiteY5" fmla="*/ 1903414 h 3755147"/>
              <a:gd name="connsiteX0" fmla="*/ 109440 w 5429586"/>
              <a:gd name="connsiteY0" fmla="*/ 1878137 h 3729870"/>
              <a:gd name="connsiteX1" fmla="*/ 732251 w 5429586"/>
              <a:gd name="connsiteY1" fmla="*/ 858804 h 3729870"/>
              <a:gd name="connsiteX2" fmla="*/ 2769513 w 5429586"/>
              <a:gd name="connsiteY2" fmla="*/ 26404 h 3729870"/>
              <a:gd name="connsiteX3" fmla="*/ 5429586 w 5429586"/>
              <a:gd name="connsiteY3" fmla="*/ 1878137 h 3729870"/>
              <a:gd name="connsiteX4" fmla="*/ 2769513 w 5429586"/>
              <a:gd name="connsiteY4" fmla="*/ 3729870 h 3729870"/>
              <a:gd name="connsiteX5" fmla="*/ 109440 w 5429586"/>
              <a:gd name="connsiteY5" fmla="*/ 1878137 h 3729870"/>
              <a:gd name="connsiteX0" fmla="*/ 109440 w 5429586"/>
              <a:gd name="connsiteY0" fmla="*/ 1858259 h 3709992"/>
              <a:gd name="connsiteX1" fmla="*/ 732251 w 5429586"/>
              <a:gd name="connsiteY1" fmla="*/ 838926 h 3709992"/>
              <a:gd name="connsiteX2" fmla="*/ 2769513 w 5429586"/>
              <a:gd name="connsiteY2" fmla="*/ 6526 h 3709992"/>
              <a:gd name="connsiteX3" fmla="*/ 5429586 w 5429586"/>
              <a:gd name="connsiteY3" fmla="*/ 1858259 h 3709992"/>
              <a:gd name="connsiteX4" fmla="*/ 2769513 w 5429586"/>
              <a:gd name="connsiteY4" fmla="*/ 3709992 h 3709992"/>
              <a:gd name="connsiteX5" fmla="*/ 109440 w 5429586"/>
              <a:gd name="connsiteY5" fmla="*/ 1858259 h 3709992"/>
              <a:gd name="connsiteX0" fmla="*/ 91889 w 5412035"/>
              <a:gd name="connsiteY0" fmla="*/ 1881376 h 3733109"/>
              <a:gd name="connsiteX1" fmla="*/ 811682 w 5412035"/>
              <a:gd name="connsiteY1" fmla="*/ 820480 h 3733109"/>
              <a:gd name="connsiteX2" fmla="*/ 2751962 w 5412035"/>
              <a:gd name="connsiteY2" fmla="*/ 29643 h 3733109"/>
              <a:gd name="connsiteX3" fmla="*/ 5412035 w 5412035"/>
              <a:gd name="connsiteY3" fmla="*/ 1881376 h 3733109"/>
              <a:gd name="connsiteX4" fmla="*/ 2751962 w 5412035"/>
              <a:gd name="connsiteY4" fmla="*/ 3733109 h 3733109"/>
              <a:gd name="connsiteX5" fmla="*/ 91889 w 5412035"/>
              <a:gd name="connsiteY5" fmla="*/ 1881376 h 3733109"/>
              <a:gd name="connsiteX0" fmla="*/ 101183 w 5338202"/>
              <a:gd name="connsiteY0" fmla="*/ 1964503 h 3733219"/>
              <a:gd name="connsiteX1" fmla="*/ 737849 w 5338202"/>
              <a:gd name="connsiteY1" fmla="*/ 820480 h 3733219"/>
              <a:gd name="connsiteX2" fmla="*/ 2678129 w 5338202"/>
              <a:gd name="connsiteY2" fmla="*/ 29643 h 3733219"/>
              <a:gd name="connsiteX3" fmla="*/ 5338202 w 5338202"/>
              <a:gd name="connsiteY3" fmla="*/ 1881376 h 3733219"/>
              <a:gd name="connsiteX4" fmla="*/ 2678129 w 5338202"/>
              <a:gd name="connsiteY4" fmla="*/ 3733109 h 3733219"/>
              <a:gd name="connsiteX5" fmla="*/ 101183 w 5338202"/>
              <a:gd name="connsiteY5" fmla="*/ 1964503 h 3733219"/>
              <a:gd name="connsiteX0" fmla="*/ 116616 w 5242798"/>
              <a:gd name="connsiteY0" fmla="*/ 2075340 h 3733747"/>
              <a:gd name="connsiteX1" fmla="*/ 642445 w 5242798"/>
              <a:gd name="connsiteY1" fmla="*/ 820480 h 3733747"/>
              <a:gd name="connsiteX2" fmla="*/ 2582725 w 5242798"/>
              <a:gd name="connsiteY2" fmla="*/ 29643 h 3733747"/>
              <a:gd name="connsiteX3" fmla="*/ 5242798 w 5242798"/>
              <a:gd name="connsiteY3" fmla="*/ 1881376 h 3733747"/>
              <a:gd name="connsiteX4" fmla="*/ 2582725 w 5242798"/>
              <a:gd name="connsiteY4" fmla="*/ 3733109 h 3733747"/>
              <a:gd name="connsiteX5" fmla="*/ 116616 w 5242798"/>
              <a:gd name="connsiteY5" fmla="*/ 2075340 h 3733747"/>
              <a:gd name="connsiteX0" fmla="*/ 15733 w 5141915"/>
              <a:gd name="connsiteY0" fmla="*/ 2075340 h 3733836"/>
              <a:gd name="connsiteX1" fmla="*/ 541562 w 5141915"/>
              <a:gd name="connsiteY1" fmla="*/ 820480 h 3733836"/>
              <a:gd name="connsiteX2" fmla="*/ 2481842 w 5141915"/>
              <a:gd name="connsiteY2" fmla="*/ 29643 h 3733836"/>
              <a:gd name="connsiteX3" fmla="*/ 5141915 w 5141915"/>
              <a:gd name="connsiteY3" fmla="*/ 1881376 h 3733836"/>
              <a:gd name="connsiteX4" fmla="*/ 2481842 w 5141915"/>
              <a:gd name="connsiteY4" fmla="*/ 3733109 h 3733836"/>
              <a:gd name="connsiteX5" fmla="*/ 15733 w 5141915"/>
              <a:gd name="connsiteY5" fmla="*/ 2075340 h 3733836"/>
              <a:gd name="connsiteX0" fmla="*/ 10332 w 5136514"/>
              <a:gd name="connsiteY0" fmla="*/ 2075340 h 3733846"/>
              <a:gd name="connsiteX1" fmla="*/ 536161 w 5136514"/>
              <a:gd name="connsiteY1" fmla="*/ 820480 h 3733846"/>
              <a:gd name="connsiteX2" fmla="*/ 2476441 w 5136514"/>
              <a:gd name="connsiteY2" fmla="*/ 29643 h 3733846"/>
              <a:gd name="connsiteX3" fmla="*/ 5136514 w 5136514"/>
              <a:gd name="connsiteY3" fmla="*/ 1881376 h 3733846"/>
              <a:gd name="connsiteX4" fmla="*/ 2476441 w 5136514"/>
              <a:gd name="connsiteY4" fmla="*/ 3733109 h 3733846"/>
              <a:gd name="connsiteX5" fmla="*/ 10332 w 5136514"/>
              <a:gd name="connsiteY5" fmla="*/ 2075340 h 3733846"/>
              <a:gd name="connsiteX0" fmla="*/ 3600 w 5129782"/>
              <a:gd name="connsiteY0" fmla="*/ 2075340 h 3733875"/>
              <a:gd name="connsiteX1" fmla="*/ 529429 w 5129782"/>
              <a:gd name="connsiteY1" fmla="*/ 820480 h 3733875"/>
              <a:gd name="connsiteX2" fmla="*/ 2469709 w 5129782"/>
              <a:gd name="connsiteY2" fmla="*/ 29643 h 3733875"/>
              <a:gd name="connsiteX3" fmla="*/ 5129782 w 5129782"/>
              <a:gd name="connsiteY3" fmla="*/ 1881376 h 3733875"/>
              <a:gd name="connsiteX4" fmla="*/ 2469709 w 5129782"/>
              <a:gd name="connsiteY4" fmla="*/ 3733109 h 3733875"/>
              <a:gd name="connsiteX5" fmla="*/ 3600 w 5129782"/>
              <a:gd name="connsiteY5" fmla="*/ 2075340 h 3733875"/>
              <a:gd name="connsiteX0" fmla="*/ 27288 w 5153470"/>
              <a:gd name="connsiteY0" fmla="*/ 2075340 h 3733865"/>
              <a:gd name="connsiteX1" fmla="*/ 553117 w 5153470"/>
              <a:gd name="connsiteY1" fmla="*/ 820480 h 3733865"/>
              <a:gd name="connsiteX2" fmla="*/ 2493397 w 5153470"/>
              <a:gd name="connsiteY2" fmla="*/ 29643 h 3733865"/>
              <a:gd name="connsiteX3" fmla="*/ 5153470 w 5153470"/>
              <a:gd name="connsiteY3" fmla="*/ 1881376 h 3733865"/>
              <a:gd name="connsiteX4" fmla="*/ 2493397 w 5153470"/>
              <a:gd name="connsiteY4" fmla="*/ 3733109 h 3733865"/>
              <a:gd name="connsiteX5" fmla="*/ 27288 w 5153470"/>
              <a:gd name="connsiteY5" fmla="*/ 2075340 h 3733865"/>
              <a:gd name="connsiteX0" fmla="*/ 27288 w 5153470"/>
              <a:gd name="connsiteY0" fmla="*/ 2079782 h 3738307"/>
              <a:gd name="connsiteX1" fmla="*/ 553117 w 5153470"/>
              <a:gd name="connsiteY1" fmla="*/ 824922 h 3738307"/>
              <a:gd name="connsiteX2" fmla="*/ 2493397 w 5153470"/>
              <a:gd name="connsiteY2" fmla="*/ 34085 h 3738307"/>
              <a:gd name="connsiteX3" fmla="*/ 5153470 w 5153470"/>
              <a:gd name="connsiteY3" fmla="*/ 1885818 h 3738307"/>
              <a:gd name="connsiteX4" fmla="*/ 2493397 w 5153470"/>
              <a:gd name="connsiteY4" fmla="*/ 3737551 h 3738307"/>
              <a:gd name="connsiteX5" fmla="*/ 27288 w 5153470"/>
              <a:gd name="connsiteY5" fmla="*/ 2079782 h 3738307"/>
              <a:gd name="connsiteX0" fmla="*/ 119828 w 5246010"/>
              <a:gd name="connsiteY0" fmla="*/ 2088813 h 3747227"/>
              <a:gd name="connsiteX1" fmla="*/ 631802 w 5246010"/>
              <a:gd name="connsiteY1" fmla="*/ 750826 h 3747227"/>
              <a:gd name="connsiteX2" fmla="*/ 2585937 w 5246010"/>
              <a:gd name="connsiteY2" fmla="*/ 43116 h 3747227"/>
              <a:gd name="connsiteX3" fmla="*/ 5246010 w 5246010"/>
              <a:gd name="connsiteY3" fmla="*/ 1894849 h 3747227"/>
              <a:gd name="connsiteX4" fmla="*/ 2585937 w 5246010"/>
              <a:gd name="connsiteY4" fmla="*/ 3746582 h 3747227"/>
              <a:gd name="connsiteX5" fmla="*/ 119828 w 5246010"/>
              <a:gd name="connsiteY5" fmla="*/ 2088813 h 3747227"/>
              <a:gd name="connsiteX0" fmla="*/ 119828 w 5246010"/>
              <a:gd name="connsiteY0" fmla="*/ 2084205 h 3742619"/>
              <a:gd name="connsiteX1" fmla="*/ 631802 w 5246010"/>
              <a:gd name="connsiteY1" fmla="*/ 746218 h 3742619"/>
              <a:gd name="connsiteX2" fmla="*/ 2585937 w 5246010"/>
              <a:gd name="connsiteY2" fmla="*/ 38508 h 3742619"/>
              <a:gd name="connsiteX3" fmla="*/ 5246010 w 5246010"/>
              <a:gd name="connsiteY3" fmla="*/ 1890241 h 3742619"/>
              <a:gd name="connsiteX4" fmla="*/ 2585937 w 5246010"/>
              <a:gd name="connsiteY4" fmla="*/ 3741974 h 3742619"/>
              <a:gd name="connsiteX5" fmla="*/ 119828 w 5246010"/>
              <a:gd name="connsiteY5" fmla="*/ 2084205 h 3742619"/>
              <a:gd name="connsiteX0" fmla="*/ 108498 w 5234680"/>
              <a:gd name="connsiteY0" fmla="*/ 2084205 h 3742619"/>
              <a:gd name="connsiteX1" fmla="*/ 620472 w 5234680"/>
              <a:gd name="connsiteY1" fmla="*/ 746218 h 3742619"/>
              <a:gd name="connsiteX2" fmla="*/ 2574607 w 5234680"/>
              <a:gd name="connsiteY2" fmla="*/ 38508 h 3742619"/>
              <a:gd name="connsiteX3" fmla="*/ 5234680 w 5234680"/>
              <a:gd name="connsiteY3" fmla="*/ 1890241 h 3742619"/>
              <a:gd name="connsiteX4" fmla="*/ 2574607 w 5234680"/>
              <a:gd name="connsiteY4" fmla="*/ 3741974 h 3742619"/>
              <a:gd name="connsiteX5" fmla="*/ 108498 w 5234680"/>
              <a:gd name="connsiteY5" fmla="*/ 2084205 h 3742619"/>
              <a:gd name="connsiteX0" fmla="*/ 149678 w 5054187"/>
              <a:gd name="connsiteY0" fmla="*/ 3234132 h 3827434"/>
              <a:gd name="connsiteX1" fmla="*/ 439979 w 5054187"/>
              <a:gd name="connsiteY1" fmla="*/ 746218 h 3827434"/>
              <a:gd name="connsiteX2" fmla="*/ 2394114 w 5054187"/>
              <a:gd name="connsiteY2" fmla="*/ 38508 h 3827434"/>
              <a:gd name="connsiteX3" fmla="*/ 5054187 w 5054187"/>
              <a:gd name="connsiteY3" fmla="*/ 1890241 h 3827434"/>
              <a:gd name="connsiteX4" fmla="*/ 2394114 w 5054187"/>
              <a:gd name="connsiteY4" fmla="*/ 3741974 h 3827434"/>
              <a:gd name="connsiteX5" fmla="*/ 149678 w 5054187"/>
              <a:gd name="connsiteY5" fmla="*/ 3234132 h 3827434"/>
              <a:gd name="connsiteX0" fmla="*/ 149678 w 5054187"/>
              <a:gd name="connsiteY0" fmla="*/ 3230006 h 3822282"/>
              <a:gd name="connsiteX1" fmla="*/ 439979 w 5054187"/>
              <a:gd name="connsiteY1" fmla="*/ 783656 h 3822282"/>
              <a:gd name="connsiteX2" fmla="*/ 2394114 w 5054187"/>
              <a:gd name="connsiteY2" fmla="*/ 34382 h 3822282"/>
              <a:gd name="connsiteX3" fmla="*/ 5054187 w 5054187"/>
              <a:gd name="connsiteY3" fmla="*/ 1886115 h 3822282"/>
              <a:gd name="connsiteX4" fmla="*/ 2394114 w 5054187"/>
              <a:gd name="connsiteY4" fmla="*/ 3737848 h 3822282"/>
              <a:gd name="connsiteX5" fmla="*/ 149678 w 5054187"/>
              <a:gd name="connsiteY5" fmla="*/ 3230006 h 3822282"/>
              <a:gd name="connsiteX0" fmla="*/ 149678 w 5054187"/>
              <a:gd name="connsiteY0" fmla="*/ 3233266 h 3825542"/>
              <a:gd name="connsiteX1" fmla="*/ 439979 w 5054187"/>
              <a:gd name="connsiteY1" fmla="*/ 786916 h 3825542"/>
              <a:gd name="connsiteX2" fmla="*/ 2394114 w 5054187"/>
              <a:gd name="connsiteY2" fmla="*/ 37642 h 3825542"/>
              <a:gd name="connsiteX3" fmla="*/ 5054187 w 5054187"/>
              <a:gd name="connsiteY3" fmla="*/ 1889375 h 3825542"/>
              <a:gd name="connsiteX4" fmla="*/ 2394114 w 5054187"/>
              <a:gd name="connsiteY4" fmla="*/ 3741108 h 3825542"/>
              <a:gd name="connsiteX5" fmla="*/ 149678 w 5054187"/>
              <a:gd name="connsiteY5" fmla="*/ 3233266 h 3825542"/>
              <a:gd name="connsiteX0" fmla="*/ 280238 w 4852238"/>
              <a:gd name="connsiteY0" fmla="*/ 3441084 h 3889652"/>
              <a:gd name="connsiteX1" fmla="*/ 238030 w 4852238"/>
              <a:gd name="connsiteY1" fmla="*/ 786916 h 3889652"/>
              <a:gd name="connsiteX2" fmla="*/ 2192165 w 4852238"/>
              <a:gd name="connsiteY2" fmla="*/ 37642 h 3889652"/>
              <a:gd name="connsiteX3" fmla="*/ 4852238 w 4852238"/>
              <a:gd name="connsiteY3" fmla="*/ 1889375 h 3889652"/>
              <a:gd name="connsiteX4" fmla="*/ 2192165 w 4852238"/>
              <a:gd name="connsiteY4" fmla="*/ 3741108 h 3889652"/>
              <a:gd name="connsiteX5" fmla="*/ 280238 w 4852238"/>
              <a:gd name="connsiteY5" fmla="*/ 3441084 h 3889652"/>
              <a:gd name="connsiteX0" fmla="*/ 404270 w 4977163"/>
              <a:gd name="connsiteY0" fmla="*/ 3441084 h 3611529"/>
              <a:gd name="connsiteX1" fmla="*/ 362062 w 4977163"/>
              <a:gd name="connsiteY1" fmla="*/ 786916 h 3611529"/>
              <a:gd name="connsiteX2" fmla="*/ 2316197 w 4977163"/>
              <a:gd name="connsiteY2" fmla="*/ 37642 h 3611529"/>
              <a:gd name="connsiteX3" fmla="*/ 4976270 w 4977163"/>
              <a:gd name="connsiteY3" fmla="*/ 1889375 h 3611529"/>
              <a:gd name="connsiteX4" fmla="*/ 4269688 w 4977163"/>
              <a:gd name="connsiteY4" fmla="*/ 3186927 h 3611529"/>
              <a:gd name="connsiteX5" fmla="*/ 404270 w 4977163"/>
              <a:gd name="connsiteY5" fmla="*/ 3441084 h 3611529"/>
              <a:gd name="connsiteX0" fmla="*/ 404270 w 4950875"/>
              <a:gd name="connsiteY0" fmla="*/ 3405278 h 3609403"/>
              <a:gd name="connsiteX1" fmla="*/ 362062 w 4950875"/>
              <a:gd name="connsiteY1" fmla="*/ 751110 h 3609403"/>
              <a:gd name="connsiteX2" fmla="*/ 2316197 w 4950875"/>
              <a:gd name="connsiteY2" fmla="*/ 1836 h 3609403"/>
              <a:gd name="connsiteX3" fmla="*/ 4948561 w 4950875"/>
              <a:gd name="connsiteY3" fmla="*/ 939169 h 3609403"/>
              <a:gd name="connsiteX4" fmla="*/ 4269688 w 4950875"/>
              <a:gd name="connsiteY4" fmla="*/ 3151121 h 3609403"/>
              <a:gd name="connsiteX5" fmla="*/ 404270 w 4950875"/>
              <a:gd name="connsiteY5" fmla="*/ 3405278 h 3609403"/>
              <a:gd name="connsiteX0" fmla="*/ 46083 w 4592688"/>
              <a:gd name="connsiteY0" fmla="*/ 3403442 h 3607567"/>
              <a:gd name="connsiteX1" fmla="*/ 1958010 w 4592688"/>
              <a:gd name="connsiteY1" fmla="*/ 0 h 3607567"/>
              <a:gd name="connsiteX2" fmla="*/ 4590374 w 4592688"/>
              <a:gd name="connsiteY2" fmla="*/ 937333 h 3607567"/>
              <a:gd name="connsiteX3" fmla="*/ 3911501 w 4592688"/>
              <a:gd name="connsiteY3" fmla="*/ 3149285 h 3607567"/>
              <a:gd name="connsiteX4" fmla="*/ 46083 w 4592688"/>
              <a:gd name="connsiteY4" fmla="*/ 3403442 h 3607567"/>
              <a:gd name="connsiteX0" fmla="*/ 510280 w 5056885"/>
              <a:gd name="connsiteY0" fmla="*/ 3211227 h 3454296"/>
              <a:gd name="connsiteX1" fmla="*/ 537989 w 5056885"/>
              <a:gd name="connsiteY1" fmla="*/ 29458 h 3454296"/>
              <a:gd name="connsiteX2" fmla="*/ 5054571 w 5056885"/>
              <a:gd name="connsiteY2" fmla="*/ 745118 h 3454296"/>
              <a:gd name="connsiteX3" fmla="*/ 4375698 w 5056885"/>
              <a:gd name="connsiteY3" fmla="*/ 2957070 h 3454296"/>
              <a:gd name="connsiteX4" fmla="*/ 510280 w 5056885"/>
              <a:gd name="connsiteY4" fmla="*/ 3211227 h 3454296"/>
              <a:gd name="connsiteX0" fmla="*/ 511165 w 5070815"/>
              <a:gd name="connsiteY0" fmla="*/ 3466590 h 3715939"/>
              <a:gd name="connsiteX1" fmla="*/ 538874 w 5070815"/>
              <a:gd name="connsiteY1" fmla="*/ 284821 h 3715939"/>
              <a:gd name="connsiteX2" fmla="*/ 5069311 w 5070815"/>
              <a:gd name="connsiteY2" fmla="*/ 848081 h 3715939"/>
              <a:gd name="connsiteX3" fmla="*/ 4376583 w 5070815"/>
              <a:gd name="connsiteY3" fmla="*/ 3212433 h 3715939"/>
              <a:gd name="connsiteX4" fmla="*/ 511165 w 5070815"/>
              <a:gd name="connsiteY4" fmla="*/ 3466590 h 3715939"/>
              <a:gd name="connsiteX0" fmla="*/ 511165 w 5070815"/>
              <a:gd name="connsiteY0" fmla="*/ 3540890 h 3790239"/>
              <a:gd name="connsiteX1" fmla="*/ 538874 w 5070815"/>
              <a:gd name="connsiteY1" fmla="*/ 359121 h 3790239"/>
              <a:gd name="connsiteX2" fmla="*/ 5069311 w 5070815"/>
              <a:gd name="connsiteY2" fmla="*/ 922381 h 3790239"/>
              <a:gd name="connsiteX3" fmla="*/ 4376583 w 5070815"/>
              <a:gd name="connsiteY3" fmla="*/ 3286733 h 3790239"/>
              <a:gd name="connsiteX4" fmla="*/ 511165 w 5070815"/>
              <a:gd name="connsiteY4" fmla="*/ 3540890 h 3790239"/>
              <a:gd name="connsiteX0" fmla="*/ 474594 w 5034244"/>
              <a:gd name="connsiteY0" fmla="*/ 3615146 h 3864495"/>
              <a:gd name="connsiteX1" fmla="*/ 502303 w 5034244"/>
              <a:gd name="connsiteY1" fmla="*/ 433377 h 3864495"/>
              <a:gd name="connsiteX2" fmla="*/ 5032740 w 5034244"/>
              <a:gd name="connsiteY2" fmla="*/ 996637 h 3864495"/>
              <a:gd name="connsiteX3" fmla="*/ 4340012 w 5034244"/>
              <a:gd name="connsiteY3" fmla="*/ 3360989 h 3864495"/>
              <a:gd name="connsiteX4" fmla="*/ 474594 w 5034244"/>
              <a:gd name="connsiteY4" fmla="*/ 3615146 h 3864495"/>
              <a:gd name="connsiteX0" fmla="*/ 443544 w 5003194"/>
              <a:gd name="connsiteY0" fmla="*/ 3615146 h 3889002"/>
              <a:gd name="connsiteX1" fmla="*/ 471253 w 5003194"/>
              <a:gd name="connsiteY1" fmla="*/ 433377 h 3889002"/>
              <a:gd name="connsiteX2" fmla="*/ 5001690 w 5003194"/>
              <a:gd name="connsiteY2" fmla="*/ 996637 h 3889002"/>
              <a:gd name="connsiteX3" fmla="*/ 4308962 w 5003194"/>
              <a:gd name="connsiteY3" fmla="*/ 3360989 h 3889002"/>
              <a:gd name="connsiteX4" fmla="*/ 443544 w 5003194"/>
              <a:gd name="connsiteY4" fmla="*/ 3615146 h 3889002"/>
              <a:gd name="connsiteX0" fmla="*/ 550432 w 5110082"/>
              <a:gd name="connsiteY0" fmla="*/ 3615146 h 3827784"/>
              <a:gd name="connsiteX1" fmla="*/ 578141 w 5110082"/>
              <a:gd name="connsiteY1" fmla="*/ 433377 h 3827784"/>
              <a:gd name="connsiteX2" fmla="*/ 5108578 w 5110082"/>
              <a:gd name="connsiteY2" fmla="*/ 996637 h 3827784"/>
              <a:gd name="connsiteX3" fmla="*/ 4415850 w 5110082"/>
              <a:gd name="connsiteY3" fmla="*/ 3360989 h 3827784"/>
              <a:gd name="connsiteX4" fmla="*/ 550432 w 5110082"/>
              <a:gd name="connsiteY4" fmla="*/ 3615146 h 3827784"/>
              <a:gd name="connsiteX0" fmla="*/ 678352 w 5028896"/>
              <a:gd name="connsiteY0" fmla="*/ 3526098 h 3742426"/>
              <a:gd name="connsiteX1" fmla="*/ 498243 w 5028896"/>
              <a:gd name="connsiteY1" fmla="*/ 358184 h 3742426"/>
              <a:gd name="connsiteX2" fmla="*/ 5028680 w 5028896"/>
              <a:gd name="connsiteY2" fmla="*/ 921444 h 3742426"/>
              <a:gd name="connsiteX3" fmla="*/ 4335952 w 5028896"/>
              <a:gd name="connsiteY3" fmla="*/ 3285796 h 3742426"/>
              <a:gd name="connsiteX4" fmla="*/ 678352 w 5028896"/>
              <a:gd name="connsiteY4" fmla="*/ 3526098 h 3742426"/>
              <a:gd name="connsiteX0" fmla="*/ 587686 w 4938230"/>
              <a:gd name="connsiteY0" fmla="*/ 3487778 h 3735635"/>
              <a:gd name="connsiteX1" fmla="*/ 449140 w 4938230"/>
              <a:gd name="connsiteY1" fmla="*/ 389136 h 3735635"/>
              <a:gd name="connsiteX2" fmla="*/ 4938014 w 4938230"/>
              <a:gd name="connsiteY2" fmla="*/ 883124 h 3735635"/>
              <a:gd name="connsiteX3" fmla="*/ 4245286 w 4938230"/>
              <a:gd name="connsiteY3" fmla="*/ 3247476 h 3735635"/>
              <a:gd name="connsiteX4" fmla="*/ 587686 w 4938230"/>
              <a:gd name="connsiteY4" fmla="*/ 3487778 h 3735635"/>
              <a:gd name="connsiteX0" fmla="*/ 581911 w 4932455"/>
              <a:gd name="connsiteY0" fmla="*/ 3542983 h 3790840"/>
              <a:gd name="connsiteX1" fmla="*/ 443365 w 4932455"/>
              <a:gd name="connsiteY1" fmla="*/ 444341 h 3790840"/>
              <a:gd name="connsiteX2" fmla="*/ 4932239 w 4932455"/>
              <a:gd name="connsiteY2" fmla="*/ 938329 h 3790840"/>
              <a:gd name="connsiteX3" fmla="*/ 4239511 w 4932455"/>
              <a:gd name="connsiteY3" fmla="*/ 3302681 h 3790840"/>
              <a:gd name="connsiteX4" fmla="*/ 581911 w 4932455"/>
              <a:gd name="connsiteY4" fmla="*/ 3542983 h 3790840"/>
              <a:gd name="connsiteX0" fmla="*/ 566574 w 4672493"/>
              <a:gd name="connsiteY0" fmla="*/ 3597334 h 3853652"/>
              <a:gd name="connsiteX1" fmla="*/ 428028 w 4672493"/>
              <a:gd name="connsiteY1" fmla="*/ 498692 h 3853652"/>
              <a:gd name="connsiteX2" fmla="*/ 4612102 w 4672493"/>
              <a:gd name="connsiteY2" fmla="*/ 798717 h 3853652"/>
              <a:gd name="connsiteX3" fmla="*/ 4224174 w 4672493"/>
              <a:gd name="connsiteY3" fmla="*/ 3357032 h 3853652"/>
              <a:gd name="connsiteX4" fmla="*/ 566574 w 4672493"/>
              <a:gd name="connsiteY4" fmla="*/ 3597334 h 3853652"/>
              <a:gd name="connsiteX0" fmla="*/ 563708 w 4644830"/>
              <a:gd name="connsiteY0" fmla="*/ 3648304 h 3908345"/>
              <a:gd name="connsiteX1" fmla="*/ 425162 w 4644830"/>
              <a:gd name="connsiteY1" fmla="*/ 549662 h 3908345"/>
              <a:gd name="connsiteX2" fmla="*/ 4567673 w 4644830"/>
              <a:gd name="connsiteY2" fmla="*/ 766560 h 3908345"/>
              <a:gd name="connsiteX3" fmla="*/ 4221308 w 4644830"/>
              <a:gd name="connsiteY3" fmla="*/ 3408002 h 3908345"/>
              <a:gd name="connsiteX4" fmla="*/ 563708 w 4644830"/>
              <a:gd name="connsiteY4" fmla="*/ 3648304 h 3908345"/>
              <a:gd name="connsiteX0" fmla="*/ 554851 w 4635973"/>
              <a:gd name="connsiteY0" fmla="*/ 3587108 h 3836041"/>
              <a:gd name="connsiteX1" fmla="*/ 430160 w 4635973"/>
              <a:gd name="connsiteY1" fmla="*/ 640866 h 3836041"/>
              <a:gd name="connsiteX2" fmla="*/ 4558816 w 4635973"/>
              <a:gd name="connsiteY2" fmla="*/ 705364 h 3836041"/>
              <a:gd name="connsiteX3" fmla="*/ 4212451 w 4635973"/>
              <a:gd name="connsiteY3" fmla="*/ 3346806 h 3836041"/>
              <a:gd name="connsiteX4" fmla="*/ 554851 w 4635973"/>
              <a:gd name="connsiteY4" fmla="*/ 3587108 h 3836041"/>
              <a:gd name="connsiteX0" fmla="*/ 554851 w 4635973"/>
              <a:gd name="connsiteY0" fmla="*/ 3493600 h 3742533"/>
              <a:gd name="connsiteX1" fmla="*/ 430160 w 4635973"/>
              <a:gd name="connsiteY1" fmla="*/ 547358 h 3742533"/>
              <a:gd name="connsiteX2" fmla="*/ 4558816 w 4635973"/>
              <a:gd name="connsiteY2" fmla="*/ 611856 h 3742533"/>
              <a:gd name="connsiteX3" fmla="*/ 4212451 w 4635973"/>
              <a:gd name="connsiteY3" fmla="*/ 3253298 h 3742533"/>
              <a:gd name="connsiteX4" fmla="*/ 554851 w 4635973"/>
              <a:gd name="connsiteY4" fmla="*/ 3493600 h 3742533"/>
              <a:gd name="connsiteX0" fmla="*/ 554851 w 4725680"/>
              <a:gd name="connsiteY0" fmla="*/ 3493600 h 3742533"/>
              <a:gd name="connsiteX1" fmla="*/ 430160 w 4725680"/>
              <a:gd name="connsiteY1" fmla="*/ 547358 h 3742533"/>
              <a:gd name="connsiteX2" fmla="*/ 4558816 w 4725680"/>
              <a:gd name="connsiteY2" fmla="*/ 611856 h 3742533"/>
              <a:gd name="connsiteX3" fmla="*/ 4212451 w 4725680"/>
              <a:gd name="connsiteY3" fmla="*/ 3253298 h 3742533"/>
              <a:gd name="connsiteX4" fmla="*/ 554851 w 4725680"/>
              <a:gd name="connsiteY4" fmla="*/ 3493600 h 3742533"/>
              <a:gd name="connsiteX0" fmla="*/ 540552 w 4637461"/>
              <a:gd name="connsiteY0" fmla="*/ 3493600 h 3791039"/>
              <a:gd name="connsiteX1" fmla="*/ 415861 w 4637461"/>
              <a:gd name="connsiteY1" fmla="*/ 547358 h 3791039"/>
              <a:gd name="connsiteX2" fmla="*/ 4544517 w 4637461"/>
              <a:gd name="connsiteY2" fmla="*/ 611856 h 3791039"/>
              <a:gd name="connsiteX3" fmla="*/ 3934916 w 4637461"/>
              <a:gd name="connsiteY3" fmla="*/ 3364134 h 3791039"/>
              <a:gd name="connsiteX4" fmla="*/ 540552 w 4637461"/>
              <a:gd name="connsiteY4" fmla="*/ 3493600 h 3791039"/>
              <a:gd name="connsiteX0" fmla="*/ 540552 w 4637461"/>
              <a:gd name="connsiteY0" fmla="*/ 3316573 h 3614012"/>
              <a:gd name="connsiteX1" fmla="*/ 415861 w 4637461"/>
              <a:gd name="connsiteY1" fmla="*/ 370331 h 3614012"/>
              <a:gd name="connsiteX2" fmla="*/ 4544517 w 4637461"/>
              <a:gd name="connsiteY2" fmla="*/ 434829 h 3614012"/>
              <a:gd name="connsiteX3" fmla="*/ 3934916 w 4637461"/>
              <a:gd name="connsiteY3" fmla="*/ 3187107 h 3614012"/>
              <a:gd name="connsiteX4" fmla="*/ 540552 w 4637461"/>
              <a:gd name="connsiteY4" fmla="*/ 3316573 h 3614012"/>
              <a:gd name="connsiteX0" fmla="*/ 534793 w 4563369"/>
              <a:gd name="connsiteY0" fmla="*/ 3316573 h 3614012"/>
              <a:gd name="connsiteX1" fmla="*/ 410102 w 4563369"/>
              <a:gd name="connsiteY1" fmla="*/ 370331 h 3614012"/>
              <a:gd name="connsiteX2" fmla="*/ 4455630 w 4563369"/>
              <a:gd name="connsiteY2" fmla="*/ 434829 h 3614012"/>
              <a:gd name="connsiteX3" fmla="*/ 3929157 w 4563369"/>
              <a:gd name="connsiteY3" fmla="*/ 3187107 h 3614012"/>
              <a:gd name="connsiteX4" fmla="*/ 534793 w 4563369"/>
              <a:gd name="connsiteY4" fmla="*/ 3316573 h 3614012"/>
              <a:gd name="connsiteX0" fmla="*/ 534793 w 4637112"/>
              <a:gd name="connsiteY0" fmla="*/ 3316573 h 3614012"/>
              <a:gd name="connsiteX1" fmla="*/ 410102 w 4637112"/>
              <a:gd name="connsiteY1" fmla="*/ 370331 h 3614012"/>
              <a:gd name="connsiteX2" fmla="*/ 4455630 w 4637112"/>
              <a:gd name="connsiteY2" fmla="*/ 434829 h 3614012"/>
              <a:gd name="connsiteX3" fmla="*/ 3929157 w 4637112"/>
              <a:gd name="connsiteY3" fmla="*/ 3187107 h 3614012"/>
              <a:gd name="connsiteX4" fmla="*/ 534793 w 4637112"/>
              <a:gd name="connsiteY4" fmla="*/ 3316573 h 3614012"/>
              <a:gd name="connsiteX0" fmla="*/ 534793 w 4637112"/>
              <a:gd name="connsiteY0" fmla="*/ 3306331 h 3603770"/>
              <a:gd name="connsiteX1" fmla="*/ 410102 w 4637112"/>
              <a:gd name="connsiteY1" fmla="*/ 360089 h 3603770"/>
              <a:gd name="connsiteX2" fmla="*/ 4455630 w 4637112"/>
              <a:gd name="connsiteY2" fmla="*/ 424587 h 3603770"/>
              <a:gd name="connsiteX3" fmla="*/ 3929157 w 4637112"/>
              <a:gd name="connsiteY3" fmla="*/ 3176865 h 3603770"/>
              <a:gd name="connsiteX4" fmla="*/ 534793 w 4637112"/>
              <a:gd name="connsiteY4" fmla="*/ 3306331 h 3603770"/>
              <a:gd name="connsiteX0" fmla="*/ 534793 w 4637112"/>
              <a:gd name="connsiteY0" fmla="*/ 3386076 h 3683515"/>
              <a:gd name="connsiteX1" fmla="*/ 410102 w 4637112"/>
              <a:gd name="connsiteY1" fmla="*/ 439834 h 3683515"/>
              <a:gd name="connsiteX2" fmla="*/ 4455630 w 4637112"/>
              <a:gd name="connsiteY2" fmla="*/ 504332 h 3683515"/>
              <a:gd name="connsiteX3" fmla="*/ 3929157 w 4637112"/>
              <a:gd name="connsiteY3" fmla="*/ 3256610 h 3683515"/>
              <a:gd name="connsiteX4" fmla="*/ 534793 w 4637112"/>
              <a:gd name="connsiteY4" fmla="*/ 3386076 h 3683515"/>
              <a:gd name="connsiteX0" fmla="*/ 534793 w 4637112"/>
              <a:gd name="connsiteY0" fmla="*/ 3353210 h 3647692"/>
              <a:gd name="connsiteX1" fmla="*/ 410102 w 4637112"/>
              <a:gd name="connsiteY1" fmla="*/ 406968 h 3647692"/>
              <a:gd name="connsiteX2" fmla="*/ 4455630 w 4637112"/>
              <a:gd name="connsiteY2" fmla="*/ 526885 h 3647692"/>
              <a:gd name="connsiteX3" fmla="*/ 3929157 w 4637112"/>
              <a:gd name="connsiteY3" fmla="*/ 3223744 h 3647692"/>
              <a:gd name="connsiteX4" fmla="*/ 534793 w 4637112"/>
              <a:gd name="connsiteY4" fmla="*/ 3353210 h 3647692"/>
              <a:gd name="connsiteX0" fmla="*/ 534793 w 4630964"/>
              <a:gd name="connsiteY0" fmla="*/ 3353210 h 3647692"/>
              <a:gd name="connsiteX1" fmla="*/ 410102 w 4630964"/>
              <a:gd name="connsiteY1" fmla="*/ 406968 h 3647692"/>
              <a:gd name="connsiteX2" fmla="*/ 4455630 w 4630964"/>
              <a:gd name="connsiteY2" fmla="*/ 526885 h 3647692"/>
              <a:gd name="connsiteX3" fmla="*/ 3929157 w 4630964"/>
              <a:gd name="connsiteY3" fmla="*/ 3223744 h 3647692"/>
              <a:gd name="connsiteX4" fmla="*/ 534793 w 4630964"/>
              <a:gd name="connsiteY4" fmla="*/ 3353210 h 3647692"/>
              <a:gd name="connsiteX0" fmla="*/ 448555 w 4731201"/>
              <a:gd name="connsiteY0" fmla="*/ 3191581 h 3546266"/>
              <a:gd name="connsiteX1" fmla="*/ 503973 w 4731201"/>
              <a:gd name="connsiteY1" fmla="*/ 397739 h 3546266"/>
              <a:gd name="connsiteX2" fmla="*/ 4549501 w 4731201"/>
              <a:gd name="connsiteY2" fmla="*/ 517656 h 3546266"/>
              <a:gd name="connsiteX3" fmla="*/ 4023028 w 4731201"/>
              <a:gd name="connsiteY3" fmla="*/ 3214515 h 3546266"/>
              <a:gd name="connsiteX4" fmla="*/ 448555 w 4731201"/>
              <a:gd name="connsiteY4" fmla="*/ 3191581 h 3546266"/>
              <a:gd name="connsiteX0" fmla="*/ 496587 w 4779233"/>
              <a:gd name="connsiteY0" fmla="*/ 3191581 h 3521160"/>
              <a:gd name="connsiteX1" fmla="*/ 552005 w 4779233"/>
              <a:gd name="connsiteY1" fmla="*/ 397739 h 3521160"/>
              <a:gd name="connsiteX2" fmla="*/ 4597533 w 4779233"/>
              <a:gd name="connsiteY2" fmla="*/ 517656 h 3521160"/>
              <a:gd name="connsiteX3" fmla="*/ 4071060 w 4779233"/>
              <a:gd name="connsiteY3" fmla="*/ 3214515 h 3521160"/>
              <a:gd name="connsiteX4" fmla="*/ 496587 w 4779233"/>
              <a:gd name="connsiteY4" fmla="*/ 3191581 h 3521160"/>
              <a:gd name="connsiteX0" fmla="*/ 346453 w 4629099"/>
              <a:gd name="connsiteY0" fmla="*/ 3191581 h 3511459"/>
              <a:gd name="connsiteX1" fmla="*/ 401871 w 4629099"/>
              <a:gd name="connsiteY1" fmla="*/ 397739 h 3511459"/>
              <a:gd name="connsiteX2" fmla="*/ 4447399 w 4629099"/>
              <a:gd name="connsiteY2" fmla="*/ 517656 h 3511459"/>
              <a:gd name="connsiteX3" fmla="*/ 3920926 w 4629099"/>
              <a:gd name="connsiteY3" fmla="*/ 3214515 h 3511459"/>
              <a:gd name="connsiteX4" fmla="*/ 346453 w 4629099"/>
              <a:gd name="connsiteY4" fmla="*/ 3191581 h 3511459"/>
              <a:gd name="connsiteX0" fmla="*/ 340682 w 4559606"/>
              <a:gd name="connsiteY0" fmla="*/ 3159835 h 3476027"/>
              <a:gd name="connsiteX1" fmla="*/ 396100 w 4559606"/>
              <a:gd name="connsiteY1" fmla="*/ 365993 h 3476027"/>
              <a:gd name="connsiteX2" fmla="*/ 4358501 w 4559606"/>
              <a:gd name="connsiteY2" fmla="*/ 541328 h 3476027"/>
              <a:gd name="connsiteX3" fmla="*/ 3915155 w 4559606"/>
              <a:gd name="connsiteY3" fmla="*/ 3182769 h 3476027"/>
              <a:gd name="connsiteX4" fmla="*/ 340682 w 4559606"/>
              <a:gd name="connsiteY4" fmla="*/ 3159835 h 3476027"/>
              <a:gd name="connsiteX0" fmla="*/ 340682 w 4559606"/>
              <a:gd name="connsiteY0" fmla="*/ 3186021 h 3502213"/>
              <a:gd name="connsiteX1" fmla="*/ 396100 w 4559606"/>
              <a:gd name="connsiteY1" fmla="*/ 392179 h 3502213"/>
              <a:gd name="connsiteX2" fmla="*/ 4358501 w 4559606"/>
              <a:gd name="connsiteY2" fmla="*/ 567514 h 3502213"/>
              <a:gd name="connsiteX3" fmla="*/ 3915155 w 4559606"/>
              <a:gd name="connsiteY3" fmla="*/ 3208955 h 3502213"/>
              <a:gd name="connsiteX4" fmla="*/ 340682 w 4559606"/>
              <a:gd name="connsiteY4" fmla="*/ 3186021 h 3502213"/>
              <a:gd name="connsiteX0" fmla="*/ 340682 w 4645549"/>
              <a:gd name="connsiteY0" fmla="*/ 3186021 h 3502213"/>
              <a:gd name="connsiteX1" fmla="*/ 396100 w 4645549"/>
              <a:gd name="connsiteY1" fmla="*/ 392179 h 3502213"/>
              <a:gd name="connsiteX2" fmla="*/ 4358501 w 4645549"/>
              <a:gd name="connsiteY2" fmla="*/ 567514 h 3502213"/>
              <a:gd name="connsiteX3" fmla="*/ 3915155 w 4645549"/>
              <a:gd name="connsiteY3" fmla="*/ 3208955 h 3502213"/>
              <a:gd name="connsiteX4" fmla="*/ 340682 w 4645549"/>
              <a:gd name="connsiteY4" fmla="*/ 3186021 h 3502213"/>
              <a:gd name="connsiteX0" fmla="*/ 542410 w 4847277"/>
              <a:gd name="connsiteY0" fmla="*/ 3213731 h 3568368"/>
              <a:gd name="connsiteX1" fmla="*/ 431573 w 4847277"/>
              <a:gd name="connsiteY1" fmla="*/ 364470 h 3568368"/>
              <a:gd name="connsiteX2" fmla="*/ 4560229 w 4847277"/>
              <a:gd name="connsiteY2" fmla="*/ 595224 h 3568368"/>
              <a:gd name="connsiteX3" fmla="*/ 4116883 w 4847277"/>
              <a:gd name="connsiteY3" fmla="*/ 3236665 h 3568368"/>
              <a:gd name="connsiteX4" fmla="*/ 542410 w 4847277"/>
              <a:gd name="connsiteY4" fmla="*/ 3213731 h 3568368"/>
              <a:gd name="connsiteX0" fmla="*/ 535793 w 4769033"/>
              <a:gd name="connsiteY0" fmla="*/ 3294227 h 3657593"/>
              <a:gd name="connsiteX1" fmla="*/ 424956 w 4769033"/>
              <a:gd name="connsiteY1" fmla="*/ 444966 h 3657593"/>
              <a:gd name="connsiteX2" fmla="*/ 4456630 w 4769033"/>
              <a:gd name="connsiteY2" fmla="*/ 537174 h 3657593"/>
              <a:gd name="connsiteX3" fmla="*/ 4110266 w 4769033"/>
              <a:gd name="connsiteY3" fmla="*/ 3317161 h 3657593"/>
              <a:gd name="connsiteX4" fmla="*/ 535793 w 4769033"/>
              <a:gd name="connsiteY4" fmla="*/ 3294227 h 3657593"/>
              <a:gd name="connsiteX0" fmla="*/ 429853 w 4909377"/>
              <a:gd name="connsiteY0" fmla="*/ 3133116 h 3572583"/>
              <a:gd name="connsiteX1" fmla="*/ 554543 w 4909377"/>
              <a:gd name="connsiteY1" fmla="*/ 436255 h 3572583"/>
              <a:gd name="connsiteX2" fmla="*/ 4586217 w 4909377"/>
              <a:gd name="connsiteY2" fmla="*/ 528463 h 3572583"/>
              <a:gd name="connsiteX3" fmla="*/ 4239853 w 4909377"/>
              <a:gd name="connsiteY3" fmla="*/ 3308450 h 3572583"/>
              <a:gd name="connsiteX4" fmla="*/ 429853 w 4909377"/>
              <a:gd name="connsiteY4" fmla="*/ 3133116 h 3572583"/>
              <a:gd name="connsiteX0" fmla="*/ 458206 w 4865256"/>
              <a:gd name="connsiteY0" fmla="*/ 3147757 h 3579649"/>
              <a:gd name="connsiteX1" fmla="*/ 513624 w 4865256"/>
              <a:gd name="connsiteY1" fmla="*/ 437041 h 3579649"/>
              <a:gd name="connsiteX2" fmla="*/ 4545298 w 4865256"/>
              <a:gd name="connsiteY2" fmla="*/ 529249 h 3579649"/>
              <a:gd name="connsiteX3" fmla="*/ 4198934 w 4865256"/>
              <a:gd name="connsiteY3" fmla="*/ 3309236 h 3579649"/>
              <a:gd name="connsiteX4" fmla="*/ 458206 w 4865256"/>
              <a:gd name="connsiteY4" fmla="*/ 3147757 h 3579649"/>
              <a:gd name="connsiteX0" fmla="*/ 396953 w 4804003"/>
              <a:gd name="connsiteY0" fmla="*/ 3147757 h 3601900"/>
              <a:gd name="connsiteX1" fmla="*/ 452371 w 4804003"/>
              <a:gd name="connsiteY1" fmla="*/ 437041 h 3601900"/>
              <a:gd name="connsiteX2" fmla="*/ 4484045 w 4804003"/>
              <a:gd name="connsiteY2" fmla="*/ 529249 h 3601900"/>
              <a:gd name="connsiteX3" fmla="*/ 4137681 w 4804003"/>
              <a:gd name="connsiteY3" fmla="*/ 3309236 h 3601900"/>
              <a:gd name="connsiteX4" fmla="*/ 396953 w 4804003"/>
              <a:gd name="connsiteY4" fmla="*/ 3147757 h 3601900"/>
              <a:gd name="connsiteX0" fmla="*/ 396953 w 4804003"/>
              <a:gd name="connsiteY0" fmla="*/ 3147757 h 3601900"/>
              <a:gd name="connsiteX1" fmla="*/ 452371 w 4804003"/>
              <a:gd name="connsiteY1" fmla="*/ 437041 h 3601900"/>
              <a:gd name="connsiteX2" fmla="*/ 4484045 w 4804003"/>
              <a:gd name="connsiteY2" fmla="*/ 529249 h 3601900"/>
              <a:gd name="connsiteX3" fmla="*/ 4137681 w 4804003"/>
              <a:gd name="connsiteY3" fmla="*/ 3309236 h 3601900"/>
              <a:gd name="connsiteX4" fmla="*/ 396953 w 4804003"/>
              <a:gd name="connsiteY4" fmla="*/ 3147757 h 3601900"/>
              <a:gd name="connsiteX0" fmla="*/ 506693 w 4913743"/>
              <a:gd name="connsiteY0" fmla="*/ 3147757 h 3583989"/>
              <a:gd name="connsiteX1" fmla="*/ 562111 w 4913743"/>
              <a:gd name="connsiteY1" fmla="*/ 437041 h 3583989"/>
              <a:gd name="connsiteX2" fmla="*/ 4593785 w 4913743"/>
              <a:gd name="connsiteY2" fmla="*/ 529249 h 3583989"/>
              <a:gd name="connsiteX3" fmla="*/ 4247421 w 4913743"/>
              <a:gd name="connsiteY3" fmla="*/ 3309236 h 3583989"/>
              <a:gd name="connsiteX4" fmla="*/ 506693 w 4913743"/>
              <a:gd name="connsiteY4" fmla="*/ 3147757 h 3583989"/>
              <a:gd name="connsiteX0" fmla="*/ 506693 w 4913743"/>
              <a:gd name="connsiteY0" fmla="*/ 3285678 h 3721910"/>
              <a:gd name="connsiteX1" fmla="*/ 562111 w 4913743"/>
              <a:gd name="connsiteY1" fmla="*/ 574962 h 3721910"/>
              <a:gd name="connsiteX2" fmla="*/ 4593785 w 4913743"/>
              <a:gd name="connsiteY2" fmla="*/ 667170 h 3721910"/>
              <a:gd name="connsiteX3" fmla="*/ 4247421 w 4913743"/>
              <a:gd name="connsiteY3" fmla="*/ 3447157 h 3721910"/>
              <a:gd name="connsiteX4" fmla="*/ 506693 w 4913743"/>
              <a:gd name="connsiteY4" fmla="*/ 3285678 h 3721910"/>
              <a:gd name="connsiteX0" fmla="*/ 506693 w 5243176"/>
              <a:gd name="connsiteY0" fmla="*/ 3187287 h 3623519"/>
              <a:gd name="connsiteX1" fmla="*/ 562111 w 5243176"/>
              <a:gd name="connsiteY1" fmla="*/ 476571 h 3623519"/>
              <a:gd name="connsiteX2" fmla="*/ 4593785 w 5243176"/>
              <a:gd name="connsiteY2" fmla="*/ 568779 h 3623519"/>
              <a:gd name="connsiteX3" fmla="*/ 4247421 w 5243176"/>
              <a:gd name="connsiteY3" fmla="*/ 3348766 h 3623519"/>
              <a:gd name="connsiteX4" fmla="*/ 506693 w 5243176"/>
              <a:gd name="connsiteY4" fmla="*/ 3187287 h 3623519"/>
              <a:gd name="connsiteX0" fmla="*/ 482733 w 4926718"/>
              <a:gd name="connsiteY0" fmla="*/ 3241550 h 3683603"/>
              <a:gd name="connsiteX1" fmla="*/ 538151 w 4926718"/>
              <a:gd name="connsiteY1" fmla="*/ 530834 h 3683603"/>
              <a:gd name="connsiteX2" fmla="*/ 4154189 w 4926718"/>
              <a:gd name="connsiteY2" fmla="*/ 539915 h 3683603"/>
              <a:gd name="connsiteX3" fmla="*/ 4223461 w 4926718"/>
              <a:gd name="connsiteY3" fmla="*/ 3403029 h 3683603"/>
              <a:gd name="connsiteX4" fmla="*/ 482733 w 4926718"/>
              <a:gd name="connsiteY4" fmla="*/ 3241550 h 3683603"/>
              <a:gd name="connsiteX0" fmla="*/ 418559 w 4584236"/>
              <a:gd name="connsiteY0" fmla="*/ 2990221 h 3421606"/>
              <a:gd name="connsiteX1" fmla="*/ 501687 w 4584236"/>
              <a:gd name="connsiteY1" fmla="*/ 404196 h 3421606"/>
              <a:gd name="connsiteX2" fmla="*/ 4090015 w 4584236"/>
              <a:gd name="connsiteY2" fmla="*/ 288586 h 3421606"/>
              <a:gd name="connsiteX3" fmla="*/ 4159287 w 4584236"/>
              <a:gd name="connsiteY3" fmla="*/ 3151700 h 3421606"/>
              <a:gd name="connsiteX4" fmla="*/ 418559 w 4584236"/>
              <a:gd name="connsiteY4" fmla="*/ 2990221 h 3421606"/>
              <a:gd name="connsiteX0" fmla="*/ 346656 w 4512333"/>
              <a:gd name="connsiteY0" fmla="*/ 3067552 h 3498937"/>
              <a:gd name="connsiteX1" fmla="*/ 429784 w 4512333"/>
              <a:gd name="connsiteY1" fmla="*/ 481527 h 3498937"/>
              <a:gd name="connsiteX2" fmla="*/ 4018112 w 4512333"/>
              <a:gd name="connsiteY2" fmla="*/ 365917 h 3498937"/>
              <a:gd name="connsiteX3" fmla="*/ 4087384 w 4512333"/>
              <a:gd name="connsiteY3" fmla="*/ 3229031 h 3498937"/>
              <a:gd name="connsiteX4" fmla="*/ 346656 w 4512333"/>
              <a:gd name="connsiteY4" fmla="*/ 3067552 h 3498937"/>
              <a:gd name="connsiteX0" fmla="*/ 271464 w 4437141"/>
              <a:gd name="connsiteY0" fmla="*/ 3088424 h 3519809"/>
              <a:gd name="connsiteX1" fmla="*/ 354592 w 4437141"/>
              <a:gd name="connsiteY1" fmla="*/ 502399 h 3519809"/>
              <a:gd name="connsiteX2" fmla="*/ 3942920 w 4437141"/>
              <a:gd name="connsiteY2" fmla="*/ 386789 h 3519809"/>
              <a:gd name="connsiteX3" fmla="*/ 4012192 w 4437141"/>
              <a:gd name="connsiteY3" fmla="*/ 3249903 h 3519809"/>
              <a:gd name="connsiteX4" fmla="*/ 271464 w 4437141"/>
              <a:gd name="connsiteY4" fmla="*/ 3088424 h 3519809"/>
              <a:gd name="connsiteX0" fmla="*/ 373412 w 4672018"/>
              <a:gd name="connsiteY0" fmla="*/ 2990221 h 3421606"/>
              <a:gd name="connsiteX1" fmla="*/ 581231 w 4672018"/>
              <a:gd name="connsiteY1" fmla="*/ 404196 h 3421606"/>
              <a:gd name="connsiteX2" fmla="*/ 4169559 w 4672018"/>
              <a:gd name="connsiteY2" fmla="*/ 288586 h 3421606"/>
              <a:gd name="connsiteX3" fmla="*/ 4238831 w 4672018"/>
              <a:gd name="connsiteY3" fmla="*/ 3151700 h 3421606"/>
              <a:gd name="connsiteX4" fmla="*/ 373412 w 4672018"/>
              <a:gd name="connsiteY4" fmla="*/ 2990221 h 3421606"/>
              <a:gd name="connsiteX0" fmla="*/ 392769 w 4693799"/>
              <a:gd name="connsiteY0" fmla="*/ 3062356 h 3500814"/>
              <a:gd name="connsiteX1" fmla="*/ 559024 w 4693799"/>
              <a:gd name="connsiteY1" fmla="*/ 337785 h 3500814"/>
              <a:gd name="connsiteX2" fmla="*/ 4188916 w 4693799"/>
              <a:gd name="connsiteY2" fmla="*/ 360721 h 3500814"/>
              <a:gd name="connsiteX3" fmla="*/ 4258188 w 4693799"/>
              <a:gd name="connsiteY3" fmla="*/ 3223835 h 3500814"/>
              <a:gd name="connsiteX4" fmla="*/ 392769 w 4693799"/>
              <a:gd name="connsiteY4" fmla="*/ 3062356 h 3500814"/>
              <a:gd name="connsiteX0" fmla="*/ 408157 w 4854404"/>
              <a:gd name="connsiteY0" fmla="*/ 3051289 h 3380097"/>
              <a:gd name="connsiteX1" fmla="*/ 574412 w 4854404"/>
              <a:gd name="connsiteY1" fmla="*/ 326718 h 3380097"/>
              <a:gd name="connsiteX2" fmla="*/ 4204304 w 4854404"/>
              <a:gd name="connsiteY2" fmla="*/ 349654 h 3380097"/>
              <a:gd name="connsiteX3" fmla="*/ 4495249 w 4854404"/>
              <a:gd name="connsiteY3" fmla="*/ 3032659 h 3380097"/>
              <a:gd name="connsiteX4" fmla="*/ 408157 w 4854404"/>
              <a:gd name="connsiteY4" fmla="*/ 3051289 h 3380097"/>
              <a:gd name="connsiteX0" fmla="*/ 417066 w 4939171"/>
              <a:gd name="connsiteY0" fmla="*/ 3066666 h 3397171"/>
              <a:gd name="connsiteX1" fmla="*/ 583321 w 4939171"/>
              <a:gd name="connsiteY1" fmla="*/ 342095 h 3397171"/>
              <a:gd name="connsiteX2" fmla="*/ 4379468 w 4939171"/>
              <a:gd name="connsiteY2" fmla="*/ 337322 h 3397171"/>
              <a:gd name="connsiteX3" fmla="*/ 4504158 w 4939171"/>
              <a:gd name="connsiteY3" fmla="*/ 3048036 h 3397171"/>
              <a:gd name="connsiteX4" fmla="*/ 417066 w 4939171"/>
              <a:gd name="connsiteY4" fmla="*/ 3066666 h 3397171"/>
              <a:gd name="connsiteX0" fmla="*/ 420823 w 4978418"/>
              <a:gd name="connsiteY0" fmla="*/ 3066666 h 3397171"/>
              <a:gd name="connsiteX1" fmla="*/ 587078 w 4978418"/>
              <a:gd name="connsiteY1" fmla="*/ 342095 h 3397171"/>
              <a:gd name="connsiteX2" fmla="*/ 4452497 w 4978418"/>
              <a:gd name="connsiteY2" fmla="*/ 337322 h 3397171"/>
              <a:gd name="connsiteX3" fmla="*/ 4507915 w 4978418"/>
              <a:gd name="connsiteY3" fmla="*/ 3048036 h 3397171"/>
              <a:gd name="connsiteX4" fmla="*/ 420823 w 4978418"/>
              <a:gd name="connsiteY4" fmla="*/ 3066666 h 3397171"/>
              <a:gd name="connsiteX0" fmla="*/ 480667 w 4875935"/>
              <a:gd name="connsiteY0" fmla="*/ 3125546 h 3433550"/>
              <a:gd name="connsiteX1" fmla="*/ 494522 w 4875935"/>
              <a:gd name="connsiteY1" fmla="*/ 345556 h 3433550"/>
              <a:gd name="connsiteX2" fmla="*/ 4359941 w 4875935"/>
              <a:gd name="connsiteY2" fmla="*/ 340783 h 3433550"/>
              <a:gd name="connsiteX3" fmla="*/ 4415359 w 4875935"/>
              <a:gd name="connsiteY3" fmla="*/ 3051497 h 3433550"/>
              <a:gd name="connsiteX4" fmla="*/ 480667 w 4875935"/>
              <a:gd name="connsiteY4" fmla="*/ 3125546 h 3433550"/>
              <a:gd name="connsiteX0" fmla="*/ 545484 w 4940752"/>
              <a:gd name="connsiteY0" fmla="*/ 3125546 h 3390194"/>
              <a:gd name="connsiteX1" fmla="*/ 559339 w 4940752"/>
              <a:gd name="connsiteY1" fmla="*/ 345556 h 3390194"/>
              <a:gd name="connsiteX2" fmla="*/ 4424758 w 4940752"/>
              <a:gd name="connsiteY2" fmla="*/ 340783 h 3390194"/>
              <a:gd name="connsiteX3" fmla="*/ 4480176 w 4940752"/>
              <a:gd name="connsiteY3" fmla="*/ 3051497 h 3390194"/>
              <a:gd name="connsiteX4" fmla="*/ 545484 w 4940752"/>
              <a:gd name="connsiteY4" fmla="*/ 3125546 h 3390194"/>
              <a:gd name="connsiteX0" fmla="*/ 524411 w 4978698"/>
              <a:gd name="connsiteY0" fmla="*/ 3154992 h 3408102"/>
              <a:gd name="connsiteX1" fmla="*/ 593684 w 4978698"/>
              <a:gd name="connsiteY1" fmla="*/ 347293 h 3408102"/>
              <a:gd name="connsiteX2" fmla="*/ 4459103 w 4978698"/>
              <a:gd name="connsiteY2" fmla="*/ 342520 h 3408102"/>
              <a:gd name="connsiteX3" fmla="*/ 4514521 w 4978698"/>
              <a:gd name="connsiteY3" fmla="*/ 3053234 h 3408102"/>
              <a:gd name="connsiteX4" fmla="*/ 524411 w 4978698"/>
              <a:gd name="connsiteY4" fmla="*/ 3154992 h 3408102"/>
              <a:gd name="connsiteX0" fmla="*/ 321496 w 4775783"/>
              <a:gd name="connsiteY0" fmla="*/ 3154992 h 3408102"/>
              <a:gd name="connsiteX1" fmla="*/ 390769 w 4775783"/>
              <a:gd name="connsiteY1" fmla="*/ 347293 h 3408102"/>
              <a:gd name="connsiteX2" fmla="*/ 4256188 w 4775783"/>
              <a:gd name="connsiteY2" fmla="*/ 342520 h 3408102"/>
              <a:gd name="connsiteX3" fmla="*/ 4311606 w 4775783"/>
              <a:gd name="connsiteY3" fmla="*/ 3053234 h 3408102"/>
              <a:gd name="connsiteX4" fmla="*/ 321496 w 4775783"/>
              <a:gd name="connsiteY4" fmla="*/ 3154992 h 3408102"/>
              <a:gd name="connsiteX0" fmla="*/ 354200 w 4808487"/>
              <a:gd name="connsiteY0" fmla="*/ 3154992 h 3402695"/>
              <a:gd name="connsiteX1" fmla="*/ 423473 w 4808487"/>
              <a:gd name="connsiteY1" fmla="*/ 347293 h 3402695"/>
              <a:gd name="connsiteX2" fmla="*/ 4288892 w 4808487"/>
              <a:gd name="connsiteY2" fmla="*/ 342520 h 3402695"/>
              <a:gd name="connsiteX3" fmla="*/ 4344310 w 4808487"/>
              <a:gd name="connsiteY3" fmla="*/ 3053234 h 3402695"/>
              <a:gd name="connsiteX4" fmla="*/ 354200 w 4808487"/>
              <a:gd name="connsiteY4" fmla="*/ 3154992 h 3402695"/>
              <a:gd name="connsiteX0" fmla="*/ 261718 w 4952179"/>
              <a:gd name="connsiteY0" fmla="*/ 2993093 h 3312684"/>
              <a:gd name="connsiteX1" fmla="*/ 552663 w 4952179"/>
              <a:gd name="connsiteY1" fmla="*/ 337794 h 3312684"/>
              <a:gd name="connsiteX2" fmla="*/ 4418082 w 4952179"/>
              <a:gd name="connsiteY2" fmla="*/ 333021 h 3312684"/>
              <a:gd name="connsiteX3" fmla="*/ 4473500 w 4952179"/>
              <a:gd name="connsiteY3" fmla="*/ 3043735 h 3312684"/>
              <a:gd name="connsiteX4" fmla="*/ 261718 w 4952179"/>
              <a:gd name="connsiteY4" fmla="*/ 2993093 h 3312684"/>
              <a:gd name="connsiteX0" fmla="*/ 384385 w 5117506"/>
              <a:gd name="connsiteY0" fmla="*/ 2989605 h 3319135"/>
              <a:gd name="connsiteX1" fmla="*/ 675330 w 5117506"/>
              <a:gd name="connsiteY1" fmla="*/ 334306 h 3319135"/>
              <a:gd name="connsiteX2" fmla="*/ 4540749 w 5117506"/>
              <a:gd name="connsiteY2" fmla="*/ 329533 h 3319135"/>
              <a:gd name="connsiteX3" fmla="*/ 4665439 w 5117506"/>
              <a:gd name="connsiteY3" fmla="*/ 2984829 h 3319135"/>
              <a:gd name="connsiteX4" fmla="*/ 384385 w 5117506"/>
              <a:gd name="connsiteY4" fmla="*/ 2989605 h 3319135"/>
              <a:gd name="connsiteX0" fmla="*/ 451320 w 4977311"/>
              <a:gd name="connsiteY0" fmla="*/ 3151553 h 3422793"/>
              <a:gd name="connsiteX1" fmla="*/ 548301 w 4977311"/>
              <a:gd name="connsiteY1" fmla="*/ 343854 h 3422793"/>
              <a:gd name="connsiteX2" fmla="*/ 4413720 w 4977311"/>
              <a:gd name="connsiteY2" fmla="*/ 339081 h 3422793"/>
              <a:gd name="connsiteX3" fmla="*/ 4538410 w 4977311"/>
              <a:gd name="connsiteY3" fmla="*/ 2994377 h 3422793"/>
              <a:gd name="connsiteX4" fmla="*/ 451320 w 4977311"/>
              <a:gd name="connsiteY4" fmla="*/ 3151553 h 3422793"/>
              <a:gd name="connsiteX0" fmla="*/ 441175 w 4877313"/>
              <a:gd name="connsiteY0" fmla="*/ 3161924 h 3518321"/>
              <a:gd name="connsiteX1" fmla="*/ 538156 w 4877313"/>
              <a:gd name="connsiteY1" fmla="*/ 354225 h 3518321"/>
              <a:gd name="connsiteX2" fmla="*/ 4403575 w 4877313"/>
              <a:gd name="connsiteY2" fmla="*/ 349452 h 3518321"/>
              <a:gd name="connsiteX3" fmla="*/ 4375865 w 4877313"/>
              <a:gd name="connsiteY3" fmla="*/ 3171002 h 3518321"/>
              <a:gd name="connsiteX4" fmla="*/ 441175 w 4877313"/>
              <a:gd name="connsiteY4" fmla="*/ 3161924 h 3518321"/>
              <a:gd name="connsiteX0" fmla="*/ 481448 w 4814644"/>
              <a:gd name="connsiteY0" fmla="*/ 3161924 h 3518321"/>
              <a:gd name="connsiteX1" fmla="*/ 481447 w 4814644"/>
              <a:gd name="connsiteY1" fmla="*/ 354225 h 3518321"/>
              <a:gd name="connsiteX2" fmla="*/ 4346866 w 4814644"/>
              <a:gd name="connsiteY2" fmla="*/ 349452 h 3518321"/>
              <a:gd name="connsiteX3" fmla="*/ 4319156 w 4814644"/>
              <a:gd name="connsiteY3" fmla="*/ 3171002 h 3518321"/>
              <a:gd name="connsiteX4" fmla="*/ 481448 w 4814644"/>
              <a:gd name="connsiteY4" fmla="*/ 3161924 h 3518321"/>
              <a:gd name="connsiteX0" fmla="*/ 432100 w 4893146"/>
              <a:gd name="connsiteY0" fmla="*/ 3429357 h 3693989"/>
              <a:gd name="connsiteX1" fmla="*/ 552542 w 4893146"/>
              <a:gd name="connsiteY1" fmla="*/ 370036 h 3693989"/>
              <a:gd name="connsiteX2" fmla="*/ 4417961 w 4893146"/>
              <a:gd name="connsiteY2" fmla="*/ 365263 h 3693989"/>
              <a:gd name="connsiteX3" fmla="*/ 4390251 w 4893146"/>
              <a:gd name="connsiteY3" fmla="*/ 3186813 h 3693989"/>
              <a:gd name="connsiteX4" fmla="*/ 432100 w 4893146"/>
              <a:gd name="connsiteY4" fmla="*/ 3429357 h 3693989"/>
              <a:gd name="connsiteX0" fmla="*/ 409766 w 4867960"/>
              <a:gd name="connsiteY0" fmla="*/ 3369282 h 3625812"/>
              <a:gd name="connsiteX1" fmla="*/ 575375 w 4867960"/>
              <a:gd name="connsiteY1" fmla="*/ 421792 h 3625812"/>
              <a:gd name="connsiteX2" fmla="*/ 4395627 w 4867960"/>
              <a:gd name="connsiteY2" fmla="*/ 305188 h 3625812"/>
              <a:gd name="connsiteX3" fmla="*/ 4367917 w 4867960"/>
              <a:gd name="connsiteY3" fmla="*/ 3126738 h 3625812"/>
              <a:gd name="connsiteX4" fmla="*/ 409766 w 4867960"/>
              <a:gd name="connsiteY4" fmla="*/ 3369282 h 3625812"/>
              <a:gd name="connsiteX0" fmla="*/ 447542 w 4910494"/>
              <a:gd name="connsiteY0" fmla="*/ 3413572 h 3676178"/>
              <a:gd name="connsiteX1" fmla="*/ 537873 w 4910494"/>
              <a:gd name="connsiteY1" fmla="*/ 382208 h 3676178"/>
              <a:gd name="connsiteX2" fmla="*/ 4433403 w 4910494"/>
              <a:gd name="connsiteY2" fmla="*/ 349478 h 3676178"/>
              <a:gd name="connsiteX3" fmla="*/ 4405693 w 4910494"/>
              <a:gd name="connsiteY3" fmla="*/ 3171028 h 3676178"/>
              <a:gd name="connsiteX4" fmla="*/ 447542 w 4910494"/>
              <a:gd name="connsiteY4" fmla="*/ 3413572 h 3676178"/>
              <a:gd name="connsiteX0" fmla="*/ 450530 w 4938955"/>
              <a:gd name="connsiteY0" fmla="*/ 3420663 h 3733239"/>
              <a:gd name="connsiteX1" fmla="*/ 540861 w 4938955"/>
              <a:gd name="connsiteY1" fmla="*/ 389299 h 3733239"/>
              <a:gd name="connsiteX2" fmla="*/ 4436391 w 4938955"/>
              <a:gd name="connsiteY2" fmla="*/ 356569 h 3733239"/>
              <a:gd name="connsiteX3" fmla="*/ 4453848 w 4938955"/>
              <a:gd name="connsiteY3" fmla="*/ 3289951 h 3733239"/>
              <a:gd name="connsiteX4" fmla="*/ 450530 w 4938955"/>
              <a:gd name="connsiteY4" fmla="*/ 3420663 h 3733239"/>
              <a:gd name="connsiteX0" fmla="*/ 442680 w 4861005"/>
              <a:gd name="connsiteY0" fmla="*/ 3507076 h 3827337"/>
              <a:gd name="connsiteX1" fmla="*/ 533011 w 4861005"/>
              <a:gd name="connsiteY1" fmla="*/ 475712 h 3827337"/>
              <a:gd name="connsiteX2" fmla="*/ 4293042 w 4861005"/>
              <a:gd name="connsiteY2" fmla="*/ 303193 h 3827337"/>
              <a:gd name="connsiteX3" fmla="*/ 4445998 w 4861005"/>
              <a:gd name="connsiteY3" fmla="*/ 3376364 h 3827337"/>
              <a:gd name="connsiteX4" fmla="*/ 442680 w 4861005"/>
              <a:gd name="connsiteY4" fmla="*/ 3507076 h 3827337"/>
              <a:gd name="connsiteX0" fmla="*/ 412748 w 4827786"/>
              <a:gd name="connsiteY0" fmla="*/ 3533963 h 3858041"/>
              <a:gd name="connsiteX1" fmla="*/ 563301 w 4827786"/>
              <a:gd name="connsiteY1" fmla="*/ 446683 h 3858041"/>
              <a:gd name="connsiteX2" fmla="*/ 4263110 w 4827786"/>
              <a:gd name="connsiteY2" fmla="*/ 330080 h 3858041"/>
              <a:gd name="connsiteX3" fmla="*/ 4416066 w 4827786"/>
              <a:gd name="connsiteY3" fmla="*/ 3403251 h 3858041"/>
              <a:gd name="connsiteX4" fmla="*/ 412748 w 4827786"/>
              <a:gd name="connsiteY4" fmla="*/ 3533963 h 3858041"/>
              <a:gd name="connsiteX0" fmla="*/ 313110 w 4728148"/>
              <a:gd name="connsiteY0" fmla="*/ 3477170 h 3801248"/>
              <a:gd name="connsiteX1" fmla="*/ 463663 w 4728148"/>
              <a:gd name="connsiteY1" fmla="*/ 389890 h 3801248"/>
              <a:gd name="connsiteX2" fmla="*/ 4163472 w 4728148"/>
              <a:gd name="connsiteY2" fmla="*/ 273287 h 3801248"/>
              <a:gd name="connsiteX3" fmla="*/ 4316428 w 4728148"/>
              <a:gd name="connsiteY3" fmla="*/ 3346458 h 3801248"/>
              <a:gd name="connsiteX4" fmla="*/ 313110 w 4728148"/>
              <a:gd name="connsiteY4" fmla="*/ 3477170 h 3801248"/>
              <a:gd name="connsiteX0" fmla="*/ 332300 w 4747338"/>
              <a:gd name="connsiteY0" fmla="*/ 3461696 h 3785774"/>
              <a:gd name="connsiteX1" fmla="*/ 482853 w 4747338"/>
              <a:gd name="connsiteY1" fmla="*/ 374416 h 3785774"/>
              <a:gd name="connsiteX2" fmla="*/ 4182662 w 4747338"/>
              <a:gd name="connsiteY2" fmla="*/ 257813 h 3785774"/>
              <a:gd name="connsiteX3" fmla="*/ 4335618 w 4747338"/>
              <a:gd name="connsiteY3" fmla="*/ 3330984 h 3785774"/>
              <a:gd name="connsiteX4" fmla="*/ 332300 w 4747338"/>
              <a:gd name="connsiteY4" fmla="*/ 3461696 h 3785774"/>
              <a:gd name="connsiteX0" fmla="*/ 338235 w 4754094"/>
              <a:gd name="connsiteY0" fmla="*/ 3467283 h 3792316"/>
              <a:gd name="connsiteX1" fmla="*/ 473733 w 4754094"/>
              <a:gd name="connsiteY1" fmla="*/ 366024 h 3792316"/>
              <a:gd name="connsiteX2" fmla="*/ 4188597 w 4754094"/>
              <a:gd name="connsiteY2" fmla="*/ 263400 h 3792316"/>
              <a:gd name="connsiteX3" fmla="*/ 4341553 w 4754094"/>
              <a:gd name="connsiteY3" fmla="*/ 3336571 h 3792316"/>
              <a:gd name="connsiteX4" fmla="*/ 338235 w 4754094"/>
              <a:gd name="connsiteY4" fmla="*/ 3467283 h 3792316"/>
              <a:gd name="connsiteX0" fmla="*/ 338236 w 4754094"/>
              <a:gd name="connsiteY0" fmla="*/ 3510050 h 3841790"/>
              <a:gd name="connsiteX1" fmla="*/ 473734 w 4754094"/>
              <a:gd name="connsiteY1" fmla="*/ 310938 h 3841790"/>
              <a:gd name="connsiteX2" fmla="*/ 4188598 w 4754094"/>
              <a:gd name="connsiteY2" fmla="*/ 306167 h 3841790"/>
              <a:gd name="connsiteX3" fmla="*/ 4341554 w 4754094"/>
              <a:gd name="connsiteY3" fmla="*/ 3379338 h 3841790"/>
              <a:gd name="connsiteX4" fmla="*/ 338236 w 4754094"/>
              <a:gd name="connsiteY4" fmla="*/ 3510050 h 3841790"/>
              <a:gd name="connsiteX0" fmla="*/ 465938 w 4881796"/>
              <a:gd name="connsiteY0" fmla="*/ 3572720 h 3904461"/>
              <a:gd name="connsiteX1" fmla="*/ 601436 w 4881796"/>
              <a:gd name="connsiteY1" fmla="*/ 373608 h 3904461"/>
              <a:gd name="connsiteX2" fmla="*/ 4316300 w 4881796"/>
              <a:gd name="connsiteY2" fmla="*/ 368837 h 3904461"/>
              <a:gd name="connsiteX3" fmla="*/ 4469256 w 4881796"/>
              <a:gd name="connsiteY3" fmla="*/ 3442008 h 3904461"/>
              <a:gd name="connsiteX4" fmla="*/ 465938 w 4881796"/>
              <a:gd name="connsiteY4" fmla="*/ 3572720 h 3904461"/>
              <a:gd name="connsiteX0" fmla="*/ 401131 w 4809955"/>
              <a:gd name="connsiteY0" fmla="*/ 3550321 h 3879184"/>
              <a:gd name="connsiteX1" fmla="*/ 666588 w 4809955"/>
              <a:gd name="connsiteY1" fmla="*/ 393146 h 3879184"/>
              <a:gd name="connsiteX2" fmla="*/ 4251493 w 4809955"/>
              <a:gd name="connsiteY2" fmla="*/ 346438 h 3879184"/>
              <a:gd name="connsiteX3" fmla="*/ 4404449 w 4809955"/>
              <a:gd name="connsiteY3" fmla="*/ 3419609 h 3879184"/>
              <a:gd name="connsiteX4" fmla="*/ 401131 w 4809955"/>
              <a:gd name="connsiteY4" fmla="*/ 3550321 h 3879184"/>
              <a:gd name="connsiteX0" fmla="*/ 404005 w 4673885"/>
              <a:gd name="connsiteY0" fmla="*/ 3723599 h 4005609"/>
              <a:gd name="connsiteX1" fmla="*/ 539503 w 4673885"/>
              <a:gd name="connsiteY1" fmla="*/ 421921 h 4005609"/>
              <a:gd name="connsiteX2" fmla="*/ 4124408 w 4673885"/>
              <a:gd name="connsiteY2" fmla="*/ 375213 h 4005609"/>
              <a:gd name="connsiteX3" fmla="*/ 4277364 w 4673885"/>
              <a:gd name="connsiteY3" fmla="*/ 3448384 h 4005609"/>
              <a:gd name="connsiteX4" fmla="*/ 404005 w 4673885"/>
              <a:gd name="connsiteY4" fmla="*/ 3723599 h 4005609"/>
              <a:gd name="connsiteX0" fmla="*/ 374198 w 4736702"/>
              <a:gd name="connsiteY0" fmla="*/ 3662264 h 3961739"/>
              <a:gd name="connsiteX1" fmla="*/ 596335 w 4736702"/>
              <a:gd name="connsiteY1" fmla="*/ 418387 h 3961739"/>
              <a:gd name="connsiteX2" fmla="*/ 4181240 w 4736702"/>
              <a:gd name="connsiteY2" fmla="*/ 371679 h 3961739"/>
              <a:gd name="connsiteX3" fmla="*/ 4334196 w 4736702"/>
              <a:gd name="connsiteY3" fmla="*/ 3444850 h 3961739"/>
              <a:gd name="connsiteX4" fmla="*/ 374198 w 4736702"/>
              <a:gd name="connsiteY4" fmla="*/ 3662264 h 3961739"/>
              <a:gd name="connsiteX0" fmla="*/ 347587 w 4802733"/>
              <a:gd name="connsiteY0" fmla="*/ 3662264 h 3961739"/>
              <a:gd name="connsiteX1" fmla="*/ 656363 w 4802733"/>
              <a:gd name="connsiteY1" fmla="*/ 418387 h 3961739"/>
              <a:gd name="connsiteX2" fmla="*/ 4241268 w 4802733"/>
              <a:gd name="connsiteY2" fmla="*/ 371679 h 3961739"/>
              <a:gd name="connsiteX3" fmla="*/ 4394224 w 4802733"/>
              <a:gd name="connsiteY3" fmla="*/ 3444850 h 3961739"/>
              <a:gd name="connsiteX4" fmla="*/ 347587 w 4802733"/>
              <a:gd name="connsiteY4" fmla="*/ 3662264 h 3961739"/>
              <a:gd name="connsiteX0" fmla="*/ 335015 w 4684691"/>
              <a:gd name="connsiteY0" fmla="*/ 3665966 h 3991681"/>
              <a:gd name="connsiteX1" fmla="*/ 643791 w 4684691"/>
              <a:gd name="connsiteY1" fmla="*/ 422089 h 3991681"/>
              <a:gd name="connsiteX2" fmla="*/ 4228696 w 4684691"/>
              <a:gd name="connsiteY2" fmla="*/ 375381 h 3991681"/>
              <a:gd name="connsiteX3" fmla="*/ 4208373 w 4684691"/>
              <a:gd name="connsiteY3" fmla="*/ 3506353 h 3991681"/>
              <a:gd name="connsiteX4" fmla="*/ 335015 w 4684691"/>
              <a:gd name="connsiteY4" fmla="*/ 3665966 h 3991681"/>
              <a:gd name="connsiteX0" fmla="*/ 335015 w 4723503"/>
              <a:gd name="connsiteY0" fmla="*/ 3665966 h 3982548"/>
              <a:gd name="connsiteX1" fmla="*/ 643791 w 4723503"/>
              <a:gd name="connsiteY1" fmla="*/ 422089 h 3982548"/>
              <a:gd name="connsiteX2" fmla="*/ 4228696 w 4723503"/>
              <a:gd name="connsiteY2" fmla="*/ 375381 h 3982548"/>
              <a:gd name="connsiteX3" fmla="*/ 4208373 w 4723503"/>
              <a:gd name="connsiteY3" fmla="*/ 3506353 h 3982548"/>
              <a:gd name="connsiteX4" fmla="*/ 335015 w 4723503"/>
              <a:gd name="connsiteY4" fmla="*/ 3665966 h 3982548"/>
              <a:gd name="connsiteX0" fmla="*/ 420845 w 4820622"/>
              <a:gd name="connsiteY0" fmla="*/ 3650515 h 3965070"/>
              <a:gd name="connsiteX1" fmla="*/ 541903 w 4820622"/>
              <a:gd name="connsiteY1" fmla="*/ 435538 h 3965070"/>
              <a:gd name="connsiteX2" fmla="*/ 4314526 w 4820622"/>
              <a:gd name="connsiteY2" fmla="*/ 359930 h 3965070"/>
              <a:gd name="connsiteX3" fmla="*/ 4294203 w 4820622"/>
              <a:gd name="connsiteY3" fmla="*/ 3490902 h 3965070"/>
              <a:gd name="connsiteX4" fmla="*/ 420845 w 4820622"/>
              <a:gd name="connsiteY4" fmla="*/ 3650515 h 3965070"/>
              <a:gd name="connsiteX0" fmla="*/ 387460 w 4787237"/>
              <a:gd name="connsiteY0" fmla="*/ 3666060 h 3980615"/>
              <a:gd name="connsiteX1" fmla="*/ 508518 w 4787237"/>
              <a:gd name="connsiteY1" fmla="*/ 451083 h 3980615"/>
              <a:gd name="connsiteX2" fmla="*/ 4281141 w 4787237"/>
              <a:gd name="connsiteY2" fmla="*/ 375475 h 3980615"/>
              <a:gd name="connsiteX3" fmla="*/ 4260818 w 4787237"/>
              <a:gd name="connsiteY3" fmla="*/ 3506447 h 3980615"/>
              <a:gd name="connsiteX4" fmla="*/ 387460 w 4787237"/>
              <a:gd name="connsiteY4" fmla="*/ 3666060 h 39806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7237" h="3980615">
                <a:moveTo>
                  <a:pt x="387460" y="3666060"/>
                </a:moveTo>
                <a:cubicBezTo>
                  <a:pt x="-237923" y="3156833"/>
                  <a:pt x="-39350" y="1042864"/>
                  <a:pt x="508518" y="451083"/>
                </a:cubicBezTo>
                <a:cubicBezTo>
                  <a:pt x="1056386" y="-140698"/>
                  <a:pt x="3655758" y="-133752"/>
                  <a:pt x="4281141" y="375475"/>
                </a:cubicBezTo>
                <a:cubicBezTo>
                  <a:pt x="4906524" y="884702"/>
                  <a:pt x="5010843" y="2986918"/>
                  <a:pt x="4260818" y="3506447"/>
                </a:cubicBezTo>
                <a:cubicBezTo>
                  <a:pt x="3510793" y="4025976"/>
                  <a:pt x="1012843" y="4175287"/>
                  <a:pt x="387460" y="3666060"/>
                </a:cubicBezTo>
                <a:close/>
              </a:path>
            </a:pathLst>
          </a:custGeom>
          <a:solidFill>
            <a:srgbClr val="FFFAF7"/>
          </a:solidFill>
          <a:ln w="6350">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603446" y="2536996"/>
            <a:ext cx="3868245" cy="1884183"/>
          </a:xfrm>
          <a:prstGeom prst="rect">
            <a:avLst/>
          </a:prstGeom>
          <a:noFill/>
        </p:spPr>
        <p:txBody>
          <a:bodyPr wrap="square" rtlCol="0">
            <a:noAutofit/>
          </a:bodyPr>
          <a:lstStyle/>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Ａ社では、マネージャーが育休取得により不在になるタイミングで、チームの業務分担を見直し。マネージャーの仕事の一部をチームメンバーが実施することに。</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pP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メンバーは新たな業務へのチャレンジによりスキルアップ</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につながり、</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チームの総力を底上げするチャンスに！</a:t>
            </a:r>
            <a:endPar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また、復職後のマネージャーが隣のチームの業務を兼任するなど、</a:t>
            </a: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育休をきっかけとしたタスクの見直し</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により</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会社全体の業務が効率化！</a:t>
            </a:r>
            <a:endPar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9" name="テキスト ボックス 28"/>
          <p:cNvSpPr txBox="1"/>
          <p:nvPr/>
        </p:nvSpPr>
        <p:spPr>
          <a:xfrm>
            <a:off x="971568" y="1963335"/>
            <a:ext cx="3132000" cy="460817"/>
          </a:xfrm>
          <a:prstGeom prst="rect">
            <a:avLst/>
          </a:prstGeom>
          <a:noFill/>
        </p:spPr>
        <p:txBody>
          <a:bodyPr wrap="square" rtlCol="0">
            <a:noAutofit/>
          </a:bodyPr>
          <a:lstStyle/>
          <a:p>
            <a:pPr algn="ctr">
              <a:spcBef>
                <a:spcPts val="1200"/>
              </a:spcBef>
            </a:pPr>
            <a:r>
              <a:rPr lang="ja-JP" altLang="en-US"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チームの上位者の育児休業取得はスキルアップのチャンス</a:t>
            </a:r>
            <a:endParaRPr lang="en-US" altLang="ja-JP"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0" name="円/楕円 29"/>
          <p:cNvSpPr/>
          <p:nvPr/>
        </p:nvSpPr>
        <p:spPr>
          <a:xfrm>
            <a:off x="4661265" y="3642850"/>
            <a:ext cx="4871042" cy="2641833"/>
          </a:xfrm>
          <a:custGeom>
            <a:avLst/>
            <a:gdLst>
              <a:gd name="connsiteX0" fmla="*/ 0 w 5736212"/>
              <a:gd name="connsiteY0" fmla="*/ 1661489 h 3322977"/>
              <a:gd name="connsiteX1" fmla="*/ 2868106 w 5736212"/>
              <a:gd name="connsiteY1" fmla="*/ 0 h 3322977"/>
              <a:gd name="connsiteX2" fmla="*/ 5736212 w 5736212"/>
              <a:gd name="connsiteY2" fmla="*/ 1661489 h 3322977"/>
              <a:gd name="connsiteX3" fmla="*/ 2868106 w 5736212"/>
              <a:gd name="connsiteY3" fmla="*/ 3322978 h 3322977"/>
              <a:gd name="connsiteX4" fmla="*/ 0 w 5736212"/>
              <a:gd name="connsiteY4" fmla="*/ 1661489 h 3322977"/>
              <a:gd name="connsiteX0" fmla="*/ 45929 w 5967485"/>
              <a:gd name="connsiteY0" fmla="*/ 1328980 h 2990469"/>
              <a:gd name="connsiteX1" fmla="*/ 4964508 w 5967485"/>
              <a:gd name="connsiteY1" fmla="*/ 0 h 2990469"/>
              <a:gd name="connsiteX2" fmla="*/ 5782141 w 5967485"/>
              <a:gd name="connsiteY2" fmla="*/ 1328980 h 2990469"/>
              <a:gd name="connsiteX3" fmla="*/ 2914035 w 5967485"/>
              <a:gd name="connsiteY3" fmla="*/ 2990469 h 2990469"/>
              <a:gd name="connsiteX4" fmla="*/ 45929 w 5967485"/>
              <a:gd name="connsiteY4" fmla="*/ 1328980 h 2990469"/>
              <a:gd name="connsiteX0" fmla="*/ 33545 w 5377386"/>
              <a:gd name="connsiteY0" fmla="*/ 1349746 h 3143282"/>
              <a:gd name="connsiteX1" fmla="*/ 4952124 w 5377386"/>
              <a:gd name="connsiteY1" fmla="*/ 20766 h 3143282"/>
              <a:gd name="connsiteX2" fmla="*/ 5118593 w 5377386"/>
              <a:gd name="connsiteY2" fmla="*/ 2416546 h 3143282"/>
              <a:gd name="connsiteX3" fmla="*/ 2901651 w 5377386"/>
              <a:gd name="connsiteY3" fmla="*/ 3011235 h 3143282"/>
              <a:gd name="connsiteX4" fmla="*/ 33545 w 5377386"/>
              <a:gd name="connsiteY4" fmla="*/ 1349746 h 3143282"/>
              <a:gd name="connsiteX0" fmla="*/ 289074 w 5632915"/>
              <a:gd name="connsiteY0" fmla="*/ 1348424 h 2901482"/>
              <a:gd name="connsiteX1" fmla="*/ 5207653 w 5632915"/>
              <a:gd name="connsiteY1" fmla="*/ 19444 h 2901482"/>
              <a:gd name="connsiteX2" fmla="*/ 5374122 w 5632915"/>
              <a:gd name="connsiteY2" fmla="*/ 2415224 h 2901482"/>
              <a:gd name="connsiteX3" fmla="*/ 1092853 w 5632915"/>
              <a:gd name="connsiteY3" fmla="*/ 2525004 h 2901482"/>
              <a:gd name="connsiteX4" fmla="*/ 289074 w 5632915"/>
              <a:gd name="connsiteY4" fmla="*/ 1348424 h 2901482"/>
              <a:gd name="connsiteX0" fmla="*/ 524711 w 5006635"/>
              <a:gd name="connsiteY0" fmla="*/ 344273 h 3208335"/>
              <a:gd name="connsiteX1" fmla="*/ 4639726 w 5006635"/>
              <a:gd name="connsiteY1" fmla="*/ 262202 h 3208335"/>
              <a:gd name="connsiteX2" fmla="*/ 4806195 w 5006635"/>
              <a:gd name="connsiteY2" fmla="*/ 2657982 h 3208335"/>
              <a:gd name="connsiteX3" fmla="*/ 524926 w 5006635"/>
              <a:gd name="connsiteY3" fmla="*/ 2767762 h 3208335"/>
              <a:gd name="connsiteX4" fmla="*/ 524711 w 5006635"/>
              <a:gd name="connsiteY4" fmla="*/ 344273 h 3208335"/>
              <a:gd name="connsiteX0" fmla="*/ 524711 w 5006635"/>
              <a:gd name="connsiteY0" fmla="*/ 344273 h 3208335"/>
              <a:gd name="connsiteX1" fmla="*/ 4639726 w 5006635"/>
              <a:gd name="connsiteY1" fmla="*/ 262202 h 3208335"/>
              <a:gd name="connsiteX2" fmla="*/ 4806195 w 5006635"/>
              <a:gd name="connsiteY2" fmla="*/ 2657982 h 3208335"/>
              <a:gd name="connsiteX3" fmla="*/ 524926 w 5006635"/>
              <a:gd name="connsiteY3" fmla="*/ 2767762 h 3208335"/>
              <a:gd name="connsiteX4" fmla="*/ 524711 w 5006635"/>
              <a:gd name="connsiteY4" fmla="*/ 344273 h 3208335"/>
              <a:gd name="connsiteX0" fmla="*/ 524711 w 5189594"/>
              <a:gd name="connsiteY0" fmla="*/ 344273 h 3119164"/>
              <a:gd name="connsiteX1" fmla="*/ 4639726 w 5189594"/>
              <a:gd name="connsiteY1" fmla="*/ 262202 h 3119164"/>
              <a:gd name="connsiteX2" fmla="*/ 4806195 w 5189594"/>
              <a:gd name="connsiteY2" fmla="*/ 2657982 h 3119164"/>
              <a:gd name="connsiteX3" fmla="*/ 524926 w 5189594"/>
              <a:gd name="connsiteY3" fmla="*/ 2767762 h 3119164"/>
              <a:gd name="connsiteX4" fmla="*/ 524711 w 5189594"/>
              <a:gd name="connsiteY4" fmla="*/ 344273 h 3119164"/>
              <a:gd name="connsiteX0" fmla="*/ 524711 w 5253927"/>
              <a:gd name="connsiteY0" fmla="*/ 273213 h 2940371"/>
              <a:gd name="connsiteX1" fmla="*/ 4639726 w 5253927"/>
              <a:gd name="connsiteY1" fmla="*/ 315833 h 2940371"/>
              <a:gd name="connsiteX2" fmla="*/ 4806195 w 5253927"/>
              <a:gd name="connsiteY2" fmla="*/ 2586922 h 2940371"/>
              <a:gd name="connsiteX3" fmla="*/ 524926 w 5253927"/>
              <a:gd name="connsiteY3" fmla="*/ 2696702 h 2940371"/>
              <a:gd name="connsiteX4" fmla="*/ 524711 w 5253927"/>
              <a:gd name="connsiteY4" fmla="*/ 273213 h 2940371"/>
              <a:gd name="connsiteX0" fmla="*/ 548753 w 5280815"/>
              <a:gd name="connsiteY0" fmla="*/ 275045 h 2960520"/>
              <a:gd name="connsiteX1" fmla="*/ 4663768 w 5280815"/>
              <a:gd name="connsiteY1" fmla="*/ 317665 h 2960520"/>
              <a:gd name="connsiteX2" fmla="*/ 4830237 w 5280815"/>
              <a:gd name="connsiteY2" fmla="*/ 2588754 h 2960520"/>
              <a:gd name="connsiteX3" fmla="*/ 507404 w 5280815"/>
              <a:gd name="connsiteY3" fmla="*/ 2726244 h 2960520"/>
              <a:gd name="connsiteX4" fmla="*/ 548753 w 5280815"/>
              <a:gd name="connsiteY4" fmla="*/ 275045 h 2960520"/>
              <a:gd name="connsiteX0" fmla="*/ 555443 w 5344182"/>
              <a:gd name="connsiteY0" fmla="*/ 388936 h 3084393"/>
              <a:gd name="connsiteX1" fmla="*/ 4781294 w 5344182"/>
              <a:gd name="connsiteY1" fmla="*/ 239611 h 3084393"/>
              <a:gd name="connsiteX2" fmla="*/ 4836927 w 5344182"/>
              <a:gd name="connsiteY2" fmla="*/ 2702645 h 3084393"/>
              <a:gd name="connsiteX3" fmla="*/ 514094 w 5344182"/>
              <a:gd name="connsiteY3" fmla="*/ 2840135 h 3084393"/>
              <a:gd name="connsiteX4" fmla="*/ 555443 w 5344182"/>
              <a:gd name="connsiteY4" fmla="*/ 388936 h 3084393"/>
              <a:gd name="connsiteX0" fmla="*/ 555443 w 5334261"/>
              <a:gd name="connsiteY0" fmla="*/ 490301 h 3185758"/>
              <a:gd name="connsiteX1" fmla="*/ 4781294 w 5334261"/>
              <a:gd name="connsiteY1" fmla="*/ 340976 h 3185758"/>
              <a:gd name="connsiteX2" fmla="*/ 4836927 w 5334261"/>
              <a:gd name="connsiteY2" fmla="*/ 2804010 h 3185758"/>
              <a:gd name="connsiteX3" fmla="*/ 514094 w 5334261"/>
              <a:gd name="connsiteY3" fmla="*/ 2941500 h 3185758"/>
              <a:gd name="connsiteX4" fmla="*/ 555443 w 5334261"/>
              <a:gd name="connsiteY4" fmla="*/ 490301 h 3185758"/>
              <a:gd name="connsiteX0" fmla="*/ 552093 w 5302301"/>
              <a:gd name="connsiteY0" fmla="*/ 420011 h 3110049"/>
              <a:gd name="connsiteX1" fmla="*/ 4722526 w 5302301"/>
              <a:gd name="connsiteY1" fmla="*/ 374041 h 3110049"/>
              <a:gd name="connsiteX2" fmla="*/ 4833577 w 5302301"/>
              <a:gd name="connsiteY2" fmla="*/ 2733720 h 3110049"/>
              <a:gd name="connsiteX3" fmla="*/ 510744 w 5302301"/>
              <a:gd name="connsiteY3" fmla="*/ 2871210 h 3110049"/>
              <a:gd name="connsiteX4" fmla="*/ 552093 w 5302301"/>
              <a:gd name="connsiteY4" fmla="*/ 420011 h 3110049"/>
              <a:gd name="connsiteX0" fmla="*/ 552093 w 5326301"/>
              <a:gd name="connsiteY0" fmla="*/ 383277 h 3073315"/>
              <a:gd name="connsiteX1" fmla="*/ 4722526 w 5326301"/>
              <a:gd name="connsiteY1" fmla="*/ 337307 h 3073315"/>
              <a:gd name="connsiteX2" fmla="*/ 4833577 w 5326301"/>
              <a:gd name="connsiteY2" fmla="*/ 2696986 h 3073315"/>
              <a:gd name="connsiteX3" fmla="*/ 510744 w 5326301"/>
              <a:gd name="connsiteY3" fmla="*/ 2834476 h 3073315"/>
              <a:gd name="connsiteX4" fmla="*/ 552093 w 5326301"/>
              <a:gd name="connsiteY4" fmla="*/ 383277 h 3073315"/>
              <a:gd name="connsiteX0" fmla="*/ 521266 w 5354249"/>
              <a:gd name="connsiteY0" fmla="*/ 298080 h 3051333"/>
              <a:gd name="connsiteX1" fmla="*/ 4760972 w 5354249"/>
              <a:gd name="connsiteY1" fmla="*/ 311171 h 3051333"/>
              <a:gd name="connsiteX2" fmla="*/ 4872023 w 5354249"/>
              <a:gd name="connsiteY2" fmla="*/ 2670850 h 3051333"/>
              <a:gd name="connsiteX3" fmla="*/ 549190 w 5354249"/>
              <a:gd name="connsiteY3" fmla="*/ 2808340 h 3051333"/>
              <a:gd name="connsiteX4" fmla="*/ 521266 w 5354249"/>
              <a:gd name="connsiteY4" fmla="*/ 298080 h 3051333"/>
              <a:gd name="connsiteX0" fmla="*/ 562998 w 5400851"/>
              <a:gd name="connsiteY0" fmla="*/ 299112 h 3063148"/>
              <a:gd name="connsiteX1" fmla="*/ 4802704 w 5400851"/>
              <a:gd name="connsiteY1" fmla="*/ 312203 h 3063148"/>
              <a:gd name="connsiteX2" fmla="*/ 4913755 w 5400851"/>
              <a:gd name="connsiteY2" fmla="*/ 2671882 h 3063148"/>
              <a:gd name="connsiteX3" fmla="*/ 517796 w 5400851"/>
              <a:gd name="connsiteY3" fmla="*/ 2825435 h 3063148"/>
              <a:gd name="connsiteX4" fmla="*/ 562998 w 5400851"/>
              <a:gd name="connsiteY4" fmla="*/ 299112 h 3063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851" h="3063148">
                <a:moveTo>
                  <a:pt x="562998" y="299112"/>
                </a:moveTo>
                <a:cubicBezTo>
                  <a:pt x="1277149" y="-119760"/>
                  <a:pt x="4077578" y="-83259"/>
                  <a:pt x="4802704" y="312203"/>
                </a:cubicBezTo>
                <a:cubicBezTo>
                  <a:pt x="5527830" y="707665"/>
                  <a:pt x="5627906" y="2253010"/>
                  <a:pt x="4913755" y="2671882"/>
                </a:cubicBezTo>
                <a:cubicBezTo>
                  <a:pt x="4199604" y="3090754"/>
                  <a:pt x="1242922" y="3220897"/>
                  <a:pt x="517796" y="2825435"/>
                </a:cubicBezTo>
                <a:cubicBezTo>
                  <a:pt x="-207330" y="2429973"/>
                  <a:pt x="-151153" y="717984"/>
                  <a:pt x="562998" y="299112"/>
                </a:cubicBezTo>
                <a:close/>
              </a:path>
            </a:pathLst>
          </a:custGeom>
          <a:solidFill>
            <a:srgbClr val="FFFAF7"/>
          </a:solidFill>
          <a:ln w="6350">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4854421" y="3871953"/>
            <a:ext cx="4475898" cy="539888"/>
          </a:xfrm>
          <a:prstGeom prst="rect">
            <a:avLst/>
          </a:prstGeom>
          <a:noFill/>
        </p:spPr>
        <p:txBody>
          <a:bodyPr wrap="square" rtlCol="0">
            <a:noAutofit/>
          </a:bodyPr>
          <a:lstStyle/>
          <a:p>
            <a:pPr algn="ctr">
              <a:spcBef>
                <a:spcPts val="1200"/>
              </a:spcBef>
            </a:pPr>
            <a:r>
              <a:rPr lang="ja-JP" altLang="en-US"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業務は自分一人ではなく、チームで実施</a:t>
            </a:r>
            <a:endParaRPr lang="en-US" altLang="ja-JP"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2" name="テキスト ボックス 31"/>
          <p:cNvSpPr txBox="1"/>
          <p:nvPr/>
        </p:nvSpPr>
        <p:spPr>
          <a:xfrm>
            <a:off x="4996957" y="4216906"/>
            <a:ext cx="4358242" cy="1485679"/>
          </a:xfrm>
          <a:prstGeom prst="rect">
            <a:avLst/>
          </a:prstGeom>
          <a:noFill/>
        </p:spPr>
        <p:txBody>
          <a:bodyPr wrap="square" rtlCol="0">
            <a:noAutofit/>
          </a:bodyPr>
          <a:lstStyle/>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Ｄ社では、一人が固定の顧客を担当する体制を見直し。チーム内で業務内容や業務の状況を共有し、固定されたチームで顧客をフォローする体制を構築。育休や万が一の時にも互いにサ</a:t>
            </a:r>
            <a:r>
              <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ポートでき、業務の停滞を回避。</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また、</a:t>
            </a: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情報共有が進んでチーム内のコミュニ</a:t>
            </a:r>
            <a:r>
              <a:rPr lang="en-US" altLang="ja-JP"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ケーションがより良くなり、</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より業務がス</a:t>
            </a:r>
            <a: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ムーズかつ効率的に進むように！</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020067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ＭＥＭＯ</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22</a:t>
            </a:fld>
            <a:endParaRPr lang="en-US" altLang="ja-JP" sz="1600" dirty="0"/>
          </a:p>
        </p:txBody>
      </p:sp>
    </p:spTree>
    <p:extLst>
      <p:ext uri="{BB962C8B-B14F-4D97-AF65-F5344CB8AC3E}">
        <p14:creationId xmlns:p14="http://schemas.microsoft.com/office/powerpoint/2010/main" val="2555223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28695" y="3054038"/>
            <a:ext cx="8577305" cy="647700"/>
          </a:xfrm>
        </p:spPr>
        <p:txBody>
          <a:bodyPr/>
          <a:lstStyle/>
          <a:p>
            <a:r>
              <a:rPr kumimoji="1" lang="ja-JP" altLang="en-US" sz="3200" dirty="0">
                <a:solidFill>
                  <a:schemeClr val="bg1"/>
                </a:solidFill>
              </a:rPr>
              <a:t>育児休業制度の概要</a:t>
            </a:r>
            <a:endParaRPr kumimoji="1" lang="ja-JP" altLang="en-US" sz="2400" dirty="0">
              <a:solidFill>
                <a:schemeClr val="bg1"/>
              </a:solidFill>
            </a:endParaRPr>
          </a:p>
        </p:txBody>
      </p:sp>
      <p:sp>
        <p:nvSpPr>
          <p:cNvPr id="3" name="スライド番号プレースホルダー 2"/>
          <p:cNvSpPr>
            <a:spLocks noGrp="1"/>
          </p:cNvSpPr>
          <p:nvPr>
            <p:ph type="sldNum" sz="quarter" idx="11"/>
          </p:nvPr>
        </p:nvSpPr>
        <p:spPr>
          <a:xfrm>
            <a:off x="216534" y="6427788"/>
            <a:ext cx="332105" cy="360362"/>
          </a:xfrm>
        </p:spPr>
        <p:txBody>
          <a:bodyPr/>
          <a:lstStyle/>
          <a:p>
            <a:pPr>
              <a:defRPr/>
            </a:pPr>
            <a:fld id="{E998A1A3-FEA1-4990-8247-73F0C5D4C06C}" type="slidenum">
              <a:rPr lang="ja-JP" altLang="en-US" sz="1600" smtClean="0"/>
              <a:pPr>
                <a:defRPr/>
              </a:pPr>
              <a:t>23</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其の四</a:t>
            </a:r>
          </a:p>
        </p:txBody>
      </p:sp>
      <p:pic>
        <p:nvPicPr>
          <p:cNvPr id="6" name="Picture 3" descr="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6800" y="2196788"/>
            <a:ext cx="2381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923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700200" y="1468161"/>
            <a:ext cx="8887936" cy="1620000"/>
          </a:xfrm>
          <a:prstGeom prst="roundRect">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 name="タイトル 2"/>
          <p:cNvSpPr>
            <a:spLocks noGrp="1"/>
          </p:cNvSpPr>
          <p:nvPr>
            <p:ph type="title"/>
          </p:nvPr>
        </p:nvSpPr>
        <p:spPr/>
        <p:txBody>
          <a:bodyPr/>
          <a:lstStyle/>
          <a:p>
            <a:r>
              <a:rPr lang="ja-JP" altLang="en-US" dirty="0"/>
              <a:t>４－１．</a:t>
            </a:r>
            <a:r>
              <a:rPr kumimoji="1" lang="ja-JP" altLang="en-US" dirty="0"/>
              <a:t>育児休業制度の概要①</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24</a:t>
            </a:fld>
            <a:endParaRPr lang="en-US" altLang="ja-JP" sz="1600" dirty="0"/>
          </a:p>
        </p:txBody>
      </p:sp>
      <p:sp>
        <p:nvSpPr>
          <p:cNvPr id="10" name="正方形/長方形 9"/>
          <p:cNvSpPr/>
          <p:nvPr/>
        </p:nvSpPr>
        <p:spPr>
          <a:xfrm>
            <a:off x="306498" y="3110662"/>
            <a:ext cx="959950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3943350" indent="-3943350">
              <a:lnSpc>
                <a:spcPts val="2160"/>
              </a:lnSpc>
              <a:spcBef>
                <a:spcPts val="300"/>
              </a:spcBef>
              <a:spcAft>
                <a:spcPts val="300"/>
              </a:spcAft>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○両親で協力して育児休業を取得するための特例（「パパ休暇」・「パパ・ママ育休プラス」）</a:t>
            </a:r>
            <a:endParaRPr kumimoji="1" lang="en-US" altLang="ja-JP"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312156" y="1386108"/>
            <a:ext cx="7289044" cy="180818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妻が専業主婦や育休中でも、夫は育児休業を取得可能</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子が１歳の時点で保育所に入所できない場合等は、子が１歳６か月まで</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育児休業の延長が可能</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さらに、子が１歳６か月の時点で保育所に入所できない場合等は、子が２歳まで</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育児休業の延長が可能（平成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月１日より）</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06499" y="999858"/>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○育児休業とは：</a:t>
            </a:r>
            <a:r>
              <a:rPr lang="ja-JP" altLang="en-US"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原則、</a:t>
            </a:r>
            <a:r>
              <a:rPr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歳未満の子どもを育てる男女労働者</a:t>
            </a:r>
            <a:r>
              <a:rPr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を対象とした休業</a:t>
            </a:r>
            <a:endParaRPr kumimoji="1"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971829" y="1620659"/>
            <a:ext cx="1250502" cy="605480"/>
            <a:chOff x="971829" y="1493659"/>
            <a:chExt cx="1401988" cy="678828"/>
          </a:xfrm>
        </p:grpSpPr>
        <p:cxnSp>
          <p:nvCxnSpPr>
            <p:cNvPr id="57" name="直線コネクタ 56"/>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44" name="グループ化 43"/>
            <p:cNvGrpSpPr/>
            <p:nvPr/>
          </p:nvGrpSpPr>
          <p:grpSpPr>
            <a:xfrm>
              <a:off x="971829" y="1493659"/>
              <a:ext cx="401469" cy="678828"/>
              <a:chOff x="892445" y="2378728"/>
              <a:chExt cx="792162" cy="1286531"/>
            </a:xfrm>
          </p:grpSpPr>
          <p:pic>
            <p:nvPicPr>
              <p:cNvPr id="1027"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43" name="グループ化 42"/>
              <p:cNvGrpSpPr/>
              <p:nvPr/>
            </p:nvGrpSpPr>
            <p:grpSpPr>
              <a:xfrm rot="865085">
                <a:off x="1241880" y="2378728"/>
                <a:ext cx="312183" cy="563748"/>
                <a:chOff x="2790652" y="3004952"/>
                <a:chExt cx="312183" cy="563748"/>
              </a:xfrm>
            </p:grpSpPr>
            <p:sp>
              <p:nvSpPr>
                <p:cNvPr id="42" name="二等辺三角形 41"/>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5" name="二等辺三角形 4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9" name="角丸四角形 18"/>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8" name="正方形/長方形 47"/>
          <p:cNvSpPr/>
          <p:nvPr/>
        </p:nvSpPr>
        <p:spPr>
          <a:xfrm>
            <a:off x="2312156" y="3708733"/>
            <a:ext cx="6756494" cy="501006"/>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出生後</a:t>
            </a:r>
            <a:r>
              <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週間以内に、育児休業を開始し、かつ終了した場合、再度の取得が可能！</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698225" y="3583586"/>
            <a:ext cx="8887936" cy="2772000"/>
          </a:xfrm>
          <a:prstGeom prst="roundRect">
            <a:avLst>
              <a:gd name="adj" fmla="val 9098"/>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8" name="角丸四角形 37"/>
          <p:cNvSpPr/>
          <p:nvPr/>
        </p:nvSpPr>
        <p:spPr>
          <a:xfrm>
            <a:off x="1331690" y="5087599"/>
            <a:ext cx="8028058" cy="1149606"/>
          </a:xfrm>
          <a:prstGeom prst="roundRect">
            <a:avLst>
              <a:gd name="adj" fmla="val 7834"/>
            </a:avLst>
          </a:prstGeom>
          <a:solidFill>
            <a:srgbClr val="FFFFEF"/>
          </a:solidFill>
          <a:ln w="952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ホームベース 38"/>
          <p:cNvSpPr/>
          <p:nvPr/>
        </p:nvSpPr>
        <p:spPr>
          <a:xfrm>
            <a:off x="2681080" y="5511829"/>
            <a:ext cx="1081980" cy="262436"/>
          </a:xfrm>
          <a:prstGeom prst="homePlate">
            <a:avLst>
              <a:gd name="adj" fmla="val 27166"/>
            </a:avLst>
          </a:prstGeom>
          <a:solidFill>
            <a:schemeClr val="bg1">
              <a:lumMod val="6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産後休業</a:t>
            </a:r>
          </a:p>
        </p:txBody>
      </p:sp>
      <p:sp>
        <p:nvSpPr>
          <p:cNvPr id="40" name="ホームベース 39"/>
          <p:cNvSpPr/>
          <p:nvPr/>
        </p:nvSpPr>
        <p:spPr>
          <a:xfrm>
            <a:off x="2681080" y="5838262"/>
            <a:ext cx="1081980"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sp>
        <p:nvSpPr>
          <p:cNvPr id="41" name="ホームベース 40"/>
          <p:cNvSpPr/>
          <p:nvPr/>
        </p:nvSpPr>
        <p:spPr>
          <a:xfrm>
            <a:off x="7507476" y="5838262"/>
            <a:ext cx="1278063" cy="2761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sp>
        <p:nvSpPr>
          <p:cNvPr id="67" name="ホームベース 66"/>
          <p:cNvSpPr/>
          <p:nvPr/>
        </p:nvSpPr>
        <p:spPr>
          <a:xfrm>
            <a:off x="3767235" y="5511829"/>
            <a:ext cx="3740241"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cxnSp>
        <p:nvCxnSpPr>
          <p:cNvPr id="68" name="直線コネクタ 67"/>
          <p:cNvCxnSpPr>
            <a:stCxn id="71" idx="2"/>
          </p:cNvCxnSpPr>
          <p:nvPr/>
        </p:nvCxnSpPr>
        <p:spPr>
          <a:xfrm>
            <a:off x="2681080"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70" name="角丸四角形 69"/>
          <p:cNvSpPr/>
          <p:nvPr/>
        </p:nvSpPr>
        <p:spPr>
          <a:xfrm>
            <a:off x="1386796" y="5838262"/>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夫</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特例の活用例</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2373633" y="51635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a:t>
            </a:r>
          </a:p>
        </p:txBody>
      </p:sp>
      <p:sp>
        <p:nvSpPr>
          <p:cNvPr id="72" name="角丸四角形 71"/>
          <p:cNvSpPr/>
          <p:nvPr/>
        </p:nvSpPr>
        <p:spPr>
          <a:xfrm>
            <a:off x="3459788" y="51635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a:t>
            </a:r>
          </a:p>
        </p:txBody>
      </p:sp>
      <p:sp>
        <p:nvSpPr>
          <p:cNvPr id="73" name="角丸四角形 72"/>
          <p:cNvSpPr/>
          <p:nvPr/>
        </p:nvSpPr>
        <p:spPr>
          <a:xfrm>
            <a:off x="8353491" y="5163581"/>
            <a:ext cx="864096"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a:t>
            </a:r>
          </a:p>
        </p:txBody>
      </p:sp>
      <p:cxnSp>
        <p:nvCxnSpPr>
          <p:cNvPr id="74" name="直線コネクタ 73"/>
          <p:cNvCxnSpPr>
            <a:stCxn id="72" idx="2"/>
          </p:cNvCxnSpPr>
          <p:nvPr/>
        </p:nvCxnSpPr>
        <p:spPr>
          <a:xfrm>
            <a:off x="3767235"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7200029" y="51635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p>
        </p:txBody>
      </p:sp>
      <p:cxnSp>
        <p:nvCxnSpPr>
          <p:cNvPr id="76" name="直線コネクタ 75"/>
          <p:cNvCxnSpPr>
            <a:stCxn id="75" idx="2"/>
          </p:cNvCxnSpPr>
          <p:nvPr/>
        </p:nvCxnSpPr>
        <p:spPr>
          <a:xfrm>
            <a:off x="7507476"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7" name="直線コネクタ 76"/>
          <p:cNvCxnSpPr>
            <a:stCxn id="73" idx="2"/>
          </p:cNvCxnSpPr>
          <p:nvPr/>
        </p:nvCxnSpPr>
        <p:spPr>
          <a:xfrm>
            <a:off x="8785539"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83" name="正方形/長方形 82"/>
          <p:cNvSpPr/>
          <p:nvPr/>
        </p:nvSpPr>
        <p:spPr>
          <a:xfrm>
            <a:off x="1261936" y="5111354"/>
            <a:ext cx="978642" cy="37469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150000"/>
              </a:lnSpc>
            </a:pP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取得例</a:t>
            </a:r>
            <a:endPar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角丸四角形 83"/>
          <p:cNvSpPr/>
          <p:nvPr/>
        </p:nvSpPr>
        <p:spPr>
          <a:xfrm>
            <a:off x="1384821" y="5527537"/>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妻</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6" name="グループ化 45"/>
          <p:cNvGrpSpPr/>
          <p:nvPr/>
        </p:nvGrpSpPr>
        <p:grpSpPr>
          <a:xfrm>
            <a:off x="971829" y="3655059"/>
            <a:ext cx="1250502" cy="605480"/>
            <a:chOff x="971829" y="1493659"/>
            <a:chExt cx="1401988" cy="678828"/>
          </a:xfrm>
        </p:grpSpPr>
        <p:cxnSp>
          <p:nvCxnSpPr>
            <p:cNvPr id="56" name="直線コネクタ 55"/>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58" name="グループ化 57"/>
            <p:cNvGrpSpPr/>
            <p:nvPr/>
          </p:nvGrpSpPr>
          <p:grpSpPr>
            <a:xfrm>
              <a:off x="971829" y="1493659"/>
              <a:ext cx="401469" cy="678828"/>
              <a:chOff x="892445" y="2378728"/>
              <a:chExt cx="792162" cy="1286531"/>
            </a:xfrm>
          </p:grpSpPr>
          <p:pic>
            <p:nvPicPr>
              <p:cNvPr id="60"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グループ化 60"/>
              <p:cNvGrpSpPr/>
              <p:nvPr/>
            </p:nvGrpSpPr>
            <p:grpSpPr>
              <a:xfrm rot="865085">
                <a:off x="1241880" y="2378728"/>
                <a:ext cx="312183" cy="563748"/>
                <a:chOff x="2790652" y="3004952"/>
                <a:chExt cx="312183" cy="563748"/>
              </a:xfrm>
            </p:grpSpPr>
            <p:sp>
              <p:nvSpPr>
                <p:cNvPr id="62" name="二等辺三角形 61"/>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3" name="二等辺三角形 62"/>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59" name="角丸四角形 58"/>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4" name="正方形/長方形 63"/>
          <p:cNvSpPr/>
          <p:nvPr/>
        </p:nvSpPr>
        <p:spPr>
          <a:xfrm>
            <a:off x="2312154" y="4369129"/>
            <a:ext cx="7047594" cy="501006"/>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両親がともに育児休業を取得する場合は、子が１歳２か月に達するまでの間、育児休業が取得可能！</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（取得期間は産後休業期間を含め１年間）</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5" name="グループ化 64"/>
          <p:cNvGrpSpPr/>
          <p:nvPr/>
        </p:nvGrpSpPr>
        <p:grpSpPr>
          <a:xfrm>
            <a:off x="971829" y="4315455"/>
            <a:ext cx="1250502" cy="605480"/>
            <a:chOff x="971829" y="1493659"/>
            <a:chExt cx="1401988" cy="678828"/>
          </a:xfrm>
        </p:grpSpPr>
        <p:cxnSp>
          <p:nvCxnSpPr>
            <p:cNvPr id="66" name="直線コネクタ 65"/>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69" name="グループ化 68"/>
            <p:cNvGrpSpPr/>
            <p:nvPr/>
          </p:nvGrpSpPr>
          <p:grpSpPr>
            <a:xfrm>
              <a:off x="971829" y="1493659"/>
              <a:ext cx="401469" cy="678828"/>
              <a:chOff x="892445" y="2378728"/>
              <a:chExt cx="792162" cy="1286531"/>
            </a:xfrm>
          </p:grpSpPr>
          <p:pic>
            <p:nvPicPr>
              <p:cNvPr id="79"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グループ化 80"/>
              <p:cNvGrpSpPr/>
              <p:nvPr/>
            </p:nvGrpSpPr>
            <p:grpSpPr>
              <a:xfrm rot="865085">
                <a:off x="1241880" y="2378728"/>
                <a:ext cx="312183" cy="563748"/>
                <a:chOff x="2790652" y="3004952"/>
                <a:chExt cx="312183" cy="563748"/>
              </a:xfrm>
            </p:grpSpPr>
            <p:sp>
              <p:nvSpPr>
                <p:cNvPr id="82" name="二等辺三角形 81"/>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5" name="二等辺三角形 8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78" name="角丸四角形 77"/>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 name="テキスト ボックス 4"/>
          <p:cNvSpPr txBox="1"/>
          <p:nvPr/>
        </p:nvSpPr>
        <p:spPr>
          <a:xfrm>
            <a:off x="2791676" y="53479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3941331" y="53479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10/27</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630772" y="53733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8957679" y="53733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28138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４－２．</a:t>
            </a:r>
            <a:r>
              <a:rPr kumimoji="1" lang="ja-JP" altLang="en-US" dirty="0"/>
              <a:t>育児休業制度の概要②</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25</a:t>
            </a:fld>
            <a:endParaRPr lang="en-US" altLang="ja-JP" sz="1600" dirty="0"/>
          </a:p>
        </p:txBody>
      </p:sp>
      <p:sp>
        <p:nvSpPr>
          <p:cNvPr id="56" name="正方形/長方形 55"/>
          <p:cNvSpPr/>
          <p:nvPr/>
        </p:nvSpPr>
        <p:spPr>
          <a:xfrm>
            <a:off x="306499" y="972912"/>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○育児休業中も収入あり：</a:t>
            </a:r>
            <a:r>
              <a:rPr lang="ja-JP" altLang="en-US" sz="18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育児休業給付金が支給される</a:t>
            </a:r>
            <a:endParaRPr kumimoji="1" lang="en-US" altLang="ja-JP" sz="18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624000" y="1422786"/>
            <a:ext cx="9036000" cy="3568314"/>
          </a:xfrm>
          <a:prstGeom prst="roundRect">
            <a:avLst>
              <a:gd name="adj" fmla="val 11630"/>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0" name="正方形/長方形 59"/>
          <p:cNvSpPr/>
          <p:nvPr/>
        </p:nvSpPr>
        <p:spPr>
          <a:xfrm>
            <a:off x="2147056" y="1439859"/>
            <a:ext cx="7049027" cy="988142"/>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lstStyle/>
          <a:p>
            <a:pPr>
              <a:lnSpc>
                <a:spcPts val="2500"/>
              </a:lnSpc>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はじめの半年間は給与の</a:t>
            </a:r>
            <a:r>
              <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、それ以降は</a:t>
            </a:r>
            <a:r>
              <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給付</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給付金は所得税、社会保険料、雇用保険料が免除</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手取り金額は休業前の約</a:t>
            </a:r>
            <a: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割！会社負担の社会保険料も免除！！</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右矢印 1"/>
          <p:cNvSpPr/>
          <p:nvPr/>
        </p:nvSpPr>
        <p:spPr>
          <a:xfrm>
            <a:off x="2286000" y="2107051"/>
            <a:ext cx="344496" cy="333649"/>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9" name="角丸四角形 68"/>
          <p:cNvSpPr/>
          <p:nvPr/>
        </p:nvSpPr>
        <p:spPr>
          <a:xfrm>
            <a:off x="1233440" y="2453401"/>
            <a:ext cx="8028058" cy="2397999"/>
          </a:xfrm>
          <a:prstGeom prst="roundRect">
            <a:avLst>
              <a:gd name="adj" fmla="val 7834"/>
            </a:avLst>
          </a:prstGeom>
          <a:solidFill>
            <a:srgbClr val="FFFFEF"/>
          </a:solidFill>
          <a:ln w="952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ホームベース 77"/>
          <p:cNvSpPr/>
          <p:nvPr/>
        </p:nvSpPr>
        <p:spPr>
          <a:xfrm>
            <a:off x="2582830" y="3276629"/>
            <a:ext cx="1081980" cy="262436"/>
          </a:xfrm>
          <a:prstGeom prst="homePlate">
            <a:avLst>
              <a:gd name="adj" fmla="val 27166"/>
            </a:avLst>
          </a:prstGeom>
          <a:solidFill>
            <a:schemeClr val="bg1">
              <a:lumMod val="6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産後休業</a:t>
            </a:r>
          </a:p>
        </p:txBody>
      </p:sp>
      <p:cxnSp>
        <p:nvCxnSpPr>
          <p:cNvPr id="85" name="直線コネクタ 84"/>
          <p:cNvCxnSpPr>
            <a:stCxn id="87" idx="2"/>
          </p:cNvCxnSpPr>
          <p:nvPr/>
        </p:nvCxnSpPr>
        <p:spPr>
          <a:xfrm>
            <a:off x="2582830"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86" name="角丸四角形 85"/>
          <p:cNvSpPr/>
          <p:nvPr/>
        </p:nvSpPr>
        <p:spPr>
          <a:xfrm>
            <a:off x="1288546" y="4060763"/>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夫</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特例の活用例</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角丸四角形 86"/>
          <p:cNvSpPr/>
          <p:nvPr/>
        </p:nvSpPr>
        <p:spPr>
          <a:xfrm>
            <a:off x="2275383" y="29283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a:t>
            </a:r>
          </a:p>
        </p:txBody>
      </p:sp>
      <p:sp>
        <p:nvSpPr>
          <p:cNvPr id="88" name="角丸四角形 87"/>
          <p:cNvSpPr/>
          <p:nvPr/>
        </p:nvSpPr>
        <p:spPr>
          <a:xfrm>
            <a:off x="3361538" y="29283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a:t>
            </a:r>
          </a:p>
        </p:txBody>
      </p:sp>
      <p:sp>
        <p:nvSpPr>
          <p:cNvPr id="89" name="角丸四角形 88"/>
          <p:cNvSpPr/>
          <p:nvPr/>
        </p:nvSpPr>
        <p:spPr>
          <a:xfrm>
            <a:off x="8293341" y="2928381"/>
            <a:ext cx="864096"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a:t>
            </a:r>
          </a:p>
        </p:txBody>
      </p:sp>
      <p:cxnSp>
        <p:nvCxnSpPr>
          <p:cNvPr id="90" name="直線コネクタ 89"/>
          <p:cNvCxnSpPr>
            <a:stCxn id="88" idx="2"/>
          </p:cNvCxnSpPr>
          <p:nvPr/>
        </p:nvCxnSpPr>
        <p:spPr>
          <a:xfrm>
            <a:off x="3668985"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91" name="角丸四角形 90"/>
          <p:cNvSpPr/>
          <p:nvPr/>
        </p:nvSpPr>
        <p:spPr>
          <a:xfrm>
            <a:off x="7431979" y="29283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p>
        </p:txBody>
      </p:sp>
      <p:cxnSp>
        <p:nvCxnSpPr>
          <p:cNvPr id="92" name="直線コネクタ 91"/>
          <p:cNvCxnSpPr/>
          <p:nvPr/>
        </p:nvCxnSpPr>
        <p:spPr>
          <a:xfrm>
            <a:off x="7739426"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3" name="直線コネクタ 92"/>
          <p:cNvCxnSpPr>
            <a:stCxn id="89" idx="2"/>
          </p:cNvCxnSpPr>
          <p:nvPr/>
        </p:nvCxnSpPr>
        <p:spPr>
          <a:xfrm>
            <a:off x="8725389"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94" name="正方形/長方形 93"/>
          <p:cNvSpPr/>
          <p:nvPr/>
        </p:nvSpPr>
        <p:spPr>
          <a:xfrm>
            <a:off x="1341485" y="2469754"/>
            <a:ext cx="8983615" cy="37469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15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パパ・ママ育休プラスを利用した以下の場合</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２人合わせて１歳２か月まで</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％給付を受けられます</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角丸四角形 94"/>
          <p:cNvSpPr/>
          <p:nvPr/>
        </p:nvSpPr>
        <p:spPr>
          <a:xfrm>
            <a:off x="1286571" y="3292337"/>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妻</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4" name="グループ化 103"/>
          <p:cNvGrpSpPr/>
          <p:nvPr/>
        </p:nvGrpSpPr>
        <p:grpSpPr>
          <a:xfrm>
            <a:off x="806729" y="1620659"/>
            <a:ext cx="1250502" cy="605480"/>
            <a:chOff x="971829" y="1493659"/>
            <a:chExt cx="1401988" cy="678828"/>
          </a:xfrm>
        </p:grpSpPr>
        <p:cxnSp>
          <p:nvCxnSpPr>
            <p:cNvPr id="105" name="直線コネクタ 104"/>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106" name="グループ化 105"/>
            <p:cNvGrpSpPr/>
            <p:nvPr/>
          </p:nvGrpSpPr>
          <p:grpSpPr>
            <a:xfrm>
              <a:off x="971829" y="1493659"/>
              <a:ext cx="401469" cy="678828"/>
              <a:chOff x="892445" y="2378728"/>
              <a:chExt cx="792162" cy="1286531"/>
            </a:xfrm>
          </p:grpSpPr>
          <p:pic>
            <p:nvPicPr>
              <p:cNvPr id="108"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09" name="グループ化 108"/>
              <p:cNvGrpSpPr/>
              <p:nvPr/>
            </p:nvGrpSpPr>
            <p:grpSpPr>
              <a:xfrm rot="865085">
                <a:off x="1241880" y="2378728"/>
                <a:ext cx="312183" cy="563748"/>
                <a:chOff x="2790652" y="3004952"/>
                <a:chExt cx="312183" cy="563748"/>
              </a:xfrm>
            </p:grpSpPr>
            <p:sp>
              <p:nvSpPr>
                <p:cNvPr id="110" name="二等辺三角形 109"/>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1" name="二等辺三角形 110"/>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07" name="角丸四角形 106"/>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6" name="直線矢印コネクタ 5"/>
          <p:cNvCxnSpPr/>
          <p:nvPr/>
        </p:nvCxnSpPr>
        <p:spPr>
          <a:xfrm>
            <a:off x="2603500" y="3746240"/>
            <a:ext cx="1083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2" name="正方形/長方形 111"/>
          <p:cNvSpPr/>
          <p:nvPr/>
        </p:nvSpPr>
        <p:spPr>
          <a:xfrm>
            <a:off x="2698500" y="3620240"/>
            <a:ext cx="792000" cy="252000"/>
          </a:xfrm>
          <a:prstGeom prst="rect">
            <a:avLst/>
          </a:prstGeom>
          <a:solidFill>
            <a:schemeClr val="bg1"/>
          </a:solidFill>
          <a:ln w="15875">
            <a:solidFill>
              <a:schemeClr val="accent1"/>
            </a:solidFill>
            <a:prstDash val="sysDash"/>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出産手当金</a:t>
            </a:r>
            <a:endParaRPr lang="en-US" altLang="ja-JP"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3" name="直線矢印コネクタ 112"/>
          <p:cNvCxnSpPr/>
          <p:nvPr/>
        </p:nvCxnSpPr>
        <p:spPr>
          <a:xfrm>
            <a:off x="3695700" y="3746240"/>
            <a:ext cx="2520000" cy="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14" name="正方形/長方形 113"/>
          <p:cNvSpPr/>
          <p:nvPr/>
        </p:nvSpPr>
        <p:spPr>
          <a:xfrm>
            <a:off x="4593600" y="3620240"/>
            <a:ext cx="792000" cy="252000"/>
          </a:xfrm>
          <a:prstGeom prst="rect">
            <a:avLst/>
          </a:prstGeom>
          <a:solidFill>
            <a:schemeClr val="bg1"/>
          </a:solidFill>
          <a:ln w="15875">
            <a:solidFill>
              <a:srgbClr val="FF6600"/>
            </a:solidFill>
            <a:prstDash val="solid"/>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給付率</a:t>
            </a:r>
            <a:r>
              <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5885837" y="2928381"/>
            <a:ext cx="615600"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lIns="0" rIns="0" rtlCol="0" anchor="ctr"/>
          <a:lstStyle/>
          <a:p>
            <a:pPr algn="ct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6" name="直線コネクタ 115"/>
          <p:cNvCxnSpPr/>
          <p:nvPr/>
        </p:nvCxnSpPr>
        <p:spPr>
          <a:xfrm>
            <a:off x="6193285"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17" name="直線矢印コネクタ 116"/>
          <p:cNvCxnSpPr/>
          <p:nvPr/>
        </p:nvCxnSpPr>
        <p:spPr>
          <a:xfrm>
            <a:off x="6193285" y="3746240"/>
            <a:ext cx="1548000" cy="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18" name="正方形/長方形 117"/>
          <p:cNvSpPr/>
          <p:nvPr/>
        </p:nvSpPr>
        <p:spPr>
          <a:xfrm>
            <a:off x="6545085" y="3620240"/>
            <a:ext cx="792000" cy="252000"/>
          </a:xfrm>
          <a:prstGeom prst="rect">
            <a:avLst/>
          </a:prstGeom>
          <a:solidFill>
            <a:schemeClr val="bg1"/>
          </a:solidFill>
          <a:ln w="15875">
            <a:solidFill>
              <a:srgbClr val="FF6600"/>
            </a:solidFill>
            <a:prstDash val="solid"/>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給付率</a:t>
            </a:r>
            <a:r>
              <a:rPr lang="en-US" altLang="ja-JP"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ホームベース 80"/>
          <p:cNvSpPr/>
          <p:nvPr/>
        </p:nvSpPr>
        <p:spPr>
          <a:xfrm>
            <a:off x="6205984" y="4053912"/>
            <a:ext cx="2520000" cy="2761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cxnSp>
        <p:nvCxnSpPr>
          <p:cNvPr id="119" name="直線矢印コネクタ 118"/>
          <p:cNvCxnSpPr/>
          <p:nvPr/>
        </p:nvCxnSpPr>
        <p:spPr>
          <a:xfrm>
            <a:off x="6206285" y="4542917"/>
            <a:ext cx="2520000" cy="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20" name="正方形/長方形 119"/>
          <p:cNvSpPr/>
          <p:nvPr/>
        </p:nvSpPr>
        <p:spPr>
          <a:xfrm>
            <a:off x="7078785" y="4416917"/>
            <a:ext cx="792000" cy="252000"/>
          </a:xfrm>
          <a:prstGeom prst="rect">
            <a:avLst/>
          </a:prstGeom>
          <a:solidFill>
            <a:schemeClr val="bg1"/>
          </a:solidFill>
          <a:ln w="15875">
            <a:solidFill>
              <a:srgbClr val="FF6600"/>
            </a:solidFill>
            <a:prstDash val="solid"/>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給付率</a:t>
            </a:r>
            <a:r>
              <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ホームベース 81"/>
          <p:cNvSpPr/>
          <p:nvPr/>
        </p:nvSpPr>
        <p:spPr>
          <a:xfrm>
            <a:off x="3668985" y="3276629"/>
            <a:ext cx="4068000"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sp>
        <p:nvSpPr>
          <p:cNvPr id="121" name="角丸四角形 120"/>
          <p:cNvSpPr/>
          <p:nvPr/>
        </p:nvSpPr>
        <p:spPr>
          <a:xfrm>
            <a:off x="624000" y="5468661"/>
            <a:ext cx="9036000" cy="900000"/>
          </a:xfrm>
          <a:prstGeom prst="roundRect">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2" name="正方形/長方形 121"/>
          <p:cNvSpPr/>
          <p:nvPr/>
        </p:nvSpPr>
        <p:spPr>
          <a:xfrm>
            <a:off x="2147056" y="5468660"/>
            <a:ext cx="7644644" cy="921027"/>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企業は、子どもが生まれる予定の方などに、育児休業等に関する制度について</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個別に周知するための措置を講ずるよう努力する必要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月１日より）</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正方形/長方形 122"/>
          <p:cNvSpPr/>
          <p:nvPr/>
        </p:nvSpPr>
        <p:spPr>
          <a:xfrm>
            <a:off x="306499" y="5000358"/>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○企業には、育児休業制度について周知する努力義務あり</a:t>
            </a:r>
            <a:endParaRPr kumimoji="1"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4" name="グループ化 123"/>
          <p:cNvGrpSpPr/>
          <p:nvPr/>
        </p:nvGrpSpPr>
        <p:grpSpPr>
          <a:xfrm>
            <a:off x="806729" y="5532259"/>
            <a:ext cx="1250502" cy="605480"/>
            <a:chOff x="971829" y="1493659"/>
            <a:chExt cx="1401988" cy="678828"/>
          </a:xfrm>
        </p:grpSpPr>
        <p:cxnSp>
          <p:nvCxnSpPr>
            <p:cNvPr id="125" name="直線コネクタ 124"/>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126" name="グループ化 125"/>
            <p:cNvGrpSpPr/>
            <p:nvPr/>
          </p:nvGrpSpPr>
          <p:grpSpPr>
            <a:xfrm>
              <a:off x="971829" y="1493659"/>
              <a:ext cx="401469" cy="678828"/>
              <a:chOff x="892445" y="2378728"/>
              <a:chExt cx="792162" cy="1286531"/>
            </a:xfrm>
          </p:grpSpPr>
          <p:pic>
            <p:nvPicPr>
              <p:cNvPr id="128"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29" name="グループ化 128"/>
              <p:cNvGrpSpPr/>
              <p:nvPr/>
            </p:nvGrpSpPr>
            <p:grpSpPr>
              <a:xfrm rot="865085">
                <a:off x="1241880" y="2378728"/>
                <a:ext cx="312183" cy="563748"/>
                <a:chOff x="2790652" y="3004952"/>
                <a:chExt cx="312183" cy="563748"/>
              </a:xfrm>
            </p:grpSpPr>
            <p:sp>
              <p:nvSpPr>
                <p:cNvPr id="130" name="二等辺三角形 129"/>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1" name="二等辺三角形 130"/>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27" name="角丸四角形 126"/>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2" name="テキスト ボックス 51"/>
          <p:cNvSpPr txBox="1"/>
          <p:nvPr/>
        </p:nvSpPr>
        <p:spPr>
          <a:xfrm>
            <a:off x="2728176" y="31000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3877831" y="31000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10/27</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7795872" y="31381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8919579" y="31381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6354331" y="31000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4/30</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47499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05740" y="6427788"/>
            <a:ext cx="308927" cy="360362"/>
          </a:xfrm>
        </p:spPr>
        <p:txBody>
          <a:bodyPr/>
          <a:lstStyle/>
          <a:p>
            <a:pPr>
              <a:defRPr/>
            </a:pPr>
            <a:fld id="{E998A1A3-FEA1-4990-8247-73F0C5D4C06C}" type="slidenum">
              <a:rPr lang="ja-JP" altLang="en-US" sz="1600" smtClean="0"/>
              <a:pPr>
                <a:defRPr/>
              </a:pPr>
              <a:t>26</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其の五</a:t>
            </a:r>
          </a:p>
        </p:txBody>
      </p:sp>
      <p:sp>
        <p:nvSpPr>
          <p:cNvPr id="6" name="タイトル 1"/>
          <p:cNvSpPr>
            <a:spLocks noGrp="1"/>
          </p:cNvSpPr>
          <p:nvPr>
            <p:ph type="title"/>
          </p:nvPr>
        </p:nvSpPr>
        <p:spPr>
          <a:xfrm>
            <a:off x="1328695" y="3054038"/>
            <a:ext cx="8577305" cy="647700"/>
          </a:xfrm>
        </p:spPr>
        <p:txBody>
          <a:bodyPr/>
          <a:lstStyle/>
          <a:p>
            <a:r>
              <a:rPr kumimoji="1" lang="ja-JP" altLang="en-US" sz="3200" dirty="0">
                <a:solidFill>
                  <a:schemeClr val="bg1"/>
                </a:solidFill>
              </a:rPr>
              <a:t>みんなで考えて</a:t>
            </a:r>
            <a:r>
              <a:rPr lang="ja-JP" altLang="en-US" sz="3200" dirty="0">
                <a:solidFill>
                  <a:schemeClr val="bg1"/>
                </a:solidFill>
              </a:rPr>
              <a:t>み</a:t>
            </a:r>
            <a:r>
              <a:rPr kumimoji="1" lang="ja-JP" altLang="en-US" sz="3200" dirty="0">
                <a:solidFill>
                  <a:schemeClr val="bg1"/>
                </a:solidFill>
              </a:rPr>
              <a:t>よう</a:t>
            </a:r>
            <a:endParaRPr kumimoji="1" lang="ja-JP" altLang="en-US" sz="2400" dirty="0">
              <a:solidFill>
                <a:schemeClr val="bg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4075" y="2310751"/>
            <a:ext cx="2381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628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5300" y="1222375"/>
            <a:ext cx="8928100" cy="4978400"/>
          </a:xfrm>
        </p:spPr>
        <p:txBody>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育児と仕事の両立のためには、良好な職場環境が必要です</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以下の事項について考え、自らの</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職場環境を改善するために、</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何ができるか、考えてみましょう！</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今の職場の現状と問題点は？</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職場内（</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上司と部下、同僚同士）</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コミュニケーション</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は取れていますか？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長時間労働、深夜残業が常態化</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していませんか？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業務が</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特定の人に偏っていませんか？</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職場の問題点をどうしたら改善できると思いますか？</a:t>
            </a: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コミュニケーション</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例）積極的にあいさつをする、職場内で朝礼等を行い一言話す、職場外でイベントを開催する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労働時間</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例）業務の内容を定期的に報告し、従業員間で共有して相互にサポートする体制を構築する</a:t>
            </a: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業務の属人化</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例）業務マニュアルを作成し、複数の人が業務を実施できる体制を整備する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a:xfrm>
            <a:off x="495300" y="274638"/>
            <a:ext cx="9410700" cy="647700"/>
          </a:xfrm>
        </p:spPr>
        <p:txBody>
          <a:bodyPr/>
          <a:lstStyle/>
          <a:p>
            <a:r>
              <a:rPr lang="ja-JP" altLang="en-US" dirty="0"/>
              <a:t>５－１－１</a:t>
            </a:r>
            <a:r>
              <a:rPr kumimoji="1" lang="ja-JP" altLang="en-US" dirty="0"/>
              <a:t>．職場環境の改善について考えてみましょう</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27</a:t>
            </a:fld>
            <a:endParaRPr lang="en-US" altLang="ja-JP" sz="1600" dirty="0"/>
          </a:p>
        </p:txBody>
      </p:sp>
      <p:sp>
        <p:nvSpPr>
          <p:cNvPr id="5" name="吹き出し: 円形 4">
            <a:extLst>
              <a:ext uri="{FF2B5EF4-FFF2-40B4-BE49-F238E27FC236}">
                <a16:creationId xmlns:a16="http://schemas.microsoft.com/office/drawing/2014/main" id="{071EC086-6E92-49A2-B31D-43F6A1D22402}"/>
              </a:ext>
            </a:extLst>
          </p:cNvPr>
          <p:cNvSpPr/>
          <p:nvPr/>
        </p:nvSpPr>
        <p:spPr>
          <a:xfrm>
            <a:off x="6304547" y="1062739"/>
            <a:ext cx="3465096" cy="1394753"/>
          </a:xfrm>
          <a:prstGeom prst="wedgeEllipseCallout">
            <a:avLst>
              <a:gd name="adj1" fmla="val -53269"/>
              <a:gd name="adj2" fmla="val -13372"/>
            </a:avLst>
          </a:prstGeom>
          <a:ln/>
        </p:spPr>
        <p:style>
          <a:lnRef idx="1">
            <a:schemeClr val="accent3"/>
          </a:lnRef>
          <a:fillRef idx="3">
            <a:schemeClr val="accent3"/>
          </a:fillRef>
          <a:effectRef idx="2">
            <a:schemeClr val="accent3"/>
          </a:effectRef>
          <a:fontRef idx="minor">
            <a:schemeClr val="lt1"/>
          </a:fontRef>
        </p:style>
        <p:txBody>
          <a:bodyPr wrap="none" rtlCol="0" anchor="ctr"/>
          <a:lstStyle/>
          <a:p>
            <a:pPr algn="ctr"/>
            <a:r>
              <a:rPr lang="en-US" altLang="ja-JP" sz="1400" b="1" dirty="0">
                <a:solidFill>
                  <a:schemeClr val="tx1"/>
                </a:solidFill>
                <a:latin typeface="Meiryo UI" panose="020B0604030504040204" pitchFamily="50" charset="-128"/>
                <a:ea typeface="Meiryo UI" panose="020B0604030504040204" pitchFamily="50" charset="-128"/>
              </a:rPr>
              <a:t>P.14</a:t>
            </a:r>
            <a:r>
              <a:rPr lang="ja-JP" altLang="en-US" sz="1400" b="1" dirty="0">
                <a:solidFill>
                  <a:schemeClr val="tx1"/>
                </a:solidFill>
                <a:latin typeface="Meiryo UI" panose="020B0604030504040204" pitchFamily="50" charset="-128"/>
                <a:ea typeface="Meiryo UI" panose="020B0604030504040204" pitchFamily="50" charset="-128"/>
              </a:rPr>
              <a:t>でチェックした項目を振り返って、</a:t>
            </a:r>
            <a:endParaRPr lang="en-US" altLang="ja-JP" sz="1400" b="1" dirty="0">
              <a:solidFill>
                <a:schemeClr val="tx1"/>
              </a:solidFill>
              <a:latin typeface="Meiryo UI" panose="020B0604030504040204" pitchFamily="50" charset="-128"/>
              <a:ea typeface="Meiryo UI" panose="020B0604030504040204" pitchFamily="50" charset="-128"/>
            </a:endParaRPr>
          </a:p>
          <a:p>
            <a:pPr algn="ctr"/>
            <a:r>
              <a:rPr lang="ja-JP" altLang="en-US" sz="1400" b="1" dirty="0">
                <a:solidFill>
                  <a:schemeClr val="tx1"/>
                </a:solidFill>
                <a:latin typeface="Meiryo UI" panose="020B0604030504040204" pitchFamily="50" charset="-128"/>
                <a:ea typeface="Meiryo UI" panose="020B0604030504040204" pitchFamily="50" charset="-128"/>
              </a:rPr>
              <a:t>あなたがすぐにできそうなこと、</a:t>
            </a:r>
            <a:endParaRPr lang="en-US" altLang="ja-JP" sz="1400" b="1" dirty="0">
              <a:solidFill>
                <a:schemeClr val="tx1"/>
              </a:solidFill>
              <a:latin typeface="Meiryo UI" panose="020B0604030504040204" pitchFamily="50" charset="-128"/>
              <a:ea typeface="Meiryo UI" panose="020B0604030504040204" pitchFamily="50" charset="-128"/>
            </a:endParaRPr>
          </a:p>
          <a:p>
            <a:pPr algn="ctr"/>
            <a:r>
              <a:rPr lang="ja-JP" altLang="en-US" sz="1400" b="1" dirty="0">
                <a:solidFill>
                  <a:schemeClr val="tx1"/>
                </a:solidFill>
                <a:latin typeface="Meiryo UI" panose="020B0604030504040204" pitchFamily="50" charset="-128"/>
                <a:ea typeface="Meiryo UI" panose="020B0604030504040204" pitchFamily="50" charset="-128"/>
              </a:rPr>
              <a:t>あなたの会社・職場でできそうなことを</a:t>
            </a:r>
            <a:endParaRPr lang="en-US" altLang="ja-JP" sz="1400" b="1" dirty="0">
              <a:solidFill>
                <a:schemeClr val="tx1"/>
              </a:solidFill>
              <a:latin typeface="Meiryo UI" panose="020B0604030504040204" pitchFamily="50" charset="-128"/>
              <a:ea typeface="Meiryo UI" panose="020B0604030504040204" pitchFamily="50" charset="-128"/>
            </a:endParaRPr>
          </a:p>
          <a:p>
            <a:pPr algn="ctr"/>
            <a:r>
              <a:rPr lang="ja-JP" altLang="en-US" sz="1400" b="1" dirty="0">
                <a:solidFill>
                  <a:schemeClr val="tx1"/>
                </a:solidFill>
                <a:latin typeface="Meiryo UI" panose="020B0604030504040204" pitchFamily="50" charset="-128"/>
                <a:ea typeface="Meiryo UI" panose="020B0604030504040204" pitchFamily="50" charset="-128"/>
              </a:rPr>
              <a:t>考えてみましょう</a:t>
            </a:r>
          </a:p>
        </p:txBody>
      </p:sp>
    </p:spTree>
    <p:extLst>
      <p:ext uri="{BB962C8B-B14F-4D97-AF65-F5344CB8AC3E}">
        <p14:creationId xmlns:p14="http://schemas.microsoft.com/office/powerpoint/2010/main" val="2226904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300" y="274638"/>
            <a:ext cx="9410700" cy="647700"/>
          </a:xfrm>
        </p:spPr>
        <p:txBody>
          <a:bodyPr/>
          <a:lstStyle/>
          <a:p>
            <a:r>
              <a:rPr kumimoji="1" lang="ja-JP" altLang="en-US" dirty="0"/>
              <a:t>５－１－２</a:t>
            </a:r>
            <a:r>
              <a:rPr lang="ja-JP" altLang="en-US" dirty="0"/>
              <a:t>．職場環境の改善について考えてみましょう</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28</a:t>
            </a:fld>
            <a:endParaRPr lang="en-US" altLang="ja-JP" sz="1600" dirty="0"/>
          </a:p>
        </p:txBody>
      </p:sp>
      <p:sp>
        <p:nvSpPr>
          <p:cNvPr id="5" name="コンテンツ プレースホルダー 1"/>
          <p:cNvSpPr txBox="1">
            <a:spLocks/>
          </p:cNvSpPr>
          <p:nvPr/>
        </p:nvSpPr>
        <p:spPr bwMode="auto">
          <a:xfrm>
            <a:off x="698500" y="1196455"/>
            <a:ext cx="9347200" cy="59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今の職場の現状と問題点</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495300" y="3784600"/>
            <a:ext cx="9105900" cy="248920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角丸四角形 6"/>
          <p:cNvSpPr/>
          <p:nvPr/>
        </p:nvSpPr>
        <p:spPr>
          <a:xfrm>
            <a:off x="495300" y="1079500"/>
            <a:ext cx="9105900" cy="257810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コンテンツ プレースホルダー 1"/>
          <p:cNvSpPr txBox="1">
            <a:spLocks/>
          </p:cNvSpPr>
          <p:nvPr/>
        </p:nvSpPr>
        <p:spPr bwMode="auto">
          <a:xfrm>
            <a:off x="698500" y="3901555"/>
            <a:ext cx="9347200" cy="59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職場の問題点の改善策</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03743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5300" y="1219200"/>
            <a:ext cx="9105900" cy="1962286"/>
          </a:xfrm>
        </p:spPr>
        <p:txBody>
          <a:bodyPr/>
          <a:lstStyle/>
          <a:p>
            <a:pPr>
              <a:spcBef>
                <a:spcPts val="6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あなたの所属する部署で、育児休業取得者が出ることになったとき・・・</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以下の事項について考え、育児休業取得をきっかけとして、自らの職場や組織を良くするために</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何ができるか、考えてみましょう！</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育児休業取得者が、部署のリーダークラスだった場合／自分の同僚だった場合／後輩だった場合の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それぞれについて、考えてみましょう。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a:xfrm>
            <a:off x="495300" y="282576"/>
            <a:ext cx="9410700" cy="647700"/>
          </a:xfrm>
        </p:spPr>
        <p:txBody>
          <a:bodyPr/>
          <a:lstStyle/>
          <a:p>
            <a:r>
              <a:rPr lang="ja-JP" altLang="en-US" dirty="0"/>
              <a:t>５－２－</a:t>
            </a:r>
            <a:r>
              <a:rPr lang="en-US" altLang="ja-JP" dirty="0"/>
              <a:t>1</a:t>
            </a:r>
            <a:r>
              <a:rPr kumimoji="1" lang="ja-JP" altLang="en-US" dirty="0"/>
              <a:t>．育児休業の取得について考えてみましょう</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29</a:t>
            </a:fld>
            <a:endParaRPr lang="en-US" altLang="ja-JP" sz="1600" dirty="0"/>
          </a:p>
        </p:txBody>
      </p:sp>
      <p:sp>
        <p:nvSpPr>
          <p:cNvPr id="6" name="コンテンツ プレースホルダー 1"/>
          <p:cNvSpPr txBox="1">
            <a:spLocks/>
          </p:cNvSpPr>
          <p:nvPr/>
        </p:nvSpPr>
        <p:spPr bwMode="auto">
          <a:xfrm>
            <a:off x="698500" y="3072880"/>
            <a:ext cx="9347200" cy="59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チームとして、どのような対応が必要でしょうか？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495300" y="2996680"/>
            <a:ext cx="9105900" cy="312472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698500" y="3429000"/>
            <a:ext cx="8407400" cy="584775"/>
          </a:xfrm>
          <a:prstGeom prst="rect">
            <a:avLst/>
          </a:prstGeom>
        </p:spPr>
        <p:txBody>
          <a:bodyPr wrap="square">
            <a:spAutoFit/>
          </a:bodyPr>
          <a:lstStyle/>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各人の業務の状況を把握するため、コミュニケーションをしっかりと取る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仕事を見える化（マニュアル化など）し、すべての人がすべての業務をできるようにする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185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50825" y="6427788"/>
            <a:ext cx="195262" cy="360362"/>
          </a:xfrm>
        </p:spPr>
        <p:txBody>
          <a:bodyPr/>
          <a:lstStyle/>
          <a:p>
            <a:pPr>
              <a:defRPr/>
            </a:pPr>
            <a:fld id="{E998A1A3-FEA1-4990-8247-73F0C5D4C06C}" type="slidenum">
              <a:rPr lang="ja-JP" altLang="en-US" sz="1600" smtClean="0"/>
              <a:pPr>
                <a:defRPr/>
              </a:pPr>
              <a:t>3</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其の一</a:t>
            </a:r>
          </a:p>
        </p:txBody>
      </p:sp>
      <p:sp>
        <p:nvSpPr>
          <p:cNvPr id="5" name="タイトル 1"/>
          <p:cNvSpPr>
            <a:spLocks noGrp="1"/>
          </p:cNvSpPr>
          <p:nvPr>
            <p:ph type="title"/>
          </p:nvPr>
        </p:nvSpPr>
        <p:spPr>
          <a:xfrm>
            <a:off x="1328695" y="2882587"/>
            <a:ext cx="8577305" cy="1070287"/>
          </a:xfrm>
        </p:spPr>
        <p:txBody>
          <a:bodyPr/>
          <a:lstStyle/>
          <a:p>
            <a:r>
              <a:rPr kumimoji="1" lang="ja-JP" altLang="en-US" sz="3200" dirty="0">
                <a:solidFill>
                  <a:schemeClr val="bg1"/>
                </a:solidFill>
              </a:rPr>
              <a:t>男性の育児休業取得の現状と</a:t>
            </a:r>
            <a:r>
              <a:rPr kumimoji="1" lang="en-US" altLang="ja-JP" sz="3200" dirty="0">
                <a:solidFill>
                  <a:schemeClr val="bg1"/>
                </a:solidFill>
              </a:rPr>
              <a:t/>
            </a:r>
            <a:br>
              <a:rPr kumimoji="1" lang="en-US" altLang="ja-JP" sz="3200" dirty="0">
                <a:solidFill>
                  <a:schemeClr val="bg1"/>
                </a:solidFill>
              </a:rPr>
            </a:br>
            <a:r>
              <a:rPr kumimoji="1" lang="ja-JP" altLang="en-US" sz="3200" dirty="0">
                <a:solidFill>
                  <a:schemeClr val="bg1"/>
                </a:solidFill>
              </a:rPr>
              <a:t>中小企業における課題</a:t>
            </a:r>
            <a:endParaRPr kumimoji="1" lang="ja-JP" altLang="en-US" sz="24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8272" y="2136921"/>
            <a:ext cx="1804756" cy="1564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763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300" y="274638"/>
            <a:ext cx="9410700" cy="647700"/>
          </a:xfrm>
        </p:spPr>
        <p:txBody>
          <a:bodyPr/>
          <a:lstStyle/>
          <a:p>
            <a:r>
              <a:rPr lang="ja-JP" altLang="en-US" dirty="0"/>
              <a:t>５－２－２</a:t>
            </a:r>
            <a:r>
              <a:rPr kumimoji="1" lang="ja-JP" altLang="en-US" dirty="0"/>
              <a:t>．育児休業の取得について考えてみましょう</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30</a:t>
            </a:fld>
            <a:endParaRPr lang="en-US" altLang="ja-JP" sz="1600" dirty="0"/>
          </a:p>
        </p:txBody>
      </p:sp>
      <p:sp>
        <p:nvSpPr>
          <p:cNvPr id="5" name="コンテンツ プレースホルダー 1"/>
          <p:cNvSpPr txBox="1">
            <a:spLocks/>
          </p:cNvSpPr>
          <p:nvPr/>
        </p:nvSpPr>
        <p:spPr bwMode="auto">
          <a:xfrm>
            <a:off x="698500" y="1129780"/>
            <a:ext cx="9105900" cy="11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あなた個人は、どのように対応しますか？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1"/>
          <p:cNvSpPr txBox="1">
            <a:spLocks/>
          </p:cNvSpPr>
          <p:nvPr/>
        </p:nvSpPr>
        <p:spPr bwMode="auto">
          <a:xfrm>
            <a:off x="698500" y="4037654"/>
            <a:ext cx="9105900" cy="11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会社・上司には、どのような対応をしてもらいたいですか？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495300" y="3961454"/>
            <a:ext cx="9105900" cy="2375846"/>
          </a:xfrm>
          <a:prstGeom prst="roundRect">
            <a:avLst>
              <a:gd name="adj" fmla="val 12816"/>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495300" y="1066280"/>
            <a:ext cx="9105900" cy="280722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698500" y="1485900"/>
            <a:ext cx="8407400" cy="584775"/>
          </a:xfrm>
          <a:prstGeom prst="rect">
            <a:avLst/>
          </a:prstGeom>
        </p:spPr>
        <p:txBody>
          <a:bodyPr wrap="square">
            <a:spAutoFit/>
          </a:bodyPr>
          <a:lstStyle/>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業務の優先順位をつけ、業務を効率的に実施できるようにする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同僚、後輩の業務上や個人的な悩み相談に乗る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698500" y="4368800"/>
            <a:ext cx="8407400" cy="584775"/>
          </a:xfrm>
          <a:prstGeom prst="rect">
            <a:avLst/>
          </a:prstGeom>
        </p:spPr>
        <p:txBody>
          <a:bodyPr wrap="square">
            <a:spAutoFit/>
          </a:bodyPr>
          <a:lstStyle/>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業務分担の割り振りの実施</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育休取得者の業務を担当する上で必要な能力開発（教育）の機会の設定・確保</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547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342900" indent="-342900">
              <a:buFont typeface="Wingdings" panose="05000000000000000000" pitchFamily="2" charset="2"/>
              <a:buChar char="ü"/>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育児休業</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子</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の看護休暇</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提出書類</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手続窓口</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p:txBody>
          <a:bodyPr/>
          <a:lstStyle/>
          <a:p>
            <a:r>
              <a:rPr kumimoji="1" lang="ja-JP" altLang="en-US" dirty="0"/>
              <a:t>当社の育児関連制度の内容・手続方法</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31</a:t>
            </a:fld>
            <a:endParaRPr lang="en-US" altLang="ja-JP" sz="1600" dirty="0"/>
          </a:p>
        </p:txBody>
      </p:sp>
      <p:sp>
        <p:nvSpPr>
          <p:cNvPr id="5" name="正方形/長方形 4"/>
          <p:cNvSpPr/>
          <p:nvPr/>
        </p:nvSpPr>
        <p:spPr>
          <a:xfrm rot="20240849">
            <a:off x="712891" y="2787570"/>
            <a:ext cx="8281433" cy="1754326"/>
          </a:xfrm>
          <a:prstGeom prst="rect">
            <a:avLst/>
          </a:prstGeom>
          <a:noFill/>
        </p:spPr>
        <p:txBody>
          <a:bodyPr wrap="none" lIns="91440" tIns="45720" rIns="91440" bIns="45720">
            <a:spAutoFit/>
          </a:bodyPr>
          <a:lstStyle/>
          <a:p>
            <a:pPr algn="ctr"/>
            <a:r>
              <a:rPr lang="ja-JP"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rPr>
              <a:t>自社の制度、手続方法等を</a:t>
            </a:r>
            <a:endParaRPr lang="en-US" altLang="ja-JP"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ja-JP" alt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ご記載ください。</a:t>
            </a:r>
            <a:endParaRPr lang="ja-JP"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823514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32</a:t>
            </a:fld>
            <a:endParaRPr lang="en-US" altLang="ja-JP" sz="1600" dirty="0"/>
          </a:p>
        </p:txBody>
      </p:sp>
      <p:sp>
        <p:nvSpPr>
          <p:cNvPr id="5" name="タイトル 2"/>
          <p:cNvSpPr>
            <a:spLocks noGrp="1"/>
          </p:cNvSpPr>
          <p:nvPr>
            <p:ph type="title"/>
          </p:nvPr>
        </p:nvSpPr>
        <p:spPr>
          <a:xfrm>
            <a:off x="495300" y="274638"/>
            <a:ext cx="8915400" cy="647700"/>
          </a:xfrm>
        </p:spPr>
        <p:txBody>
          <a:bodyPr/>
          <a:lstStyle/>
          <a:p>
            <a:r>
              <a:rPr kumimoji="1" lang="ja-JP" altLang="en-US" dirty="0"/>
              <a:t>ご確認ください</a:t>
            </a:r>
          </a:p>
        </p:txBody>
      </p:sp>
      <p:sp>
        <p:nvSpPr>
          <p:cNvPr id="6" name="コンテンツ プレースホルダー 1"/>
          <p:cNvSpPr>
            <a:spLocks noGrp="1"/>
          </p:cNvSpPr>
          <p:nvPr>
            <p:ph idx="1"/>
          </p:nvPr>
        </p:nvSpPr>
        <p:spPr>
          <a:xfrm>
            <a:off x="495300" y="1231900"/>
            <a:ext cx="9207500" cy="4899699"/>
          </a:xfrm>
        </p:spPr>
        <p:txBody>
          <a:bodyPr/>
          <a:lstStyle/>
          <a:p>
            <a:pPr marL="342900" indent="-342900">
              <a:buFont typeface="Wingdings" panose="05000000000000000000" pitchFamily="2" charset="2"/>
              <a:buChar char="Ø"/>
            </a:pPr>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本資料の利用について</a:t>
            </a:r>
            <a:endPar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本資料ご利用の際は、厚生労働省ホームページの利用規約をよく読んでから</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ご利用ください。　　　　　　　　</a:t>
            </a:r>
            <a:r>
              <a:rPr lang="en-US" altLang="ja-JP" dirty="0">
                <a:solidFill>
                  <a:srgbClr val="00B0F0"/>
                </a:solidFill>
                <a:latin typeface="Meiryo UI" panose="020B0604030504040204" pitchFamily="50" charset="-128"/>
                <a:ea typeface="Meiryo UI" panose="020B0604030504040204" pitchFamily="50" charset="-128"/>
                <a:cs typeface="Meiryo UI" panose="020B0604030504040204" pitchFamily="50" charset="-128"/>
                <a:hlinkClick r:id="rId3"/>
              </a:rPr>
              <a:t>https://www.mhlw.go.jp/chosakuken/</a:t>
            </a:r>
            <a:endParaRPr lang="en-US" altLang="ja-JP"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Ø"/>
            </a:pP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イクメンプロジェクトについて</a:t>
            </a:r>
            <a:endParaRPr kumimoji="1" lang="en-US" altLang="ja-JP" sz="2200" b="1"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厚生労働省では、育児を積極的に行う男性「イクメン」を応援し、男性の仕事</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と育児の両立を推進するイクメンプロジェクトを実施しています。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ホームページでは、取組事例集</a:t>
            </a:r>
            <a:r>
              <a:rPr lang="ja-JP" altLang="en-US" dirty="0">
                <a:latin typeface="Meiryo UI" panose="020B0604030504040204" pitchFamily="50" charset="-128"/>
                <a:ea typeface="Meiryo UI" panose="020B0604030504040204" pitchFamily="50" charset="-128"/>
                <a:cs typeface="Meiryo UI" panose="020B0604030504040204" pitchFamily="50" charset="-128"/>
              </a:rPr>
              <a:t>や体験談の掲載、各種イベントの紹介等を</a:t>
            </a:r>
            <a:r>
              <a:rPr lang="en-US" altLang="ja-JP" dirty="0">
                <a:latin typeface="Meiryo UI" panose="020B0604030504040204" pitchFamily="50" charset="-128"/>
                <a:ea typeface="Meiryo UI" panose="020B0604030504040204" pitchFamily="50" charset="-128"/>
                <a:cs typeface="Meiryo UI" panose="020B0604030504040204" pitchFamily="50" charset="-128"/>
              </a:rPr>
              <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行っています。ぜひご覧ください。 </a:t>
            </a:r>
            <a:r>
              <a:rPr lang="en-US" altLang="ja-JP" dirty="0">
                <a:latin typeface="Meiryo UI" panose="020B0604030504040204" pitchFamily="50" charset="-128"/>
                <a:ea typeface="Meiryo UI" panose="020B0604030504040204" pitchFamily="50" charset="-128"/>
                <a:cs typeface="Meiryo UI" panose="020B0604030504040204" pitchFamily="50" charset="-128"/>
                <a:hlinkClick r:id="rId4"/>
              </a:rPr>
              <a:t>https://ikumen-project.mhlw.go.jp/</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600"/>
              </a:spcBef>
              <a:buFont typeface="Wingdings" panose="05000000000000000000" pitchFamily="2" charset="2"/>
              <a:buChar char="Ø"/>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育児・介護休業法について</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厚生労働省ホームページでは、育児・介護休業法について紹介しています。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5"/>
              </a:rPr>
              <a:t>https://www.mhlw.go.jp/stf/seisakunitsuite/bunya/0000130583.html</a:t>
            </a:r>
            <a:endParaRPr kumimoji="1"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9939" y="1381125"/>
            <a:ext cx="992189" cy="99218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99939" y="3494160"/>
            <a:ext cx="992189" cy="99218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99939" y="5139410"/>
            <a:ext cx="992189" cy="992189"/>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355019" y="6509289"/>
            <a:ext cx="3766089" cy="338554"/>
          </a:xfrm>
          <a:prstGeom prst="rect">
            <a:avLst/>
          </a:prstGeom>
          <a:noFill/>
        </p:spPr>
        <p:txBody>
          <a:bodyPr wrap="square" rtlCol="0">
            <a:spAutoFit/>
          </a:bodyPr>
          <a:lstStyle/>
          <a:p>
            <a:r>
              <a:rPr lang="ja-JP" altLang="en-US" sz="800" dirty="0">
                <a:latin typeface="Arial"/>
              </a:rPr>
              <a:t>「男性の育児休業取得促進 研修資料－ 中小企業における取組推進のために －」</a:t>
            </a:r>
          </a:p>
          <a:p>
            <a:r>
              <a:rPr kumimoji="1" lang="en-US" altLang="ja-JP" sz="800" dirty="0">
                <a:latin typeface="Arial"/>
              </a:rPr>
              <a:t>2017</a:t>
            </a:r>
            <a:r>
              <a:rPr kumimoji="1" lang="ja-JP" altLang="en-US" sz="800" dirty="0">
                <a:latin typeface="Arial"/>
              </a:rPr>
              <a:t>年</a:t>
            </a:r>
            <a:r>
              <a:rPr kumimoji="1" lang="en-US" altLang="ja-JP" sz="800" dirty="0">
                <a:latin typeface="Arial"/>
              </a:rPr>
              <a:t>10</a:t>
            </a:r>
            <a:r>
              <a:rPr kumimoji="1" lang="ja-JP" altLang="en-US" sz="800" dirty="0">
                <a:latin typeface="Arial"/>
              </a:rPr>
              <a:t>月作成、</a:t>
            </a:r>
            <a:r>
              <a:rPr kumimoji="1" lang="en-US" altLang="ja-JP" sz="800" dirty="0">
                <a:latin typeface="Arial"/>
              </a:rPr>
              <a:t>2018</a:t>
            </a:r>
            <a:r>
              <a:rPr kumimoji="1" lang="ja-JP" altLang="en-US" sz="800" dirty="0">
                <a:latin typeface="Arial"/>
              </a:rPr>
              <a:t>年</a:t>
            </a:r>
            <a:r>
              <a:rPr kumimoji="1" lang="en-US" altLang="ja-JP" sz="800" dirty="0">
                <a:latin typeface="Arial"/>
              </a:rPr>
              <a:t>10</a:t>
            </a:r>
            <a:r>
              <a:rPr kumimoji="1" lang="ja-JP" altLang="en-US" sz="800" dirty="0">
                <a:latin typeface="Arial"/>
              </a:rPr>
              <a:t>月</a:t>
            </a:r>
            <a:r>
              <a:rPr lang="ja-JP" altLang="en-US" sz="800" dirty="0">
                <a:latin typeface="Arial"/>
              </a:rPr>
              <a:t>改訂、</a:t>
            </a:r>
            <a:r>
              <a:rPr lang="en-US" altLang="ja-JP" sz="800" dirty="0">
                <a:latin typeface="Arial"/>
              </a:rPr>
              <a:t>2019</a:t>
            </a:r>
            <a:r>
              <a:rPr lang="ja-JP" altLang="en-US" sz="800" dirty="0">
                <a:latin typeface="Arial"/>
              </a:rPr>
              <a:t>年</a:t>
            </a:r>
            <a:r>
              <a:rPr lang="en-US" altLang="ja-JP" sz="800" dirty="0">
                <a:latin typeface="Arial"/>
              </a:rPr>
              <a:t>2</a:t>
            </a:r>
            <a:r>
              <a:rPr lang="ja-JP" altLang="en-US" sz="800" dirty="0">
                <a:latin typeface="Arial"/>
              </a:rPr>
              <a:t>月改訂</a:t>
            </a:r>
          </a:p>
        </p:txBody>
      </p:sp>
    </p:spTree>
    <p:extLst>
      <p:ext uri="{BB962C8B-B14F-4D97-AF65-F5344CB8AC3E}">
        <p14:creationId xmlns:p14="http://schemas.microsoft.com/office/powerpoint/2010/main" val="314003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１－１．男性の育児休業取得の現状</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4</a:t>
            </a:fld>
            <a:endParaRPr lang="en-US" altLang="ja-JP" sz="1600" dirty="0"/>
          </a:p>
        </p:txBody>
      </p:sp>
      <p:sp>
        <p:nvSpPr>
          <p:cNvPr id="7" name="正方形/長方形 6"/>
          <p:cNvSpPr/>
          <p:nvPr/>
        </p:nvSpPr>
        <p:spPr>
          <a:xfrm>
            <a:off x="6139560" y="1269321"/>
            <a:ext cx="3309240" cy="38555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ct val="150000"/>
              </a:lnSpc>
            </a:pPr>
            <a:r>
              <a:rPr lang="ja-JP" altLang="en-US" sz="20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希望と現実が乖離！！</a:t>
            </a:r>
          </a:p>
        </p:txBody>
      </p:sp>
      <p:sp>
        <p:nvSpPr>
          <p:cNvPr id="17" name="正方形/長方形 16"/>
          <p:cNvSpPr/>
          <p:nvPr/>
        </p:nvSpPr>
        <p:spPr>
          <a:xfrm>
            <a:off x="224701" y="1231221"/>
            <a:ext cx="5486978" cy="42244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ct val="150000"/>
              </a:lnSpc>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育児休業取得を希望しているが、取得できない！</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右矢印 36"/>
          <p:cNvSpPr/>
          <p:nvPr/>
        </p:nvSpPr>
        <p:spPr>
          <a:xfrm>
            <a:off x="5492460" y="1295823"/>
            <a:ext cx="565439" cy="333649"/>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5045336" y="2640976"/>
            <a:ext cx="4634551" cy="3336949"/>
          </a:xfrm>
          <a:prstGeom prst="rect">
            <a:avLst/>
          </a:prstGeom>
          <a:no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Rectangle 23"/>
          <p:cNvSpPr>
            <a:spLocks noChangeArrowheads="1"/>
          </p:cNvSpPr>
          <p:nvPr/>
        </p:nvSpPr>
        <p:spPr bwMode="auto">
          <a:xfrm>
            <a:off x="4953000" y="1932797"/>
            <a:ext cx="4834467" cy="4342272"/>
          </a:xfrm>
          <a:prstGeom prst="roundRect">
            <a:avLst>
              <a:gd name="adj" fmla="val 8118"/>
            </a:avLst>
          </a:prstGeom>
          <a:noFill/>
          <a:ln w="19050">
            <a:solidFill>
              <a:srgbClr val="FF6600"/>
            </a:solidFill>
            <a:miter lim="800000"/>
            <a:headEnd/>
            <a:tailEnd/>
          </a:ln>
        </p:spPr>
        <p:txBody>
          <a:bodyPr wrap="none" anchor="ctr"/>
          <a:lstStyle/>
          <a:p>
            <a:endParaRPr lang="ja-JP" altLang="en-US" dirty="0">
              <a:latin typeface="Meriyo"/>
            </a:endParaRPr>
          </a:p>
        </p:txBody>
      </p:sp>
      <p:sp>
        <p:nvSpPr>
          <p:cNvPr id="20" name="正方形/長方形 19"/>
          <p:cNvSpPr/>
          <p:nvPr/>
        </p:nvSpPr>
        <p:spPr>
          <a:xfrm>
            <a:off x="6625166" y="6012216"/>
            <a:ext cx="2973847" cy="20389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出典：厚生労働省「雇用均等基本調査」</a:t>
            </a:r>
          </a:p>
        </p:txBody>
      </p:sp>
      <p:sp>
        <p:nvSpPr>
          <p:cNvPr id="23" name="正方形/長方形 22"/>
          <p:cNvSpPr/>
          <p:nvPr/>
        </p:nvSpPr>
        <p:spPr>
          <a:xfrm>
            <a:off x="5403337" y="2014791"/>
            <a:ext cx="4217870" cy="5633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0"/>
              </a:spcBef>
              <a:spcAft>
                <a:spcPts val="0"/>
              </a:spcAft>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直近の男性の育児休業取得率は</a:t>
            </a:r>
            <a: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台</a:t>
            </a:r>
          </a:p>
        </p:txBody>
      </p:sp>
      <p:sp>
        <p:nvSpPr>
          <p:cNvPr id="31" name="テキスト ボックス 30"/>
          <p:cNvSpPr txBox="1"/>
          <p:nvPr/>
        </p:nvSpPr>
        <p:spPr>
          <a:xfrm>
            <a:off x="6064774" y="2744545"/>
            <a:ext cx="265430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育児休業取得率の推移</a:t>
            </a:r>
          </a:p>
        </p:txBody>
      </p:sp>
      <p:sp>
        <p:nvSpPr>
          <p:cNvPr id="30" name="Rectangle 23"/>
          <p:cNvSpPr>
            <a:spLocks noChangeArrowheads="1"/>
          </p:cNvSpPr>
          <p:nvPr/>
        </p:nvSpPr>
        <p:spPr bwMode="auto">
          <a:xfrm>
            <a:off x="127992" y="1930400"/>
            <a:ext cx="4685308" cy="4344669"/>
          </a:xfrm>
          <a:prstGeom prst="roundRect">
            <a:avLst>
              <a:gd name="adj" fmla="val 7932"/>
            </a:avLst>
          </a:prstGeom>
          <a:noFill/>
          <a:ln w="19050">
            <a:solidFill>
              <a:srgbClr val="FF6600"/>
            </a:solidFill>
            <a:miter lim="800000"/>
            <a:headEnd/>
            <a:tailEnd/>
          </a:ln>
        </p:spPr>
        <p:txBody>
          <a:bodyPr wrap="none" anchor="ctr"/>
          <a:lstStyle/>
          <a:p>
            <a:endParaRPr lang="ja-JP" altLang="en-US" dirty="0">
              <a:latin typeface="Meriyo"/>
            </a:endParaRPr>
          </a:p>
        </p:txBody>
      </p:sp>
      <p:sp>
        <p:nvSpPr>
          <p:cNvPr id="32" name="正方形/長方形 31"/>
          <p:cNvSpPr/>
          <p:nvPr/>
        </p:nvSpPr>
        <p:spPr>
          <a:xfrm>
            <a:off x="491023" y="2006340"/>
            <a:ext cx="3993898" cy="60923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0"/>
              </a:spcBef>
              <a:spcAft>
                <a:spcPts val="0"/>
              </a:spcAft>
            </a:pPr>
            <a:r>
              <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男性新入社員の</a:t>
            </a:r>
            <a:r>
              <a:rPr lang="ja-JP" altLang="en-US" sz="17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7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7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割が育休取得を希望</a:t>
            </a:r>
            <a:r>
              <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しているというデータもある</a:t>
            </a:r>
            <a:endParaRPr kumimoji="1"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149497" y="5913752"/>
            <a:ext cx="3587603" cy="31212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出典：日本生産性本部「新入社員　秋の意識調査」（</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p:txBody>
      </p:sp>
      <p:sp>
        <p:nvSpPr>
          <p:cNvPr id="2" name="テキスト ボックス 1"/>
          <p:cNvSpPr txBox="1"/>
          <p:nvPr/>
        </p:nvSpPr>
        <p:spPr>
          <a:xfrm>
            <a:off x="1248899" y="2708516"/>
            <a:ext cx="265430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育児休業の取得意向</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242292" y="2640977"/>
            <a:ext cx="4431308" cy="3238485"/>
          </a:xfrm>
          <a:prstGeom prst="rect">
            <a:avLst/>
          </a:prstGeom>
          <a:no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aphicFrame>
        <p:nvGraphicFramePr>
          <p:cNvPr id="24" name="グラフ 23">
            <a:extLst>
              <a:ext uri="{FF2B5EF4-FFF2-40B4-BE49-F238E27FC236}">
                <a16:creationId xmlns:a16="http://schemas.microsoft.com/office/drawing/2014/main" id="{00000000-0008-0000-0400-000002000000}"/>
              </a:ext>
            </a:extLst>
          </p:cNvPr>
          <p:cNvGraphicFramePr>
            <a:graphicFrameLocks/>
          </p:cNvGraphicFramePr>
          <p:nvPr>
            <p:extLst/>
          </p:nvPr>
        </p:nvGraphicFramePr>
        <p:xfrm>
          <a:off x="447656" y="3049035"/>
          <a:ext cx="4042936" cy="28647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グラフ 25">
            <a:extLst>
              <a:ext uri="{FF2B5EF4-FFF2-40B4-BE49-F238E27FC236}">
                <a16:creationId xmlns:a16="http://schemas.microsoft.com/office/drawing/2014/main" id="{00000000-0008-0000-0400-000003000000}"/>
              </a:ext>
            </a:extLst>
          </p:cNvPr>
          <p:cNvGraphicFramePr>
            <a:graphicFrameLocks noChangeAspect="1"/>
          </p:cNvGraphicFramePr>
          <p:nvPr>
            <p:extLst/>
          </p:nvPr>
        </p:nvGraphicFramePr>
        <p:xfrm>
          <a:off x="5352536" y="3094769"/>
          <a:ext cx="4020149" cy="28112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6647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299" y="274638"/>
            <a:ext cx="9387609" cy="647700"/>
          </a:xfrm>
        </p:spPr>
        <p:txBody>
          <a:bodyPr/>
          <a:lstStyle/>
          <a:p>
            <a:r>
              <a:rPr kumimoji="1" lang="ja-JP" altLang="en-US" dirty="0"/>
              <a:t>１－２．共働き世帯の現状</a:t>
            </a:r>
            <a:endParaRPr kumimoji="1" lang="ja-JP" altLang="en-US" spc="-100"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5</a:t>
            </a:fld>
            <a:endParaRPr lang="en-US" altLang="ja-JP" sz="1600" dirty="0"/>
          </a:p>
        </p:txBody>
      </p:sp>
      <p:sp>
        <p:nvSpPr>
          <p:cNvPr id="10" name="テキスト ボックス 9"/>
          <p:cNvSpPr txBox="1"/>
          <p:nvPr/>
        </p:nvSpPr>
        <p:spPr>
          <a:xfrm>
            <a:off x="349492" y="1223875"/>
            <a:ext cx="8165858" cy="369332"/>
          </a:xfrm>
          <a:prstGeom prst="rect">
            <a:avLst/>
          </a:prstGeom>
          <a:noFill/>
        </p:spPr>
        <p:txBody>
          <a:bodyPr wrap="square" rtlCol="0">
            <a:spAutoFit/>
          </a:bodyPr>
          <a:lstStyle/>
          <a:p>
            <a:pPr marL="342900" indent="-342900">
              <a:buFont typeface="Wingdings" panose="05000000000000000000" pitchFamily="2" charset="2"/>
              <a:buChar char="Ø"/>
            </a:pP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夫の家事・育児時間が長いほど、就業を継続する妻の割合が高い</a:t>
            </a:r>
            <a:endParaRPr lang="en-US" altLang="ja-JP" sz="1800" b="1" spc="-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右矢印 11"/>
          <p:cNvSpPr/>
          <p:nvPr/>
        </p:nvSpPr>
        <p:spPr>
          <a:xfrm>
            <a:off x="536508" y="1684647"/>
            <a:ext cx="42531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角丸四角形 14"/>
          <p:cNvSpPr/>
          <p:nvPr/>
        </p:nvSpPr>
        <p:spPr>
          <a:xfrm>
            <a:off x="2571750" y="2311162"/>
            <a:ext cx="5074920" cy="371103"/>
          </a:xfrm>
          <a:prstGeom prst="roundRect">
            <a:avLst>
              <a:gd name="adj" fmla="val 3768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ja-JP" altLang="en-US" sz="1400" b="1" dirty="0">
                <a:solidFill>
                  <a:prstClr val="black">
                    <a:lumMod val="75000"/>
                    <a:lumOff val="25000"/>
                  </a:prstClr>
                </a:solidFill>
                <a:latin typeface="ＭＳ Ｐゴシック" panose="020B0600070205080204" pitchFamily="50" charset="-128"/>
                <a:ea typeface="ＭＳ Ｐゴシック" panose="020B0600070205080204" pitchFamily="50" charset="-128"/>
              </a:rPr>
              <a:t>夫の平日の家事・育児時間別にみた妻の就業継続割合</a:t>
            </a:r>
          </a:p>
        </p:txBody>
      </p:sp>
      <p:sp>
        <p:nvSpPr>
          <p:cNvPr id="16" name="正方形/長方形 15"/>
          <p:cNvSpPr/>
          <p:nvPr/>
        </p:nvSpPr>
        <p:spPr>
          <a:xfrm>
            <a:off x="5312264" y="6131563"/>
            <a:ext cx="4456669" cy="239874"/>
          </a:xfrm>
          <a:prstGeom prst="rect">
            <a:avLst/>
          </a:prstGeom>
        </p:spPr>
        <p:txBody>
          <a:bodyPr wrap="none" anchor="b">
            <a:spAutoFit/>
          </a:bodyPr>
          <a:lstStyle/>
          <a:p>
            <a:pPr algn="r">
              <a:lnSpc>
                <a:spcPct val="120000"/>
              </a:lnSpc>
            </a:pPr>
            <a:r>
              <a:rPr kumimoji="0" lang="zh-TW" altLang="en-US" sz="900" dirty="0">
                <a:latin typeface="Meiryo UI" panose="020B0604030504040204" pitchFamily="50" charset="-128"/>
                <a:ea typeface="Meiryo UI" panose="020B0604030504040204" pitchFamily="50" charset="-128"/>
              </a:rPr>
              <a:t>出典：厚生労働省「第</a:t>
            </a:r>
            <a:r>
              <a:rPr kumimoji="0" lang="en-US" altLang="zh-TW" sz="900" dirty="0">
                <a:latin typeface="Meiryo UI" panose="020B0604030504040204" pitchFamily="50" charset="-128"/>
                <a:ea typeface="Meiryo UI" panose="020B0604030504040204" pitchFamily="50" charset="-128"/>
              </a:rPr>
              <a:t>6</a:t>
            </a:r>
            <a:r>
              <a:rPr kumimoji="0" lang="zh-TW" altLang="en-US" sz="900" dirty="0">
                <a:latin typeface="Meiryo UI" panose="020B0604030504040204" pitchFamily="50" charset="-128"/>
                <a:ea typeface="Meiryo UI" panose="020B0604030504040204" pitchFamily="50" charset="-128"/>
              </a:rPr>
              <a:t>回</a:t>
            </a:r>
            <a:r>
              <a:rPr kumimoji="0" lang="en-US" altLang="ja-JP" sz="900" dirty="0">
                <a:latin typeface="Meiryo UI" panose="020B0604030504040204" pitchFamily="50" charset="-128"/>
                <a:ea typeface="Meiryo UI" panose="020B0604030504040204" pitchFamily="50" charset="-128"/>
              </a:rPr>
              <a:t>21</a:t>
            </a:r>
            <a:r>
              <a:rPr kumimoji="0" lang="zh-TW" altLang="en-US" sz="900" dirty="0">
                <a:latin typeface="Meiryo UI" panose="020B0604030504040204" pitchFamily="50" charset="-128"/>
                <a:ea typeface="Meiryo UI" panose="020B0604030504040204" pitchFamily="50" charset="-128"/>
              </a:rPr>
              <a:t>世紀成年者縦断調査</a:t>
            </a:r>
            <a:r>
              <a:rPr kumimoji="0" lang="ja-JP" altLang="en-US" sz="900" dirty="0">
                <a:latin typeface="Meiryo UI" panose="020B0604030504040204" pitchFamily="50" charset="-128"/>
                <a:ea typeface="Meiryo UI" panose="020B0604030504040204" pitchFamily="50" charset="-128"/>
              </a:rPr>
              <a:t>（平成</a:t>
            </a:r>
            <a:r>
              <a:rPr kumimoji="0" lang="en-US" altLang="ja-JP" sz="900" dirty="0">
                <a:latin typeface="Meiryo UI" panose="020B0604030504040204" pitchFamily="50" charset="-128"/>
                <a:ea typeface="Meiryo UI" panose="020B0604030504040204" pitchFamily="50" charset="-128"/>
              </a:rPr>
              <a:t>24</a:t>
            </a:r>
            <a:r>
              <a:rPr kumimoji="0" lang="ja-JP" altLang="en-US" sz="900" dirty="0">
                <a:latin typeface="Meiryo UI" panose="020B0604030504040204" pitchFamily="50" charset="-128"/>
                <a:ea typeface="Meiryo UI" panose="020B0604030504040204" pitchFamily="50" charset="-128"/>
              </a:rPr>
              <a:t>年成年者）</a:t>
            </a:r>
            <a:r>
              <a:rPr kumimoji="0" lang="zh-TW" altLang="en-US" sz="900" dirty="0">
                <a:latin typeface="Meiryo UI" panose="020B0604030504040204" pitchFamily="50" charset="-128"/>
                <a:ea typeface="Meiryo UI" panose="020B0604030504040204" pitchFamily="50" charset="-128"/>
              </a:rPr>
              <a:t>」（</a:t>
            </a:r>
            <a:r>
              <a:rPr kumimoji="0" lang="en-US" altLang="ja-JP" sz="900" dirty="0">
                <a:latin typeface="Meiryo UI" panose="020B0604030504040204" pitchFamily="50" charset="-128"/>
                <a:ea typeface="Meiryo UI" panose="020B0604030504040204" pitchFamily="50" charset="-128"/>
              </a:rPr>
              <a:t>H30</a:t>
            </a:r>
            <a:r>
              <a:rPr kumimoji="0" lang="ja-JP" altLang="en-US" sz="900" dirty="0">
                <a:latin typeface="Meiryo UI" panose="020B0604030504040204" pitchFamily="50" charset="-128"/>
                <a:ea typeface="Meiryo UI" panose="020B0604030504040204" pitchFamily="50" charset="-128"/>
              </a:rPr>
              <a:t>年</a:t>
            </a:r>
            <a:r>
              <a:rPr kumimoji="0" lang="zh-TW" altLang="en-US" sz="900" dirty="0">
                <a:latin typeface="Meiryo UI" panose="020B0604030504040204" pitchFamily="50" charset="-128"/>
                <a:ea typeface="Meiryo UI" panose="020B0604030504040204" pitchFamily="50" charset="-128"/>
              </a:rPr>
              <a:t>）</a:t>
            </a:r>
          </a:p>
        </p:txBody>
      </p:sp>
      <p:sp>
        <p:nvSpPr>
          <p:cNvPr id="17" name="正方形/長方形 16"/>
          <p:cNvSpPr/>
          <p:nvPr/>
        </p:nvSpPr>
        <p:spPr>
          <a:xfrm>
            <a:off x="187514" y="5584770"/>
            <a:ext cx="5192399" cy="784806"/>
          </a:xfrm>
          <a:prstGeom prst="rect">
            <a:avLst/>
          </a:prstGeom>
        </p:spPr>
        <p:txBody>
          <a:bodyPr wrap="none" lIns="91416" tIns="45708" rIns="91416" bIns="45708">
            <a:spAutoFit/>
          </a:bodyPr>
          <a:lstStyle/>
          <a:p>
            <a:pPr marL="452438" indent="-452438">
              <a:tabLst>
                <a:tab pos="360045" algn="l"/>
              </a:tabLst>
            </a:pP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注：</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1</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）集計対象は、①または②に該当し、かつ③に該当するこの</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5</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年間に子どもが生まれた同居夫婦である。</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r>
            <a:b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b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①第１回から第</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6</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回まで双方が回答した夫婦</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r>
            <a:b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b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②第１回に独身で第</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5</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回までの間に結婚し、結婚後第</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6</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回まで双方が回答した夫婦</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r>
            <a:b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b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③妻が出産前に仕事ありで、かつ、「女性票」の対象者である</a:t>
            </a:r>
            <a:endPar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241300" indent="-241300">
              <a:tabLst>
                <a:tab pos="360045" algn="l"/>
              </a:tabLst>
            </a:pP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2</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5</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年間で２人以上出生ありの場合は、末子について計上している。</a:t>
            </a:r>
          </a:p>
        </p:txBody>
      </p:sp>
      <p:graphicFrame>
        <p:nvGraphicFramePr>
          <p:cNvPr id="20" name="グラフ 19"/>
          <p:cNvGraphicFramePr/>
          <p:nvPr>
            <p:extLst/>
          </p:nvPr>
        </p:nvGraphicFramePr>
        <p:xfrm>
          <a:off x="587829" y="2743200"/>
          <a:ext cx="8716191" cy="2825458"/>
        </p:xfrm>
        <a:graphic>
          <a:graphicData uri="http://schemas.openxmlformats.org/drawingml/2006/chart">
            <c:chart xmlns:c="http://schemas.openxmlformats.org/drawingml/2006/chart" xmlns:r="http://schemas.openxmlformats.org/officeDocument/2006/relationships" r:id="rId3"/>
          </a:graphicData>
        </a:graphic>
      </p:graphicFrame>
      <p:sp>
        <p:nvSpPr>
          <p:cNvPr id="25" name="角丸四角形 24"/>
          <p:cNvSpPr/>
          <p:nvPr/>
        </p:nvSpPr>
        <p:spPr>
          <a:xfrm>
            <a:off x="2754630" y="4549140"/>
            <a:ext cx="3954780" cy="872778"/>
          </a:xfrm>
          <a:prstGeom prst="roundRect">
            <a:avLst>
              <a:gd name="adj" fmla="val 15147"/>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990600" y="1715869"/>
            <a:ext cx="8313420" cy="42154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nchorCtr="0"/>
          <a:lstStyle/>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女性が出産後も継続して活躍していくためには、男性の家事・育児への参画が不可欠</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8349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a:extLst>
              <a:ext uri="{FF2B5EF4-FFF2-40B4-BE49-F238E27FC236}">
                <a16:creationId xmlns:a16="http://schemas.microsoft.com/office/drawing/2014/main" id="{E3325ED2-3554-4E42-ADC4-2A761EBD3C72}"/>
              </a:ext>
            </a:extLst>
          </p:cNvPr>
          <p:cNvGraphicFramePr>
            <a:graphicFrameLocks/>
          </p:cNvGraphicFramePr>
          <p:nvPr>
            <p:extLst/>
          </p:nvPr>
        </p:nvGraphicFramePr>
        <p:xfrm>
          <a:off x="223519" y="2436646"/>
          <a:ext cx="8928451" cy="3730189"/>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p:cNvSpPr>
            <a:spLocks noGrp="1"/>
          </p:cNvSpPr>
          <p:nvPr>
            <p:ph type="title"/>
          </p:nvPr>
        </p:nvSpPr>
        <p:spPr>
          <a:xfrm>
            <a:off x="495300" y="274638"/>
            <a:ext cx="9258300" cy="647700"/>
          </a:xfrm>
        </p:spPr>
        <p:txBody>
          <a:bodyPr/>
          <a:lstStyle/>
          <a:p>
            <a:r>
              <a:rPr kumimoji="1" lang="ja-JP" altLang="en-US" dirty="0"/>
              <a:t>１－３．企業の経営課題①</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6</a:t>
            </a:fld>
            <a:endParaRPr lang="en-US" altLang="ja-JP" sz="1600" dirty="0"/>
          </a:p>
        </p:txBody>
      </p:sp>
      <p:sp>
        <p:nvSpPr>
          <p:cNvPr id="19" name="テキスト ボックス 18"/>
          <p:cNvSpPr txBox="1"/>
          <p:nvPr/>
        </p:nvSpPr>
        <p:spPr>
          <a:xfrm>
            <a:off x="318186" y="1343438"/>
            <a:ext cx="9429507" cy="707886"/>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ja-JP" altLang="en-US" sz="20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「人材不足」「知識・ノウハウの不足」</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などを</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経営課題として感じている企業が多い</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5121086" y="6118574"/>
            <a:ext cx="4367043" cy="230832"/>
          </a:xfrm>
          <a:prstGeom prst="rect">
            <a:avLst/>
          </a:prstGeom>
        </p:spPr>
        <p:txBody>
          <a:bodyPr wrap="square">
            <a:spAutoFit/>
          </a:bodyPr>
          <a:lstStyle/>
          <a:p>
            <a:r>
              <a:rPr lang="ja-JP" altLang="en-US" sz="900" dirty="0"/>
              <a:t>出典：</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東京商工会議所「中小企業の経営課題に関するアンケート調査結果」</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a:t>
            </a:r>
            <a:endParaRPr lang="ja-JP" altLang="en-US" sz="900" dirty="0"/>
          </a:p>
        </p:txBody>
      </p:sp>
      <p:sp>
        <p:nvSpPr>
          <p:cNvPr id="10" name="右矢印 9"/>
          <p:cNvSpPr/>
          <p:nvPr/>
        </p:nvSpPr>
        <p:spPr>
          <a:xfrm>
            <a:off x="5387786" y="1451761"/>
            <a:ext cx="565439"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6254250" y="1337464"/>
            <a:ext cx="2897720" cy="71453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多くの中小企業で</a:t>
            </a:r>
            <a:r>
              <a:rPr lang="ja-JP" altLang="en-US" sz="20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を中心とした課題あり</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143250" y="2222624"/>
            <a:ext cx="357759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売上拡大に取り組む上での課題</a:t>
            </a:r>
          </a:p>
        </p:txBody>
      </p:sp>
      <p:sp>
        <p:nvSpPr>
          <p:cNvPr id="2" name="角丸四角形 1"/>
          <p:cNvSpPr/>
          <p:nvPr/>
        </p:nvSpPr>
        <p:spPr>
          <a:xfrm>
            <a:off x="1300944" y="2913493"/>
            <a:ext cx="1842841" cy="1208101"/>
          </a:xfrm>
          <a:prstGeom prst="roundRect">
            <a:avLst>
              <a:gd name="adj" fmla="val 19854"/>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81366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300" y="274638"/>
            <a:ext cx="9258300" cy="647700"/>
          </a:xfrm>
        </p:spPr>
        <p:txBody>
          <a:bodyPr/>
          <a:lstStyle/>
          <a:p>
            <a:r>
              <a:rPr kumimoji="1" lang="ja-JP" altLang="en-US" dirty="0"/>
              <a:t>１－４．</a:t>
            </a:r>
            <a:r>
              <a:rPr lang="ja-JP" altLang="en-US" dirty="0"/>
              <a:t>企業の経営課題②</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7</a:t>
            </a:fld>
            <a:endParaRPr lang="en-US" altLang="ja-JP" sz="1600" dirty="0"/>
          </a:p>
        </p:txBody>
      </p:sp>
      <p:sp>
        <p:nvSpPr>
          <p:cNvPr id="10" name="テキスト ボックス 9"/>
          <p:cNvSpPr txBox="1"/>
          <p:nvPr/>
        </p:nvSpPr>
        <p:spPr>
          <a:xfrm>
            <a:off x="114301" y="1156565"/>
            <a:ext cx="6534150" cy="707886"/>
          </a:xfrm>
          <a:prstGeom prst="rect">
            <a:avLst/>
          </a:prstGeom>
          <a:noFill/>
        </p:spPr>
        <p:txBody>
          <a:bodyPr wrap="square" rtlCol="0">
            <a:spAutoFit/>
          </a:bodyPr>
          <a:lstStyle/>
          <a:p>
            <a:pPr marL="342900" indent="-342900">
              <a:buFont typeface="Wingdings" panose="05000000000000000000" pitchFamily="2" charset="2"/>
              <a:buChar char="Ø"/>
            </a:pP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週間の就業時間が</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60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時間以上の割合は</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割以上</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Ø"/>
            </a:pP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30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代～</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40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代前半の男性では、約</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14%</a:t>
            </a:r>
          </a:p>
        </p:txBody>
      </p:sp>
      <p:sp>
        <p:nvSpPr>
          <p:cNvPr id="17" name="右矢印 16"/>
          <p:cNvSpPr/>
          <p:nvPr/>
        </p:nvSpPr>
        <p:spPr>
          <a:xfrm>
            <a:off x="6267405" y="1283967"/>
            <a:ext cx="565439"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6866465" y="1158353"/>
            <a:ext cx="2991910" cy="71453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時間外労働の常態化や</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長時間労働の抑止が必要</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805446" y="5501553"/>
            <a:ext cx="453390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出典：総務省「平成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年労働力調査」をもとに東京海上日動リスクコンサルティング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作成</a:t>
            </a:r>
          </a:p>
        </p:txBody>
      </p:sp>
      <p:sp>
        <p:nvSpPr>
          <p:cNvPr id="11" name="右矢印 10"/>
          <p:cNvSpPr/>
          <p:nvPr/>
        </p:nvSpPr>
        <p:spPr>
          <a:xfrm>
            <a:off x="1576905" y="5709668"/>
            <a:ext cx="431491" cy="597553"/>
          </a:xfrm>
          <a:prstGeom prst="rightArrow">
            <a:avLst/>
          </a:prstGeom>
          <a:solidFill>
            <a:srgbClr val="C1192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C11920"/>
              </a:solidFill>
            </a:endParaRPr>
          </a:p>
        </p:txBody>
      </p:sp>
      <p:sp>
        <p:nvSpPr>
          <p:cNvPr id="12" name="テキスト ボックス 11"/>
          <p:cNvSpPr txBox="1"/>
          <p:nvPr/>
        </p:nvSpPr>
        <p:spPr>
          <a:xfrm>
            <a:off x="2021339" y="5788406"/>
            <a:ext cx="6591458" cy="461665"/>
          </a:xfrm>
          <a:prstGeom prst="rect">
            <a:avLst/>
          </a:prstGeom>
          <a:noFill/>
        </p:spPr>
        <p:txBody>
          <a:bodyPr wrap="square" rtlCol="0" anchor="ctr">
            <a:spAutoFit/>
          </a:bodyPr>
          <a:lstStyle/>
          <a:p>
            <a:r>
              <a:rPr lang="ja-JP" altLang="en-US" sz="24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こうした経営課題を育休取得促進とともに解決！！</a:t>
            </a:r>
            <a:endParaRPr lang="en-US" altLang="ja-JP" sz="24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2975" y="4875213"/>
            <a:ext cx="1333500" cy="1552575"/>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8612797" y="5273076"/>
            <a:ext cx="538609" cy="977191"/>
          </a:xfrm>
          <a:prstGeom prst="rect">
            <a:avLst/>
          </a:prstGeom>
          <a:noFill/>
        </p:spPr>
        <p:txBody>
          <a:bodyPr vert="eaVert" wrap="none" rtlCol="0">
            <a:spAutoFit/>
          </a:bodyPr>
          <a:lstStyle/>
          <a:p>
            <a:r>
              <a:rPr kumimoji="1" lang="ja-JP" altLang="en-US" sz="2300" dirty="0">
                <a:latin typeface="HG行書体" panose="03000609000000000000" pitchFamily="65" charset="-128"/>
                <a:ea typeface="HG行書体" panose="03000609000000000000" pitchFamily="65" charset="-128"/>
              </a:rPr>
              <a:t>解決！</a:t>
            </a:r>
          </a:p>
        </p:txBody>
      </p:sp>
      <p:sp>
        <p:nvSpPr>
          <p:cNvPr id="26" name="テキスト ボックス 25"/>
          <p:cNvSpPr txBox="1"/>
          <p:nvPr/>
        </p:nvSpPr>
        <p:spPr>
          <a:xfrm>
            <a:off x="2468220" y="1925050"/>
            <a:ext cx="490413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年齢別　男性の月末</a:t>
            </a:r>
            <a:r>
              <a:rPr kumimoji="1" lang="en-US" altLang="ja-JP" sz="1400" b="1" dirty="0">
                <a:latin typeface="Arial"/>
              </a:rPr>
              <a:t>1</a:t>
            </a:r>
            <a:r>
              <a:rPr kumimoji="1" lang="ja-JP" altLang="en-US" sz="1400" b="1" dirty="0">
                <a:latin typeface="Arial"/>
              </a:rPr>
              <a:t>週間の就業時間が</a:t>
            </a:r>
            <a:r>
              <a:rPr kumimoji="1" lang="en-US" altLang="ja-JP" sz="1400" b="1" dirty="0">
                <a:latin typeface="Arial"/>
              </a:rPr>
              <a:t>60</a:t>
            </a:r>
            <a:r>
              <a:rPr kumimoji="1" lang="ja-JP" altLang="en-US" sz="1400" b="1" dirty="0">
                <a:latin typeface="Arial"/>
              </a:rPr>
              <a:t>時間以上の割合</a:t>
            </a:r>
          </a:p>
        </p:txBody>
      </p:sp>
      <p:graphicFrame>
        <p:nvGraphicFramePr>
          <p:cNvPr id="16" name="グラフ 15">
            <a:extLst>
              <a:ext uri="{FF2B5EF4-FFF2-40B4-BE49-F238E27FC236}">
                <a16:creationId xmlns:a16="http://schemas.microsoft.com/office/drawing/2014/main" id="{1E34183A-F251-4B43-A048-57BDA6E60BFF}"/>
              </a:ext>
            </a:extLst>
          </p:cNvPr>
          <p:cNvGraphicFramePr>
            <a:graphicFrameLocks/>
          </p:cNvGraphicFramePr>
          <p:nvPr>
            <p:extLst/>
          </p:nvPr>
        </p:nvGraphicFramePr>
        <p:xfrm>
          <a:off x="1790692" y="2317729"/>
          <a:ext cx="6027214" cy="3470677"/>
        </p:xfrm>
        <a:graphic>
          <a:graphicData uri="http://schemas.openxmlformats.org/drawingml/2006/chart">
            <c:chart xmlns:c="http://schemas.openxmlformats.org/drawingml/2006/chart" xmlns:r="http://schemas.openxmlformats.org/officeDocument/2006/relationships" r:id="rId4"/>
          </a:graphicData>
        </a:graphic>
      </p:graphicFrame>
      <p:sp>
        <p:nvSpPr>
          <p:cNvPr id="30" name="角丸四角形 29"/>
          <p:cNvSpPr/>
          <p:nvPr/>
        </p:nvSpPr>
        <p:spPr>
          <a:xfrm>
            <a:off x="3192679" y="2425281"/>
            <a:ext cx="1457979" cy="2402888"/>
          </a:xfrm>
          <a:prstGeom prst="roundRect">
            <a:avLst>
              <a:gd name="adj" fmla="val 12037"/>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17433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a:extLst>
              <a:ext uri="{FF2B5EF4-FFF2-40B4-BE49-F238E27FC236}">
                <a16:creationId xmlns:a16="http://schemas.microsoft.com/office/drawing/2014/main" id="{B961BA7B-26CC-4E46-A586-ACD3B59A9B75}"/>
              </a:ext>
            </a:extLst>
          </p:cNvPr>
          <p:cNvGraphicFramePr>
            <a:graphicFrameLocks/>
          </p:cNvGraphicFramePr>
          <p:nvPr>
            <p:extLst/>
          </p:nvPr>
        </p:nvGraphicFramePr>
        <p:xfrm>
          <a:off x="1533832" y="1554849"/>
          <a:ext cx="7030065" cy="4629641"/>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p:cNvSpPr>
            <a:spLocks noGrp="1"/>
          </p:cNvSpPr>
          <p:nvPr>
            <p:ph type="title"/>
          </p:nvPr>
        </p:nvSpPr>
        <p:spPr>
          <a:xfrm>
            <a:off x="495299" y="274638"/>
            <a:ext cx="9387609" cy="647700"/>
          </a:xfrm>
        </p:spPr>
        <p:txBody>
          <a:bodyPr/>
          <a:lstStyle/>
          <a:p>
            <a:r>
              <a:rPr kumimoji="1" lang="ja-JP" altLang="en-US" dirty="0"/>
              <a:t>１－５．</a:t>
            </a:r>
            <a:r>
              <a:rPr lang="ja-JP" altLang="en-US" spc="-100" dirty="0"/>
              <a:t>男性の育児休業取得における課題①</a:t>
            </a:r>
            <a:endParaRPr kumimoji="1" lang="ja-JP" altLang="en-US" spc="-100"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8</a:t>
            </a:fld>
            <a:endParaRPr lang="en-US" altLang="ja-JP" sz="1600" dirty="0"/>
          </a:p>
        </p:txBody>
      </p:sp>
      <p:sp>
        <p:nvSpPr>
          <p:cNvPr id="8" name="正方形/長方形 7"/>
          <p:cNvSpPr/>
          <p:nvPr/>
        </p:nvSpPr>
        <p:spPr>
          <a:xfrm>
            <a:off x="4433333" y="5995802"/>
            <a:ext cx="534204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出典：東京都産業労働局「平成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年度東京都男女雇用平等参画状況調査結果報告書」（</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元年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月）を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もとに東京海上日動リスクコンサルティング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作成</a:t>
            </a:r>
          </a:p>
        </p:txBody>
      </p:sp>
      <p:sp>
        <p:nvSpPr>
          <p:cNvPr id="16" name="テキスト ボックス 15"/>
          <p:cNvSpPr txBox="1"/>
          <p:nvPr/>
        </p:nvSpPr>
        <p:spPr>
          <a:xfrm>
            <a:off x="3151613" y="1120282"/>
            <a:ext cx="3314335"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男性の育児休業取得にあたっての課題</a:t>
            </a:r>
          </a:p>
        </p:txBody>
      </p:sp>
      <p:sp>
        <p:nvSpPr>
          <p:cNvPr id="17" name="角丸四角形 16"/>
          <p:cNvSpPr/>
          <p:nvPr/>
        </p:nvSpPr>
        <p:spPr>
          <a:xfrm>
            <a:off x="1992429" y="3647768"/>
            <a:ext cx="2233332" cy="1455785"/>
          </a:xfrm>
          <a:prstGeom prst="roundRect">
            <a:avLst>
              <a:gd name="adj" fmla="val 12088"/>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角丸四角形 18"/>
          <p:cNvSpPr/>
          <p:nvPr/>
        </p:nvSpPr>
        <p:spPr>
          <a:xfrm>
            <a:off x="2802194" y="2075740"/>
            <a:ext cx="1413942" cy="330200"/>
          </a:xfrm>
          <a:prstGeom prst="roundRect">
            <a:avLst>
              <a:gd name="adj" fmla="val 20385"/>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1" name="角丸四角形 20"/>
          <p:cNvSpPr/>
          <p:nvPr/>
        </p:nvSpPr>
        <p:spPr>
          <a:xfrm>
            <a:off x="1897627" y="2471972"/>
            <a:ext cx="2328134" cy="330200"/>
          </a:xfrm>
          <a:prstGeom prst="roundRect">
            <a:avLst>
              <a:gd name="adj" fmla="val 20385"/>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03421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a:extLst>
              <a:ext uri="{FF2B5EF4-FFF2-40B4-BE49-F238E27FC236}">
                <a16:creationId xmlns:a16="http://schemas.microsoft.com/office/drawing/2014/main" id="{1AF4C1C4-B11E-4DBB-8DFD-0E4E680EAEDD}"/>
              </a:ext>
            </a:extLst>
          </p:cNvPr>
          <p:cNvGraphicFramePr>
            <a:graphicFrameLocks/>
          </p:cNvGraphicFramePr>
          <p:nvPr>
            <p:extLst>
              <p:ext uri="{D42A27DB-BD31-4B8C-83A1-F6EECF244321}">
                <p14:modId xmlns:p14="http://schemas.microsoft.com/office/powerpoint/2010/main" val="340684588"/>
              </p:ext>
            </p:extLst>
          </p:nvPr>
        </p:nvGraphicFramePr>
        <p:xfrm>
          <a:off x="102738" y="3773862"/>
          <a:ext cx="5653785" cy="2705422"/>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p:cNvSpPr>
            <a:spLocks noGrp="1"/>
          </p:cNvSpPr>
          <p:nvPr>
            <p:ph type="title"/>
          </p:nvPr>
        </p:nvSpPr>
        <p:spPr>
          <a:xfrm>
            <a:off x="495299" y="274638"/>
            <a:ext cx="9387609" cy="647700"/>
          </a:xfrm>
        </p:spPr>
        <p:txBody>
          <a:bodyPr/>
          <a:lstStyle/>
          <a:p>
            <a:r>
              <a:rPr kumimoji="1" lang="ja-JP" altLang="en-US" dirty="0"/>
              <a:t>１－６．</a:t>
            </a:r>
            <a:r>
              <a:rPr lang="ja-JP" altLang="en-US" spc="-100" dirty="0"/>
              <a:t>男性の育児休業取得における課題②</a:t>
            </a:r>
            <a:endParaRPr kumimoji="1" lang="ja-JP" altLang="en-US" spc="-100"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9</a:t>
            </a:fld>
            <a:endParaRPr lang="en-US" altLang="ja-JP" sz="1600" dirty="0"/>
          </a:p>
        </p:txBody>
      </p:sp>
      <p:sp>
        <p:nvSpPr>
          <p:cNvPr id="10" name="テキスト ボックス 9"/>
          <p:cNvSpPr txBox="1"/>
          <p:nvPr/>
        </p:nvSpPr>
        <p:spPr>
          <a:xfrm>
            <a:off x="120893" y="1213561"/>
            <a:ext cx="4306142" cy="1200329"/>
          </a:xfrm>
          <a:prstGeom prst="rect">
            <a:avLst/>
          </a:prstGeom>
          <a:noFill/>
        </p:spPr>
        <p:txBody>
          <a:bodyPr wrap="square" rtlCol="0">
            <a:spAutoFit/>
          </a:bodyPr>
          <a:lstStyle/>
          <a:p>
            <a:pPr marL="342900" indent="-342900">
              <a:buFont typeface="Wingdings" panose="05000000000000000000" pitchFamily="2" charset="2"/>
              <a:buChar char="Ø"/>
            </a:pP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事業所、従業員ともに</a:t>
            </a:r>
            <a:r>
              <a:rPr lang="ja-JP" altLang="en-US" sz="1800" b="1" spc="-1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「代替要員の確保」</a:t>
            </a: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が最も多い</a:t>
            </a:r>
            <a:endParaRPr lang="en-US" altLang="ja-JP" sz="1800" b="1" spc="-1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Ø"/>
            </a:pP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また、休業中の業務の引継ぎは</a:t>
            </a:r>
            <a:r>
              <a:rPr lang="ja-JP" altLang="en-US" sz="1800" b="1" spc="-1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「同じ部門の正社員」</a:t>
            </a: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が最も多い</a:t>
            </a:r>
            <a:endParaRPr lang="en-US" altLang="ja-JP" sz="1800" b="1" spc="-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右矢印 11"/>
          <p:cNvSpPr/>
          <p:nvPr/>
        </p:nvSpPr>
        <p:spPr>
          <a:xfrm>
            <a:off x="400187" y="2607058"/>
            <a:ext cx="42531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881428" y="2377360"/>
            <a:ext cx="3639773" cy="1152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Ins="36000" rtlCol="0" anchor="ctr" anchorCtr="0"/>
          <a:lstStyle/>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日頃から組織的に従業員が不在時の体制を整え、仕事の進め方や業務の分担を工夫し、多能工化などを進めておく</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ことが必要</a:t>
            </a:r>
            <a:endParaRPr lang="en-US" altLang="ja-JP"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5705970" y="5957660"/>
            <a:ext cx="4175350" cy="507831"/>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出典：内閣府経済社会総合研究所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New ESRI Working Paper No.39</a:t>
            </a: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「男性の育児休業取得が働き方、家事・育児参画、夫婦関係等に与える影響」</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a:t>
            </a:r>
          </a:p>
        </p:txBody>
      </p:sp>
      <p:sp>
        <p:nvSpPr>
          <p:cNvPr id="14" name="テキスト ボックス 13"/>
          <p:cNvSpPr txBox="1"/>
          <p:nvPr/>
        </p:nvSpPr>
        <p:spPr>
          <a:xfrm>
            <a:off x="1415415" y="3531285"/>
            <a:ext cx="275082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休業中の業務の引継ぎ内容</a:t>
            </a:r>
          </a:p>
        </p:txBody>
      </p:sp>
      <p:sp>
        <p:nvSpPr>
          <p:cNvPr id="18" name="テキスト ボックス 17"/>
          <p:cNvSpPr txBox="1"/>
          <p:nvPr/>
        </p:nvSpPr>
        <p:spPr>
          <a:xfrm>
            <a:off x="5029200" y="1213561"/>
            <a:ext cx="4851400" cy="254172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新入社員の多くが育休取得を希望しているのに対し、</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「男性自身に育児休業を取る意識がない」</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との回答も多数</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3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以下の項目は、</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事業所と従業員の認識に</a:t>
            </a:r>
            <a: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大きなギャップあり</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spcBef>
                <a:spcPts val="200"/>
              </a:spcBef>
            </a:pPr>
            <a:r>
              <a:rPr lang="ja-JP" altLang="en-US" sz="1700" dirty="0">
                <a:latin typeface="Meiryo UI" panose="020B0604030504040204" pitchFamily="50" charset="-128"/>
                <a:ea typeface="Meiryo UI" panose="020B0604030504040204" pitchFamily="50" charset="-128"/>
                <a:cs typeface="Meiryo UI" panose="020B0604030504040204" pitchFamily="50" charset="-128"/>
              </a:rPr>
              <a:t>　　　・ 職場がそのような雰囲気でない</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700" dirty="0">
                <a:latin typeface="Meiryo UI" panose="020B0604030504040204" pitchFamily="50" charset="-128"/>
                <a:ea typeface="Meiryo UI" panose="020B0604030504040204" pitchFamily="50" charset="-128"/>
                <a:cs typeface="Meiryo UI" panose="020B0604030504040204" pitchFamily="50" charset="-128"/>
              </a:rPr>
              <a:t>　　　・ キャリア形成において不利になる懸念</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700" dirty="0">
                <a:latin typeface="Meiryo UI" panose="020B0604030504040204" pitchFamily="50" charset="-128"/>
                <a:ea typeface="Meiryo UI" panose="020B0604030504040204" pitchFamily="50" charset="-128"/>
                <a:cs typeface="Meiryo UI" panose="020B0604030504040204" pitchFamily="50" charset="-128"/>
              </a:rPr>
              <a:t>　　　・ 上司の理解が進まない</a:t>
            </a:r>
            <a:endParaRPr lang="en-US" altLang="ja-JP" sz="17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5834535" y="3770808"/>
            <a:ext cx="3848100" cy="1152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男性が育休取得しやすい職場環境の醸成、キャリアへの懸念を払拭</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することが必要</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右矢印 23"/>
          <p:cNvSpPr/>
          <p:nvPr/>
        </p:nvSpPr>
        <p:spPr>
          <a:xfrm>
            <a:off x="5387011" y="4162690"/>
            <a:ext cx="42531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5" name="角丸四角形 24"/>
          <p:cNvSpPr/>
          <p:nvPr/>
        </p:nvSpPr>
        <p:spPr>
          <a:xfrm>
            <a:off x="1293047" y="3901672"/>
            <a:ext cx="1890656" cy="216000"/>
          </a:xfrm>
          <a:prstGeom prst="roundRect">
            <a:avLst>
              <a:gd name="adj" fmla="val 20385"/>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95255985"/>
      </p:ext>
    </p:extLst>
  </p:cSld>
  <p:clrMapOvr>
    <a:masterClrMapping/>
  </p:clrMapOvr>
</p:sld>
</file>

<file path=ppt/theme/theme1.xml><?xml version="1.0" encoding="utf-8"?>
<a:theme xmlns:a="http://schemas.openxmlformats.org/drawingml/2006/main" name="4_既定のテーマ">
  <a:themeElements>
    <a:clrScheme name="ユーザー定義 3">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000000"/>
      </a:hlink>
      <a:folHlink>
        <a:srgbClr val="FFA94A"/>
      </a:folHlink>
    </a:clrScheme>
    <a:fontScheme name="4_既定のテーマ">
      <a:majorFont>
        <a:latin typeface="Arial"/>
        <a:ea typeface=""/>
        <a:cs typeface="ＭＳ Ｐゴシック"/>
      </a:majorFont>
      <a:minorFont>
        <a:latin typeface="Arial"/>
        <a:ea typeface=""/>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a:solidFill>
            <a:srgbClr val="FFFFFF"/>
          </a:solidFill>
        </a:ln>
        <a:effectLst/>
      </a:spPr>
      <a:bodyPr rtlCol="0" anchor="ctr"/>
      <a:lstStyle>
        <a:defPPr algn="ctr">
          <a:defRPr kumimoji="1"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kumimoji="1" sz="800" dirty="0" smtClean="0">
            <a:latin typeface="Arial"/>
          </a:defRPr>
        </a:defPPr>
      </a:lstStyle>
    </a:tx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B3DA53-4EA6-4A31-8F80-E52A61F71CFC}">
  <ds:schemaRefs>
    <ds:schemaRef ds:uri="http://schemas.microsoft.com/sharepoint/v3/contenttype/forms"/>
  </ds:schemaRefs>
</ds:datastoreItem>
</file>

<file path=customXml/itemProps2.xml><?xml version="1.0" encoding="utf-8"?>
<ds:datastoreItem xmlns:ds="http://schemas.openxmlformats.org/officeDocument/2006/customXml" ds:itemID="{752053FD-0E48-4899-AEBF-6DAE9006AC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18DAE43-9F2B-45EB-8154-30173066E3CC}">
  <ds:schemaRef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10037</TotalTime>
  <Words>6648</Words>
  <Application>Microsoft Office PowerPoint</Application>
  <PresentationFormat>A4 210 x 297 mm</PresentationFormat>
  <Paragraphs>600</Paragraphs>
  <Slides>32</Slides>
  <Notes>32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32</vt:i4>
      </vt:variant>
    </vt:vector>
  </HeadingPairs>
  <TitlesOfParts>
    <vt:vector size="44" baseType="lpstr">
      <vt:lpstr>HGP創英角ｺﾞｼｯｸUB</vt:lpstr>
      <vt:lpstr>HGS行書体</vt:lpstr>
      <vt:lpstr>HGS創英角ｺﾞｼｯｸUB</vt:lpstr>
      <vt:lpstr>HG丸ｺﾞｼｯｸM-PRO</vt:lpstr>
      <vt:lpstr>HG行書体</vt:lpstr>
      <vt:lpstr>Meiryo UI</vt:lpstr>
      <vt:lpstr>Meriyo</vt:lpstr>
      <vt:lpstr>ＭＳ Ｐゴシック</vt:lpstr>
      <vt:lpstr>Arial</vt:lpstr>
      <vt:lpstr>Calibri</vt:lpstr>
      <vt:lpstr>Wingdings</vt:lpstr>
      <vt:lpstr>4_既定のテーマ</vt:lpstr>
      <vt:lpstr>PowerPoint プレゼンテーション</vt:lpstr>
      <vt:lpstr>はじめに</vt:lpstr>
      <vt:lpstr>男性の育児休業取得の現状と 中小企業における課題</vt:lpstr>
      <vt:lpstr>１－１．男性の育児休業取得の現状</vt:lpstr>
      <vt:lpstr>１－２．共働き世帯の現状</vt:lpstr>
      <vt:lpstr>１－３．企業の経営課題①</vt:lpstr>
      <vt:lpstr>１－４．企業の経営課題②</vt:lpstr>
      <vt:lpstr>１－５．男性の育児休業取得における課題①</vt:lpstr>
      <vt:lpstr>１－６．男性の育児休業取得における課題②</vt:lpstr>
      <vt:lpstr>ＭＥＭＯ</vt:lpstr>
      <vt:lpstr>男性の育児休業取得のために</vt:lpstr>
      <vt:lpstr>２－１．経営層のポイント①トップが積極的に推進</vt:lpstr>
      <vt:lpstr>２－２－１．経営層のポイント②先進企業の取組を知る（１）</vt:lpstr>
      <vt:lpstr>２－２－２．経営層のポイント②先進企業の取組を知る（２）</vt:lpstr>
      <vt:lpstr>２－３．経営層のポイント③管理職の意識改革</vt:lpstr>
      <vt:lpstr>２－４．経営層のポイント④女性のキャリア形成の視点</vt:lpstr>
      <vt:lpstr>育児休業取得のメリット</vt:lpstr>
      <vt:lpstr>３－１．男性の育児休業取得による職場への影響</vt:lpstr>
      <vt:lpstr>３－２．企業・職場にとってのメリット</vt:lpstr>
      <vt:lpstr>３－３．企業・職場にとってのメリット</vt:lpstr>
      <vt:lpstr>３－４．男性の育児休業取得時の取組事例と効果</vt:lpstr>
      <vt:lpstr>ＭＥＭＯ</vt:lpstr>
      <vt:lpstr>育児休業制度の概要</vt:lpstr>
      <vt:lpstr>４－１．育児休業制度の概要①</vt:lpstr>
      <vt:lpstr>４－２．育児休業制度の概要②</vt:lpstr>
      <vt:lpstr>みんなで考えてみよう</vt:lpstr>
      <vt:lpstr>５－１－１．職場環境の改善について考えてみましょう</vt:lpstr>
      <vt:lpstr>５－１－２．職場環境の改善について考えてみましょう</vt:lpstr>
      <vt:lpstr>５－２－1．育児休業の取得について考えてみましょう</vt:lpstr>
      <vt:lpstr>５－２－２．育児休業の取得について考えてみましょう</vt:lpstr>
      <vt:lpstr>当社の育児関連制度の内容・手続方法</vt:lpstr>
      <vt:lpstr>ご確認ください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男性の育児休業取得促進 研修資料</dc:title>
  <dc:creator>丸茂　耕太</dc:creator>
  <cp:lastModifiedBy>渡部 俊輔(watabe-shunsuke.m65)</cp:lastModifiedBy>
  <cp:revision>1119</cp:revision>
  <cp:lastPrinted>2020-02-13T08:59:00Z</cp:lastPrinted>
  <dcterms:created xsi:type="dcterms:W3CDTF">2015-02-16T04:41:11Z</dcterms:created>
  <dcterms:modified xsi:type="dcterms:W3CDTF">2020-02-13T08:59:20Z</dcterms:modified>
</cp:coreProperties>
</file>