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60"/>
  </p:notesMasterIdLst>
  <p:handoutMasterIdLst>
    <p:handoutMasterId r:id="rId61"/>
  </p:handoutMasterIdLst>
  <p:sldIdLst>
    <p:sldId id="259" r:id="rId5"/>
    <p:sldId id="276" r:id="rId6"/>
    <p:sldId id="443" r:id="rId7"/>
    <p:sldId id="469" r:id="rId8"/>
    <p:sldId id="413" r:id="rId9"/>
    <p:sldId id="327" r:id="rId10"/>
    <p:sldId id="295" r:id="rId11"/>
    <p:sldId id="296" r:id="rId12"/>
    <p:sldId id="318" r:id="rId13"/>
    <p:sldId id="446" r:id="rId14"/>
    <p:sldId id="285" r:id="rId15"/>
    <p:sldId id="282" r:id="rId16"/>
    <p:sldId id="284" r:id="rId17"/>
    <p:sldId id="324" r:id="rId18"/>
    <p:sldId id="288" r:id="rId19"/>
    <p:sldId id="299" r:id="rId20"/>
    <p:sldId id="396" r:id="rId21"/>
    <p:sldId id="434" r:id="rId22"/>
    <p:sldId id="468" r:id="rId23"/>
    <p:sldId id="462" r:id="rId24"/>
    <p:sldId id="437" r:id="rId25"/>
    <p:sldId id="438" r:id="rId26"/>
    <p:sldId id="439" r:id="rId27"/>
    <p:sldId id="440" r:id="rId28"/>
    <p:sldId id="441" r:id="rId29"/>
    <p:sldId id="442" r:id="rId30"/>
    <p:sldId id="294" r:id="rId31"/>
    <p:sldId id="287" r:id="rId32"/>
    <p:sldId id="301" r:id="rId33"/>
    <p:sldId id="304" r:id="rId34"/>
    <p:sldId id="308" r:id="rId35"/>
    <p:sldId id="331" r:id="rId36"/>
    <p:sldId id="325" r:id="rId37"/>
    <p:sldId id="433" r:id="rId38"/>
    <p:sldId id="357" r:id="rId39"/>
    <p:sldId id="358" r:id="rId40"/>
    <p:sldId id="463" r:id="rId41"/>
    <p:sldId id="356" r:id="rId42"/>
    <p:sldId id="362" r:id="rId43"/>
    <p:sldId id="482" r:id="rId44"/>
    <p:sldId id="444" r:id="rId45"/>
    <p:sldId id="363" r:id="rId46"/>
    <p:sldId id="355" r:id="rId47"/>
    <p:sldId id="354" r:id="rId48"/>
    <p:sldId id="353" r:id="rId49"/>
    <p:sldId id="350" r:id="rId50"/>
    <p:sldId id="360" r:id="rId51"/>
    <p:sldId id="361" r:id="rId52"/>
    <p:sldId id="466" r:id="rId53"/>
    <p:sldId id="445" r:id="rId54"/>
    <p:sldId id="290" r:id="rId55"/>
    <p:sldId id="310" r:id="rId56"/>
    <p:sldId id="321" r:id="rId57"/>
    <p:sldId id="320" r:id="rId58"/>
    <p:sldId id="309" r:id="rId59"/>
  </p:sldIdLst>
  <p:sldSz cx="9906000" cy="6858000" type="A4"/>
  <p:notesSz cx="7104063" cy="10234613"/>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521415D9-36F7-43E2-AB2F-B90AF26B5E84}">
      <p14:sectionLst xmlns:p14="http://schemas.microsoft.com/office/powerpoint/2010/main">
        <p14:section name="既定のセクション" id="{AC5B5E18-6B7D-43E3-9E28-E964C8533E81}">
          <p14:sldIdLst>
            <p14:sldId id="259"/>
            <p14:sldId id="276"/>
            <p14:sldId id="443"/>
            <p14:sldId id="469"/>
            <p14:sldId id="413"/>
            <p14:sldId id="327"/>
            <p14:sldId id="295"/>
            <p14:sldId id="296"/>
            <p14:sldId id="318"/>
            <p14:sldId id="446"/>
            <p14:sldId id="285"/>
            <p14:sldId id="282"/>
            <p14:sldId id="284"/>
            <p14:sldId id="324"/>
            <p14:sldId id="288"/>
            <p14:sldId id="299"/>
            <p14:sldId id="396"/>
            <p14:sldId id="434"/>
            <p14:sldId id="468"/>
            <p14:sldId id="462"/>
            <p14:sldId id="437"/>
            <p14:sldId id="438"/>
            <p14:sldId id="439"/>
            <p14:sldId id="440"/>
            <p14:sldId id="441"/>
            <p14:sldId id="442"/>
            <p14:sldId id="294"/>
            <p14:sldId id="287"/>
            <p14:sldId id="301"/>
            <p14:sldId id="304"/>
            <p14:sldId id="308"/>
            <p14:sldId id="331"/>
            <p14:sldId id="325"/>
            <p14:sldId id="433"/>
            <p14:sldId id="357"/>
            <p14:sldId id="358"/>
            <p14:sldId id="463"/>
            <p14:sldId id="356"/>
            <p14:sldId id="362"/>
            <p14:sldId id="482"/>
            <p14:sldId id="444"/>
            <p14:sldId id="363"/>
            <p14:sldId id="355"/>
            <p14:sldId id="354"/>
            <p14:sldId id="353"/>
            <p14:sldId id="350"/>
            <p14:sldId id="360"/>
            <p14:sldId id="361"/>
            <p14:sldId id="466"/>
            <p14:sldId id="445"/>
            <p14:sldId id="290"/>
            <p14:sldId id="310"/>
            <p14:sldId id="321"/>
            <p14:sldId id="320"/>
            <p14:sldId id="309"/>
          </p14:sldIdLst>
        </p14:section>
      </p14:sectionLst>
    </p:ex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9" userDrawn="1">
          <p15:clr>
            <a:srgbClr val="A4A3A4"/>
          </p15:clr>
        </p15:guide>
        <p15:guide id="3" pos="22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6DC620-E458-82B0-7C8B-EDA08AA31FCA}" name="竹島 理紗(takeshima-risa)" initials="竹島" userId="S::TRUKT@lansys.mhlw.go.jp::85ae7829-ce0d-43f2-ac6a-bf5735120ab1" providerId="AD"/>
  <p188:author id="{2749BB59-89A0-4165-8B9A-CF5E5D69E235}" name="増田 啓輔(masuda-keisuke.7e6)" initials="増田" userId="S::MKBMO@lansys.mhlw.go.jp::1300c400-0e79-40cb-ab64-4366709fe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FE9202"/>
    <a:srgbClr val="009ED6"/>
    <a:srgbClr val="21C5FF"/>
    <a:srgbClr val="4FD1FF"/>
    <a:srgbClr val="FFFAF7"/>
    <a:srgbClr val="FFE2A7"/>
    <a:srgbClr val="FFFDFB"/>
    <a:srgbClr val="FF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65946" autoAdjust="0"/>
  </p:normalViewPr>
  <p:slideViewPr>
    <p:cSldViewPr snapToGrid="0" snapToObjects="1">
      <p:cViewPr varScale="1">
        <p:scale>
          <a:sx n="69" d="100"/>
          <a:sy n="69" d="100"/>
        </p:scale>
        <p:origin x="276" y="66"/>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223"/>
        <p:guide pos="2239"/>
        <p:guide pos="22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076;&#21942;&#35506;&#38988;.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F304-FD42-B49C-F581E58D1054}"/>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F304-FD42-B49C-F581E58D1054}"/>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04-FD42-B49C-F581E58D1054}"/>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4-FD42-B49C-F581E58D1054}"/>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4-FD42-B49C-F581E58D1054}"/>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04-FD42-B49C-F581E58D1054}"/>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04-FD42-B49C-F581E58D1054}"/>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04-FD42-B49C-F581E58D105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F304-FD42-B49C-F581E58D1054}"/>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0195201388923E-2"/>
          <c:y val="3.7485148411444798E-2"/>
          <c:w val="0.91875967735237529"/>
          <c:h val="0.70796730822804688"/>
        </c:manualLayout>
      </c:layout>
      <c:barChart>
        <c:barDir val="bar"/>
        <c:grouping val="stacked"/>
        <c:varyColors val="0"/>
        <c:ser>
          <c:idx val="0"/>
          <c:order val="0"/>
          <c:tx>
            <c:strRef>
              <c:f>家庭での育児や家事の役割世代別!$B$1</c:f>
              <c:strCache>
                <c:ptCount val="1"/>
                <c:pt idx="0">
                  <c:v>妻の役割である</c:v>
                </c:pt>
              </c:strCache>
            </c:strRef>
          </c:tx>
          <c:spPr>
            <a:solidFill>
              <a:srgbClr val="00B0F0"/>
            </a:solidFill>
            <a:ln>
              <a:noFill/>
            </a:ln>
            <a:effectLst/>
          </c:spPr>
          <c:invertIfNegative val="0"/>
          <c:dLbls>
            <c:dLbl>
              <c:idx val="0"/>
              <c:tx>
                <c:rich>
                  <a:bodyPr/>
                  <a:lstStyle/>
                  <a:p>
                    <a:fld id="{05E44D1D-8BA5-4BE2-B3D8-54C575E5393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FDB5-485E-8E64-A8E34B14A368}"/>
                </c:ext>
              </c:extLst>
            </c:dLbl>
            <c:dLbl>
              <c:idx val="1"/>
              <c:tx>
                <c:rich>
                  <a:bodyPr/>
                  <a:lstStyle/>
                  <a:p>
                    <a:fld id="{E9CC45A0-B338-4F49-B230-295DF7E4B66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DB5-485E-8E64-A8E34B14A368}"/>
                </c:ext>
              </c:extLst>
            </c:dLbl>
            <c:dLbl>
              <c:idx val="2"/>
              <c:tx>
                <c:rich>
                  <a:bodyPr/>
                  <a:lstStyle/>
                  <a:p>
                    <a:fld id="{A7794A7C-178E-42AD-A759-0E533750561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FDB5-485E-8E64-A8E34B14A368}"/>
                </c:ext>
              </c:extLst>
            </c:dLbl>
            <c:dLbl>
              <c:idx val="3"/>
              <c:tx>
                <c:rich>
                  <a:bodyPr/>
                  <a:lstStyle/>
                  <a:p>
                    <a:fld id="{BE13E2BF-198F-4CFB-8EAE-46D35DE9674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DB5-485E-8E64-A8E34B14A368}"/>
                </c:ext>
              </c:extLst>
            </c:dLbl>
            <c:dLbl>
              <c:idx val="4"/>
              <c:layout>
                <c:manualLayout>
                  <c:x val="2.7349384838039419E-3"/>
                  <c:y val="-1.441736477363261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87E6139E-4B58-408A-B0EE-30D9F40C44D7}" type="VALUE">
                      <a:rPr lang="en-US" altLang="ja-JP" smtClean="0"/>
                      <a:pPr>
                        <a:defRPr sz="1100"/>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416247300459588E-2"/>
                      <c:h val="4.7000609162042323E-2"/>
                    </c:manualLayout>
                  </c15:layout>
                  <c15:dlblFieldTable/>
                  <c15:showDataLabelsRange val="0"/>
                </c:ext>
                <c:ext xmlns:c16="http://schemas.microsoft.com/office/drawing/2014/chart" uri="{C3380CC4-5D6E-409C-BE32-E72D297353CC}">
                  <c16:uniqueId val="{00000018-FDB5-485E-8E64-A8E34B14A368}"/>
                </c:ext>
              </c:extLst>
            </c:dLbl>
            <c:dLbl>
              <c:idx val="5"/>
              <c:layout>
                <c:manualLayout>
                  <c:x val="6.8373462095098489E-3"/>
                  <c:y val="2.8834729547265229E-3"/>
                </c:manualLayout>
              </c:layout>
              <c:tx>
                <c:rich>
                  <a:bodyPr/>
                  <a:lstStyle/>
                  <a:p>
                    <a:fld id="{EDB7E28C-2C4B-43F7-B8EA-369F2449A565}"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家庭での育児や家事の役割世代別!$B$2:$B$7</c:f>
              <c:numCache>
                <c:formatCode>0.0</c:formatCode>
                <c:ptCount val="6"/>
                <c:pt idx="0">
                  <c:v>20.7</c:v>
                </c:pt>
                <c:pt idx="1">
                  <c:v>19.3</c:v>
                </c:pt>
                <c:pt idx="2">
                  <c:v>11.4</c:v>
                </c:pt>
                <c:pt idx="3">
                  <c:v>3.5</c:v>
                </c:pt>
                <c:pt idx="4">
                  <c:v>3.2</c:v>
                </c:pt>
                <c:pt idx="5">
                  <c:v>1.6</c:v>
                </c:pt>
              </c:numCache>
            </c:numRef>
          </c:val>
          <c:extLst>
            <c:ext xmlns:c16="http://schemas.microsoft.com/office/drawing/2014/chart" uri="{C3380CC4-5D6E-409C-BE32-E72D297353CC}">
              <c16:uniqueId val="{00000000-FDB5-485E-8E64-A8E34B14A368}"/>
            </c:ext>
          </c:extLst>
        </c:ser>
        <c:ser>
          <c:idx val="1"/>
          <c:order val="1"/>
          <c:tx>
            <c:strRef>
              <c:f>家庭での育児や家事の役割世代別!$C$1</c:f>
              <c:strCache>
                <c:ptCount val="1"/>
                <c:pt idx="0">
                  <c:v>基本的に妻の役割であり、夫はそれを手伝う程度</c:v>
                </c:pt>
              </c:strCache>
            </c:strRef>
          </c:tx>
          <c:spPr>
            <a:solidFill>
              <a:schemeClr val="accent3"/>
            </a:solidFill>
            <a:ln>
              <a:noFill/>
            </a:ln>
            <a:effectLst/>
          </c:spPr>
          <c:invertIfNegative val="0"/>
          <c:dLbls>
            <c:dLbl>
              <c:idx val="0"/>
              <c:tx>
                <c:rich>
                  <a:bodyPr/>
                  <a:lstStyle/>
                  <a:p>
                    <a:fld id="{6A0BDB0C-CE3C-4DB3-8B70-18211A79C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FDB5-485E-8E64-A8E34B14A368}"/>
                </c:ext>
              </c:extLst>
            </c:dLbl>
            <c:dLbl>
              <c:idx val="1"/>
              <c:tx>
                <c:rich>
                  <a:bodyPr/>
                  <a:lstStyle/>
                  <a:p>
                    <a:fld id="{0EBEB82E-6E6E-482C-94CD-A910627230A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FDB5-485E-8E64-A8E34B14A368}"/>
                </c:ext>
              </c:extLst>
            </c:dLbl>
            <c:dLbl>
              <c:idx val="2"/>
              <c:tx>
                <c:rich>
                  <a:bodyPr/>
                  <a:lstStyle/>
                  <a:p>
                    <a:fld id="{F328C3AF-49BA-4918-88EE-F35947853BE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FDB5-485E-8E64-A8E34B14A368}"/>
                </c:ext>
              </c:extLst>
            </c:dLbl>
            <c:dLbl>
              <c:idx val="3"/>
              <c:tx>
                <c:rich>
                  <a:bodyPr/>
                  <a:lstStyle/>
                  <a:p>
                    <a:fld id="{4DD6FAE2-485C-479B-99DE-94D7C854E86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FDB5-485E-8E64-A8E34B14A368}"/>
                </c:ext>
              </c:extLst>
            </c:dLbl>
            <c:dLbl>
              <c:idx val="4"/>
              <c:tx>
                <c:rich>
                  <a:bodyPr/>
                  <a:lstStyle/>
                  <a:p>
                    <a:fld id="{E187AAC6-D1D4-4C30-BC44-BA84EA04C5B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DB5-485E-8E64-A8E34B14A368}"/>
                </c:ext>
              </c:extLst>
            </c:dLbl>
            <c:dLbl>
              <c:idx val="5"/>
              <c:tx>
                <c:rich>
                  <a:bodyPr/>
                  <a:lstStyle/>
                  <a:p>
                    <a:fld id="{E4ADE6FC-1DCE-46C2-99F4-CDE0A73158A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家庭での育児や家事の役割世代別!$C$2:$C$7</c:f>
              <c:numCache>
                <c:formatCode>0.0</c:formatCode>
                <c:ptCount val="6"/>
                <c:pt idx="0">
                  <c:v>39.799999999999997</c:v>
                </c:pt>
                <c:pt idx="1">
                  <c:v>40.4</c:v>
                </c:pt>
                <c:pt idx="2">
                  <c:v>39.799999999999997</c:v>
                </c:pt>
                <c:pt idx="3">
                  <c:v>41.1</c:v>
                </c:pt>
                <c:pt idx="4">
                  <c:v>34</c:v>
                </c:pt>
                <c:pt idx="5">
                  <c:v>26.6</c:v>
                </c:pt>
              </c:numCache>
            </c:numRef>
          </c:val>
          <c:extLst>
            <c:ext xmlns:c16="http://schemas.microsoft.com/office/drawing/2014/chart" uri="{C3380CC4-5D6E-409C-BE32-E72D297353CC}">
              <c16:uniqueId val="{00000001-FDB5-485E-8E64-A8E34B14A368}"/>
            </c:ext>
          </c:extLst>
        </c:ser>
        <c:ser>
          <c:idx val="2"/>
          <c:order val="2"/>
          <c:tx>
            <c:strRef>
              <c:f>家庭での育児や家事の役割世代別!$D$1</c:f>
              <c:strCache>
                <c:ptCount val="1"/>
                <c:pt idx="0">
                  <c:v>妻も夫も同様に行う</c:v>
                </c:pt>
              </c:strCache>
            </c:strRef>
          </c:tx>
          <c:spPr>
            <a:solidFill>
              <a:srgbClr val="92D050"/>
            </a:solidFill>
            <a:ln>
              <a:noFill/>
            </a:ln>
            <a:effectLst/>
          </c:spPr>
          <c:invertIfNegative val="0"/>
          <c:dLbls>
            <c:dLbl>
              <c:idx val="0"/>
              <c:tx>
                <c:rich>
                  <a:bodyPr/>
                  <a:lstStyle/>
                  <a:p>
                    <a:fld id="{D4456C8F-BE91-4034-9FE7-4E4326F33A2A}"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FDB5-485E-8E64-A8E34B14A368}"/>
                </c:ext>
              </c:extLst>
            </c:dLbl>
            <c:dLbl>
              <c:idx val="1"/>
              <c:tx>
                <c:rich>
                  <a:bodyPr/>
                  <a:lstStyle/>
                  <a:p>
                    <a:fld id="{19F56F9F-3907-49AB-9A45-76A8806E974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FDB5-485E-8E64-A8E34B14A368}"/>
                </c:ext>
              </c:extLst>
            </c:dLbl>
            <c:dLbl>
              <c:idx val="2"/>
              <c:tx>
                <c:rich>
                  <a:bodyPr/>
                  <a:lstStyle/>
                  <a:p>
                    <a:fld id="{6FEB9540-1D56-4377-88DE-805FE4FA32E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DB5-485E-8E64-A8E34B14A368}"/>
                </c:ext>
              </c:extLst>
            </c:dLbl>
            <c:dLbl>
              <c:idx val="3"/>
              <c:tx>
                <c:rich>
                  <a:bodyPr/>
                  <a:lstStyle/>
                  <a:p>
                    <a:fld id="{663ABDEB-AB7C-4157-B255-09BAFA9C078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FDB5-485E-8E64-A8E34B14A368}"/>
                </c:ext>
              </c:extLst>
            </c:dLbl>
            <c:dLbl>
              <c:idx val="4"/>
              <c:tx>
                <c:rich>
                  <a:bodyPr/>
                  <a:lstStyle/>
                  <a:p>
                    <a:fld id="{AFC86292-2A21-42FB-9E2A-73A67469B0B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DB5-485E-8E64-A8E34B14A368}"/>
                </c:ext>
              </c:extLst>
            </c:dLbl>
            <c:dLbl>
              <c:idx val="5"/>
              <c:layout>
                <c:manualLayout>
                  <c:x val="2.7349384838039419E-3"/>
                  <c:y val="2.8834729547265229E-3"/>
                </c:manualLayout>
              </c:layout>
              <c:tx>
                <c:rich>
                  <a:bodyPr/>
                  <a:lstStyle/>
                  <a:p>
                    <a:fld id="{0F0443A7-84EA-4721-AD1C-C80354DE7C52}"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家庭での育児や家事の役割世代別!$D$2:$D$7</c:f>
              <c:numCache>
                <c:formatCode>0.0</c:formatCode>
                <c:ptCount val="6"/>
                <c:pt idx="0">
                  <c:v>29.3</c:v>
                </c:pt>
                <c:pt idx="1">
                  <c:v>31.7</c:v>
                </c:pt>
                <c:pt idx="2">
                  <c:v>38.200000000000003</c:v>
                </c:pt>
                <c:pt idx="3">
                  <c:v>42.6</c:v>
                </c:pt>
                <c:pt idx="4">
                  <c:v>43.6</c:v>
                </c:pt>
                <c:pt idx="5">
                  <c:v>43.8</c:v>
                </c:pt>
              </c:numCache>
            </c:numRef>
          </c:val>
          <c:extLst>
            <c:ext xmlns:c16="http://schemas.microsoft.com/office/drawing/2014/chart" uri="{C3380CC4-5D6E-409C-BE32-E72D297353CC}">
              <c16:uniqueId val="{00000002-FDB5-485E-8E64-A8E34B14A368}"/>
            </c:ext>
          </c:extLst>
        </c:ser>
        <c:ser>
          <c:idx val="3"/>
          <c:order val="3"/>
          <c:tx>
            <c:strRef>
              <c:f>家庭での育児や家事の役割世代別!$E$1</c:f>
              <c:strCache>
                <c:ptCount val="1"/>
                <c:pt idx="0">
                  <c:v>基本的に夫の役割であり、妻はそれを手伝う程度</c:v>
                </c:pt>
              </c:strCache>
            </c:strRef>
          </c:tx>
          <c:spPr>
            <a:solidFill>
              <a:schemeClr val="accent4"/>
            </a:solidFill>
            <a:ln>
              <a:noFill/>
            </a:ln>
            <a:effectLst/>
          </c:spPr>
          <c:invertIfNegative val="0"/>
          <c:dLbls>
            <c:dLbl>
              <c:idx val="0"/>
              <c:tx>
                <c:rich>
                  <a:bodyPr/>
                  <a:lstStyle/>
                  <a:p>
                    <a:fld id="{737CA0C1-13B1-488F-AB3A-7C9ECABD7279}"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DB5-485E-8E64-A8E34B14A368}"/>
                </c:ext>
              </c:extLst>
            </c:dLbl>
            <c:dLbl>
              <c:idx val="2"/>
              <c:layout>
                <c:manualLayout>
                  <c:x val="2.5114150736319101E-2"/>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B5-485E-8E64-A8E34B14A368}"/>
                </c:ext>
              </c:extLst>
            </c:dLbl>
            <c:dLbl>
              <c:idx val="3"/>
              <c:layout>
                <c:manualLayout>
                  <c:x val="0"/>
                  <c:y val="2.8834729547265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9053933133079291E-2"/>
                      <c:h val="3.2713114193929679E-2"/>
                    </c:manualLayout>
                  </c15:layout>
                </c:ext>
                <c:ext xmlns:c16="http://schemas.microsoft.com/office/drawing/2014/chart" uri="{C3380CC4-5D6E-409C-BE32-E72D297353CC}">
                  <c16:uniqueId val="{0000000D-FDB5-485E-8E64-A8E34B14A368}"/>
                </c:ext>
              </c:extLst>
            </c:dLbl>
            <c:dLbl>
              <c:idx val="4"/>
              <c:layout>
                <c:manualLayout>
                  <c:x val="7.848172105099754E-3"/>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B5-485E-8E64-A8E34B14A368}"/>
                </c:ext>
              </c:extLst>
            </c:dLbl>
            <c:dLbl>
              <c:idx val="5"/>
              <c:layout>
                <c:manualLayout>
                  <c:x val="-3.139268842039902E-3"/>
                  <c:y val="3.7485148411444798E-2"/>
                </c:manualLayout>
              </c:layout>
              <c:tx>
                <c:rich>
                  <a:bodyPr/>
                  <a:lstStyle/>
                  <a:p>
                    <a:r>
                      <a:rPr lang="en-US" altLang="ja-JP" dirty="0"/>
                      <a:t>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家庭での育児や家事の役割世代別!$E$2:$E$7</c:f>
              <c:numCache>
                <c:formatCode>0.0</c:formatCode>
                <c:ptCount val="6"/>
                <c:pt idx="0">
                  <c:v>1.4</c:v>
                </c:pt>
                <c:pt idx="1">
                  <c:v>1.2</c:v>
                </c:pt>
                <c:pt idx="2">
                  <c:v>0</c:v>
                </c:pt>
                <c:pt idx="3">
                  <c:v>0</c:v>
                </c:pt>
                <c:pt idx="4">
                  <c:v>0</c:v>
                </c:pt>
                <c:pt idx="5">
                  <c:v>0</c:v>
                </c:pt>
              </c:numCache>
            </c:numRef>
          </c:val>
          <c:extLst>
            <c:ext xmlns:c16="http://schemas.microsoft.com/office/drawing/2014/chart" uri="{C3380CC4-5D6E-409C-BE32-E72D297353CC}">
              <c16:uniqueId val="{00000003-FDB5-485E-8E64-A8E34B14A368}"/>
            </c:ext>
          </c:extLst>
        </c:ser>
        <c:ser>
          <c:idx val="4"/>
          <c:order val="4"/>
          <c:tx>
            <c:strRef>
              <c:f>家庭での育児や家事の役割世代別!$F$1</c:f>
              <c:strCache>
                <c:ptCount val="1"/>
                <c:pt idx="0">
                  <c:v>夫の役割である</c:v>
                </c:pt>
              </c:strCache>
            </c:strRef>
          </c:tx>
          <c:spPr>
            <a:solidFill>
              <a:schemeClr val="accent5"/>
            </a:solidFill>
            <a:ln>
              <a:noFill/>
            </a:ln>
            <a:effectLst/>
          </c:spPr>
          <c:invertIfNegative val="0"/>
          <c:dLbls>
            <c:dLbl>
              <c:idx val="0"/>
              <c:layout>
                <c:manualLayout>
                  <c:x val="1.0862540135931464E-2"/>
                  <c:y val="3.74851484114446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3642543-42C0-4BA7-A69D-1A94B1D8CC9E}" type="VALUE">
                      <a:rPr lang="en-US" altLang="ja-JP" smtClean="0"/>
                      <a:pPr>
                        <a:defRPr/>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361206878822512E-2"/>
                      <c:h val="4.4247006012835766E-2"/>
                    </c:manualLayout>
                  </c15:layout>
                  <c15:dlblFieldTable/>
                  <c15:showDataLabelsRange val="0"/>
                </c:ext>
                <c:ext xmlns:c16="http://schemas.microsoft.com/office/drawing/2014/chart" uri="{C3380CC4-5D6E-409C-BE32-E72D297353CC}">
                  <c16:uniqueId val="{00000013-FDB5-485E-8E64-A8E34B14A368}"/>
                </c:ext>
              </c:extLst>
            </c:dLbl>
            <c:dLbl>
              <c:idx val="1"/>
              <c:layout>
                <c:manualLayout>
                  <c:x val="-1.726597863121946E-2"/>
                  <c:y val="2.883472954726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B5-485E-8E64-A8E34B14A368}"/>
                </c:ext>
              </c:extLst>
            </c:dLbl>
            <c:dLbl>
              <c:idx val="2"/>
              <c:layout>
                <c:manualLayout>
                  <c:x val="-3.1392688420400169E-3"/>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B5-485E-8E64-A8E34B14A368}"/>
                </c:ext>
              </c:extLst>
            </c:dLbl>
            <c:dLbl>
              <c:idx val="3"/>
              <c:delete val="1"/>
              <c:extLst>
                <c:ext xmlns:c15="http://schemas.microsoft.com/office/drawing/2012/chart" uri="{CE6537A1-D6FC-4f65-9D91-7224C49458BB}"/>
                <c:ext xmlns:c16="http://schemas.microsoft.com/office/drawing/2014/chart" uri="{C3380CC4-5D6E-409C-BE32-E72D297353CC}">
                  <c16:uniqueId val="{0000000C-FDB5-485E-8E64-A8E34B14A368}"/>
                </c:ext>
              </c:extLst>
            </c:dLbl>
            <c:dLbl>
              <c:idx val="4"/>
              <c:layout>
                <c:manualLayout>
                  <c:x val="-1.726597863121946E-2"/>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B5-485E-8E64-A8E34B14A368}"/>
                </c:ext>
              </c:extLst>
            </c:dLbl>
            <c:dLbl>
              <c:idx val="5"/>
              <c:layout>
                <c:manualLayout>
                  <c:x val="-1.569634421019951E-3"/>
                  <c:y val="0"/>
                </c:manualLayout>
              </c:layout>
              <c:tx>
                <c:rich>
                  <a:bodyPr/>
                  <a:lstStyle/>
                  <a:p>
                    <a:fld id="{B013B189-968F-46FF-86C4-201CAADA27A0}"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家庭での育児や家事の役割世代別!$F$2:$F$7</c:f>
              <c:numCache>
                <c:formatCode>0.0</c:formatCode>
                <c:ptCount val="6"/>
                <c:pt idx="0">
                  <c:v>0.7</c:v>
                </c:pt>
                <c:pt idx="1">
                  <c:v>0</c:v>
                </c:pt>
                <c:pt idx="2">
                  <c:v>0</c:v>
                </c:pt>
                <c:pt idx="3">
                  <c:v>0</c:v>
                </c:pt>
                <c:pt idx="4">
                  <c:v>0</c:v>
                </c:pt>
                <c:pt idx="5">
                  <c:v>1.8</c:v>
                </c:pt>
              </c:numCache>
            </c:numRef>
          </c:val>
          <c:extLst>
            <c:ext xmlns:c16="http://schemas.microsoft.com/office/drawing/2014/chart" uri="{C3380CC4-5D6E-409C-BE32-E72D297353CC}">
              <c16:uniqueId val="{00000004-FDB5-485E-8E64-A8E34B14A368}"/>
            </c:ext>
          </c:extLst>
        </c:ser>
        <c:ser>
          <c:idx val="5"/>
          <c:order val="5"/>
          <c:tx>
            <c:strRef>
              <c:f>家庭での育児や家事の役割世代別!$G$1</c:f>
              <c:strCache>
                <c:ptCount val="1"/>
                <c:pt idx="0">
                  <c:v>どちらかできる方がすればよい</c:v>
                </c:pt>
              </c:strCache>
            </c:strRef>
          </c:tx>
          <c:spPr>
            <a:solidFill>
              <a:schemeClr val="accent6"/>
            </a:solidFill>
            <a:ln>
              <a:noFill/>
            </a:ln>
            <a:effectLst/>
          </c:spPr>
          <c:invertIfNegative val="0"/>
          <c:dLbls>
            <c:dLbl>
              <c:idx val="0"/>
              <c:tx>
                <c:rich>
                  <a:bodyPr/>
                  <a:lstStyle/>
                  <a:p>
                    <a:fld id="{D2373479-123A-4CA9-97DE-D44BE706550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FDB5-485E-8E64-A8E34B14A368}"/>
                </c:ext>
              </c:extLst>
            </c:dLbl>
            <c:dLbl>
              <c:idx val="1"/>
              <c:tx>
                <c:rich>
                  <a:bodyPr/>
                  <a:lstStyle/>
                  <a:p>
                    <a:fld id="{9DA3B38A-8F3A-458C-8FAB-904AD70AE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FDB5-485E-8E64-A8E34B14A368}"/>
                </c:ext>
              </c:extLst>
            </c:dLbl>
            <c:dLbl>
              <c:idx val="2"/>
              <c:tx>
                <c:rich>
                  <a:bodyPr/>
                  <a:lstStyle/>
                  <a:p>
                    <a:fld id="{D9108F1B-34E3-4CC7-A317-C8D1B779F72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DB5-485E-8E64-A8E34B14A368}"/>
                </c:ext>
              </c:extLst>
            </c:dLbl>
            <c:dLbl>
              <c:idx val="3"/>
              <c:tx>
                <c:rich>
                  <a:bodyPr/>
                  <a:lstStyle/>
                  <a:p>
                    <a:fld id="{306C67BD-1E80-40FE-87E4-350410D7DF3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DB5-485E-8E64-A8E34B14A368}"/>
                </c:ext>
              </c:extLst>
            </c:dLbl>
            <c:dLbl>
              <c:idx val="4"/>
              <c:tx>
                <c:rich>
                  <a:bodyPr/>
                  <a:lstStyle/>
                  <a:p>
                    <a:fld id="{49E88376-5076-42F4-A35F-14EC9BC6D1E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DB5-485E-8E64-A8E34B14A368}"/>
                </c:ext>
              </c:extLst>
            </c:dLbl>
            <c:dLbl>
              <c:idx val="5"/>
              <c:tx>
                <c:rich>
                  <a:bodyPr/>
                  <a:lstStyle/>
                  <a:p>
                    <a:fld id="{13CA0A15-8B58-4392-88EF-7FE648E1413C}"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家庭での育児や家事の役割世代別!$G$2:$G$7</c:f>
              <c:numCache>
                <c:formatCode>0.0</c:formatCode>
                <c:ptCount val="6"/>
                <c:pt idx="0">
                  <c:v>7.1</c:v>
                </c:pt>
                <c:pt idx="1">
                  <c:v>7.5</c:v>
                </c:pt>
                <c:pt idx="2">
                  <c:v>10.6</c:v>
                </c:pt>
                <c:pt idx="3">
                  <c:v>12.8</c:v>
                </c:pt>
                <c:pt idx="4">
                  <c:v>19.100000000000001</c:v>
                </c:pt>
                <c:pt idx="5">
                  <c:v>25</c:v>
                </c:pt>
              </c:numCache>
            </c:numRef>
          </c:val>
          <c:extLst>
            <c:ext xmlns:c16="http://schemas.microsoft.com/office/drawing/2014/chart" uri="{C3380CC4-5D6E-409C-BE32-E72D297353CC}">
              <c16:uniqueId val="{00000005-FDB5-485E-8E64-A8E34B14A368}"/>
            </c:ext>
          </c:extLst>
        </c:ser>
        <c:ser>
          <c:idx val="6"/>
          <c:order val="6"/>
          <c:tx>
            <c:strRef>
              <c:f>家庭での育児や家事の役割世代別!$H$1</c:f>
              <c:strCache>
                <c:ptCount val="1"/>
                <c:pt idx="0">
                  <c:v>その他</c:v>
                </c:pt>
              </c:strCache>
            </c:strRef>
          </c:tx>
          <c:spPr>
            <a:solidFill>
              <a:schemeClr val="accent1">
                <a:lumMod val="60000"/>
              </a:schemeClr>
            </a:solidFill>
            <a:ln>
              <a:noFill/>
            </a:ln>
            <a:effectLst/>
          </c:spPr>
          <c:invertIfNegative val="0"/>
          <c:dLbls>
            <c:dLbl>
              <c:idx val="0"/>
              <c:tx>
                <c:rich>
                  <a:bodyPr/>
                  <a:lstStyle/>
                  <a:p>
                    <a:fld id="{BA415FF3-EC74-4D1B-9699-35D7CF29F4DF}"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家庭での育児や家事の役割世代別!$H$2:$H$7</c:f>
              <c:numCache>
                <c:formatCode>0.0</c:formatCode>
                <c:ptCount val="6"/>
                <c:pt idx="0">
                  <c:v>0.7</c:v>
                </c:pt>
                <c:pt idx="1">
                  <c:v>0</c:v>
                </c:pt>
                <c:pt idx="2">
                  <c:v>0</c:v>
                </c:pt>
                <c:pt idx="3">
                  <c:v>0</c:v>
                </c:pt>
                <c:pt idx="4">
                  <c:v>0</c:v>
                </c:pt>
                <c:pt idx="5">
                  <c:v>0.1</c:v>
                </c:pt>
              </c:numCache>
            </c:numRef>
          </c:val>
          <c:extLst>
            <c:ext xmlns:c16="http://schemas.microsoft.com/office/drawing/2014/chart" uri="{C3380CC4-5D6E-409C-BE32-E72D297353CC}">
              <c16:uniqueId val="{00000006-FDB5-485E-8E64-A8E34B14A368}"/>
            </c:ext>
          </c:extLst>
        </c:ser>
        <c:ser>
          <c:idx val="7"/>
          <c:order val="7"/>
          <c:tx>
            <c:strRef>
              <c:f>家庭での育児や家事の役割世代別!$I$1</c:f>
              <c:strCache>
                <c:ptCount val="1"/>
                <c:pt idx="0">
                  <c:v>わからない</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家庭での育児や家事の役割世代別!$I$2:$I$7</c:f>
              <c:numCache>
                <c:formatCode>0.0</c:formatCode>
                <c:ptCount val="6"/>
                <c:pt idx="0">
                  <c:v>0.7</c:v>
                </c:pt>
                <c:pt idx="1">
                  <c:v>0</c:v>
                </c:pt>
                <c:pt idx="2">
                  <c:v>0</c:v>
                </c:pt>
                <c:pt idx="3">
                  <c:v>0</c:v>
                </c:pt>
                <c:pt idx="4">
                  <c:v>0</c:v>
                </c:pt>
                <c:pt idx="5">
                  <c:v>1.6</c:v>
                </c:pt>
              </c:numCache>
            </c:numRef>
          </c:val>
          <c:extLst>
            <c:ext xmlns:c16="http://schemas.microsoft.com/office/drawing/2014/chart" uri="{C3380CC4-5D6E-409C-BE32-E72D297353CC}">
              <c16:uniqueId val="{00000007-FDB5-485E-8E64-A8E34B14A368}"/>
            </c:ext>
          </c:extLst>
        </c:ser>
        <c:dLbls>
          <c:dLblPos val="ctr"/>
          <c:showLegendKey val="0"/>
          <c:showVal val="1"/>
          <c:showCatName val="0"/>
          <c:showSerName val="0"/>
          <c:showPercent val="0"/>
          <c:showBubbleSize val="0"/>
        </c:dLbls>
        <c:gapWidth val="150"/>
        <c:overlap val="100"/>
        <c:axId val="463949919"/>
        <c:axId val="455746431"/>
      </c:barChart>
      <c:catAx>
        <c:axId val="46394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5746431"/>
        <c:crosses val="autoZero"/>
        <c:auto val="1"/>
        <c:lblAlgn val="ctr"/>
        <c:lblOffset val="100"/>
        <c:noMultiLvlLbl val="0"/>
      </c:catAx>
      <c:valAx>
        <c:axId val="45574643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3949919"/>
        <c:crosses val="autoZero"/>
        <c:crossBetween val="between"/>
        <c:majorUnit val="10"/>
      </c:valAx>
      <c:spPr>
        <a:noFill/>
        <a:ln>
          <a:noFill/>
        </a:ln>
        <a:effectLst/>
      </c:spPr>
    </c:plotArea>
    <c:legend>
      <c:legendPos val="b"/>
      <c:layout>
        <c:manualLayout>
          <c:xMode val="edge"/>
          <c:yMode val="edge"/>
          <c:x val="4.0243973740714263E-2"/>
          <c:y val="0.80306424627492756"/>
          <c:w val="0.91938251847139152"/>
          <c:h val="0.14214976758526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経営課題!$B$5:$B$12</c:f>
              <c:strCache>
                <c:ptCount val="8"/>
                <c:pt idx="0">
                  <c:v>人材の不足</c:v>
                </c:pt>
                <c:pt idx="1">
                  <c:v>製品・サービス・技術の不足</c:v>
                </c:pt>
                <c:pt idx="2">
                  <c:v>知識・ノウハウの不足</c:v>
                </c:pt>
                <c:pt idx="3">
                  <c:v>資金の不足</c:v>
                </c:pt>
                <c:pt idx="4">
                  <c:v>設備の老朽化・不足</c:v>
                </c:pt>
                <c:pt idx="5">
                  <c:v>市場情報の不足</c:v>
                </c:pt>
                <c:pt idx="6">
                  <c:v>許認可等に係わる規制・制度</c:v>
                </c:pt>
                <c:pt idx="7">
                  <c:v>その他</c:v>
                </c:pt>
              </c:strCache>
            </c:strRef>
          </c:cat>
          <c:val>
            <c:numRef>
              <c:f>経営課題!$D$5:$D$12</c:f>
              <c:numCache>
                <c:formatCode>General</c:formatCode>
                <c:ptCount val="8"/>
                <c:pt idx="0">
                  <c:v>0.71599999999999997</c:v>
                </c:pt>
                <c:pt idx="1">
                  <c:v>0.41200000000000003</c:v>
                </c:pt>
                <c:pt idx="2">
                  <c:v>0.29499999999999998</c:v>
                </c:pt>
                <c:pt idx="3">
                  <c:v>0.25900000000000001</c:v>
                </c:pt>
                <c:pt idx="4">
                  <c:v>0.19800000000000001</c:v>
                </c:pt>
                <c:pt idx="5">
                  <c:v>0.17600000000000002</c:v>
                </c:pt>
                <c:pt idx="6">
                  <c:v>0.12300000000000001</c:v>
                </c:pt>
                <c:pt idx="7">
                  <c:v>2.6000000000000002E-2</c:v>
                </c:pt>
              </c:numCache>
            </c:numRef>
          </c:val>
          <c:extLst>
            <c:ext xmlns:c16="http://schemas.microsoft.com/office/drawing/2014/chart" uri="{C3380CC4-5D6E-409C-BE32-E72D297353CC}">
              <c16:uniqueId val="{00000000-EFAF-5B4D-913C-216F172D6A3E}"/>
            </c:ext>
          </c:extLst>
        </c:ser>
        <c:dLbls>
          <c:showLegendKey val="0"/>
          <c:showVal val="0"/>
          <c:showCatName val="0"/>
          <c:showSerName val="0"/>
          <c:showPercent val="0"/>
          <c:showBubbleSize val="0"/>
        </c:dLbls>
        <c:gapWidth val="150"/>
        <c:axId val="116023808"/>
        <c:axId val="124823808"/>
      </c:barChart>
      <c:catAx>
        <c:axId val="116023808"/>
        <c:scaling>
          <c:orientation val="maxMin"/>
        </c:scaling>
        <c:delete val="0"/>
        <c:axPos val="l"/>
        <c:numFmt formatCode="General" sourceLinked="0"/>
        <c:majorTickMark val="out"/>
        <c:minorTickMark val="none"/>
        <c:tickLblPos val="nextTo"/>
        <c:crossAx val="124823808"/>
        <c:crosses val="autoZero"/>
        <c:auto val="1"/>
        <c:lblAlgn val="ctr"/>
        <c:lblOffset val="100"/>
        <c:noMultiLvlLbl val="0"/>
      </c:catAx>
      <c:valAx>
        <c:axId val="124823808"/>
        <c:scaling>
          <c:orientation val="minMax"/>
        </c:scaling>
        <c:delete val="0"/>
        <c:axPos val="t"/>
        <c:majorGridlines/>
        <c:numFmt formatCode="0%" sourceLinked="0"/>
        <c:majorTickMark val="out"/>
        <c:minorTickMark val="none"/>
        <c:tickLblPos val="nextTo"/>
        <c:crossAx val="116023808"/>
        <c:crosses val="autoZero"/>
        <c:crossBetween val="between"/>
      </c:valAx>
      <c:spPr>
        <a:ln>
          <a:solidFill>
            <a:schemeClr val="bg1">
              <a:lumMod val="50000"/>
            </a:schemeClr>
          </a:solidFill>
        </a:ln>
      </c:spPr>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5318974270341E-2"/>
          <c:y val="2.7710950781735584E-2"/>
          <c:w val="0.89413052777117674"/>
          <c:h val="0.76449120637083801"/>
        </c:manualLayout>
      </c:layout>
      <c:barChart>
        <c:barDir val="col"/>
        <c:grouping val="clustered"/>
        <c:varyColors val="0"/>
        <c:ser>
          <c:idx val="0"/>
          <c:order val="0"/>
          <c:spPr>
            <a:solidFill>
              <a:srgbClr val="4E81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加工!$AL$29:$AL$40</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65歳以上</c:v>
                </c:pt>
                <c:pt idx="11">
                  <c:v>全産業</c:v>
                </c:pt>
              </c:strCache>
            </c:strRef>
          </c:cat>
          <c:val>
            <c:numRef>
              <c:f>加工!$AM$29:$AM$40</c:f>
              <c:numCache>
                <c:formatCode>0.0%</c:formatCode>
                <c:ptCount val="12"/>
                <c:pt idx="0">
                  <c:v>2.0833333333333332E-2</c:v>
                </c:pt>
                <c:pt idx="1">
                  <c:v>4.4247787610619468E-2</c:v>
                </c:pt>
                <c:pt idx="2">
                  <c:v>7.6923076923076927E-2</c:v>
                </c:pt>
                <c:pt idx="3">
                  <c:v>9.5081967213114751E-2</c:v>
                </c:pt>
                <c:pt idx="4">
                  <c:v>0.10404624277456648</c:v>
                </c:pt>
                <c:pt idx="5">
                  <c:v>0.10406091370558376</c:v>
                </c:pt>
                <c:pt idx="6">
                  <c:v>0.10745614035087719</c:v>
                </c:pt>
                <c:pt idx="7">
                  <c:v>9.8236775818639793E-2</c:v>
                </c:pt>
                <c:pt idx="8">
                  <c:v>8.8571428571428565E-2</c:v>
                </c:pt>
                <c:pt idx="9">
                  <c:v>5.4607508532423209E-2</c:v>
                </c:pt>
                <c:pt idx="10">
                  <c:v>4.5544554455445543E-2</c:v>
                </c:pt>
                <c:pt idx="11">
                  <c:v>8.2408435072142058E-2</c:v>
                </c:pt>
              </c:numCache>
            </c:numRef>
          </c:val>
          <c:extLst>
            <c:ext xmlns:c16="http://schemas.microsoft.com/office/drawing/2014/chart" uri="{C3380CC4-5D6E-409C-BE32-E72D297353CC}">
              <c16:uniqueId val="{00000000-3191-9243-B2A9-FB72C3AF2B2A}"/>
            </c:ext>
          </c:extLst>
        </c:ser>
        <c:dLbls>
          <c:dLblPos val="outEnd"/>
          <c:showLegendKey val="0"/>
          <c:showVal val="1"/>
          <c:showCatName val="0"/>
          <c:showSerName val="0"/>
          <c:showPercent val="0"/>
          <c:showBubbleSize val="0"/>
        </c:dLbls>
        <c:gapWidth val="219"/>
        <c:overlap val="-27"/>
        <c:axId val="481661720"/>
        <c:axId val="481662704"/>
      </c:barChart>
      <c:catAx>
        <c:axId val="48166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662704"/>
        <c:crosses val="autoZero"/>
        <c:auto val="1"/>
        <c:lblAlgn val="ctr"/>
        <c:lblOffset val="100"/>
        <c:noMultiLvlLbl val="0"/>
      </c:catAx>
      <c:valAx>
        <c:axId val="481662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66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99994810211445"/>
          <c:y val="0.11181133939594619"/>
          <c:w val="0.60572774880704761"/>
          <c:h val="0.79117710355723669"/>
        </c:manualLayout>
      </c:layout>
      <c:barChart>
        <c:barDir val="bar"/>
        <c:grouping val="clustered"/>
        <c:varyColors val="0"/>
        <c:ser>
          <c:idx val="0"/>
          <c:order val="0"/>
          <c:tx>
            <c:strRef>
              <c:f>'Sheet2 (2)'!$B$1</c:f>
              <c:strCache>
                <c:ptCount val="1"/>
                <c:pt idx="0">
                  <c:v>事業所</c:v>
                </c:pt>
              </c:strCache>
            </c:strRef>
          </c:tx>
          <c:spPr>
            <a:solidFill>
              <a:srgbClr val="4E81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(2)'!$B$2:$B$10</c:f>
              <c:numCache>
                <c:formatCode>0.0%</c:formatCode>
                <c:ptCount val="9"/>
                <c:pt idx="0">
                  <c:v>5.8000000000000003E-2</c:v>
                </c:pt>
                <c:pt idx="1">
                  <c:v>0.13100000000000001</c:v>
                </c:pt>
                <c:pt idx="2">
                  <c:v>0.152</c:v>
                </c:pt>
                <c:pt idx="3">
                  <c:v>0.21099999999999999</c:v>
                </c:pt>
                <c:pt idx="4">
                  <c:v>0.23</c:v>
                </c:pt>
                <c:pt idx="5">
                  <c:v>0.311</c:v>
                </c:pt>
                <c:pt idx="6">
                  <c:v>0.373</c:v>
                </c:pt>
                <c:pt idx="7">
                  <c:v>0.45500000000000002</c:v>
                </c:pt>
                <c:pt idx="8">
                  <c:v>0.65500000000000003</c:v>
                </c:pt>
              </c:numCache>
            </c:numRef>
          </c:val>
          <c:extLst>
            <c:ext xmlns:c16="http://schemas.microsoft.com/office/drawing/2014/chart" uri="{C3380CC4-5D6E-409C-BE32-E72D297353CC}">
              <c16:uniqueId val="{00000000-6DC7-284D-BC19-38ACDC1BCA2B}"/>
            </c:ext>
          </c:extLst>
        </c:ser>
        <c:ser>
          <c:idx val="1"/>
          <c:order val="1"/>
          <c:tx>
            <c:strRef>
              <c:f>'Sheet2 (2)'!$C$1</c:f>
              <c:strCache>
                <c:ptCount val="1"/>
                <c:pt idx="0">
                  <c:v>従業員(男性)</c:v>
                </c:pt>
              </c:strCache>
            </c:strRef>
          </c:tx>
          <c:spPr>
            <a:solidFill>
              <a:srgbClr val="EB7C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(2)'!$C$2:$C$10</c:f>
              <c:numCache>
                <c:formatCode>0.0%</c:formatCode>
                <c:ptCount val="9"/>
                <c:pt idx="0">
                  <c:v>1.4E-2</c:v>
                </c:pt>
                <c:pt idx="1">
                  <c:v>0.17599999999999999</c:v>
                </c:pt>
                <c:pt idx="2">
                  <c:v>0.27100000000000002</c:v>
                </c:pt>
                <c:pt idx="3">
                  <c:v>0.28499999999999998</c:v>
                </c:pt>
                <c:pt idx="4">
                  <c:v>0.33300000000000002</c:v>
                </c:pt>
                <c:pt idx="5">
                  <c:v>0.34599999999999997</c:v>
                </c:pt>
                <c:pt idx="6">
                  <c:v>0.38800000000000001</c:v>
                </c:pt>
                <c:pt idx="7">
                  <c:v>0.496</c:v>
                </c:pt>
                <c:pt idx="8">
                  <c:v>0.68300000000000005</c:v>
                </c:pt>
              </c:numCache>
            </c:numRef>
          </c:val>
          <c:extLst>
            <c:ext xmlns:c16="http://schemas.microsoft.com/office/drawing/2014/chart" uri="{C3380CC4-5D6E-409C-BE32-E72D297353CC}">
              <c16:uniqueId val="{00000001-6DC7-284D-BC19-38ACDC1BCA2B}"/>
            </c:ext>
          </c:extLst>
        </c:ser>
        <c:dLbls>
          <c:dLblPos val="outEnd"/>
          <c:showLegendKey val="0"/>
          <c:showVal val="1"/>
          <c:showCatName val="0"/>
          <c:showSerName val="0"/>
          <c:showPercent val="0"/>
          <c:showBubbleSize val="0"/>
        </c:dLbls>
        <c:gapWidth val="109"/>
        <c:axId val="462808672"/>
        <c:axId val="462802768"/>
      </c:barChart>
      <c:catAx>
        <c:axId val="46280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2768"/>
        <c:crosses val="autoZero"/>
        <c:auto val="1"/>
        <c:lblAlgn val="ctr"/>
        <c:lblOffset val="100"/>
        <c:noMultiLvlLbl val="0"/>
      </c:catAx>
      <c:valAx>
        <c:axId val="46280276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8672"/>
        <c:crosses val="autoZero"/>
        <c:crossBetween val="between"/>
      </c:valAx>
      <c:spPr>
        <a:noFill/>
        <a:ln>
          <a:noFill/>
        </a:ln>
        <a:effectLst/>
      </c:spPr>
    </c:plotArea>
    <c:legend>
      <c:legendPos val="r"/>
      <c:layout>
        <c:manualLayout>
          <c:xMode val="edge"/>
          <c:yMode val="edge"/>
          <c:x val="0.82857803540206765"/>
          <c:y val="0.51097366219101614"/>
          <c:w val="9.6721941070365886E-2"/>
          <c:h val="0.114752538124985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43106962857624"/>
          <c:y val="4.6974926647303079E-2"/>
          <c:w val="0.40864925001569746"/>
          <c:h val="0.79291354949327308"/>
        </c:manualLayout>
      </c:layout>
      <c:barChart>
        <c:barDir val="bar"/>
        <c:grouping val="clustered"/>
        <c:varyColors val="0"/>
        <c:ser>
          <c:idx val="0"/>
          <c:order val="0"/>
          <c:tx>
            <c:v>育休取得者(n=435)</c:v>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休業中の業務担当者!$B$36:$B$45</c:f>
              <c:strCache>
                <c:ptCount val="10"/>
                <c:pt idx="0">
                  <c:v>休業前の仕事整理により、引き継ぎ不要だった</c:v>
                </c:pt>
                <c:pt idx="1">
                  <c:v>休業期間の前後に前倒しや先送りをした</c:v>
                </c:pt>
                <c:pt idx="2">
                  <c:v>仕事の内容や性質から特に引き継ぎは必要なかった</c:v>
                </c:pt>
                <c:pt idx="3">
                  <c:v>短い休暇だったため、引き継ぎは必要なかった</c:v>
                </c:pt>
                <c:pt idx="4">
                  <c:v>外注した</c:v>
                </c:pt>
                <c:pt idx="5">
                  <c:v>同じ部門の非正社員に引き継いだ</c:v>
                </c:pt>
                <c:pt idx="6">
                  <c:v>他の部門・事業所等から異動した人に引き継いだ</c:v>
                </c:pt>
                <c:pt idx="7">
                  <c:v>新たに採用した正社員に引き継いだ</c:v>
                </c:pt>
                <c:pt idx="8">
                  <c:v>新たに採用した非正社員に引き継いだ</c:v>
                </c:pt>
                <c:pt idx="9">
                  <c:v>同じ部門の正社員に引き継いだ</c:v>
                </c:pt>
              </c:strCache>
            </c:strRef>
          </c:cat>
          <c:val>
            <c:numRef>
              <c:f>休業中の業務担当者!$D$36:$D$45</c:f>
              <c:numCache>
                <c:formatCode>0.0%</c:formatCode>
                <c:ptCount val="10"/>
                <c:pt idx="0">
                  <c:v>6.6666666666666666E-2</c:v>
                </c:pt>
                <c:pt idx="1">
                  <c:v>5.057471264367816E-2</c:v>
                </c:pt>
                <c:pt idx="2">
                  <c:v>0.15402298850574714</c:v>
                </c:pt>
                <c:pt idx="3">
                  <c:v>0.17701149425287357</c:v>
                </c:pt>
                <c:pt idx="4">
                  <c:v>0</c:v>
                </c:pt>
                <c:pt idx="5">
                  <c:v>6.8965517241379309E-2</c:v>
                </c:pt>
                <c:pt idx="6">
                  <c:v>2.0689655172413793E-2</c:v>
                </c:pt>
                <c:pt idx="7">
                  <c:v>1.3793103448275862E-2</c:v>
                </c:pt>
                <c:pt idx="8">
                  <c:v>1.6091954022988506E-2</c:v>
                </c:pt>
                <c:pt idx="9">
                  <c:v>0.6</c:v>
                </c:pt>
              </c:numCache>
            </c:numRef>
          </c:val>
          <c:extLst>
            <c:ext xmlns:c16="http://schemas.microsoft.com/office/drawing/2014/chart" uri="{C3380CC4-5D6E-409C-BE32-E72D297353CC}">
              <c16:uniqueId val="{00000000-8701-43C2-B89F-57638EF56D50}"/>
            </c:ext>
          </c:extLst>
        </c:ser>
        <c:dLbls>
          <c:showLegendKey val="0"/>
          <c:showVal val="0"/>
          <c:showCatName val="0"/>
          <c:showSerName val="0"/>
          <c:showPercent val="0"/>
          <c:showBubbleSize val="0"/>
        </c:dLbls>
        <c:gapWidth val="105"/>
        <c:axId val="1209167200"/>
        <c:axId val="1497263408"/>
      </c:barChart>
      <c:catAx>
        <c:axId val="12091672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5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497263408"/>
        <c:crosses val="autoZero"/>
        <c:auto val="1"/>
        <c:lblAlgn val="ctr"/>
        <c:lblOffset val="100"/>
        <c:noMultiLvlLbl val="0"/>
      </c:catAx>
      <c:valAx>
        <c:axId val="1497263408"/>
        <c:scaling>
          <c:orientation val="minMax"/>
        </c:scaling>
        <c:delete val="0"/>
        <c:axPos val="b"/>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209167200"/>
        <c:crosses val="autoZero"/>
        <c:crossBetween val="between"/>
        <c:majorUnit val="0.2"/>
      </c:valAx>
      <c:spPr>
        <a:noFill/>
        <a:ln>
          <a:noFill/>
        </a:ln>
        <a:effectLst/>
      </c:spPr>
    </c:plotArea>
    <c:legend>
      <c:legendPos val="b"/>
      <c:layout>
        <c:manualLayout>
          <c:xMode val="edge"/>
          <c:yMode val="edge"/>
          <c:x val="0.39041314800615873"/>
          <c:y val="0.92144419370487307"/>
          <c:w val="0.23714405343401807"/>
          <c:h val="6.8527736411314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ECC6-2D4E-9F19-2C94FFC56EF4}"/>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ECC6-2D4E-9F19-2C94FFC56EF4}"/>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419617356211856"/>
          <c:y val="0.63543804476107879"/>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C8AA-104F-8388-0A38A54C18BC}"/>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C8AA-104F-8388-0A38A54C18BC}"/>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0.02157</cdr:x>
      <cdr:y>0.04987</cdr:y>
    </cdr:from>
    <cdr:to>
      <cdr:x>0.53691</cdr:x>
      <cdr:y>0.04987</cdr:y>
    </cdr:to>
    <cdr:cxnSp macro="">
      <cdr:nvCxnSpPr>
        <cdr:cNvPr id="3" name="直線コネクタ 2">
          <a:extLst xmlns:a="http://schemas.openxmlformats.org/drawingml/2006/main">
            <a:ext uri="{FF2B5EF4-FFF2-40B4-BE49-F238E27FC236}">
              <a16:creationId xmlns:a16="http://schemas.microsoft.com/office/drawing/2014/main" id="{EB13F8CA-4E0D-4603-91B5-8DFD399B6ABA}"/>
            </a:ext>
          </a:extLst>
        </cdr:cNvPr>
        <cdr:cNvCxnSpPr/>
      </cdr:nvCxnSpPr>
      <cdr:spPr>
        <a:xfrm xmlns:a="http://schemas.openxmlformats.org/drawingml/2006/main" flipV="1">
          <a:off x="121963" y="134915"/>
          <a:ext cx="2913621"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0.02177</cdr:x>
      <cdr:y>0.52717</cdr:y>
    </cdr:from>
    <cdr:to>
      <cdr:x>0.53711</cdr:x>
      <cdr:y>0.52717</cdr:y>
    </cdr:to>
    <cdr:cxnSp macro="">
      <cdr:nvCxnSpPr>
        <cdr:cNvPr id="5" name="直線コネクタ 4">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23082" y="1426220"/>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0.03132</cdr:x>
      <cdr:y>0.8529</cdr:y>
    </cdr:from>
    <cdr:to>
      <cdr:x>0.54666</cdr:x>
      <cdr:y>0.8529</cdr:y>
    </cdr:to>
    <cdr:cxnSp macro="">
      <cdr:nvCxnSpPr>
        <cdr:cNvPr id="6" name="直線コネクタ 5">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77100" y="2307454"/>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0.00321</cdr:x>
      <cdr:y>0.10002</cdr:y>
    </cdr:from>
    <cdr:to>
      <cdr:x>0.05493</cdr:x>
      <cdr:y>0.47251</cdr:y>
    </cdr:to>
    <cdr:sp macro="" textlink="">
      <cdr:nvSpPr>
        <cdr:cNvPr id="7" name="テキスト ボックス 6">
          <a:extLst xmlns:a="http://schemas.openxmlformats.org/drawingml/2006/main">
            <a:ext uri="{FF2B5EF4-FFF2-40B4-BE49-F238E27FC236}">
              <a16:creationId xmlns:a16="http://schemas.microsoft.com/office/drawing/2014/main" id="{117A9037-09B4-4135-B268-F277A8B431C9}"/>
            </a:ext>
          </a:extLst>
        </cdr:cNvPr>
        <cdr:cNvSpPr txBox="1"/>
      </cdr:nvSpPr>
      <cdr:spPr>
        <a:xfrm xmlns:a="http://schemas.openxmlformats.org/drawingml/2006/main">
          <a:off x="18155" y="270600"/>
          <a:ext cx="292414" cy="1007743"/>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ja-JP" altLang="en-US" sz="900" dirty="0"/>
            <a:t>引継いだ</a:t>
          </a:r>
        </a:p>
      </cdr:txBody>
    </cdr:sp>
  </cdr:relSizeAnchor>
  <cdr:relSizeAnchor xmlns:cdr="http://schemas.openxmlformats.org/drawingml/2006/chartDrawing">
    <cdr:from>
      <cdr:x>0.00941</cdr:x>
      <cdr:y>0.50455</cdr:y>
    </cdr:from>
    <cdr:to>
      <cdr:x>0.05261</cdr:x>
      <cdr:y>0.87703</cdr:y>
    </cdr:to>
    <cdr:sp macro="" textlink="">
      <cdr:nvSpPr>
        <cdr:cNvPr id="8" name="テキスト ボックス 1">
          <a:extLst xmlns:a="http://schemas.openxmlformats.org/drawingml/2006/main">
            <a:ext uri="{FF2B5EF4-FFF2-40B4-BE49-F238E27FC236}">
              <a16:creationId xmlns:a16="http://schemas.microsoft.com/office/drawing/2014/main" id="{7EF4FB5E-B5EA-4AB4-B27C-02360AB17EEF}"/>
            </a:ext>
          </a:extLst>
        </cdr:cNvPr>
        <cdr:cNvSpPr txBox="1"/>
      </cdr:nvSpPr>
      <cdr:spPr>
        <a:xfrm xmlns:a="http://schemas.openxmlformats.org/drawingml/2006/main">
          <a:off x="53206" y="1365009"/>
          <a:ext cx="244243" cy="10077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引き継がなかった</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3079041" cy="512143"/>
          </a:xfrm>
          <a:prstGeom prst="rect">
            <a:avLst/>
          </a:prstGeom>
        </p:spPr>
        <p:txBody>
          <a:bodyPr vert="horz" lIns="95458" tIns="47729" rIns="95458" bIns="47729"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4023347" y="4"/>
            <a:ext cx="3079040" cy="512143"/>
          </a:xfrm>
          <a:prstGeom prst="rect">
            <a:avLst/>
          </a:prstGeom>
        </p:spPr>
        <p:txBody>
          <a:bodyPr vert="horz" wrap="square" lIns="95458" tIns="47729" rIns="95458" bIns="47729"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2024/3/8</a:t>
            </a:fld>
            <a:endParaRPr lang="ja-JP" altLang="en-US" dirty="0"/>
          </a:p>
        </p:txBody>
      </p:sp>
      <p:sp>
        <p:nvSpPr>
          <p:cNvPr id="4" name="フッター プレースホルダー 3"/>
          <p:cNvSpPr>
            <a:spLocks noGrp="1"/>
          </p:cNvSpPr>
          <p:nvPr>
            <p:ph type="ftr" sz="quarter" idx="2"/>
          </p:nvPr>
        </p:nvSpPr>
        <p:spPr>
          <a:xfrm>
            <a:off x="6" y="9720824"/>
            <a:ext cx="3079041" cy="512142"/>
          </a:xfrm>
          <a:prstGeom prst="rect">
            <a:avLst/>
          </a:prstGeom>
        </p:spPr>
        <p:txBody>
          <a:bodyPr vert="horz" lIns="95458" tIns="47729" rIns="95458" bIns="47729"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4023347" y="9720824"/>
            <a:ext cx="3079040" cy="512142"/>
          </a:xfrm>
          <a:prstGeom prst="rect">
            <a:avLst/>
          </a:prstGeom>
        </p:spPr>
        <p:txBody>
          <a:bodyPr vert="horz" wrap="square" lIns="95458" tIns="47729" rIns="95458" bIns="47729"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3079041" cy="512143"/>
          </a:xfrm>
          <a:prstGeom prst="rect">
            <a:avLst/>
          </a:prstGeom>
        </p:spPr>
        <p:txBody>
          <a:bodyPr vert="horz" lIns="95458" tIns="47729" rIns="95458" bIns="47729"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4023347" y="4"/>
            <a:ext cx="3079040" cy="512143"/>
          </a:xfrm>
          <a:prstGeom prst="rect">
            <a:avLst/>
          </a:prstGeom>
        </p:spPr>
        <p:txBody>
          <a:bodyPr vert="horz" wrap="square" lIns="95458" tIns="47729" rIns="95458" bIns="47729"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2024/3/8</a:t>
            </a:fld>
            <a:endParaRPr lang="ja-JP" altLang="en-US" dirty="0"/>
          </a:p>
        </p:txBody>
      </p:sp>
      <p:sp>
        <p:nvSpPr>
          <p:cNvPr id="4" name="スライド イメージ プレースホルダー 3"/>
          <p:cNvSpPr>
            <a:spLocks noGrp="1" noRot="1" noChangeAspect="1"/>
          </p:cNvSpPr>
          <p:nvPr>
            <p:ph type="sldImg" idx="2"/>
          </p:nvPr>
        </p:nvSpPr>
        <p:spPr>
          <a:xfrm>
            <a:off x="777875" y="766763"/>
            <a:ext cx="5548313" cy="3840162"/>
          </a:xfrm>
          <a:prstGeom prst="rect">
            <a:avLst/>
          </a:prstGeom>
          <a:noFill/>
          <a:ln w="12700">
            <a:solidFill>
              <a:prstClr val="black"/>
            </a:solidFill>
          </a:ln>
        </p:spPr>
        <p:txBody>
          <a:bodyPr vert="horz" lIns="95458" tIns="47729" rIns="95458" bIns="47729" rtlCol="0" anchor="ctr"/>
          <a:lstStyle/>
          <a:p>
            <a:pPr lvl="0"/>
            <a:endParaRPr lang="ja-JP" altLang="en-US" noProof="0" dirty="0"/>
          </a:p>
        </p:txBody>
      </p:sp>
      <p:sp>
        <p:nvSpPr>
          <p:cNvPr id="5" name="ノート プレースホルダー 4"/>
          <p:cNvSpPr>
            <a:spLocks noGrp="1"/>
          </p:cNvSpPr>
          <p:nvPr>
            <p:ph type="body" sz="quarter" idx="3"/>
          </p:nvPr>
        </p:nvSpPr>
        <p:spPr>
          <a:xfrm>
            <a:off x="709908" y="4861233"/>
            <a:ext cx="5684255" cy="4605988"/>
          </a:xfrm>
          <a:prstGeom prst="rect">
            <a:avLst/>
          </a:prstGeom>
        </p:spPr>
        <p:txBody>
          <a:bodyPr vert="horz" lIns="95458" tIns="47729" rIns="95458" bIns="4772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6" y="9720824"/>
            <a:ext cx="3079041" cy="512142"/>
          </a:xfrm>
          <a:prstGeom prst="rect">
            <a:avLst/>
          </a:prstGeom>
        </p:spPr>
        <p:txBody>
          <a:bodyPr vert="horz" lIns="95458" tIns="47729" rIns="95458" bIns="47729"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4023347" y="9720824"/>
            <a:ext cx="3079040" cy="512142"/>
          </a:xfrm>
          <a:prstGeom prst="rect">
            <a:avLst/>
          </a:prstGeom>
        </p:spPr>
        <p:txBody>
          <a:bodyPr vert="horz" wrap="square" lIns="95458" tIns="47729" rIns="95458" bIns="47729"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en-US" altLang="ja-JP" dirty="0"/>
              <a:t>3</a:t>
            </a:r>
            <a:r>
              <a:rPr kumimoji="1" lang="ja-JP" altLang="en-US" dirty="0"/>
              <a:t>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9463" y="766763"/>
            <a:ext cx="5545137" cy="3838575"/>
          </a:xfrm>
        </p:spPr>
      </p:sp>
      <p:sp>
        <p:nvSpPr>
          <p:cNvPr id="3" name="ノート プレースホルダー 2"/>
          <p:cNvSpPr>
            <a:spLocks noGrp="1"/>
          </p:cNvSpPr>
          <p:nvPr>
            <p:ph type="body" idx="1"/>
          </p:nvPr>
        </p:nvSpPr>
        <p:spPr/>
        <p:txBody>
          <a:bodyPr/>
          <a:lstStyle/>
          <a:p>
            <a:pPr algn="just" eaLnBrk="1">
              <a:spcBef>
                <a:spcPts val="0"/>
              </a:spcBef>
            </a:pPr>
            <a:endParaRPr lang="en-US" altLang="ja-JP" sz="1100" dirty="0"/>
          </a:p>
          <a:p>
            <a:pPr algn="just" eaLnBrk="1">
              <a:spcBef>
                <a:spcPts val="0"/>
              </a:spcBef>
            </a:pPr>
            <a:r>
              <a:rPr lang="ja-JP" altLang="en-US" sz="1100" dirty="0"/>
              <a:t>なお、男性の育児休業取得中に、誰がその仕事をカバーしたかという点についての調査結果がこのグラフです。</a:t>
            </a:r>
            <a:endParaRPr lang="en-US" altLang="ja-JP" sz="1100" dirty="0"/>
          </a:p>
          <a:p>
            <a:pPr algn="just" eaLnBrk="1">
              <a:spcBef>
                <a:spcPts val="0"/>
              </a:spcBef>
            </a:pPr>
            <a:r>
              <a:rPr lang="ja-JP" altLang="en-US" sz="1100" dirty="0"/>
              <a:t>育休取得者の仕事をカバーしたのは、同じ職場</a:t>
            </a:r>
            <a:r>
              <a:rPr lang="ja-JP" altLang="en-US" sz="1100"/>
              <a:t>の正社員が多く、</a:t>
            </a:r>
            <a:r>
              <a:rPr lang="ja-JP" altLang="en-US" sz="1100" dirty="0"/>
              <a:t>必ずしも代替要員を確保しなくとも（確保できなくとも）対応していることがわかります。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また、職場の雰囲気、キャリア形成への懸念などは、企業側と従業員の間に受け止めのギャップがあります。</a:t>
            </a:r>
            <a:endParaRPr lang="en-US" altLang="ja-JP" sz="1100" dirty="0"/>
          </a:p>
          <a:p>
            <a:pPr algn="just" eaLnBrk="1">
              <a:spcBef>
                <a:spcPts val="0"/>
              </a:spcBef>
            </a:pPr>
            <a:r>
              <a:rPr lang="ja-JP" altLang="en-US" sz="1100" dirty="0"/>
              <a:t>このことを認識した上で、男性が育休を取得しやすい環境を作り、キャリアへの懸念を払拭するための取り組みが必要と考えられます。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このように、工夫して男性の育児休業取得を進めると、様々なメリットがあります。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08" y="4714878"/>
            <a:ext cx="5684255" cy="5286374"/>
          </a:xfrm>
        </p:spPr>
        <p:txBody>
          <a:bodyPr/>
          <a:lstStyle/>
          <a:p>
            <a:pPr algn="just" eaLnBrk="1">
              <a:spcBef>
                <a:spcPts val="0"/>
              </a:spcBef>
            </a:pPr>
            <a:r>
              <a:rPr lang="ja-JP" altLang="en-US" sz="1100" dirty="0"/>
              <a:t>それでは、男性の育休取得のメリットを具体的に見てみましょう。</a:t>
            </a:r>
            <a:endParaRPr lang="en-US" altLang="ja-JP" sz="1100" dirty="0"/>
          </a:p>
          <a:p>
            <a:pPr algn="just" eaLnBrk="1">
              <a:spcBef>
                <a:spcPts val="0"/>
              </a:spcBef>
            </a:pPr>
            <a:r>
              <a:rPr lang="ja-JP" altLang="en-US" sz="1100" dirty="0"/>
              <a:t>まずは、育児休業を取得する男性のメリットです。</a:t>
            </a:r>
            <a:endParaRPr lang="en-US" altLang="ja-JP" sz="1100" dirty="0"/>
          </a:p>
          <a:p>
            <a:pPr algn="just" eaLnBrk="1">
              <a:spcBef>
                <a:spcPts val="0"/>
              </a:spcBef>
            </a:pPr>
            <a:r>
              <a:rPr lang="ja-JP" altLang="en-US" sz="1100" dirty="0"/>
              <a:t>大きく分けて</a:t>
            </a:r>
            <a:r>
              <a:rPr lang="en-US" altLang="ja-JP" sz="1100" dirty="0"/>
              <a:t>2</a:t>
            </a:r>
            <a:r>
              <a:rPr lang="ja-JP" altLang="en-US" sz="1100" dirty="0"/>
              <a:t>つ、私生活と仕事のそれぞれで見てみましょう。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私生活では、</a:t>
            </a:r>
            <a:r>
              <a:rPr lang="en-US" altLang="ja-JP" sz="1100" dirty="0"/>
              <a:t>1</a:t>
            </a:r>
            <a:r>
              <a:rPr lang="ja-JP" altLang="en-US" sz="1100" dirty="0"/>
              <a:t>つ目、育休取得をきっかけに育児・家事に取り組むことで、自ら必要なことを見つけて主体的に取り組めるようになり、日々の生活がスムーズに回るようになるでしょう。</a:t>
            </a:r>
            <a:endParaRPr lang="en-US" altLang="ja-JP" sz="1100" dirty="0"/>
          </a:p>
          <a:p>
            <a:pPr algn="just" eaLnBrk="1">
              <a:spcBef>
                <a:spcPts val="0"/>
              </a:spcBef>
            </a:pPr>
            <a:r>
              <a:rPr lang="ja-JP" altLang="en-US" sz="1100" dirty="0"/>
              <a:t>また、母親（妻）とともに子育てすることで、父親も必要とされる存在になることができます。そうすることで、父親は子どもに必要とされていることを実感でき、自分に自信がつくようになります。</a:t>
            </a:r>
            <a:endParaRPr lang="en-US" altLang="ja-JP" sz="1100" dirty="0"/>
          </a:p>
          <a:p>
            <a:pPr algn="just" eaLnBrk="1">
              <a:spcBef>
                <a:spcPts val="0"/>
              </a:spcBef>
            </a:pPr>
            <a:r>
              <a:rPr lang="ja-JP" altLang="en-US" sz="1100" dirty="0"/>
              <a:t>さらには、妻と夫のどちらかが病気になった時や、子どもが病気になった時などにも、問題なく対応ができ、生活面での不安がなくなります。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仕事面について見てみると、</a:t>
            </a:r>
            <a:endParaRPr lang="en-US" altLang="ja-JP" sz="1100" dirty="0"/>
          </a:p>
          <a:p>
            <a:pPr algn="just" eaLnBrk="1">
              <a:spcBef>
                <a:spcPts val="0"/>
              </a:spcBef>
            </a:pPr>
            <a:r>
              <a:rPr lang="en-US" altLang="ja-JP" sz="1100" dirty="0"/>
              <a:t>1</a:t>
            </a:r>
            <a:r>
              <a:rPr lang="ja-JP" altLang="en-US" sz="1100" dirty="0"/>
              <a:t>つ目は先ほどから出ているように、業務の棚卸で仕事の仕方を見直すきっかけになるというものです。</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育休の取得、取得後の生活においては、上司・同僚のサポートがなくては成り立たないと思います。周囲に常に感謝の気持ちを持ち、人に接することで、コミュニケーションが良好になり、これによりより一層仕事もスムーズに進むことと思います。</a:t>
            </a:r>
            <a:endParaRPr lang="en-US" altLang="ja-JP" sz="1100" dirty="0"/>
          </a:p>
          <a:p>
            <a:pPr algn="just" eaLnBrk="1">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続けて、家族のメリットです。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まずは妻の観点から。</a:t>
            </a: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夫が育児・家事をともにすることで、悩みを共有したり、相談相手にもなることができ、妻の精神的な安定につながります。</a:t>
            </a:r>
            <a:endParaRPr lang="en-US" altLang="ja-JP" sz="1100" dirty="0"/>
          </a:p>
          <a:p>
            <a:pPr algn="just" eaLnBrk="1">
              <a:spcBef>
                <a:spcPts val="0"/>
              </a:spcBef>
            </a:pPr>
            <a:r>
              <a:rPr lang="ja-JP" altLang="en-US" sz="1100" dirty="0"/>
              <a:t>また、夫が育児・家事に取り組むことで、妻の負担が減り、妻の就労継続や職場での活躍にもつながります。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夫婦関係という点では、子育て、家事をともに行うことで、共通の話題が増え、コミュニケーションが活発になることで夫婦関係が良好になります。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また、妻が正社員として働き続けると、その生涯収入は、出産後に一旦仕事を辞め、子どもが小学校に入る段階からパートで働く場合に比べて</a:t>
            </a:r>
            <a:r>
              <a:rPr lang="en-US" altLang="ja-JP" sz="1100" dirty="0"/>
              <a:t>1.6</a:t>
            </a:r>
            <a:r>
              <a:rPr lang="ja-JP" altLang="en-US" sz="1100" dirty="0"/>
              <a:t>億円以上差が出るというデータがあります。</a:t>
            </a:r>
            <a:endParaRPr lang="en-US" altLang="ja-JP" sz="1100" dirty="0"/>
          </a:p>
          <a:p>
            <a:pPr algn="just" eaLnBrk="1">
              <a:spcBef>
                <a:spcPts val="0"/>
              </a:spcBef>
            </a:pPr>
            <a:r>
              <a:rPr lang="ja-JP" altLang="en-US" sz="1100" dirty="0"/>
              <a:t>夫婦が協力して経済的にも安定した家庭を作っていけるというのは、大きなメリットと言えるでしょう。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最後に、企業・職場のメリットです。</a:t>
            </a:r>
            <a:endParaRPr lang="en-US" altLang="ja-JP" sz="1100" dirty="0"/>
          </a:p>
          <a:p>
            <a:pPr algn="just" eaLnBrk="1"/>
            <a:endParaRPr lang="en-US" altLang="ja-JP" sz="1100" dirty="0"/>
          </a:p>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歓迎し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r>
              <a:rPr lang="ja-JP" altLang="en-US" sz="1100" dirty="0"/>
              <a:t>アンケートでも、男性が育休を取得した職場、特にそれを歓迎した職場では、様々なプラスのメリットがあることがわかります。</a:t>
            </a:r>
            <a:endParaRPr lang="en-US" altLang="ja-JP" sz="1100" dirty="0"/>
          </a:p>
          <a:p>
            <a:pPr algn="just" eaLnBrk="1"/>
            <a:r>
              <a:rPr lang="ja-JP" altLang="en-US" sz="1100" dirty="0"/>
              <a:t>具体的にどういう面があるのでしょうか。</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08" y="4775007"/>
            <a:ext cx="5684255" cy="4605988"/>
          </a:xfrm>
        </p:spPr>
        <p:txBody>
          <a:bodyPr/>
          <a:lstStyle/>
          <a:p>
            <a:pPr algn="just" eaLnBrk="1">
              <a:spcBef>
                <a:spcPts val="0"/>
              </a:spcBef>
            </a:pPr>
            <a:r>
              <a:rPr lang="ja-JP" altLang="en-US" sz="1100" dirty="0"/>
              <a:t>上の</a:t>
            </a:r>
            <a:r>
              <a:rPr lang="en-US" altLang="ja-JP" sz="1100" dirty="0"/>
              <a:t>3</a:t>
            </a:r>
            <a:r>
              <a:rPr lang="ja-JP" altLang="en-US" sz="1100" dirty="0"/>
              <a:t>項目は、前のスライドのグラフで挙がっていた項目です。</a:t>
            </a:r>
            <a:endParaRPr lang="en-US" altLang="ja-JP" sz="1100" dirty="0"/>
          </a:p>
          <a:p>
            <a:pPr algn="just" eaLnBrk="1">
              <a:spcBef>
                <a:spcPts val="0"/>
              </a:spcBef>
            </a:pPr>
            <a:r>
              <a:rPr lang="ja-JP" altLang="en-US" sz="1100" dirty="0"/>
              <a:t>男性の育児参加、さらには、ワーク・ライフ・バランスの重要性を従業員が認識することで、従業員同士が個人の事情を把握・配慮し、お互いにサポートできるようになることで、コミュニケーションが活発になり、職場の雰囲気が明るくなるなどの効果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の際の引継ぎで、業務の棚卸しをしたときに、本当に必要な業務を見極めるきっかけになったり、引継ぎで業務マニュアルを作成するなどすれば、特定の個人に依存していた業務を部署内で共有し、属人化を排除すること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加えて、育休取得者が出て、少ない人員で業務を進めなければならない場合には、効率よく業務を行う必要がありますし、ワーク・ライフ・バランスの向上に取り組む中では、残業しないことを意識することで、長時間労働の抑制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を取得した従業員へのインタビューでは、自らの希望を叶えてくれた会社、職場に感謝の気持ちを持つようになったという話がありました。会社に対する満足度が向上し、これをきっかけとして困難な仕事にも取組み、より成果を上げるようになる・・・という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このような取組がプラスのスパイラルになることで、従業員の満足度が向上し、離職率が低下するとともに、従業員のモチベーションが向上するという好循環が期待できます。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14</a:t>
            </a:fld>
            <a:endParaRPr lang="en-US" altLang="ja-JP" dirty="0"/>
          </a:p>
        </p:txBody>
      </p:sp>
      <p:sp>
        <p:nvSpPr>
          <p:cNvPr id="5" name="正方形/長方形 4"/>
          <p:cNvSpPr/>
          <p:nvPr/>
        </p:nvSpPr>
        <p:spPr>
          <a:xfrm>
            <a:off x="467200" y="8810772"/>
            <a:ext cx="6152387" cy="1090122"/>
          </a:xfrm>
          <a:prstGeom prst="rect">
            <a:avLst/>
          </a:prstGeom>
        </p:spPr>
        <p:txBody>
          <a:bodyPr wrap="square" lIns="91417" tIns="45708" rIns="91417" bIns="45708">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28602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育休を取得する男性の同僚にとってもメリットがあります。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の、業務の見える化、マニュアル化などにより、部署内で業務を共有することで、業務の平準化につながる他、時間に制約のある同僚と共に働くことで、自分の業務を見直し、業務効率を向上させて長時間労働を抑制するなど、自分自身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従業員が育休を取得することで、先ほど述べたように、従業員同士が互いにサポートしあえる環境が構築できるでしょう。そうすれば、先ほどお話ししたように、自分自身の病気や介護などで休まなければならなくなった場合に、気兼ねなく休暇、休業を取り、必要な療養、介護にあた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それでは、育児休業制度について見ていきましょう。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2909612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8313" cy="3840162"/>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歳になるまで、子ども一人につき２回まで分割して取得できます。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167102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6763"/>
            <a:ext cx="5548313" cy="3840162"/>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また、両親で協力して育児ができるような制度が設けられています。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育児休業は、通常、夫婦ともに１歳までの子につき２回まで分割して取得できる制度ですが、男性は妻の出産後</a:t>
            </a:r>
            <a:r>
              <a:rPr lang="en-US" altLang="ja-JP" sz="1100" dirty="0"/>
              <a:t>8</a:t>
            </a:r>
            <a:r>
              <a:rPr lang="ja-JP" altLang="en-US" sz="1100" dirty="0"/>
              <a:t>週間以内に取得できる「産後パパ育休」（出生児育児休業）は、通常の育児休業とは別に取得できます。</a:t>
            </a:r>
            <a:endParaRPr lang="en-US" altLang="ja-JP" sz="1100" dirty="0"/>
          </a:p>
          <a:p>
            <a:pPr algn="just" eaLnBrk="1">
              <a:spcBef>
                <a:spcPts val="0"/>
              </a:spcBef>
            </a:pPr>
            <a:r>
              <a:rPr lang="ja-JP" altLang="en-US" sz="1100" dirty="0"/>
              <a:t>また、両親がともに育児休業を取得する場合は、特例として原則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こうした制度を活用すると、例えば、出産後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185563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268668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育児休業等を取得しやすくするために会社には義務が課せられています。</a:t>
            </a:r>
            <a:endParaRPr kumimoji="1" lang="en-US" altLang="ja-JP" dirty="0"/>
          </a:p>
          <a:p>
            <a:r>
              <a:rPr kumimoji="1" lang="ja-JP" altLang="en-US" dirty="0"/>
              <a:t>まず、１点目は、労働者自身が妊娠したり、配偶者が出産したなどの申出をした労働者に対して、企業は育児休業制度等を周知し、取得の意向を確認することが必要です。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2069198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点目は、育休を取得しやすい環境整備です。</a:t>
            </a:r>
            <a:endParaRPr kumimoji="1" lang="en-US" altLang="ja-JP" dirty="0"/>
          </a:p>
          <a:p>
            <a:pPr defTabSz="477458">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77458">
              <a:defRPr/>
            </a:pPr>
            <a:r>
              <a:rPr lang="ja-JP" altLang="ja-JP" dirty="0"/>
              <a:t>各企業の課題や実情に応じた</a:t>
            </a:r>
            <a:r>
              <a:rPr lang="ja-JP" altLang="en-US" dirty="0"/>
              <a:t>、実効性がある</a:t>
            </a:r>
            <a:r>
              <a:rPr lang="ja-JP" altLang="ja-JP" dirty="0"/>
              <a:t>措置を講じる</a:t>
            </a:r>
            <a:r>
              <a:rPr lang="ja-JP" altLang="en-US" dirty="0"/>
              <a:t>ことが求められています。</a:t>
            </a:r>
            <a:endParaRPr lang="ja-JP" altLang="ja-JP" dirty="0"/>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en-US" altLang="ja-JP" dirty="0"/>
          </a:p>
          <a:p>
            <a:r>
              <a:rPr lang="ja-JP" altLang="en-US" dirty="0"/>
              <a:t>男性の育児休業取得については、</a:t>
            </a:r>
            <a:r>
              <a:rPr lang="ja-JP" altLang="ja-JP" dirty="0"/>
              <a:t>産後パパ育休が注目されることが多いですが、この</a:t>
            </a:r>
            <a:r>
              <a:rPr lang="ja-JP" altLang="en-US" dirty="0"/>
              <a:t>２点の措置が</a:t>
            </a:r>
            <a:r>
              <a:rPr lang="ja-JP" altLang="ja-JP" dirty="0"/>
              <a:t>大変重要なポイントで、</a:t>
            </a:r>
          </a:p>
          <a:p>
            <a:r>
              <a:rPr lang="ja-JP" altLang="ja-JP" dirty="0"/>
              <a:t>実際に育児休業の取得が進むかどうかは、この措置がしっかり講じられているかにかかってきます。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767604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その他にも仕事と育児の両立のために、育児・介護休業法ではいろいろな制度が定められています。</a:t>
            </a:r>
            <a:endParaRPr lang="en-US" altLang="ja-JP" dirty="0"/>
          </a:p>
          <a:p>
            <a:r>
              <a:rPr lang="ja-JP" altLang="en-US" dirty="0"/>
              <a:t>法律上の対象外のなる要件に該当しなければ、男女問わず利用できる制度です。</a:t>
            </a:r>
            <a:endParaRPr lang="ja-JP"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397392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育児休業に関しては、申出や取得を理由とした不利益な取り扱いが禁止されています。</a:t>
            </a:r>
          </a:p>
          <a:p>
            <a:pPr algn="just" eaLnBrk="1"/>
            <a:r>
              <a:rPr lang="ja-JP" altLang="en-US" sz="1100" dirty="0"/>
              <a:t>妊娠・出産の申し出をしたこと、産後パパ育休の申し出・取得、産後パパ育休期間中の就業を申し出・同意しなかったこと等を理由とする不利益な取り扱いも禁止されています。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76280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473339" eaLnBrk="1">
              <a:defRPr/>
            </a:pPr>
            <a:r>
              <a:rPr lang="ja-JP" altLang="en-US" sz="1100" dirty="0"/>
              <a:t>また従来から、ハラスメントを防止するための措置を講じることも法律で義務付けられています。</a:t>
            </a:r>
            <a:endParaRPr lang="en-US" altLang="ja-JP" sz="1100" dirty="0"/>
          </a:p>
          <a:p>
            <a:pPr algn="just" defTabSz="473339" eaLnBrk="1">
              <a:defRPr/>
            </a:pPr>
            <a:r>
              <a:rPr lang="ja-JP" altLang="en-US" sz="1100" dirty="0"/>
              <a:t>上司にあたる方は、ここに記載したハラスメントに該当する可能性のある言動をしないよう、注意しましょう。</a:t>
            </a:r>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248519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等に関するハラスメントを起こさないためには、育児等に関する知識や制度について理解したり、自身の価値観を押し付けないように注意しましょう。意図せず自分の行為がハラスメントになっていることもあるため、注意しましょう。</a:t>
            </a:r>
            <a:endParaRPr lang="en-US" altLang="ja-JP" sz="1100" dirty="0"/>
          </a:p>
          <a:p>
            <a:pPr algn="just" eaLnBrk="1"/>
            <a:r>
              <a:rPr lang="ja-JP" altLang="en-US" sz="1100" dirty="0"/>
              <a:t>もし、ハラスメントを見たり・受けた場合は会社のハラスメント相談窓口に相談することや、都道府県労働局に相談することが大切です。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defTabSz="494706">
              <a:defRPr/>
            </a:pPr>
            <a:fld id="{AA54D417-1248-4E8A-A6D5-9C730C08C3A7}" type="slidenum">
              <a:rPr lang="ja-JP" altLang="en-US" sz="1300">
                <a:solidFill>
                  <a:prstClr val="black"/>
                </a:solidFill>
              </a:rPr>
              <a:pPr defTabSz="494706">
                <a:defRPr/>
              </a:pPr>
              <a:t>24</a:t>
            </a:fld>
            <a:endParaRPr lang="en-US" altLang="ja-JP" sz="1300" dirty="0">
              <a:solidFill>
                <a:prstClr val="black"/>
              </a:solidFill>
            </a:endParaRPr>
          </a:p>
        </p:txBody>
      </p:sp>
    </p:spTree>
    <p:extLst>
      <p:ext uri="{BB962C8B-B14F-4D97-AF65-F5344CB8AC3E}">
        <p14:creationId xmlns:p14="http://schemas.microsoft.com/office/powerpoint/2010/main" val="390203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2700" y="1176338"/>
            <a:ext cx="4591050" cy="3178175"/>
          </a:xfrm>
        </p:spPr>
      </p:sp>
      <p:sp>
        <p:nvSpPr>
          <p:cNvPr id="3" name="ノート プレースホルダー 2"/>
          <p:cNvSpPr>
            <a:spLocks noGrp="1"/>
          </p:cNvSpPr>
          <p:nvPr>
            <p:ph type="body" idx="1"/>
          </p:nvPr>
        </p:nvSpPr>
        <p:spPr/>
        <p:txBody>
          <a:bodyPr/>
          <a:lstStyle/>
          <a:p>
            <a:r>
              <a:rPr kumimoji="1" lang="en-US" altLang="ja-JP" dirty="0"/>
              <a:t>2023</a:t>
            </a:r>
            <a:r>
              <a:rPr kumimoji="1" lang="ja-JP" altLang="en-US" dirty="0"/>
              <a:t>年</a:t>
            </a:r>
            <a:r>
              <a:rPr kumimoji="1" lang="en-US" altLang="ja-JP" dirty="0"/>
              <a:t>4</a:t>
            </a:r>
            <a:r>
              <a:rPr kumimoji="1" lang="ja-JP" altLang="en-US" dirty="0"/>
              <a:t>月から、従業員数</a:t>
            </a:r>
            <a:r>
              <a:rPr kumimoji="1" lang="en-US" altLang="ja-JP" u="none" dirty="0"/>
              <a:t>1000</a:t>
            </a:r>
            <a:r>
              <a:rPr kumimoji="1" lang="ja-JP" altLang="en-US" u="none" dirty="0"/>
              <a:t>人超の企業は、育児休業の取得状況について、年１回の公表が義務付けられています。</a:t>
            </a:r>
            <a:endParaRPr kumimoji="1" lang="en-US" altLang="ja-JP" u="none" dirty="0"/>
          </a:p>
          <a:p>
            <a:endParaRPr kumimoji="1" lang="en-US" altLang="ja-JP" u="none" dirty="0"/>
          </a:p>
          <a:p>
            <a:r>
              <a:rPr kumimoji="1" lang="ja-JP" altLang="en-US" u="none" dirty="0"/>
              <a:t>公表の内容は、男性の育児休業等の取得率、または、育児休業等のと育児目的休暇</a:t>
            </a:r>
            <a:r>
              <a:rPr kumimoji="1" lang="ja-JP" altLang="en-US" dirty="0"/>
              <a:t>の取得率です。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494706">
              <a:defRPr/>
            </a:pPr>
            <a:fld id="{AA54D417-1248-4E8A-A6D5-9C730C08C3A7}" type="slidenum">
              <a:rPr lang="ja-JP" altLang="en-US" sz="1300">
                <a:solidFill>
                  <a:prstClr val="black"/>
                </a:solidFill>
              </a:rPr>
              <a:pPr defTabSz="494706">
                <a:defRPr/>
              </a:pPr>
              <a:t>25</a:t>
            </a:fld>
            <a:endParaRPr lang="en-US" altLang="ja-JP" sz="1300" dirty="0">
              <a:solidFill>
                <a:prstClr val="black"/>
              </a:solidFill>
            </a:endParaRPr>
          </a:p>
        </p:txBody>
      </p:sp>
    </p:spTree>
    <p:extLst>
      <p:ext uri="{BB962C8B-B14F-4D97-AF65-F5344CB8AC3E}">
        <p14:creationId xmlns:p14="http://schemas.microsoft.com/office/powerpoint/2010/main" val="1834652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それでは、具体的に仕事と育児の両立のためにどのようなことをすればよいかを、企業の階層別に見ていきたいと思います。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1086929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0413"/>
            <a:ext cx="5548313" cy="3840162"/>
          </a:xfrm>
        </p:spPr>
      </p:sp>
      <p:sp>
        <p:nvSpPr>
          <p:cNvPr id="3" name="ノート プレースホルダー 2"/>
          <p:cNvSpPr>
            <a:spLocks noGrp="1"/>
          </p:cNvSpPr>
          <p:nvPr>
            <p:ph type="body" idx="1"/>
          </p:nvPr>
        </p:nvSpPr>
        <p:spPr>
          <a:xfrm>
            <a:off x="642935" y="4654544"/>
            <a:ext cx="5853357" cy="5270393"/>
          </a:xfrm>
        </p:spPr>
        <p:txBody>
          <a:bodyPr/>
          <a:lstStyle/>
          <a:p>
            <a:pPr algn="just" eaLnBrk="1">
              <a:spcBef>
                <a:spcPts val="0"/>
              </a:spcBef>
            </a:pPr>
            <a:r>
              <a:rPr lang="ja-JP" altLang="en-US" sz="1100" dirty="0"/>
              <a:t>まず、育児休業を取得する男性本人のポイントです。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育児休業取得の希望は、余裕を持って上司・職場に伝え、準備の時間を確保しましょう。</a:t>
            </a:r>
            <a:endParaRPr lang="en-US" altLang="ja-JP" sz="1100" dirty="0"/>
          </a:p>
          <a:p>
            <a:pPr algn="just" eaLnBrk="1">
              <a:spcBef>
                <a:spcPts val="0"/>
              </a:spcBef>
            </a:pPr>
            <a:r>
              <a:rPr lang="ja-JP" altLang="en-US" sz="1100" dirty="0"/>
              <a:t>また、育児休業を取得する前には、自分の業務を可能な限り片づけておき、後任の方の負担が少しでも軽減できるよう、心がけましょう。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上で、継続する業務の棚卸しをして整理し、必要に応じて資料をまとめたり、自分しか実施していなかった業務であれば、業務マニュアルを作成するなどして引継ぎを行いましょう。「いつか自分が他の人から引継ぎを受けるとしたら」 という想定で、引継ぎの資料を整理できるとよいですね。</a:t>
            </a:r>
            <a:endParaRPr lang="en-US" altLang="ja-JP" sz="1100" dirty="0"/>
          </a:p>
          <a:p>
            <a:pPr algn="just" eaLnBrk="1">
              <a:spcBef>
                <a:spcPts val="0"/>
              </a:spcBef>
            </a:pPr>
            <a:endParaRPr lang="en-US" altLang="ja-JP" sz="1100" dirty="0"/>
          </a:p>
          <a:p>
            <a:pPr algn="just" eaLnBrk="1">
              <a:spcBef>
                <a:spcPts val="0"/>
              </a:spcBef>
            </a:pPr>
            <a:r>
              <a:rPr lang="ja-JP" altLang="en-US" sz="1100" dirty="0"/>
              <a:t>育休期間が終了し、仕事に復帰しても、是非、育児・家事を継続してください。そのためには、だらだらと残業しているわけにはいきません。限られた時間で成果を出せるよう、効率よく業務を進めるにはどうしたらよいか を考え、たくさんある業務の優先順位を考えて、業務を進めていきましょう。またこれまで継続的に実施している業務も、「本当にこのやり方でよいのか」という見直しをし、常に効率的に業務を進められるよう、工夫をしていってください。</a:t>
            </a:r>
            <a:endParaRPr lang="en-US" altLang="ja-JP" sz="1100" dirty="0"/>
          </a:p>
          <a:p>
            <a:pPr algn="just" eaLnBrk="1">
              <a:spcBef>
                <a:spcPts val="0"/>
              </a:spcBef>
            </a:pPr>
            <a:r>
              <a:rPr lang="ja-JP" altLang="en-US" sz="1100" dirty="0"/>
              <a:t>会社にもよりますが、男性の育児休業者は多くありません。育休取得者のロールモデルとして、他の従業員も育休を取得しやすい風土づくりに貢献してください。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543229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続けて、育休取得者の同僚の方々のポイントです。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育休取得というと、「自分には関係ない」と思われる方もいるかもしれません。しかし、自分の病気や、自分の家族の介護といったらどうでしょう。</a:t>
            </a:r>
            <a:endParaRPr lang="en-US" altLang="ja-JP" sz="1100" dirty="0"/>
          </a:p>
          <a:p>
            <a:pPr algn="just" eaLnBrk="1">
              <a:spcBef>
                <a:spcPts val="0"/>
              </a:spcBef>
            </a:pPr>
            <a:r>
              <a:rPr lang="ja-JP" altLang="en-US" sz="1100" dirty="0"/>
              <a:t>いまは自分がサポートされる立場でなくても、いつか、自分がサポートを受ける立場になるかもしれません。その時を見越して、お互い様でサポートしあえる環境を作ってください。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また、「自分は特に時間の制約がない」と考えている人、「仕事が多くて残業しないなんて無理」と考えている人はいませんか。</a:t>
            </a:r>
            <a:endParaRPr lang="en-US" altLang="ja-JP" sz="1100" dirty="0"/>
          </a:p>
          <a:p>
            <a:pPr algn="just" eaLnBrk="1">
              <a:spcBef>
                <a:spcPts val="0"/>
              </a:spcBef>
            </a:pPr>
            <a:r>
              <a:rPr lang="ja-JP" altLang="en-US" sz="1100" dirty="0"/>
              <a:t>いくら仕事が大好きでも、長時間労働は健康を害してしまいます。</a:t>
            </a:r>
            <a:endParaRPr lang="en-US" altLang="ja-JP" sz="1100" dirty="0"/>
          </a:p>
          <a:p>
            <a:pPr algn="just" eaLnBrk="1">
              <a:spcBef>
                <a:spcPts val="0"/>
              </a:spcBef>
            </a:pPr>
            <a:r>
              <a:rPr lang="ja-JP" altLang="en-US" sz="1100" dirty="0"/>
              <a:t>みながワーク・ライフ・バランスの取れた職場環境になるよう、みんなで効率的な業務の進め方を考え、実践していってください。無理のかかっていること、無駄・過剰なことなどを見直していきましょう。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そして、もし、困ったことがあったならば、すぐに上司や同僚に相談しましょう。</a:t>
            </a:r>
            <a:endParaRPr lang="en-US" altLang="ja-JP" sz="1100" dirty="0"/>
          </a:p>
          <a:p>
            <a:pPr algn="just" eaLnBrk="1">
              <a:spcBef>
                <a:spcPts val="0"/>
              </a:spcBef>
            </a:pPr>
            <a:r>
              <a:rPr lang="ja-JP" altLang="en-US" sz="1100" dirty="0"/>
              <a:t>仕事上で、私生活で、問題があった際に、一人で悩んでいてもよい解決策は浮かばないかもしれません。自分以外の人に話すことで、肩の荷がおりることもあるでしょうし、みんなで考えることで、よい解決策が見つかるかもしれません。</a:t>
            </a:r>
            <a:endParaRPr lang="en-US" altLang="ja-JP" sz="1100" dirty="0"/>
          </a:p>
          <a:p>
            <a:pPr algn="just" eaLnBrk="1">
              <a:spcBef>
                <a:spcPts val="0"/>
              </a:spcBef>
            </a:pPr>
            <a:endParaRPr lang="en-US" altLang="ja-JP" sz="1100" dirty="0"/>
          </a:p>
          <a:p>
            <a:pPr algn="just" eaLnBrk="1">
              <a:spcBef>
                <a:spcPts val="0"/>
              </a:spcBef>
            </a:pPr>
            <a:r>
              <a:rPr lang="ja-JP" altLang="en-US" sz="1100" dirty="0"/>
              <a:t>ちなみに、そのためにも、コミュニケーションの良好な職場・家庭環境が必要ですね。</a:t>
            </a:r>
            <a:endParaRPr lang="en-US" altLang="ja-JP" sz="1100" dirty="0"/>
          </a:p>
          <a:p>
            <a:pPr algn="just" eaLnBrk="1">
              <a:spcBef>
                <a:spcPts val="0"/>
              </a:spcBef>
            </a:pPr>
            <a:r>
              <a:rPr lang="ja-JP" altLang="en-US" sz="1100" dirty="0"/>
              <a:t>よい職場、よい家庭を作るためには、何をおいても良好なコミュニケーションが必要です。隣の人に関心を持って、積極的にコミュニケーションを取ってみてください。</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28293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9463" y="766763"/>
            <a:ext cx="5545137" cy="3838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管理職に求められていることは、一言、「イクボスになること」です。</a:t>
            </a:r>
            <a:endParaRPr lang="en-US" altLang="ja-JP" sz="1100" dirty="0"/>
          </a:p>
          <a:p>
            <a:pPr algn="just" eaLnBrk="1">
              <a:spcBef>
                <a:spcPts val="0"/>
              </a:spcBef>
            </a:pPr>
            <a:r>
              <a:rPr lang="ja-JP" altLang="en-US" sz="1100" dirty="0"/>
              <a:t>イクボスとは、部下の育休取得などがあっても、業務を効率よく進め、部下や自らのワーク・ライフ・バランス向上を進めている管理職です。</a:t>
            </a:r>
            <a:endParaRPr lang="en-US" altLang="ja-JP" sz="1100" dirty="0"/>
          </a:p>
          <a:p>
            <a:pPr algn="just" eaLnBrk="1">
              <a:spcBef>
                <a:spcPts val="0"/>
              </a:spcBef>
            </a:pPr>
            <a:endParaRPr lang="en-US" altLang="ja-JP" sz="1100" dirty="0"/>
          </a:p>
          <a:p>
            <a:pPr algn="just" eaLnBrk="1">
              <a:spcBef>
                <a:spcPts val="0"/>
              </a:spcBef>
            </a:pPr>
            <a:r>
              <a:rPr lang="ja-JP" altLang="en-US" sz="1100" dirty="0"/>
              <a:t>子育て中の部下と、そうでない部下との間では、 場合によって軋轢が生まれてしまうかもしれません。</a:t>
            </a:r>
            <a:endParaRPr lang="en-US" altLang="ja-JP" sz="1100" dirty="0"/>
          </a:p>
          <a:p>
            <a:pPr algn="just" eaLnBrk="1">
              <a:spcBef>
                <a:spcPts val="0"/>
              </a:spcBef>
            </a:pPr>
            <a:r>
              <a:rPr lang="ja-JP" altLang="en-US" sz="1100" dirty="0"/>
              <a:t>それをしっかり調整して、職場のメンバー全員のワーク・ライフ・バランスが取れ、効率よく成果の出せる職場、その職場を管理するのがイクボスです。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そのためには、例えば、職場のみんなが休めるよう、自ら連続休暇の予定を入れ、部下にも働きかける、休暇の計画を組み、メンバーが共有する、休みを前提とした業務遂行の方策を検討し、実行する といったことが必要でしょう。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でも、休みを取って、効率よく働いて成果を出す・・・言葉でいうのは簡単ですが、実際にはそう簡単にはいかないかもしれません。</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179590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そこで、まずは、ここに挙げた</a:t>
            </a:r>
            <a:r>
              <a:rPr lang="en-US" altLang="ja-JP" sz="1100" dirty="0"/>
              <a:t>10</a:t>
            </a:r>
            <a:r>
              <a:rPr lang="ja-JP" altLang="en-US" sz="1100" dirty="0"/>
              <a:t>の項目を実践してみてください。</a:t>
            </a:r>
            <a:endParaRPr lang="en-US" altLang="ja-JP" sz="1100" dirty="0"/>
          </a:p>
          <a:p>
            <a:pPr algn="just" eaLnBrk="1">
              <a:spcBef>
                <a:spcPts val="0"/>
              </a:spcBef>
            </a:pPr>
            <a:r>
              <a:rPr lang="ja-JP" altLang="en-US" sz="1100" dirty="0"/>
              <a:t>無駄を省き、情報を整理するとともに、職場メンバーで共有し、メンバーが相互にサポートしあえる体制を作る。</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そのためには、職場内での良好なコミュニケーションが必要だと思いますし、何かあればすぐに相談し、みなで解決策を検討できるような、職場環境が必要でしょう。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一度にたくさんの項目を見てしまうと、難しいと感じてしまうかもしれませんが、一つ一つ見てみれば、それぞれはそれほど難しいものではないと感じていただけるのではないかと思います。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少しずつ取組を進めていく中で、前に述べた（スライド</a:t>
            </a:r>
            <a:r>
              <a:rPr lang="en-US" altLang="ja-JP" sz="1100" dirty="0"/>
              <a:t>p14</a:t>
            </a:r>
            <a:r>
              <a:rPr lang="ja-JP" altLang="en-US" sz="1100" dirty="0"/>
              <a:t>）年次有給休暇の取得促進や所定外労働の削減を進め、目に見える形で効果を検証しましょう。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256323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昨今のコロナ禍で皆さんはいろいろとご苦労されたかと思いますが、男性が育休を取得できる企業や職場は、こういった危機に強いと言えます。</a:t>
            </a:r>
            <a:endParaRPr lang="en-US" altLang="ja-JP" sz="1100" dirty="0"/>
          </a:p>
          <a:p>
            <a:pPr algn="just" eaLnBrk="1">
              <a:spcBef>
                <a:spcPts val="0"/>
              </a:spcBef>
            </a:pPr>
            <a:r>
              <a:rPr lang="ja-JP" altLang="en-US" sz="1100" dirty="0"/>
              <a:t>仕事と育児が両立できる企業や職場では、</a:t>
            </a:r>
            <a:endParaRPr lang="en-US" altLang="ja-JP" sz="1100" dirty="0"/>
          </a:p>
          <a:p>
            <a:pPr algn="just" eaLnBrk="1">
              <a:spcBef>
                <a:spcPts val="0"/>
              </a:spcBef>
            </a:pPr>
            <a:endParaRPr lang="en-US" altLang="ja-JP" sz="1100" dirty="0"/>
          </a:p>
          <a:p>
            <a:pPr algn="just" eaLnBrk="1">
              <a:spcBef>
                <a:spcPts val="0"/>
              </a:spcBef>
            </a:pPr>
            <a:r>
              <a:rPr lang="ja-JP" altLang="en-US" sz="1100" dirty="0"/>
              <a:t>従業員同士のコミュニケーションが良好であり、</a:t>
            </a:r>
            <a:endParaRPr lang="en-US" altLang="ja-JP" sz="1100" dirty="0"/>
          </a:p>
          <a:p>
            <a:pPr algn="just" eaLnBrk="1">
              <a:spcBef>
                <a:spcPts val="0"/>
              </a:spcBef>
            </a:pPr>
            <a:r>
              <a:rPr lang="ja-JP" altLang="en-US" sz="1100" dirty="0"/>
              <a:t>従業員同士がお互いの事情に配慮して、サポートし合う意識をもち、</a:t>
            </a:r>
            <a:endParaRPr lang="en-US" altLang="ja-JP" sz="1100" dirty="0"/>
          </a:p>
          <a:p>
            <a:pPr algn="just" eaLnBrk="1">
              <a:spcBef>
                <a:spcPts val="0"/>
              </a:spcBef>
            </a:pPr>
            <a:r>
              <a:rPr lang="ja-JP" altLang="en-US" sz="1100" dirty="0"/>
              <a:t>ダラダラと残業するのではなく、業務効率を向上させて業務にあたり、</a:t>
            </a:r>
            <a:endParaRPr lang="en-US" altLang="ja-JP" sz="1100" dirty="0"/>
          </a:p>
          <a:p>
            <a:pPr algn="just" eaLnBrk="1">
              <a:spcBef>
                <a:spcPts val="0"/>
              </a:spcBef>
            </a:pPr>
            <a:r>
              <a:rPr lang="ja-JP" altLang="en-US" sz="1100" dirty="0"/>
              <a:t>その結果として、お互いが認め合い、それぞれのワーク・ライフ・バランスに配慮することができる職場であると言えます。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このような職場は、育休だけでなく、病気やケガ、今回のコロナのような突発的に発生した問題に対応し、チームメンバーが欠けても互いにフォローし合って業務を遂行することができます。</a:t>
            </a:r>
            <a:endParaRPr lang="en-US" altLang="ja-JP" sz="1100" dirty="0"/>
          </a:p>
          <a:p>
            <a:pPr algn="just" eaLnBrk="1">
              <a:spcBef>
                <a:spcPts val="0"/>
              </a:spcBef>
            </a:pPr>
            <a:r>
              <a:rPr lang="ja-JP" altLang="en-US" sz="1100" dirty="0"/>
              <a:t>また、もともと多様な働き方を許容する環境・メンバーであるため、在宅勤務が必要となっても、柔軟に新たな働き方に移行することができます。</a:t>
            </a:r>
            <a:endParaRPr lang="en-US" altLang="ja-JP" sz="1100" dirty="0"/>
          </a:p>
          <a:p>
            <a:pPr algn="just" eaLnBrk="1">
              <a:spcBef>
                <a:spcPts val="0"/>
              </a:spcBef>
            </a:pPr>
            <a:r>
              <a:rPr lang="ja-JP" altLang="en-US" sz="1100" dirty="0"/>
              <a:t>そして、リモートワークが主体となっても、業務効率を向上させるという意識が元々あるため、業務が進みますし、</a:t>
            </a:r>
            <a:endParaRPr lang="en-US" altLang="ja-JP" sz="1100" dirty="0"/>
          </a:p>
          <a:p>
            <a:pPr algn="just" eaLnBrk="1">
              <a:spcBef>
                <a:spcPts val="0"/>
              </a:spcBef>
            </a:pPr>
            <a:r>
              <a:rPr lang="ja-JP" altLang="en-US" sz="1100" dirty="0"/>
              <a:t>リモートワークをはじめとした多様な働き方に対応できる環境を構築しており、業務を遂行することができます。</a:t>
            </a:r>
            <a:endParaRPr lang="en-US" altLang="ja-JP" sz="1100" dirty="0"/>
          </a:p>
          <a:p>
            <a:pPr algn="just" eaLnBrk="1">
              <a:spcBef>
                <a:spcPts val="0"/>
              </a:spcBef>
            </a:pPr>
            <a:r>
              <a:rPr lang="ja-JP" altLang="en-US" sz="1100" dirty="0"/>
              <a:t>一部の企業では、部下の姿が見えないために、過剰な管理となっているようなマネージャーがいると聞きますが、そのようなこともなく、業務を進めることができます。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779215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ここで、視点を社外にも広げて考えてみましょう。</a:t>
            </a:r>
            <a:endParaRPr lang="en-US" altLang="ja-JP" sz="1100" dirty="0"/>
          </a:p>
          <a:p>
            <a:pPr algn="just" eaLnBrk="1">
              <a:spcBef>
                <a:spcPts val="0"/>
              </a:spcBef>
            </a:pPr>
            <a:r>
              <a:rPr lang="ja-JP" altLang="en-US" sz="1100" dirty="0"/>
              <a:t>あなたの会社の男性社員は、他社の女性社員の配偶者かもしれません。また、その逆もあります。自社の男性社員の仕事と育児の両立を促進することは、他社の女性社員の就業継続につながりますし、反対に、他社が男性社員の育休取得を進めれば、自社の女性社員も仕事を続け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夫婦間でよく話し合うことに加え、企業においても、男性従業員や女性従業員の配偶者に対し、女性のキャリア形成について考える機会を提供することが重要です。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＜企業の取組の実例＞</a:t>
            </a:r>
            <a:endParaRPr lang="en-US" altLang="ja-JP" sz="1100" dirty="0"/>
          </a:p>
          <a:p>
            <a:pPr algn="just" eaLnBrk="1">
              <a:spcBef>
                <a:spcPts val="0"/>
              </a:spcBef>
            </a:pPr>
            <a:r>
              <a:rPr lang="ja-JP" altLang="en-US" sz="1100" dirty="0"/>
              <a:t>・大成建設株式会社（イクメン企業アワード</a:t>
            </a:r>
            <a:r>
              <a:rPr lang="en-US" altLang="ja-JP" sz="1100" dirty="0"/>
              <a:t>2016</a:t>
            </a:r>
            <a:r>
              <a:rPr lang="ja-JP" altLang="en-US" sz="1100" dirty="0"/>
              <a:t>　特別奨励賞）</a:t>
            </a:r>
            <a:endParaRPr lang="en-US" altLang="ja-JP" sz="1100" dirty="0"/>
          </a:p>
          <a:p>
            <a:pPr algn="just" eaLnBrk="1">
              <a:spcBef>
                <a:spcPts val="0"/>
              </a:spcBef>
            </a:pPr>
            <a:r>
              <a:rPr lang="ja-JP" altLang="en-US" sz="1100" dirty="0"/>
              <a:t>　「パートナーと考える仕事と生活の両立セミナー」</a:t>
            </a:r>
            <a:endParaRPr lang="en-US" altLang="ja-JP" sz="1100" dirty="0"/>
          </a:p>
          <a:p>
            <a:pPr algn="just" eaLnBrk="1">
              <a:spcBef>
                <a:spcPts val="0"/>
              </a:spcBef>
            </a:pPr>
            <a:r>
              <a:rPr lang="ja-JP" altLang="en-US" sz="1100" dirty="0"/>
              <a:t>　　配偶者（他社社員も可）はもちろん、結婚前のパートナーとも参加可能。女性の活躍に必要不可欠な、男性側の家事・育児への積極的な協力体制を、早期より家庭で築いてほしいとの思いから開催。毎年</a:t>
            </a:r>
            <a:r>
              <a:rPr lang="en-US" altLang="ja-JP" sz="1100" dirty="0"/>
              <a:t>50</a:t>
            </a:r>
            <a:r>
              <a:rPr lang="ja-JP" altLang="en-US" sz="1100" dirty="0"/>
              <a:t>名～最大</a:t>
            </a:r>
            <a:r>
              <a:rPr lang="en-US" altLang="ja-JP" sz="1100" dirty="0"/>
              <a:t>100</a:t>
            </a:r>
            <a:r>
              <a:rPr lang="ja-JP" altLang="en-US" sz="1100" dirty="0"/>
              <a:t>名が参加。</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383693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ここからは育休取得者や、男性の育休取得を進めている企業の事例を紹介します。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まずは、育休取得者の事例を見てみましょう。</a:t>
            </a:r>
            <a:endParaRPr kumimoji="1" lang="en-US" altLang="ja-JP" dirty="0"/>
          </a:p>
          <a:p>
            <a:r>
              <a:rPr kumimoji="1" lang="ja-JP" altLang="en-US" dirty="0"/>
              <a:t>こちらは</a:t>
            </a:r>
            <a:r>
              <a:rPr kumimoji="1" lang="en-US" altLang="ja-JP" dirty="0"/>
              <a:t>40</a:t>
            </a:r>
            <a:r>
              <a:rPr kumimoji="1" lang="ja-JP" altLang="en-US" dirty="0"/>
              <a:t>代の管理職の方が</a:t>
            </a:r>
            <a:r>
              <a:rPr kumimoji="1" lang="en-US" altLang="ja-JP" dirty="0"/>
              <a:t>1.5</a:t>
            </a:r>
            <a:r>
              <a:rPr kumimoji="1" lang="ja-JP" altLang="en-US" dirty="0"/>
              <a:t>か月の育休を取得された事例です。</a:t>
            </a:r>
            <a:endParaRPr kumimoji="1" lang="en-US" altLang="ja-JP" dirty="0"/>
          </a:p>
          <a:p>
            <a:endParaRPr kumimoji="1" lang="en-US" altLang="ja-JP" dirty="0"/>
          </a:p>
          <a:p>
            <a:r>
              <a:rPr kumimoji="1" lang="ja-JP" altLang="en-US" dirty="0"/>
              <a:t>育休取得の理由は、夫婦の実家には頼ることができないため、夫婦</a:t>
            </a:r>
            <a:r>
              <a:rPr kumimoji="1" lang="en-US" altLang="ja-JP" dirty="0"/>
              <a:t>2</a:t>
            </a:r>
            <a:r>
              <a:rPr kumimoji="1" lang="ja-JP" altLang="en-US" dirty="0"/>
              <a:t>人で乗り切る必要があり、相談した結果育休取得を決めたというものです。</a:t>
            </a:r>
            <a:endParaRPr kumimoji="1" lang="en-US" altLang="ja-JP" dirty="0"/>
          </a:p>
          <a:p>
            <a:endParaRPr kumimoji="1" lang="en-US" altLang="ja-JP" dirty="0"/>
          </a:p>
          <a:p>
            <a:r>
              <a:rPr kumimoji="1" lang="ja-JP" altLang="en-US" dirty="0"/>
              <a:t>育休中は、家事のすべてを行い、また育児については、授乳、オムツ替えなどを実施し、育児の大変さを実感することができたとのことです。</a:t>
            </a:r>
            <a:endParaRPr kumimoji="1" lang="en-US" altLang="ja-JP" dirty="0"/>
          </a:p>
          <a:p>
            <a:r>
              <a:rPr kumimoji="1" lang="ja-JP" altLang="en-US" dirty="0"/>
              <a:t>また、育休期間中は生まれて間もない子どもと一緒にいることができ、貴重な時間を過ごすことができたという感想をお持ちです。</a:t>
            </a:r>
            <a:endParaRPr kumimoji="1" lang="en-US" altLang="ja-JP" dirty="0"/>
          </a:p>
          <a:p>
            <a:endParaRPr kumimoji="1" lang="en-US" altLang="ja-JP" dirty="0"/>
          </a:p>
          <a:p>
            <a:r>
              <a:rPr kumimoji="1" lang="ja-JP" altLang="en-US" dirty="0"/>
              <a:t>育休取得後は、メリハリをつけて仕事に取り組むようになり、効率的に仕事を進めることを心掛けるようになり、さらに、この方は管理職であり、部下にも積極的に有給休暇を取得してもらいたいと考え、声掛けするようになったとのことです。</a:t>
            </a:r>
            <a:endParaRPr kumimoji="1" lang="en-US" altLang="ja-JP" dirty="0"/>
          </a:p>
          <a:p>
            <a:r>
              <a:rPr kumimoji="1" lang="ja-JP" altLang="en-US" dirty="0"/>
              <a:t>また、社内では、子どもを持つ同僚や部や課など、他の人の大変さもわかるようになり、部下のワーク・ライフ・バランスにも気遣うようになり、イクボスになっていったというお話です。</a:t>
            </a:r>
            <a:endParaRPr kumimoji="1" lang="en-US" altLang="ja-JP" dirty="0"/>
          </a:p>
          <a:p>
            <a:endParaRPr kumimoji="1" lang="en-US" altLang="ja-JP" dirty="0"/>
          </a:p>
          <a:p>
            <a:r>
              <a:rPr kumimoji="1" lang="ja-JP" altLang="en-US" dirty="0"/>
              <a:t>管理職の方が育休を取得すると、「男性でも育休が取れるんだ」ということがわかり、社内に男性の育休取得の雰囲気が醸成されるというお話もよく聞きますので、管理職の育休取得は取り組みを進めるうえで非常に効果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761051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30</a:t>
            </a:r>
            <a:r>
              <a:rPr kumimoji="1" lang="ja-JP" altLang="en-US" dirty="0"/>
              <a:t>代の方が第一子で育休を取得した事例です。</a:t>
            </a:r>
            <a:endParaRPr kumimoji="1" lang="en-US" altLang="ja-JP" dirty="0"/>
          </a:p>
          <a:p>
            <a:r>
              <a:rPr kumimoji="1" lang="ja-JP" altLang="en-US" dirty="0"/>
              <a:t>取得の理由は、妊娠期に健診や両親学級に一緒に行き、父親としての心構えや準備をする中で子育てに主体的に関りたいと考えて、育休に興味を持ち、妻の負担が大きと考えられ、子どもにとっても大事な産後</a:t>
            </a:r>
            <a:r>
              <a:rPr kumimoji="1" lang="en-US" altLang="ja-JP" dirty="0"/>
              <a:t>1</a:t>
            </a:r>
            <a:r>
              <a:rPr kumimoji="1" lang="ja-JP" altLang="en-US" dirty="0"/>
              <a:t>か月に取得することを決めたということです。</a:t>
            </a:r>
            <a:endParaRPr kumimoji="1" lang="en-US" altLang="ja-JP" dirty="0"/>
          </a:p>
          <a:p>
            <a:endParaRPr kumimoji="1" lang="en-US" altLang="ja-JP" dirty="0"/>
          </a:p>
          <a:p>
            <a:r>
              <a:rPr kumimoji="1" lang="ja-JP" altLang="en-US" dirty="0"/>
              <a:t>育休取得にあたっては、評価・昇進などに関する不安があったとのことですが、それを上司に相談したところ、快く受け入れてもらい、「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限られた時間の中で工夫して、結果を出す人を評価しない訳がない。」とのコメントをもらい、後押しされたということでした。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この方は上司に恵まれた事例と言えますが、企業の経営者、管理職の方には、ぜひ、こういった考え方を持っていただきたいところです。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育休取得後は、無駄をなくす意識が高まって、密度高く行動するようになった、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また</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日の労働時間が同じでも、密度が高いからだと思いますが、充実感を感じるようになったということです。</a:t>
            </a:r>
            <a:endParaRPr kumimoji="1" lang="en-US" altLang="ja-JP" sz="1200" dirty="0">
              <a:latin typeface="Meiryo UI" panose="020B0604030504040204" pitchFamily="50" charset="-128"/>
              <a:ea typeface="Meiryo UI" panose="020B0604030504040204" pitchFamily="50" charset="-128"/>
            </a:endParaRPr>
          </a:p>
          <a:p>
            <a:r>
              <a:rPr kumimoji="1" lang="ja-JP" altLang="en-US" dirty="0"/>
              <a:t>その結果、限られた時間で最大限の結果を出すことを意識し、生産性が格段に向上したということでした。</a:t>
            </a:r>
            <a:endParaRPr kumimoji="1" lang="en-US" altLang="ja-JP" dirty="0"/>
          </a:p>
          <a:p>
            <a:endParaRPr kumimoji="1" lang="en-US" altLang="ja-JP" dirty="0"/>
          </a:p>
          <a:p>
            <a:r>
              <a:rPr kumimoji="1" lang="ja-JP" altLang="en-US" dirty="0"/>
              <a:t>育休後も育児・家事をやるとなれば、長時間労働しているわけにはいきませんので、その限られた時間で仕事をこなす必要があり、その結果、業務効率を向上させ、生産性を高める必要があるということと思い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1175763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a:t>
            </a:r>
            <a:r>
              <a:rPr kumimoji="1" lang="ja-JP" altLang="en-US" dirty="0"/>
              <a:t>は</a:t>
            </a:r>
            <a:r>
              <a:rPr kumimoji="1" lang="en-US" altLang="ja-JP" dirty="0"/>
              <a:t>30</a:t>
            </a:r>
            <a:r>
              <a:rPr kumimoji="1" lang="ja-JP" altLang="en-US" dirty="0"/>
              <a:t>代で半年間の育休を取得された方の事例です。</a:t>
            </a:r>
            <a:endParaRPr kumimoji="1" lang="en-US" altLang="ja-JP" dirty="0"/>
          </a:p>
          <a:p>
            <a:r>
              <a:rPr kumimoji="1" lang="ja-JP" altLang="en-US" dirty="0"/>
              <a:t>元々子どもが好きだったこと、共働きの妻から、自分のキャリアも大切にしたいと言われ、</a:t>
            </a:r>
            <a:r>
              <a:rPr kumimoji="1" lang="en-US" altLang="ja-JP" dirty="0"/>
              <a:t>1</a:t>
            </a:r>
            <a:r>
              <a:rPr kumimoji="1" lang="ja-JP" altLang="en-US" dirty="0"/>
              <a:t>人目の時は妻が取ったので、次はあなたの番と言われて</a:t>
            </a:r>
            <a:r>
              <a:rPr kumimoji="1" lang="en-US" altLang="ja-JP" dirty="0"/>
              <a:t>2</a:t>
            </a:r>
            <a:r>
              <a:rPr kumimoji="1" lang="ja-JP" altLang="en-US" dirty="0"/>
              <a:t>人目の妊娠で育休を意識したいというところです。</a:t>
            </a:r>
            <a:endParaRPr kumimoji="1" lang="en-US" altLang="ja-JP" dirty="0"/>
          </a:p>
          <a:p>
            <a:endParaRPr kumimoji="1" lang="en-US" altLang="ja-JP" dirty="0"/>
          </a:p>
          <a:p>
            <a:r>
              <a:rPr kumimoji="1" lang="ja-JP" altLang="en-US" dirty="0"/>
              <a:t>育休取得にあたっては、事前に準備をされており、「妻が夫に望む姿」を明確にし、不足していた能力を見えるかして、どういった点を強化する必要があるかが分かったということです。</a:t>
            </a:r>
            <a:endParaRPr kumimoji="1" lang="en-US" altLang="ja-JP" dirty="0"/>
          </a:p>
          <a:p>
            <a:r>
              <a:rPr kumimoji="1" lang="ja-JP" altLang="en-US" dirty="0"/>
              <a:t>また、以前から家事・育児の大変さはわかっていたつもりが、実際にはできていなかったことがわかり、関係している方々に感謝の気持ちが芽生えたということでした。</a:t>
            </a:r>
            <a:endParaRPr kumimoji="1" lang="en-US" altLang="ja-JP" dirty="0"/>
          </a:p>
          <a:p>
            <a:endParaRPr kumimoji="1" lang="en-US" altLang="ja-JP" dirty="0"/>
          </a:p>
          <a:p>
            <a:r>
              <a:rPr kumimoji="1" lang="ja-JP" altLang="en-US" dirty="0"/>
              <a:t>育休取得後は、以前、週末だけ家事育児していたものを平日もやるように変え、その結果、先ほどと同様に生産性があがるとともに、仕事をスムーズに進めるためにチームワークが良くなり、職場環境もよくなって仕事のしやすさも向上したということでした。</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679016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男性の育休取得を推進している企業の事例です。</a:t>
            </a:r>
            <a:endParaRPr kumimoji="1" lang="en-US" altLang="ja-JP" dirty="0"/>
          </a:p>
          <a:p>
            <a:r>
              <a:rPr kumimoji="1" lang="ja-JP" altLang="en-US" dirty="0"/>
              <a:t>いずれも、厚生労働省のイクメン企業アワードを受賞した企業です。</a:t>
            </a:r>
            <a:endParaRPr kumimoji="1" lang="en-US" altLang="ja-JP" dirty="0"/>
          </a:p>
          <a:p>
            <a:endParaRPr kumimoji="1" lang="en-US" altLang="ja-JP" dirty="0"/>
          </a:p>
          <a:p>
            <a:r>
              <a:rPr kumimoji="1" lang="ja-JP" altLang="en-US" dirty="0"/>
              <a:t>こちらは高知県の技研製作所です。</a:t>
            </a:r>
            <a:endParaRPr kumimoji="1" lang="en-US" altLang="ja-JP" dirty="0"/>
          </a:p>
          <a:p>
            <a:endParaRPr kumimoji="1" lang="en-US" altLang="ja-JP" dirty="0"/>
          </a:p>
          <a:p>
            <a:r>
              <a:rPr kumimoji="1" lang="ja-JP" altLang="en-US" dirty="0"/>
              <a:t>男性の育休取得を阻んでいる要因を把握するため、全社員にアンケートを実施し、知識や意識を調査しました。</a:t>
            </a:r>
            <a:endParaRPr kumimoji="1" lang="en-US" altLang="ja-JP" dirty="0"/>
          </a:p>
          <a:p>
            <a:r>
              <a:rPr kumimoji="1" lang="ja-JP" altLang="en-US" dirty="0"/>
              <a:t>その結果、収入面に不安があることがわかりました。給付金を知らない従業員が多いという結果でもあったため、育休期間中の給付金が把握できるよう、ツールを作成して不安の解消を図ったというものです。ほかにも様々な取組を実施し</a:t>
            </a:r>
            <a:endParaRPr kumimoji="1" lang="en-US" altLang="ja-JP" dirty="0"/>
          </a:p>
          <a:p>
            <a:endParaRPr kumimoji="1" lang="en-US" altLang="ja-JP" dirty="0"/>
          </a:p>
          <a:p>
            <a:r>
              <a:rPr kumimoji="1" lang="ja-JP" altLang="en-US" dirty="0"/>
              <a:t>以前は男性の育休取得者がいなかったのにもかかわらず、取組開始後は取得率が</a:t>
            </a:r>
            <a:r>
              <a:rPr kumimoji="1" lang="en-US" altLang="ja-JP" dirty="0"/>
              <a:t>60%</a:t>
            </a:r>
            <a:r>
              <a:rPr kumimoji="1" lang="ja-JP" altLang="en-US" dirty="0"/>
              <a:t>を超え、平均の取得日数も</a:t>
            </a:r>
            <a:r>
              <a:rPr kumimoji="1" lang="en-US" altLang="ja-JP" dirty="0"/>
              <a:t>2</a:t>
            </a:r>
            <a:r>
              <a:rPr kumimoji="1" lang="ja-JP" altLang="en-US" dirty="0"/>
              <a:t>か月となっています。</a:t>
            </a:r>
            <a:endParaRPr kumimoji="1" lang="en-US" altLang="ja-JP" dirty="0"/>
          </a:p>
          <a:p>
            <a:r>
              <a:rPr kumimoji="1" lang="ja-JP" altLang="en-US" dirty="0"/>
              <a:t>また、こういった取り組みを社外に公表するなどして、アワードを受賞したり、新卒採用の応募者が増えるなどの効果も上がっているということでした。</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2980269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こちらはコーソルさん。</a:t>
            </a:r>
            <a:endParaRPr kumimoji="1" lang="en-US" altLang="ja-JP" dirty="0"/>
          </a:p>
          <a:p>
            <a:r>
              <a:rPr kumimoji="1" lang="ja-JP" altLang="en-US" dirty="0"/>
              <a:t>育休取得者による座談会や、制度等に関するセミナー、面談等を実施して、従業員への情報の周知と意識の醸成を図っているということでした。</a:t>
            </a:r>
            <a:endParaRPr kumimoji="1" lang="en-US" altLang="ja-JP" dirty="0"/>
          </a:p>
          <a:p>
            <a:r>
              <a:rPr kumimoji="1" lang="ja-JP" altLang="en-US" dirty="0"/>
              <a:t>特に面談においては、社長と</a:t>
            </a:r>
            <a:r>
              <a:rPr kumimoji="1" lang="en-US" altLang="ja-JP" dirty="0"/>
              <a:t>1</a:t>
            </a:r>
            <a:r>
              <a:rPr kumimoji="1" lang="ja-JP" altLang="en-US" dirty="0"/>
              <a:t>回、人事担当者と</a:t>
            </a:r>
            <a:r>
              <a:rPr kumimoji="1" lang="en-US" altLang="ja-JP" dirty="0"/>
              <a:t>1</a:t>
            </a:r>
            <a:r>
              <a:rPr kumimoji="1" lang="ja-JP" altLang="en-US" dirty="0"/>
              <a:t>回、</a:t>
            </a:r>
            <a:r>
              <a:rPr kumimoji="1" lang="en-US" altLang="ja-JP" dirty="0"/>
              <a:t>1</a:t>
            </a:r>
            <a:r>
              <a:rPr kumimoji="1" lang="ja-JP" altLang="en-US" dirty="0"/>
              <a:t>対</a:t>
            </a:r>
            <a:r>
              <a:rPr kumimoji="1" lang="en-US" altLang="ja-JP" dirty="0"/>
              <a:t>1</a:t>
            </a:r>
            <a:r>
              <a:rPr kumimoji="1" lang="ja-JP" altLang="en-US" dirty="0"/>
              <a:t>で対話する全社員面談を実施しており、モチベーションを高めることにつながっているということです。</a:t>
            </a:r>
            <a:endParaRPr kumimoji="1" lang="en-US" altLang="ja-JP" dirty="0"/>
          </a:p>
          <a:p>
            <a:endParaRPr kumimoji="1" lang="en-US" altLang="ja-JP" dirty="0"/>
          </a:p>
          <a:p>
            <a:r>
              <a:rPr kumimoji="1" lang="ja-JP" altLang="en-US" dirty="0"/>
              <a:t>これらの取組により、育休取得率は</a:t>
            </a:r>
            <a:r>
              <a:rPr kumimoji="1" lang="en-US" altLang="ja-JP" dirty="0"/>
              <a:t>50%</a:t>
            </a:r>
            <a:r>
              <a:rPr kumimoji="1" lang="ja-JP" altLang="en-US" dirty="0"/>
              <a:t>に向上し、さらに、男女ともに仕事と育児を両立する雰囲気が醸成されたという効果が得られています。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170903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908" y="4861237"/>
            <a:ext cx="5684255" cy="4859589"/>
          </a:xfrm>
        </p:spPr>
        <p:txBody>
          <a:bodyPr/>
          <a:lstStyle/>
          <a:p>
            <a:pPr algn="just" eaLnBrk="1">
              <a:spcBef>
                <a:spcPts val="0"/>
              </a:spcBef>
            </a:pPr>
            <a:r>
              <a:rPr lang="ja-JP" altLang="en-US" sz="1100" dirty="0"/>
              <a:t>まず、男性の育児休業に関するデータを見てみましょう。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17.13%</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こちらは、新潟県のサカタ製作所さんです。</a:t>
            </a:r>
            <a:endParaRPr kumimoji="1" lang="en-US" altLang="ja-JP" dirty="0"/>
          </a:p>
          <a:p>
            <a:endParaRPr kumimoji="1" lang="en-US" altLang="ja-JP" dirty="0"/>
          </a:p>
          <a:p>
            <a:r>
              <a:rPr kumimoji="1" lang="ja-JP" altLang="en-US" dirty="0"/>
              <a:t>男性の育休を推進するために、まずは社長からのメッセージを発信し、イクメンを称賛しました。</a:t>
            </a:r>
            <a:endParaRPr kumimoji="1" lang="en-US" altLang="ja-JP" dirty="0"/>
          </a:p>
          <a:p>
            <a:r>
              <a:rPr kumimoji="1" lang="ja-JP" altLang="en-US" dirty="0"/>
              <a:t>このメッセージには、「業績が落ちても構わない」という言葉を打ち出すとともに、育休を取得した社員だけでなく、育休取得を推進した管理職の表彰を行ったということです。</a:t>
            </a:r>
            <a:endParaRPr kumimoji="1" lang="en-US" altLang="ja-JP" dirty="0"/>
          </a:p>
          <a:p>
            <a:endParaRPr kumimoji="1" lang="en-US" altLang="ja-JP" dirty="0"/>
          </a:p>
          <a:p>
            <a:r>
              <a:rPr kumimoji="1" lang="ja-JP" altLang="en-US" dirty="0"/>
              <a:t>こういった取り組みにおけるトップのメッセージは、会社全体で推進していくという雰囲気を醸成することになると思いますので、非常に重要です。</a:t>
            </a:r>
            <a:endParaRPr kumimoji="1" lang="en-US" altLang="ja-JP" dirty="0"/>
          </a:p>
          <a:p>
            <a:endParaRPr kumimoji="1" lang="en-US" altLang="ja-JP" dirty="0"/>
          </a:p>
          <a:p>
            <a:r>
              <a:rPr kumimoji="1" lang="ja-JP" altLang="en-US" dirty="0"/>
              <a:t>また、育休を取得すれば一時的に人員が不足することになります。休業に入った人の仕事を他のメンバーが容易にサポートできるようにするため、業務の他の卸を行って、属人化を解消しました。</a:t>
            </a:r>
            <a:endParaRPr kumimoji="1" lang="en-US" altLang="ja-JP" dirty="0"/>
          </a:p>
          <a:p>
            <a:r>
              <a:rPr kumimoji="1" lang="ja-JP" altLang="en-US" dirty="0"/>
              <a:t>加えて、ほどあったものと同様に、収入のシミュレーションを行って、金銭面での不安を解消しました。</a:t>
            </a:r>
            <a:endParaRPr kumimoji="1" lang="en-US" altLang="ja-JP" dirty="0"/>
          </a:p>
          <a:p>
            <a:endParaRPr kumimoji="1" lang="en-US" altLang="ja-JP" dirty="0"/>
          </a:p>
          <a:p>
            <a:r>
              <a:rPr kumimoji="1" lang="ja-JP" altLang="en-US" dirty="0"/>
              <a:t>結果、男性の育休取得率は</a:t>
            </a:r>
            <a:r>
              <a:rPr kumimoji="1" lang="en-US" altLang="ja-JP" dirty="0"/>
              <a:t>100%</a:t>
            </a:r>
            <a:r>
              <a:rPr kumimoji="1" lang="ja-JP" altLang="en-US" dirty="0"/>
              <a:t>を維持しており、取得日数も</a:t>
            </a:r>
            <a:r>
              <a:rPr kumimoji="1" lang="en-US" altLang="ja-JP" dirty="0"/>
              <a:t>5</a:t>
            </a:r>
            <a:r>
              <a:rPr kumimoji="1" lang="ja-JP" altLang="en-US" dirty="0"/>
              <a:t>か月以上に激増し、職場のコミュニケーションが良くなりチームワークも向上してたということです。</a:t>
            </a:r>
            <a:endParaRPr kumimoji="1" lang="en-US" altLang="ja-JP" dirty="0"/>
          </a:p>
          <a:p>
            <a:endParaRPr kumimoji="1" lang="en-US" altLang="ja-JP" dirty="0"/>
          </a:p>
          <a:p>
            <a:r>
              <a:rPr kumimoji="1" lang="ja-JP" altLang="en-US" dirty="0"/>
              <a:t>このように、男性の育休を取得することは、取り組みの当初で困難なことや人員不足によるつらい時期が発生するかもしれませんが、軌道に乗れば取得は難しいものではなく、また取得者本人だけでなく企業にも様々なメリットがあるものと言え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681563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3856044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7438" y="4810350"/>
            <a:ext cx="5744541" cy="4640078"/>
          </a:xfrm>
        </p:spPr>
        <p:txBody>
          <a:bodyPr/>
          <a:lstStyle/>
          <a:p>
            <a:pPr algn="just" eaLnBrk="1">
              <a:spcBef>
                <a:spcPts val="0"/>
              </a:spcBef>
            </a:pPr>
            <a:r>
              <a:rPr lang="ja-JP" altLang="en-US" sz="1100" dirty="0"/>
              <a:t>ここからは、企業が実施する両親学級について紹介します。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両親学級には、大きく分けて、自治体が実施するものと、企業が実施するものの</a:t>
            </a:r>
            <a:r>
              <a:rPr lang="en-US" altLang="ja-JP" sz="1100" dirty="0"/>
              <a:t>2</a:t>
            </a:r>
            <a:r>
              <a:rPr lang="ja-JP" altLang="en-US" sz="1100" dirty="0"/>
              <a:t>種類があります。</a:t>
            </a:r>
            <a:endParaRPr lang="en-US" altLang="ja-JP" sz="1100" dirty="0"/>
          </a:p>
          <a:p>
            <a:pPr algn="just" eaLnBrk="1">
              <a:spcBef>
                <a:spcPts val="0"/>
              </a:spcBef>
            </a:pPr>
            <a:r>
              <a:rPr lang="ja-JP" altLang="en-US" sz="1100" dirty="0"/>
              <a:t>自治体が実施するものは、出産直後との子育てにフォーカスした内容となっている場合が多く、子育ての</a:t>
            </a:r>
            <a:r>
              <a:rPr lang="en-US" altLang="ja-JP" sz="1100" dirty="0"/>
              <a:t>How</a:t>
            </a:r>
            <a:r>
              <a:rPr lang="ja-JP" altLang="en-US" sz="1100" dirty="0"/>
              <a:t> </a:t>
            </a:r>
            <a:r>
              <a:rPr lang="en-US" altLang="ja-JP" sz="1100" dirty="0"/>
              <a:t>to</a:t>
            </a:r>
            <a:r>
              <a:rPr lang="ja-JP" altLang="en-US" sz="1100" dirty="0"/>
              <a:t> を学ぶものとなっています。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一方で企業版両親学級は、仕事と家庭の両立をメインテーマに、両立のための制度、その活用方法や夫婦で協力することの大切さなどを学ぶ場になっています。</a:t>
            </a:r>
            <a:endParaRPr lang="en-US" altLang="ja-JP" sz="1100" dirty="0"/>
          </a:p>
          <a:p>
            <a:pPr algn="just" eaLnBrk="1">
              <a:spcBef>
                <a:spcPts val="0"/>
              </a:spcBef>
            </a:pPr>
            <a:r>
              <a:rPr lang="ja-JP" altLang="en-US" sz="1100" dirty="0"/>
              <a:t>職場での対応、家庭での対応、それぞれについて情報を提供することで、従業員の仕事と家庭の両立を推進することが目的です。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
        <p:nvSpPr>
          <p:cNvPr id="5" name="正方形/長方形 4"/>
          <p:cNvSpPr/>
          <p:nvPr/>
        </p:nvSpPr>
        <p:spPr>
          <a:xfrm>
            <a:off x="472156" y="8875984"/>
            <a:ext cx="6217636" cy="1098190"/>
          </a:xfrm>
          <a:prstGeom prst="rect">
            <a:avLst/>
          </a:prstGeom>
        </p:spPr>
        <p:txBody>
          <a:bodyPr wrap="square" lIns="92202" tIns="46101" rIns="92202" bIns="46101">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136438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7438" y="4810350"/>
            <a:ext cx="5744541" cy="4640078"/>
          </a:xfrm>
        </p:spPr>
        <p:txBody>
          <a:bodyPr/>
          <a:lstStyle/>
          <a:p>
            <a:pPr algn="just" eaLnBrk="1">
              <a:spcBef>
                <a:spcPts val="0"/>
              </a:spcBef>
            </a:pPr>
            <a:r>
              <a:rPr lang="ja-JP" altLang="en-US" sz="1100" dirty="0"/>
              <a:t>この企業版両親学級では、主に以下のような内容を解説している場合が多いと言えます。</a:t>
            </a:r>
            <a:endParaRPr lang="en-US" altLang="ja-JP" sz="1100" dirty="0"/>
          </a:p>
          <a:p>
            <a:pPr algn="just" eaLnBrk="1">
              <a:spcBef>
                <a:spcPts val="0"/>
              </a:spcBef>
            </a:pPr>
            <a:r>
              <a:rPr lang="ja-JP" altLang="en-US" sz="1100" dirty="0"/>
              <a:t>まずは自社の育児関連制度の説明として、育児休業や育児目的休暇、子どもを育てながら働くための勤務制度や休暇制度について説明します。</a:t>
            </a:r>
            <a:endParaRPr lang="en-US" altLang="ja-JP" sz="1100" dirty="0"/>
          </a:p>
          <a:p>
            <a:pPr algn="just" eaLnBrk="1">
              <a:spcBef>
                <a:spcPts val="0"/>
              </a:spcBef>
            </a:pPr>
            <a:r>
              <a:rPr lang="ja-JP" altLang="en-US" sz="1100" dirty="0"/>
              <a:t>また、仕事と家庭の両立には、自社のワーク・ライフ・バランスに関する経営層からのメッセージや具体的な取組・制度について紹介することも必要でしょう。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また、こういった取り組みを実施することで得られるメリットを紹介することで、従業員の積極性を引き出すことにもつながると思います。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上で、実際に育休を取得した従業員、仕事と家庭を両立して頑張っている従業員の体験談を紹介し、場合によっては本人から直接話してもらうなどすると、その実体験を基にした話はこれから子どもが産まれる方などにとってはとても参考になるのでは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両親学級の最後には従業員同士のディスカッションの場を設け、他人の意見を聞く場があると、多様な意見に触れることができ、自分自身の考えを深めるとともに、広い視点で物事を考えることができるようになり、視野が広がることにつながるで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
        <p:nvSpPr>
          <p:cNvPr id="5" name="正方形/長方形 4"/>
          <p:cNvSpPr/>
          <p:nvPr/>
        </p:nvSpPr>
        <p:spPr>
          <a:xfrm>
            <a:off x="472156" y="8875984"/>
            <a:ext cx="6217636" cy="1098190"/>
          </a:xfrm>
          <a:prstGeom prst="rect">
            <a:avLst/>
          </a:prstGeom>
        </p:spPr>
        <p:txBody>
          <a:bodyPr wrap="square" lIns="92202" tIns="46101" rIns="92202" bIns="46101">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2806781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7438" y="4810350"/>
            <a:ext cx="5744541" cy="4640078"/>
          </a:xfrm>
        </p:spPr>
        <p:txBody>
          <a:bodyPr/>
          <a:lstStyle/>
          <a:p>
            <a:pPr algn="just" eaLnBrk="1">
              <a:spcBef>
                <a:spcPts val="0"/>
              </a:spcBef>
            </a:pPr>
            <a:r>
              <a:rPr lang="ja-JP" altLang="en-US" sz="1100" dirty="0"/>
              <a:t>このような</a:t>
            </a:r>
            <a:r>
              <a:rPr lang="ja-JP" altLang="en-US" sz="1100" dirty="0">
                <a:solidFill>
                  <a:srgbClr val="FF0000"/>
                </a:solidFill>
              </a:rPr>
              <a:t>企業版両親学級ですが、開催することで様々</a:t>
            </a:r>
            <a:r>
              <a:rPr lang="ja-JP" altLang="en-US" sz="1100" dirty="0"/>
              <a:t>なメリットがあります。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企業のメリットとしては、まず、従業員が仕事と家庭を両立することで、業務効率化が進むことが期待できます。</a:t>
            </a:r>
            <a:endParaRPr lang="en-US" altLang="ja-JP" sz="1100" dirty="0"/>
          </a:p>
          <a:p>
            <a:pPr algn="just" eaLnBrk="1">
              <a:spcBef>
                <a:spcPts val="0"/>
              </a:spcBef>
            </a:pPr>
            <a:r>
              <a:rPr lang="ja-JP" altLang="en-US" sz="1100" dirty="0"/>
              <a:t>また、自分の仕事を見える化し、万が一仕事を休まなければならなくなった場合でも、滞りなく業務を進められるようになると考えらます。</a:t>
            </a:r>
            <a:endParaRPr lang="en-US" altLang="ja-JP" sz="1100" dirty="0"/>
          </a:p>
          <a:p>
            <a:pPr algn="just" eaLnBrk="1">
              <a:spcBef>
                <a:spcPts val="0"/>
              </a:spcBef>
            </a:pPr>
            <a:r>
              <a:rPr lang="ja-JP" altLang="en-US" sz="1100" dirty="0"/>
              <a:t>加えて、両立できるようになることで、仕事を理由とした離職が減り、優秀な人材を確保することにつながるでしょう。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そして、各種制度や経営者の考えを伝えることで、自社のことを知るきっかけにもなります。</a:t>
            </a:r>
            <a:endParaRPr lang="en-US" altLang="ja-JP" sz="1100" dirty="0"/>
          </a:p>
          <a:p>
            <a:pPr algn="just" eaLnBrk="1">
              <a:spcBef>
                <a:spcPts val="0"/>
              </a:spcBef>
            </a:pPr>
            <a:r>
              <a:rPr lang="ja-JP" altLang="en-US" sz="1100" dirty="0"/>
              <a:t>「会社が従業員のことを考えている」ということを示すことで、この会社で働き続けたいと思ってもらえるようになることが期待できます。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さらに、男女関わらず子育てに参画できる環境を構築することで、部署内コミュニケーションが良くなり、良好な関係を構築でき、職場環境の改善が見込まれます。</a:t>
            </a:r>
            <a:endParaRPr lang="en-US" altLang="ja-JP" sz="1100" dirty="0"/>
          </a:p>
          <a:p>
            <a:pPr algn="just" eaLnBrk="1">
              <a:spcBef>
                <a:spcPts val="0"/>
              </a:spcBef>
            </a:pPr>
            <a:r>
              <a:rPr lang="ja-JP" altLang="en-US" sz="1100" dirty="0"/>
              <a:t>両親学級でグループディスカッションを行い、他部署の人との関係を構築することで、横のつながりができ、社内全体のコミュニケーションの活性化も期待できます。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
        <p:nvSpPr>
          <p:cNvPr id="5" name="正方形/長方形 4"/>
          <p:cNvSpPr/>
          <p:nvPr/>
        </p:nvSpPr>
        <p:spPr>
          <a:xfrm>
            <a:off x="472156" y="8875984"/>
            <a:ext cx="6217636" cy="1098190"/>
          </a:xfrm>
          <a:prstGeom prst="rect">
            <a:avLst/>
          </a:prstGeom>
        </p:spPr>
        <p:txBody>
          <a:bodyPr wrap="square" lIns="92202" tIns="46101" rIns="92202" bIns="46101">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1593304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7438" y="4810350"/>
            <a:ext cx="5744541" cy="4640078"/>
          </a:xfrm>
        </p:spPr>
        <p:txBody>
          <a:bodyPr/>
          <a:lstStyle/>
          <a:p>
            <a:pPr algn="just" eaLnBrk="1">
              <a:spcBef>
                <a:spcPts val="0"/>
              </a:spcBef>
            </a:pPr>
            <a:r>
              <a:rPr lang="ja-JP" altLang="en-US" sz="1100" dirty="0"/>
              <a:t>従業員のメリットとしては、</a:t>
            </a:r>
            <a:endParaRPr lang="en-US" altLang="ja-JP" sz="1100" dirty="0"/>
          </a:p>
          <a:p>
            <a:pPr algn="just" eaLnBrk="1">
              <a:spcBef>
                <a:spcPts val="0"/>
              </a:spcBef>
            </a:pPr>
            <a:r>
              <a:rPr lang="ja-JP" altLang="en-US" sz="1100" dirty="0"/>
              <a:t>夫婦で参加することにより、お互いの育児・家事への関わり方や分担などについて考えるきっかけになります。</a:t>
            </a:r>
            <a:endParaRPr lang="en-US" altLang="ja-JP" sz="1100" dirty="0"/>
          </a:p>
          <a:p>
            <a:pPr algn="just" eaLnBrk="1">
              <a:spcBef>
                <a:spcPts val="0"/>
              </a:spcBef>
            </a:pPr>
            <a:r>
              <a:rPr lang="ja-JP" altLang="en-US" sz="1100" dirty="0"/>
              <a:t>また、コミュニケーションを取ることの重要性を理解し、家庭生活の円満につながると考えられます。</a:t>
            </a:r>
            <a:endParaRPr lang="en-US" altLang="ja-JP" sz="1100" dirty="0"/>
          </a:p>
          <a:p>
            <a:pPr algn="just" eaLnBrk="1">
              <a:spcBef>
                <a:spcPts val="0"/>
              </a:spcBef>
            </a:pPr>
            <a:r>
              <a:rPr lang="ja-JP" altLang="en-US" sz="1100" dirty="0"/>
              <a:t>さらには、育休を取得している場合には、お互いの仕事への理解が深まり、職場復帰がスムーズになることが挙げられます。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ワーク・ライフ・バランスについて考える機会があることで、両立支援制度の内容、先輩社員や同僚の両立の方法などを知り、身近なモデルに触れることで、自分自身のキャリアについて考える機会となり、キャリアの継続につながるものと思います。</a:t>
            </a:r>
            <a:endParaRPr lang="en-US" altLang="ja-JP" sz="1100" dirty="0"/>
          </a:p>
          <a:p>
            <a:pPr algn="just" eaLnBrk="1">
              <a:spcBef>
                <a:spcPts val="0"/>
              </a:spcBef>
            </a:pPr>
            <a:r>
              <a:rPr lang="ja-JP" altLang="en-US" sz="1100" dirty="0"/>
              <a:t>加えて、グループディスカッション等で同僚の話を聞くことで、様々な工夫やアイデアを共有し、自分自身の仕事と家庭の両立、また育児のヒントを得ることができます。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このように、夫婦がキャリアを継続できるようになると、仕事を継続でき、収入も安定して、家庭生活も安定すると期待できます。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
        <p:nvSpPr>
          <p:cNvPr id="5" name="正方形/長方形 4"/>
          <p:cNvSpPr/>
          <p:nvPr/>
        </p:nvSpPr>
        <p:spPr>
          <a:xfrm>
            <a:off x="472156" y="8875984"/>
            <a:ext cx="6217636" cy="1098190"/>
          </a:xfrm>
          <a:prstGeom prst="rect">
            <a:avLst/>
          </a:prstGeom>
        </p:spPr>
        <p:txBody>
          <a:bodyPr wrap="square" lIns="92202" tIns="46101" rIns="92202" bIns="46101">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29103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ここからは両親学級の事例です。</a:t>
            </a:r>
            <a:endParaRPr kumimoji="1" lang="en-US" altLang="ja-JP" dirty="0"/>
          </a:p>
          <a:p>
            <a:r>
              <a:rPr kumimoji="1" lang="ja-JP" altLang="en-US" dirty="0"/>
              <a:t>こちらは京葉銀行さんで、ファミリーカフェと題した夫婦参加型のセミナーを開催しているものです。</a:t>
            </a:r>
            <a:endParaRPr kumimoji="1" lang="en-US" altLang="ja-JP" dirty="0"/>
          </a:p>
          <a:p>
            <a:endParaRPr kumimoji="1" lang="en-US" altLang="ja-JP" dirty="0"/>
          </a:p>
          <a:p>
            <a:r>
              <a:rPr kumimoji="1" lang="ja-JP" altLang="en-US" dirty="0"/>
              <a:t>ダイバーシティと</a:t>
            </a:r>
            <a:r>
              <a:rPr kumimoji="1" lang="en-US" altLang="ja-JP" dirty="0"/>
              <a:t>WLB</a:t>
            </a:r>
            <a:r>
              <a:rPr kumimoji="1" lang="ja-JP" altLang="en-US" dirty="0"/>
              <a:t>を推進しており、女性だけでなく男性の育児参加も後押しすることを目的に実施しており、仕事と家庭の両立のためには、職場だけでなく家族の理解と協力が必要であると考えて実施されているということでした。</a:t>
            </a:r>
            <a:endParaRPr kumimoji="1" lang="en-US" altLang="ja-JP" dirty="0"/>
          </a:p>
          <a:p>
            <a:endParaRPr kumimoji="1" lang="en-US" altLang="ja-JP" dirty="0"/>
          </a:p>
          <a:p>
            <a:r>
              <a:rPr kumimoji="1" lang="ja-JP" altLang="en-US" dirty="0"/>
              <a:t>このファミリーカフェでは、コミュニケーションのコツや、両立のヒントをつかんでもらい、制度などを知るきっかけを設けるといった内容としており、グループディスカッションを行って従業員同士の交流を図っているということ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1425347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こちらも両親学級の事例で、味の素さんです</a:t>
            </a:r>
            <a:endParaRPr kumimoji="1" lang="en-US" altLang="ja-JP" dirty="0"/>
          </a:p>
          <a:p>
            <a:endParaRPr kumimoji="1" lang="en-US" altLang="ja-JP" dirty="0"/>
          </a:p>
          <a:p>
            <a:r>
              <a:rPr kumimoji="1" lang="en-US" altLang="ja-JP" dirty="0"/>
              <a:t>2008</a:t>
            </a:r>
            <a:r>
              <a:rPr kumimoji="1" lang="ja-JP" altLang="en-US" dirty="0"/>
              <a:t>年から働き方改革やダイバーシティを進めており、各種制度の充実を図ってきている中で、仕事と生活の両立には、最も近い家庭内の協力が必要であろうということで、従業員の配偶者も参加できるセミナーを開催しています。</a:t>
            </a:r>
            <a:endParaRPr kumimoji="1" lang="en-US" altLang="ja-JP" dirty="0"/>
          </a:p>
          <a:p>
            <a:endParaRPr kumimoji="1" lang="en-US" altLang="ja-JP" dirty="0"/>
          </a:p>
          <a:p>
            <a:r>
              <a:rPr kumimoji="1" lang="ja-JP" altLang="en-US" dirty="0"/>
              <a:t>このセミナーでは、仕事と育児の両立や、育児自体の不安を解消することと、仕事と生活の両立を図るためのサポートとなる情報の提供を目的としているということです。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3295753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7438" y="4810350"/>
            <a:ext cx="5744541" cy="4640078"/>
          </a:xfrm>
        </p:spPr>
        <p:txBody>
          <a:bodyPr/>
          <a:lstStyle/>
          <a:p>
            <a:pPr algn="just" eaLnBrk="1">
              <a:spcBef>
                <a:spcPts val="0"/>
              </a:spcBef>
            </a:pPr>
            <a:r>
              <a:rPr lang="ja-JP" altLang="en-US" sz="1100" dirty="0"/>
              <a:t>ここでは、「大企業の話」と考えられがちな、この両親学級について、中小企業だからこそのおすすめポイントを紹介します。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まず一つ目は、中小企業だからこそ、従業員をケアし、人材確保の方策を実施する必要があるということです。</a:t>
            </a:r>
            <a:endParaRPr lang="en-US" altLang="ja-JP" sz="1100" dirty="0"/>
          </a:p>
          <a:p>
            <a:pPr algn="just" eaLnBrk="1">
              <a:spcBef>
                <a:spcPts val="0"/>
              </a:spcBef>
            </a:pPr>
            <a:r>
              <a:rPr lang="ja-JP" altLang="en-US" sz="1100" dirty="0"/>
              <a:t>従業員が少ないから、出産の機会が少ないからという理由で準備していないと、いざというときに対応できなかったり、人材募集の際に「従業員の生活に配慮していない会社だ」ということでなかなか人が集まらない事態に陥ることが考えられます。</a:t>
            </a:r>
            <a:endParaRPr lang="en-US" altLang="ja-JP" sz="1100" dirty="0"/>
          </a:p>
          <a:p>
            <a:pPr algn="just" eaLnBrk="1">
              <a:spcBef>
                <a:spcPts val="0"/>
              </a:spcBef>
            </a:pPr>
            <a:r>
              <a:rPr lang="ja-JP" altLang="en-US" sz="1100" dirty="0"/>
              <a:t>また、育児・介護休業法により、雇用環境整備や個別周知・意向確認が義務付けられています。これは大企業だけでなく、中小企業にも共通で課された義務のため、実施が必要なものになります。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自社だけでの取り組みが難しい場合には、近隣の企業が合同で開催することや、業界団体、地域の団体等が主催して実施することも考えられます。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また、費用的な問題がある場合、国や自治体の助成金が受けられる場合があります。</a:t>
            </a:r>
            <a:endParaRPr lang="en-US" altLang="ja-JP" sz="1100" dirty="0"/>
          </a:p>
          <a:p>
            <a:pPr algn="just" eaLnBrk="1">
              <a:spcBef>
                <a:spcPts val="0"/>
              </a:spcBef>
            </a:pPr>
            <a:r>
              <a:rPr lang="ja-JP" altLang="en-US" sz="1100" dirty="0"/>
              <a:t>男性が育休を取得するなどした場合には、一定の条件のもと、助成金が支給される場合があり、会社の負担を軽減できる可能性がありますので、制度を調べ積極的に活用するとよいでしょう。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そして、社内に向けた取組の実施、情報の発信はもちろんですが、こういった情報を外部に対して発信することも重要です。</a:t>
            </a:r>
            <a:endParaRPr lang="en-US" altLang="ja-JP" sz="1100" dirty="0"/>
          </a:p>
          <a:p>
            <a:pPr algn="just" eaLnBrk="1">
              <a:spcBef>
                <a:spcPts val="0"/>
              </a:spcBef>
            </a:pPr>
            <a:r>
              <a:rPr lang="ja-JP" altLang="en-US" sz="1100" dirty="0"/>
              <a:t>会社が従業員のためを考えていることを外部に示すことで、人材確保などにつながると言われています。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
        <p:nvSpPr>
          <p:cNvPr id="5" name="正方形/長方形 4"/>
          <p:cNvSpPr/>
          <p:nvPr/>
        </p:nvSpPr>
        <p:spPr>
          <a:xfrm>
            <a:off x="472156" y="8875984"/>
            <a:ext cx="6217636" cy="1098190"/>
          </a:xfrm>
          <a:prstGeom prst="rect">
            <a:avLst/>
          </a:prstGeom>
        </p:spPr>
        <p:txBody>
          <a:bodyPr wrap="square" lIns="92202" tIns="46101" rIns="92202" bIns="46101">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859203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実際に両親学級を開催する場合には、イクメンプロジェクト公式サイトに掲載している、「企業版両親学級開催マニュアル」を参考してみてください。</a:t>
            </a:r>
            <a:endParaRPr kumimoji="1" lang="en-US" altLang="ja-JP" dirty="0"/>
          </a:p>
          <a:p>
            <a:r>
              <a:rPr kumimoji="1" lang="ja-JP" altLang="en-US" dirty="0"/>
              <a:t>また、両親学級の開催に使用できる資料や動画も公開していますので、自社で実施することが難しい場合には、こういったコンテンツを活用することも有効</a:t>
            </a:r>
            <a:r>
              <a:rPr kumimoji="1" lang="ja-JP" altLang="en-US"/>
              <a:t>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48</a:t>
            </a:fld>
            <a:endParaRPr lang="en-US" altLang="ja-JP" dirty="0"/>
          </a:p>
        </p:txBody>
      </p:sp>
    </p:spTree>
    <p:extLst>
      <p:ext uri="{BB962C8B-B14F-4D97-AF65-F5344CB8AC3E}">
        <p14:creationId xmlns:p14="http://schemas.microsoft.com/office/powerpoint/2010/main" val="352555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こちらは、男性の育児や家事に関する意識を世代別に比較したグラフです。</a:t>
            </a:r>
            <a:endParaRPr kumimoji="1" lang="en-US" altLang="ja-JP" dirty="0"/>
          </a:p>
          <a:p>
            <a:r>
              <a:rPr kumimoji="1" lang="ja-JP" altLang="en-US" dirty="0"/>
              <a:t>「育児や家事は誰の役割だと思うか」という問いに対して、</a:t>
            </a:r>
            <a:r>
              <a:rPr kumimoji="1" lang="en-US" altLang="ja-JP" dirty="0"/>
              <a:t>20</a:t>
            </a:r>
            <a:r>
              <a:rPr kumimoji="1" lang="ja-JP" altLang="en-US" dirty="0"/>
              <a:t>代～</a:t>
            </a:r>
            <a:r>
              <a:rPr kumimoji="1" lang="en-US" altLang="ja-JP" dirty="0"/>
              <a:t>30</a:t>
            </a:r>
            <a:r>
              <a:rPr kumimoji="1" lang="ja-JP" altLang="en-US" dirty="0"/>
              <a:t>代の男性は、「妻も夫も同様に行う」「どちらかできる方がすればよい」と考えている人が多いことがわかります。</a:t>
            </a:r>
            <a:endParaRPr kumimoji="1" lang="en-US" altLang="ja-JP" dirty="0"/>
          </a:p>
          <a:p>
            <a:endParaRPr kumimoji="1" lang="en-US" altLang="ja-JP" dirty="0"/>
          </a:p>
          <a:p>
            <a:r>
              <a:rPr kumimoji="1" lang="ja-JP" altLang="en-US" dirty="0"/>
              <a:t>一方、</a:t>
            </a:r>
            <a:r>
              <a:rPr kumimoji="1" lang="en-US" altLang="ja-JP" dirty="0"/>
              <a:t>50</a:t>
            </a:r>
            <a:r>
              <a:rPr kumimoji="1" lang="ja-JP" altLang="en-US" dirty="0"/>
              <a:t>代以上では、「妻の役割である」「基本的に妻の役割であり、夫はそれを手伝う程度」と考えている人が比較的多く、世代によって、家事や育児に関する考え方に大きな違いがあります。</a:t>
            </a:r>
            <a:endParaRPr kumimoji="1" lang="en-US" altLang="ja-JP" dirty="0"/>
          </a:p>
          <a:p>
            <a:endParaRPr kumimoji="1" lang="en-US" altLang="ja-JP" dirty="0"/>
          </a:p>
          <a:p>
            <a:r>
              <a:rPr kumimoji="1" lang="ja-JP" altLang="en-US" dirty="0"/>
              <a:t>（備考）</a:t>
            </a:r>
            <a:endParaRPr kumimoji="1" lang="en-US" altLang="ja-JP" dirty="0"/>
          </a:p>
          <a:p>
            <a:r>
              <a:rPr kumimoji="1" lang="ja-JP" altLang="en-US" dirty="0"/>
              <a:t>設問「あなたは、家庭ての育児や家事は、だれの役割だと思いますか。この中から</a:t>
            </a:r>
            <a:r>
              <a:rPr kumimoji="1" lang="en-US" altLang="ja-JP" dirty="0"/>
              <a:t>1</a:t>
            </a:r>
            <a:r>
              <a:rPr kumimoji="1" lang="ja-JP" altLang="en-US" dirty="0"/>
              <a:t>つ選んでください。」</a:t>
            </a:r>
            <a:endParaRPr kumimoji="1" lang="en-US" altLang="ja-JP" dirty="0"/>
          </a:p>
          <a:p>
            <a:r>
              <a:rPr kumimoji="1" lang="ja-JP" altLang="en-US" dirty="0"/>
              <a:t>（ア）妻の役割である、（イ）基本的に妻の役割であり、夫はそれを手伝う程度、（ウ）妻も夫も同様に行う、（エ）基本的に夫の役割であり、妻はそれを手伝う程度、（オ）夫の役割である、（カ）どちらか、できる人がすればよい、その他、わからないに対する回答。</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3918289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49</a:t>
            </a:fld>
            <a:endParaRPr lang="en-US" altLang="ja-JP" dirty="0"/>
          </a:p>
        </p:txBody>
      </p:sp>
    </p:spTree>
    <p:extLst>
      <p:ext uri="{BB962C8B-B14F-4D97-AF65-F5344CB8AC3E}">
        <p14:creationId xmlns:p14="http://schemas.microsoft.com/office/powerpoint/2010/main" val="3449988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仕事と育児の両立のためには、良好な職場環境が必要です。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仕事と育児の両立、ワーク・ライフ・バランスの取れる職場を作っていってください。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50</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51</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皆さんの職場で育児休業取得者が出ることにあった時、以下の事柄について考えて、自らの職場を良くするために何ができるかを考えてみましょう。</a:t>
            </a:r>
            <a:endParaRPr lang="en-US" altLang="ja-JP" sz="1100" dirty="0"/>
          </a:p>
          <a:p>
            <a:pPr>
              <a:spcBef>
                <a:spcPts val="0"/>
              </a:spcBef>
            </a:pPr>
            <a:endParaRPr lang="en-US" altLang="ja-JP" sz="1100" dirty="0"/>
          </a:p>
          <a:p>
            <a:pPr>
              <a:spcBef>
                <a:spcPts val="0"/>
              </a:spcBef>
            </a:pPr>
            <a:r>
              <a:rPr lang="ja-JP" altLang="en-US" sz="1100" dirty="0"/>
              <a:t>・チームとしてどのような対応が必要か。</a:t>
            </a:r>
            <a:endParaRPr lang="en-US" altLang="ja-JP" sz="1100" dirty="0"/>
          </a:p>
          <a:p>
            <a:pPr>
              <a:spcBef>
                <a:spcPts val="0"/>
              </a:spcBef>
            </a:pPr>
            <a:endParaRPr lang="en-US" altLang="ja-JP" sz="1100" dirty="0"/>
          </a:p>
          <a:p>
            <a:pPr>
              <a:spcBef>
                <a:spcPts val="0"/>
              </a:spcBef>
            </a:pPr>
            <a:r>
              <a:rPr lang="ja-JP" altLang="en-US" sz="1100" dirty="0"/>
              <a:t>・個人としてどのような対応ができるか。</a:t>
            </a:r>
            <a:endParaRPr lang="en-US" altLang="ja-JP" sz="1100" dirty="0"/>
          </a:p>
          <a:p>
            <a:pPr>
              <a:spcBef>
                <a:spcPts val="0"/>
              </a:spcBef>
            </a:pPr>
            <a:endParaRPr lang="en-US" altLang="ja-JP" sz="1100" dirty="0"/>
          </a:p>
          <a:p>
            <a:pPr>
              <a:spcBef>
                <a:spcPts val="0"/>
              </a:spcBef>
            </a:pPr>
            <a:r>
              <a:rPr lang="ja-JP" altLang="en-US" sz="1100" dirty="0"/>
              <a:t>・会社、上司にどのような対応をしてもらいたいか。</a:t>
            </a: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52</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53</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54</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a:t>
            </a:r>
            <a:r>
              <a:rPr lang="ja-JP" altLang="en-US" sz="1100" dirty="0">
                <a:solidFill>
                  <a:srgbClr val="FF0000"/>
                </a:solidFill>
              </a:rPr>
              <a:t>され</a:t>
            </a:r>
            <a:r>
              <a:rPr lang="ja-JP" altLang="en-US" sz="1100" dirty="0"/>
              <a:t>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76900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このような男性の育児休業ですが、男性の育休取得を推進する上で、企業における経営課題が障壁となっていることもあるでしょう。</a:t>
            </a:r>
            <a:endParaRPr lang="en-US" altLang="ja-JP" sz="1100" dirty="0"/>
          </a:p>
          <a:p>
            <a:pPr algn="just" eaLnBrk="1">
              <a:spcBef>
                <a:spcPts val="0"/>
              </a:spcBef>
            </a:pPr>
            <a:r>
              <a:rPr lang="ja-JP" altLang="en-US" sz="1100" dirty="0"/>
              <a:t>ここでは、この企業の課題を見てみたいと思います。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このグラフは、中小企業を対象として行ったアンケートで「売り上げ拡大における課題」と聞いた結果です。</a:t>
            </a:r>
            <a:endParaRPr lang="en-US" altLang="ja-JP" sz="1100" dirty="0"/>
          </a:p>
          <a:p>
            <a:pPr algn="just" eaLnBrk="1">
              <a:spcBef>
                <a:spcPts val="0"/>
              </a:spcBef>
            </a:pPr>
            <a:r>
              <a:rPr lang="ja-JP" altLang="en-US" sz="1100" dirty="0"/>
              <a:t>人材不足、製品・サービス・技術の不足、知識・ノウハウの不足 といった、「人」に関する事柄を課題として挙げている企業が多数を占めていることがわかります。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特に近年は人材不足が叫ばれており、企業における喫緊の課題と言えます。</a:t>
            </a:r>
            <a:endParaRPr lang="en-US" altLang="ja-JP" sz="1100" dirty="0"/>
          </a:p>
          <a:p>
            <a:pPr algn="just" eaLnBrk="1">
              <a:spcBef>
                <a:spcPts val="0"/>
              </a:spcBef>
            </a:pP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104473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続けて企業の経営課題です。</a:t>
            </a:r>
            <a:endParaRPr lang="en-US" altLang="ja-JP" sz="1100" dirty="0"/>
          </a:p>
          <a:p>
            <a:pPr algn="just" eaLnBrk="1">
              <a:spcBef>
                <a:spcPts val="0"/>
              </a:spcBef>
            </a:pPr>
            <a:r>
              <a:rPr lang="ja-JP" altLang="en-US" sz="1100" dirty="0"/>
              <a:t>こちらは男性の</a:t>
            </a:r>
            <a:r>
              <a:rPr lang="en-US" altLang="ja-JP" sz="1100" dirty="0"/>
              <a:t>1</a:t>
            </a:r>
            <a:r>
              <a:rPr lang="ja-JP" altLang="en-US" sz="1100" dirty="0"/>
              <a:t>週間における就業時間を示しています。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週間の就業時間が</a:t>
            </a:r>
            <a:r>
              <a:rPr lang="en-US" altLang="ja-JP" sz="1100" dirty="0"/>
              <a:t>60</a:t>
            </a:r>
            <a:r>
              <a:rPr lang="ja-JP" altLang="en-US" sz="1100" dirty="0"/>
              <a:t>時間以上となっている割合は全年齢の平均で８</a:t>
            </a:r>
            <a:r>
              <a:rPr lang="en-US" altLang="ja-JP" sz="1100" dirty="0"/>
              <a:t>%</a:t>
            </a:r>
            <a:r>
              <a:rPr lang="ja-JP" altLang="en-US" sz="1100" dirty="0" err="1"/>
              <a:t>、</a:t>
            </a:r>
            <a:r>
              <a:rPr lang="ja-JP" altLang="en-US" sz="1100" dirty="0"/>
              <a:t>特に子育て世代である</a:t>
            </a:r>
            <a:r>
              <a:rPr lang="en-US" altLang="ja-JP" sz="1100" dirty="0"/>
              <a:t>30</a:t>
            </a:r>
            <a:r>
              <a:rPr lang="ja-JP" altLang="en-US" sz="1100" dirty="0"/>
              <a:t>代～</a:t>
            </a:r>
            <a:r>
              <a:rPr lang="en-US" altLang="ja-JP" sz="1100" dirty="0"/>
              <a:t>40</a:t>
            </a:r>
            <a:r>
              <a:rPr lang="ja-JP" altLang="en-US" sz="1100" dirty="0"/>
              <a:t>代は</a:t>
            </a:r>
            <a:r>
              <a:rPr lang="en-US" altLang="ja-JP" sz="1100" dirty="0"/>
              <a:t>10%</a:t>
            </a:r>
            <a:r>
              <a:rPr lang="ja-JP" altLang="en-US" sz="1100" dirty="0"/>
              <a:t>程度となっており、時間外労働の常態化や長時間労働を抑制していくことが必要と考えられます。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こういった経営課題は、「ムリ」だと思えば難しいものになってしまいますが、何らかのきっかけをもって対策に取り組めば、もちろん簡単にとはいきませんが、解決することができると思います。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男性の育児休業取得をきっかけに、こうした経営課題に取り組んだ企業もあります。</a:t>
            </a:r>
            <a:endParaRPr lang="en-US" altLang="ja-JP" sz="1100" dirty="0"/>
          </a:p>
          <a:p>
            <a:pPr algn="just" eaLnBrk="1">
              <a:spcBef>
                <a:spcPts val="0"/>
              </a:spcBef>
            </a:pPr>
            <a:r>
              <a:rPr lang="ja-JP" altLang="en-US" sz="1100" dirty="0"/>
              <a:t>このセミナーでは、そのための具体的な方策などをご紹介したいと思います。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それでは、育児休業取得を進めるには、どのような課題があるのでしょうか。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「代替要員の確保」「男性自身に育児休業を取る意識がない」は事業所、従業員共にその割合が高くなっています。</a:t>
            </a:r>
            <a:endParaRPr lang="en-US" altLang="ja-JP" sz="1100" dirty="0"/>
          </a:p>
          <a:p>
            <a:pPr algn="just" eaLnBrk="1">
              <a:spcBef>
                <a:spcPts val="0"/>
              </a:spcBef>
            </a:pPr>
            <a:r>
              <a:rPr lang="ja-JP" altLang="en-US" sz="1100" dirty="0"/>
              <a:t>代替要員の確保が難しい職場では、一人の人が、一つの仕事を集中して実施するのではなく、日ごろから仕事を分担して進め、複数の人が複数の仕事に取り組む環境を作ることで、互いにカバーしあえる環境を構築することが重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一方で、グラフ中央下部の「職場がそのような雰囲気ではない」「キャリア形成において不利になる懸念」は、事業所が課題と感じている割合は少ない反面、男性従業員の</a:t>
            </a:r>
            <a:r>
              <a:rPr lang="en-US" altLang="ja-JP" sz="1100" dirty="0"/>
              <a:t>1/3</a:t>
            </a:r>
            <a:r>
              <a:rPr lang="ja-JP" altLang="en-US" sz="1100" dirty="0"/>
              <a:t>程度は課題と認識しており、事業所と従業員の認識のギャップが見て取れます。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2024/3/8</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sp>
        <p:nvSpPr>
          <p:cNvPr id="4" name="タイトル 1">
            <a:extLst>
              <a:ext uri="{FF2B5EF4-FFF2-40B4-BE49-F238E27FC236}">
                <a16:creationId xmlns:a16="http://schemas.microsoft.com/office/drawing/2014/main" id="{D380D79C-614A-861F-A325-64BA4B3B5F79}"/>
              </a:ext>
            </a:extLst>
          </p:cNvPr>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
        <p:nvSpPr>
          <p:cNvPr id="5" name="テキスト ボックス 11">
            <a:extLst>
              <a:ext uri="{FF2B5EF4-FFF2-40B4-BE49-F238E27FC236}">
                <a16:creationId xmlns:a16="http://schemas.microsoft.com/office/drawing/2014/main" id="{FDCE0C2B-675E-3181-0E64-7B2E073DEB8B}"/>
              </a:ext>
            </a:extLst>
          </p:cNvPr>
          <p:cNvSpPr txBox="1">
            <a:spLocks noChangeArrowheads="1"/>
          </p:cNvSpPr>
          <p:nvPr userDrawn="1"/>
        </p:nvSpPr>
        <p:spPr bwMode="auto">
          <a:xfrm>
            <a:off x="3151189" y="1935165"/>
            <a:ext cx="917575" cy="384721"/>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900" dirty="0"/>
          </a:p>
        </p:txBody>
      </p:sp>
      <p:sp>
        <p:nvSpPr>
          <p:cNvPr id="6" name="タイトル 1">
            <a:extLst>
              <a:ext uri="{FF2B5EF4-FFF2-40B4-BE49-F238E27FC236}">
                <a16:creationId xmlns:a16="http://schemas.microsoft.com/office/drawing/2014/main" id="{00BC524A-5DC4-2990-F314-37937E3847C0}"/>
              </a:ext>
            </a:extLst>
          </p:cNvPr>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7" name="サブタイトル 2">
            <a:extLst>
              <a:ext uri="{FF2B5EF4-FFF2-40B4-BE49-F238E27FC236}">
                <a16:creationId xmlns:a16="http://schemas.microsoft.com/office/drawing/2014/main" id="{403C9CC5-75C0-7234-603E-7A2BE264BA04}"/>
              </a:ext>
            </a:extLst>
          </p:cNvPr>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5" indent="0" algn="ctr">
              <a:buNone/>
              <a:defRPr>
                <a:solidFill>
                  <a:schemeClr val="tx1">
                    <a:tint val="75000"/>
                  </a:schemeClr>
                </a:solidFill>
              </a:defRPr>
            </a:lvl2pPr>
            <a:lvl3pPr marL="957811" indent="0" algn="ctr">
              <a:buNone/>
              <a:defRPr>
                <a:solidFill>
                  <a:schemeClr val="tx1">
                    <a:tint val="75000"/>
                  </a:schemeClr>
                </a:solidFill>
              </a:defRPr>
            </a:lvl3pPr>
            <a:lvl4pPr marL="1436716" indent="0" algn="ctr">
              <a:buNone/>
              <a:defRPr>
                <a:solidFill>
                  <a:schemeClr val="tx1">
                    <a:tint val="75000"/>
                  </a:schemeClr>
                </a:solidFill>
              </a:defRPr>
            </a:lvl4pPr>
            <a:lvl5pPr marL="1915620" indent="0" algn="ctr">
              <a:buNone/>
              <a:defRPr>
                <a:solidFill>
                  <a:schemeClr val="tx1">
                    <a:tint val="75000"/>
                  </a:schemeClr>
                </a:solidFill>
              </a:defRPr>
            </a:lvl5pPr>
            <a:lvl6pPr marL="2394525" indent="0" algn="ctr">
              <a:buNone/>
              <a:defRPr>
                <a:solidFill>
                  <a:schemeClr val="tx1">
                    <a:tint val="75000"/>
                  </a:schemeClr>
                </a:solidFill>
              </a:defRPr>
            </a:lvl6pPr>
            <a:lvl7pPr marL="2873431" indent="0" algn="ctr">
              <a:buNone/>
              <a:defRPr>
                <a:solidFill>
                  <a:schemeClr val="tx1">
                    <a:tint val="75000"/>
                  </a:schemeClr>
                </a:solidFill>
              </a:defRPr>
            </a:lvl7pPr>
            <a:lvl8pPr marL="3352336" indent="0" algn="ctr">
              <a:buNone/>
              <a:defRPr>
                <a:solidFill>
                  <a:schemeClr val="tx1">
                    <a:tint val="75000"/>
                  </a:schemeClr>
                </a:solidFill>
              </a:defRPr>
            </a:lvl8pPr>
            <a:lvl9pPr marL="3831241" indent="0" algn="ctr">
              <a:buNone/>
              <a:defRPr>
                <a:solidFill>
                  <a:schemeClr val="tx1">
                    <a:tint val="75000"/>
                  </a:schemeClr>
                </a:solidFill>
              </a:defRPr>
            </a:lvl9pPr>
          </a:lstStyle>
          <a:p>
            <a:r>
              <a:rPr lang="ja-JP" altLang="en-US" dirty="0"/>
              <a:t>マスター サブタイトルの書式設定</a:t>
            </a:r>
          </a:p>
        </p:txBody>
      </p:sp>
      <p:sp>
        <p:nvSpPr>
          <p:cNvPr id="8" name="テキスト プレースホルダー 18">
            <a:extLst>
              <a:ext uri="{FF2B5EF4-FFF2-40B4-BE49-F238E27FC236}">
                <a16:creationId xmlns:a16="http://schemas.microsoft.com/office/drawing/2014/main" id="{F64ACD0F-6EE0-95C9-266E-45D63CAC92C0}"/>
              </a:ext>
            </a:extLst>
          </p:cNvPr>
          <p:cNvSpPr>
            <a:spLocks noGrp="1"/>
          </p:cNvSpPr>
          <p:nvPr>
            <p:ph type="body" sz="quarter" idx="12"/>
          </p:nvPr>
        </p:nvSpPr>
        <p:spPr>
          <a:xfrm>
            <a:off x="1365404" y="4496831"/>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0" name="テキスト プレースホルダー 18">
            <a:extLst>
              <a:ext uri="{FF2B5EF4-FFF2-40B4-BE49-F238E27FC236}">
                <a16:creationId xmlns:a16="http://schemas.microsoft.com/office/drawing/2014/main" id="{BB009853-7471-ED7B-8001-A7E99574D618}"/>
              </a:ext>
            </a:extLst>
          </p:cNvPr>
          <p:cNvSpPr>
            <a:spLocks noGrp="1"/>
          </p:cNvSpPr>
          <p:nvPr>
            <p:ph type="body" sz="quarter" idx="15"/>
          </p:nvPr>
        </p:nvSpPr>
        <p:spPr>
          <a:xfrm>
            <a:off x="1365404"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pic>
        <p:nvPicPr>
          <p:cNvPr id="11" name="Picture 2" descr="\\NAS01m\user$\R176070\デスクトップ\logo.png">
            <a:extLst>
              <a:ext uri="{FF2B5EF4-FFF2-40B4-BE49-F238E27FC236}">
                <a16:creationId xmlns:a16="http://schemas.microsoft.com/office/drawing/2014/main" id="{90ECAC4C-B2B0-EC92-CCCA-87873F2786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3" y="514826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C6F1A85E-F64D-C834-4CC2-9B12B89B1A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544" y="5878499"/>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cxnSp>
        <p:nvCxnSpPr>
          <p:cNvPr id="2" name="直線コネクタ 1">
            <a:extLst>
              <a:ext uri="{FF2B5EF4-FFF2-40B4-BE49-F238E27FC236}">
                <a16:creationId xmlns:a16="http://schemas.microsoft.com/office/drawing/2014/main" id="{854A750A-25BB-E132-0DA1-D524A2547D49}"/>
              </a:ext>
            </a:extLst>
          </p:cNvPr>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572E54D8-4535-37A5-EEB8-5A98B9AE0ACD}"/>
              </a:ext>
            </a:extLst>
          </p:cNvPr>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11" name="コンテンツ プレースホルダー 2">
            <a:extLst>
              <a:ext uri="{FF2B5EF4-FFF2-40B4-BE49-F238E27FC236}">
                <a16:creationId xmlns:a16="http://schemas.microsoft.com/office/drawing/2014/main" id="{A81985BC-5866-AA36-EDF7-708BBC098758}"/>
              </a:ext>
            </a:extLst>
          </p:cNvPr>
          <p:cNvSpPr>
            <a:spLocks noGrp="1"/>
          </p:cNvSpPr>
          <p:nvPr>
            <p:ph idx="1"/>
          </p:nvPr>
        </p:nvSpPr>
        <p:spPr>
          <a:xfrm>
            <a:off x="495301" y="1260477"/>
            <a:ext cx="8928100" cy="3965575"/>
          </a:xfrm>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2" name="タイトル 3">
            <a:extLst>
              <a:ext uri="{FF2B5EF4-FFF2-40B4-BE49-F238E27FC236}">
                <a16:creationId xmlns:a16="http://schemas.microsoft.com/office/drawing/2014/main" id="{8CC79342-B7C1-D069-60EA-E75EA81912B5}"/>
              </a:ext>
            </a:extLst>
          </p:cNvPr>
          <p:cNvSpPr>
            <a:spLocks noGrp="1"/>
          </p:cNvSpPr>
          <p:nvPr>
            <p:ph type="title"/>
          </p:nvPr>
        </p:nvSpPr>
        <p:spPr>
          <a:xfrm>
            <a:off x="495300" y="274638"/>
            <a:ext cx="8915400" cy="647700"/>
          </a:xfrm>
        </p:spPr>
        <p:txBody>
          <a:bodyPr/>
          <a:lstStyle>
            <a:lvl1pPr>
              <a:defRPr>
                <a:solidFill>
                  <a:schemeClr val="bg1"/>
                </a:solidFill>
              </a:defRPr>
            </a:lvl1pPr>
          </a:lstStyle>
          <a:p>
            <a:r>
              <a:rPr lang="ja-JP" altLang="en-US" dirty="0"/>
              <a:t>マスター タイトルの書式設定</a:t>
            </a:r>
          </a:p>
        </p:txBody>
      </p:sp>
      <p:sp>
        <p:nvSpPr>
          <p:cNvPr id="13" name="スライド番号プレースホルダー 11">
            <a:extLst>
              <a:ext uri="{FF2B5EF4-FFF2-40B4-BE49-F238E27FC236}">
                <a16:creationId xmlns:a16="http://schemas.microsoft.com/office/drawing/2014/main" id="{01E3605D-23FC-1F07-ECD9-B2F5E7651A65}"/>
              </a:ext>
            </a:extLst>
          </p:cNvPr>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14" name="Picture 5" descr="\\NAS01m\user$\R176070\デスクトップ\bnr_w234.jpg">
            <a:extLst>
              <a:ext uri="{FF2B5EF4-FFF2-40B4-BE49-F238E27FC236}">
                <a16:creationId xmlns:a16="http://schemas.microsoft.com/office/drawing/2014/main" id="{2AD63682-DE1D-EFE4-2074-C8C486217B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E50DD785-5E80-8BED-3C28-931E94E0DF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350" y="6437218"/>
            <a:ext cx="1353727" cy="444405"/>
          </a:xfrm>
          <a:prstGeom prst="rect">
            <a:avLst/>
          </a:prstGeom>
        </p:spPr>
      </p:pic>
      <p:sp>
        <p:nvSpPr>
          <p:cNvPr id="16" name="正方形/長方形 15">
            <a:extLst>
              <a:ext uri="{FF2B5EF4-FFF2-40B4-BE49-F238E27FC236}">
                <a16:creationId xmlns:a16="http://schemas.microsoft.com/office/drawing/2014/main" id="{612088EA-5BC4-892B-3CC1-62CDACFF0A4D}"/>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3" name="タイトル 1">
            <a:extLst>
              <a:ext uri="{FF2B5EF4-FFF2-40B4-BE49-F238E27FC236}">
                <a16:creationId xmlns:a16="http://schemas.microsoft.com/office/drawing/2014/main" id="{130FD84B-E3FF-E235-2600-795CB673D505}"/>
              </a:ext>
            </a:extLst>
          </p:cNvPr>
          <p:cNvSpPr>
            <a:spLocks noGrp="1"/>
          </p:cNvSpPr>
          <p:nvPr>
            <p:ph type="title"/>
          </p:nvPr>
        </p:nvSpPr>
        <p:spPr>
          <a:xfrm>
            <a:off x="974725" y="2598041"/>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4" name="タイトル 1">
            <a:extLst>
              <a:ext uri="{FF2B5EF4-FFF2-40B4-BE49-F238E27FC236}">
                <a16:creationId xmlns:a16="http://schemas.microsoft.com/office/drawing/2014/main" id="{35465DE9-A259-01F3-5C46-28D68B320E3B}"/>
              </a:ext>
            </a:extLst>
          </p:cNvPr>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5" name="Picture 2" descr="\\NAS01m\user$\R176070\デスクトップ\logo.png">
            <a:extLst>
              <a:ext uri="{FF2B5EF4-FFF2-40B4-BE49-F238E27FC236}">
                <a16:creationId xmlns:a16="http://schemas.microsoft.com/office/drawing/2014/main" id="{AAD80E7D-7B68-4C7E-B968-AE0E9A079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6487" y="472154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B22A000C-9746-AFE6-ABBC-FC3089368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4278" y="5451779"/>
            <a:ext cx="2366002" cy="776718"/>
          </a:xfrm>
          <a:prstGeom prst="rect">
            <a:avLst/>
          </a:prstGeom>
        </p:spPr>
      </p:pic>
      <p:sp>
        <p:nvSpPr>
          <p:cNvPr id="10" name="正方形/長方形 9">
            <a:extLst>
              <a:ext uri="{FF2B5EF4-FFF2-40B4-BE49-F238E27FC236}">
                <a16:creationId xmlns:a16="http://schemas.microsoft.com/office/drawing/2014/main" id="{86BC985D-AFC0-1D19-C963-3382E2176B2B}"/>
              </a:ext>
            </a:extLst>
          </p:cNvPr>
          <p:cNvSpPr/>
          <p:nvPr userDrawn="1"/>
        </p:nvSpPr>
        <p:spPr>
          <a:xfrm>
            <a:off x="0" y="3994836"/>
            <a:ext cx="9906000" cy="36036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2024/3/8</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8354684-EEB4-472C-9CCE-B01417F8E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2" y="6030687"/>
            <a:ext cx="2307351" cy="757464"/>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2024/3/8</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D465C580-625F-4405-95A3-78FCE7B1E6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902" y="6030687"/>
            <a:ext cx="2307351" cy="757464"/>
          </a:xfrm>
          <a:prstGeom prst="rect">
            <a:avLst/>
          </a:prstGeom>
        </p:spPr>
      </p:pic>
      <p:sp>
        <p:nvSpPr>
          <p:cNvPr id="6" name="タイトル 1">
            <a:extLst>
              <a:ext uri="{FF2B5EF4-FFF2-40B4-BE49-F238E27FC236}">
                <a16:creationId xmlns:a16="http://schemas.microsoft.com/office/drawing/2014/main" id="{8ECAE733-36EE-40DA-30EB-11EA4AD4852B}"/>
              </a:ext>
            </a:extLst>
          </p:cNvPr>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Tree>
    <p:extLst>
      <p:ext uri="{BB962C8B-B14F-4D97-AF65-F5344CB8AC3E}">
        <p14:creationId xmlns:p14="http://schemas.microsoft.com/office/powerpoint/2010/main" val="314426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spTree>
    <p:extLst>
      <p:ext uri="{BB962C8B-B14F-4D97-AF65-F5344CB8AC3E}">
        <p14:creationId xmlns:p14="http://schemas.microsoft.com/office/powerpoint/2010/main" val="326369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2024/3/8</a:t>
            </a:fld>
            <a:endParaRPr lang="ja-JP" altLang="en-US"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C80CE1A-6091-4FE6-8E64-E7F189815F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7"/>
            <a:ext cx="1377352" cy="452161"/>
          </a:xfrm>
          <a:prstGeom prst="rect">
            <a:avLst/>
          </a:prstGeom>
        </p:spPr>
      </p:pic>
    </p:spTree>
    <p:extLst>
      <p:ext uri="{BB962C8B-B14F-4D97-AF65-F5344CB8AC3E}">
        <p14:creationId xmlns:p14="http://schemas.microsoft.com/office/powerpoint/2010/main" val="376502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2024/3/8</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7.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7.wdp"/></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8.png"/><Relationship Id="rId4" Type="http://schemas.microsoft.com/office/2007/relationships/hdphoto" Target="../media/hdphoto7.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mhlw.go.jp/chosakuken/" TargetMode="External"/><Relationship Id="rId7" Type="http://schemas.openxmlformats.org/officeDocument/2006/relationships/image" Target="../media/image29.gi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モニター, テレビ, 座る, 画面 が含まれている画像&#10;&#10;自動的に生成された説明">
            <a:extLst>
              <a:ext uri="{FF2B5EF4-FFF2-40B4-BE49-F238E27FC236}">
                <a16:creationId xmlns:a16="http://schemas.microsoft.com/office/drawing/2014/main" id="{02B4FCA1-7635-7EBD-6C6C-EF92A54DBB2A}"/>
              </a:ext>
            </a:extLst>
          </p:cNvPr>
          <p:cNvPicPr>
            <a:picLocks noChangeAspect="1"/>
          </p:cNvPicPr>
          <p:nvPr/>
        </p:nvPicPr>
        <p:blipFill>
          <a:blip r:embed="rId3"/>
          <a:stretch>
            <a:fillRect/>
          </a:stretch>
        </p:blipFill>
        <p:spPr>
          <a:xfrm>
            <a:off x="2201641" y="-269065"/>
            <a:ext cx="5502718" cy="4127039"/>
          </a:xfrm>
          <a:prstGeom prst="rect">
            <a:avLst/>
          </a:prstGeom>
        </p:spPr>
      </p:pic>
      <p:sp>
        <p:nvSpPr>
          <p:cNvPr id="4" name="テキスト ボックス 3">
            <a:extLst>
              <a:ext uri="{FF2B5EF4-FFF2-40B4-BE49-F238E27FC236}">
                <a16:creationId xmlns:a16="http://schemas.microsoft.com/office/drawing/2014/main" id="{C16AFD6E-CA83-2707-40DD-6CFA5404FA7E}"/>
              </a:ext>
            </a:extLst>
          </p:cNvPr>
          <p:cNvSpPr txBox="1"/>
          <p:nvPr/>
        </p:nvSpPr>
        <p:spPr>
          <a:xfrm>
            <a:off x="1706790" y="3032256"/>
            <a:ext cx="6439583" cy="793487"/>
          </a:xfrm>
          <a:prstGeom prst="rect">
            <a:avLst/>
          </a:prstGeom>
          <a:noFill/>
          <a:ln>
            <a:noFill/>
          </a:ln>
        </p:spPr>
        <p:txBody>
          <a:bodyPr wrap="none" rtlCol="0" anchor="b">
            <a:spAutoFit/>
          </a:bodyPr>
          <a:lstStyle/>
          <a:p>
            <a:pPr>
              <a:lnSpc>
                <a:spcPct val="150000"/>
              </a:lnSpc>
            </a:pPr>
            <a:r>
              <a:rPr lang="ja-JP" altLang="en-US" sz="3600" b="1" dirty="0">
                <a:solidFill>
                  <a:schemeClr val="tx1">
                    <a:lumMod val="65000"/>
                    <a:lumOff val="35000"/>
                  </a:schemeClr>
                </a:solidFill>
                <a:latin typeface="MS Gothic" panose="020B0609070205080204" pitchFamily="49" charset="-128"/>
                <a:ea typeface="MS Gothic" panose="020B0609070205080204" pitchFamily="49" charset="-128"/>
              </a:rPr>
              <a:t>男性の育休取得促進 研修資料</a:t>
            </a:r>
            <a:endParaRPr lang="en-US" altLang="ja-JP" sz="3600" b="1" dirty="0">
              <a:solidFill>
                <a:schemeClr val="tx1">
                  <a:lumMod val="65000"/>
                  <a:lumOff val="35000"/>
                </a:schemeClr>
              </a:solidFill>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EB16BEAF-AC85-DB4B-B0E9-E95A48C8DAE7}"/>
              </a:ext>
            </a:extLst>
          </p:cNvPr>
          <p:cNvSpPr txBox="1"/>
          <p:nvPr/>
        </p:nvSpPr>
        <p:spPr>
          <a:xfrm>
            <a:off x="2476500" y="2702007"/>
            <a:ext cx="4953000" cy="514436"/>
          </a:xfrm>
          <a:prstGeom prst="rect">
            <a:avLst/>
          </a:prstGeom>
          <a:noFill/>
          <a:ln>
            <a:noFill/>
          </a:ln>
        </p:spPr>
        <p:txBody>
          <a:bodyPr wrap="square">
            <a:spAutoFit/>
          </a:bodyPr>
          <a:lstStyle/>
          <a:p>
            <a:pPr algn="ctr">
              <a:lnSpc>
                <a:spcPct val="150000"/>
              </a:lnSpc>
            </a:pP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r>
              <a:rPr lang="ja-JP" altLang="en-US" sz="2167" b="1" dirty="0">
                <a:solidFill>
                  <a:schemeClr val="tx1">
                    <a:lumMod val="65000"/>
                    <a:lumOff val="35000"/>
                  </a:schemeClr>
                </a:solidFill>
                <a:latin typeface="MS Gothic" panose="020B0609070205080204" pitchFamily="49" charset="-128"/>
                <a:ea typeface="MS Gothic" panose="020B0609070205080204" pitchFamily="49" charset="-128"/>
              </a:rPr>
              <a:t>イクメンプロジェクト</a:t>
            </a:r>
            <a:r>
              <a:rPr lang="en-US" altLang="ja-JP" sz="2167" b="1" dirty="0">
                <a:solidFill>
                  <a:schemeClr val="tx1">
                    <a:lumMod val="65000"/>
                    <a:lumOff val="35000"/>
                  </a:schemeClr>
                </a:solidFill>
                <a:latin typeface="MS Gothic" panose="020B0609070205080204" pitchFamily="49" charset="-128"/>
                <a:ea typeface="MS Gothic" panose="020B0609070205080204" pitchFamily="49" charset="-128"/>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1AF4C1C4-B11E-4DBB-8DFD-0E4E680EAEDD}"/>
              </a:ext>
            </a:extLst>
          </p:cNvPr>
          <p:cNvGraphicFramePr>
            <a:graphicFrameLocks/>
          </p:cNvGraphicFramePr>
          <p:nvPr/>
        </p:nvGraphicFramePr>
        <p:xfrm>
          <a:off x="495299" y="1392918"/>
          <a:ext cx="8822871" cy="334623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a:extLst>
              <a:ext uri="{FF2B5EF4-FFF2-40B4-BE49-F238E27FC236}">
                <a16:creationId xmlns:a16="http://schemas.microsoft.com/office/drawing/2014/main" id="{EC3BBE85-9621-61CB-AE2E-7C9534481312}"/>
              </a:ext>
            </a:extLst>
          </p:cNvPr>
          <p:cNvSpPr/>
          <p:nvPr/>
        </p:nvSpPr>
        <p:spPr>
          <a:xfrm>
            <a:off x="6652927" y="2368245"/>
            <a:ext cx="2915235" cy="1347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6E7D57EE-1922-7BD6-280E-2DF59998C984}"/>
              </a:ext>
            </a:extLst>
          </p:cNvPr>
          <p:cNvSpPr/>
          <p:nvPr/>
        </p:nvSpPr>
        <p:spPr>
          <a:xfrm>
            <a:off x="6652927" y="2698050"/>
            <a:ext cx="3079327" cy="1347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a:xfrm>
            <a:off x="495300" y="290633"/>
            <a:ext cx="9387609" cy="647700"/>
          </a:xfrm>
        </p:spPr>
        <p:txBody>
          <a:bodyPr anchor="ctr"/>
          <a:lstStyle/>
          <a:p>
            <a:r>
              <a:rPr kumimoji="1" lang="en-US" altLang="ja-JP" sz="2400" dirty="0">
                <a:latin typeface="Meiryo" panose="020B0604030504040204" pitchFamily="34" charset="-128"/>
                <a:ea typeface="Meiryo" panose="020B0604030504040204" pitchFamily="34" charset="-128"/>
              </a:rPr>
              <a:t> 1-7 </a:t>
            </a:r>
            <a:r>
              <a:rPr lang="en-US" altLang="ja-JP" sz="2400" dirty="0">
                <a:latin typeface="Meiryo" panose="020B0604030504040204" pitchFamily="34" charset="-128"/>
                <a:ea typeface="Meiryo" panose="020B0604030504040204" pitchFamily="34" charset="-128"/>
              </a:rPr>
              <a:t>   </a:t>
            </a:r>
            <a:r>
              <a:rPr lang="ja-JP" altLang="en-US" sz="2400" spc="-100" dirty="0">
                <a:solidFill>
                  <a:schemeClr val="tx1"/>
                </a:solidFill>
                <a:latin typeface="Meiryo" panose="020B0604030504040204" pitchFamily="34" charset="-128"/>
                <a:ea typeface="Meiryo" panose="020B0604030504040204" pitchFamily="34" charset="-128"/>
              </a:rPr>
              <a:t>男性の育児休業取得における課題②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a:pPr>
                <a:defRPr/>
              </a:pPr>
              <a:t>9</a:t>
            </a:fld>
            <a:endParaRPr lang="en-US" altLang="ja-JP" sz="1600" dirty="0"/>
          </a:p>
        </p:txBody>
      </p:sp>
      <p:sp>
        <p:nvSpPr>
          <p:cNvPr id="2" name="正方形/長方形 1"/>
          <p:cNvSpPr/>
          <p:nvPr/>
        </p:nvSpPr>
        <p:spPr>
          <a:xfrm>
            <a:off x="648677" y="4644726"/>
            <a:ext cx="4175350" cy="307777"/>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出典：内閣府経済社会総合研究所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New ESRI Working Paper No.39</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「男性の育児休業取得が働き方、家事・育児参画、夫婦関係等に与える影響」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テキスト ボックス 13"/>
          <p:cNvSpPr txBox="1"/>
          <p:nvPr/>
        </p:nvSpPr>
        <p:spPr>
          <a:xfrm>
            <a:off x="3449675" y="1112742"/>
            <a:ext cx="2914117" cy="306467"/>
          </a:xfrm>
          <a:prstGeom prst="roundRect">
            <a:avLst/>
          </a:prstGeom>
          <a:solidFill>
            <a:schemeClr val="bg1">
              <a:lumMod val="85000"/>
            </a:schemeClr>
          </a:solidFill>
        </p:spPr>
        <p:txBody>
          <a:bodyPr wrap="square" rtlCol="0">
            <a:spAutoFit/>
          </a:bodyPr>
          <a:lstStyle/>
          <a:p>
            <a:pPr algn="ctr"/>
            <a:r>
              <a:rPr lang="ja-JP" altLang="en-US" sz="1200" b="1" spc="300" dirty="0">
                <a:latin typeface="Arial"/>
              </a:rPr>
              <a:t>休業中の業務の引継ぎ内容</a:t>
            </a:r>
          </a:p>
        </p:txBody>
      </p:sp>
      <p:sp>
        <p:nvSpPr>
          <p:cNvPr id="25" name="角丸四角形 24"/>
          <p:cNvSpPr/>
          <p:nvPr/>
        </p:nvSpPr>
        <p:spPr>
          <a:xfrm>
            <a:off x="3419345" y="1570344"/>
            <a:ext cx="1890656" cy="2160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9" name="正方形/長方形 8">
            <a:extLst>
              <a:ext uri="{FF2B5EF4-FFF2-40B4-BE49-F238E27FC236}">
                <a16:creationId xmlns:a16="http://schemas.microsoft.com/office/drawing/2014/main" id="{F147C2EB-78F2-372D-76A2-8C5BDF34ECF8}"/>
              </a:ext>
            </a:extLst>
          </p:cNvPr>
          <p:cNvSpPr/>
          <p:nvPr/>
        </p:nvSpPr>
        <p:spPr>
          <a:xfrm>
            <a:off x="1209303" y="4608532"/>
            <a:ext cx="8201397" cy="18554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36000" rtlCol="0" anchor="ctr" anchorCtr="0"/>
          <a:lstStyle/>
          <a:p>
            <a:pPr>
              <a:lnSpc>
                <a:spcPct val="150000"/>
              </a:lnSpc>
            </a:pP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日頃から組織的に従業員が不在時の体制を整え、仕事の進め方や</a:t>
            </a:r>
            <a:endParaRPr lang="en-US" altLang="ja-JP" sz="2100" b="1" dirty="0">
              <a:solidFill>
                <a:srgbClr val="C00000"/>
              </a:solidFill>
              <a:latin typeface="Meiryo" panose="020B0604030504040204" pitchFamily="34" charset="-128"/>
              <a:ea typeface="Meiryo" panose="020B0604030504040204" pitchFamily="34" charset="-128"/>
              <a:cs typeface="Meiryo UI" panose="020B0604030504040204" pitchFamily="50" charset="-128"/>
            </a:endParaRPr>
          </a:p>
          <a:p>
            <a:pPr>
              <a:lnSpc>
                <a:spcPct val="150000"/>
              </a:lnSpc>
            </a:pP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業務の分担を工夫し、多能工化などを進めておく</a:t>
            </a:r>
            <a:r>
              <a:rPr lang="ja-JP" altLang="en-US" sz="2100" dirty="0">
                <a:solidFill>
                  <a:schemeClr val="tx1"/>
                </a:solidFill>
                <a:latin typeface="Meiryo" panose="020B0604030504040204" pitchFamily="34" charset="-128"/>
                <a:ea typeface="Meiryo" panose="020B0604030504040204" pitchFamily="34" charset="-128"/>
                <a:cs typeface="Meiryo UI" panose="020B0604030504040204" pitchFamily="50" charset="-128"/>
              </a:rPr>
              <a:t>ことが必要</a:t>
            </a:r>
            <a:endParaRPr lang="en-US" altLang="ja-JP" sz="2100"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F12C97C3-07DC-F975-527C-A5E37805C129}"/>
              </a:ext>
            </a:extLst>
          </p:cNvPr>
          <p:cNvSpPr txBox="1"/>
          <p:nvPr/>
        </p:nvSpPr>
        <p:spPr>
          <a:xfrm>
            <a:off x="6571467" y="2139986"/>
            <a:ext cx="3648615" cy="800219"/>
          </a:xfrm>
          <a:prstGeom prst="rect">
            <a:avLst/>
          </a:prstGeom>
          <a:noFill/>
        </p:spPr>
        <p:txBody>
          <a:bodyPr wrap="square" rtlCol="0">
            <a:spAutoFit/>
          </a:bodyPr>
          <a:lstStyle/>
          <a:p>
            <a:pPr>
              <a:lnSpc>
                <a:spcPct val="150000"/>
              </a:lnSpc>
            </a:pPr>
            <a:r>
              <a:rPr lang="ja-JP" altLang="en-US" sz="1600" b="1" spc="-100" dirty="0">
                <a:latin typeface="Meiryo" panose="020B0604030504040204" pitchFamily="34" charset="-128"/>
                <a:ea typeface="Meiryo" panose="020B0604030504040204" pitchFamily="34" charset="-128"/>
                <a:cs typeface="Meiryo UI" panose="020B0604030504040204" pitchFamily="50" charset="-128"/>
              </a:rPr>
              <a:t>・休業中の業務の引継ぎは</a:t>
            </a:r>
            <a:endParaRPr lang="en-US" altLang="ja-JP" sz="1600" b="1" spc="-100" dirty="0">
              <a:latin typeface="Meiryo" panose="020B0604030504040204" pitchFamily="34" charset="-128"/>
              <a:ea typeface="Meiryo" panose="020B0604030504040204" pitchFamily="34" charset="-128"/>
              <a:cs typeface="Meiryo UI" panose="020B0604030504040204" pitchFamily="50" charset="-128"/>
            </a:endParaRPr>
          </a:p>
          <a:p>
            <a:pPr>
              <a:lnSpc>
                <a:spcPct val="150000"/>
              </a:lnSpc>
            </a:pPr>
            <a:r>
              <a:rPr lang="ja-JP" altLang="en-US" sz="1600" b="1" spc="-100" dirty="0">
                <a:solidFill>
                  <a:srgbClr val="C00000"/>
                </a:solidFill>
                <a:latin typeface="Meiryo" panose="020B0604030504040204" pitchFamily="34" charset="-128"/>
                <a:ea typeface="Meiryo" panose="020B0604030504040204" pitchFamily="34" charset="-128"/>
                <a:cs typeface="Meiryo UI" panose="020B0604030504040204" pitchFamily="50" charset="-128"/>
              </a:rPr>
              <a:t>「同じ部門の正社員」</a:t>
            </a:r>
            <a:r>
              <a:rPr lang="ja-JP" altLang="en-US" sz="1600" b="1" spc="-100" dirty="0">
                <a:latin typeface="Meiryo" panose="020B0604030504040204" pitchFamily="34" charset="-128"/>
                <a:ea typeface="Meiryo" panose="020B0604030504040204" pitchFamily="34" charset="-128"/>
                <a:cs typeface="Meiryo UI" panose="020B0604030504040204" pitchFamily="50" charset="-128"/>
              </a:rPr>
              <a:t>が最も多い</a:t>
            </a:r>
            <a:endParaRPr lang="en-US" altLang="ja-JP" sz="1600" b="1" spc="-100" dirty="0">
              <a:latin typeface="Meiryo" panose="020B0604030504040204" pitchFamily="34" charset="-128"/>
              <a:ea typeface="Meiryo" panose="020B0604030504040204" pitchFamily="34"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CB70AA7C-2A32-75DE-514C-501985AC3CC6}"/>
              </a:ext>
            </a:extLst>
          </p:cNvPr>
          <p:cNvGrpSpPr/>
          <p:nvPr/>
        </p:nvGrpSpPr>
        <p:grpSpPr>
          <a:xfrm>
            <a:off x="495300" y="5394433"/>
            <a:ext cx="546659" cy="283648"/>
            <a:chOff x="3834492" y="6554518"/>
            <a:chExt cx="546659" cy="283648"/>
          </a:xfrm>
        </p:grpSpPr>
        <p:sp>
          <p:nvSpPr>
            <p:cNvPr id="23" name="山形 22">
              <a:extLst>
                <a:ext uri="{FF2B5EF4-FFF2-40B4-BE49-F238E27FC236}">
                  <a16:creationId xmlns:a16="http://schemas.microsoft.com/office/drawing/2014/main" id="{09B2F771-5835-F612-4765-CAEF54D0C7A8}"/>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山形 25">
              <a:extLst>
                <a:ext uri="{FF2B5EF4-FFF2-40B4-BE49-F238E27FC236}">
                  <a16:creationId xmlns:a16="http://schemas.microsoft.com/office/drawing/2014/main" id="{9D81AC66-A0A7-1AE0-E504-96B2EDD873A4}"/>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山形 26">
              <a:extLst>
                <a:ext uri="{FF2B5EF4-FFF2-40B4-BE49-F238E27FC236}">
                  <a16:creationId xmlns:a16="http://schemas.microsoft.com/office/drawing/2014/main" id="{721CC891-CD33-0DAD-9718-3C56A7E21AAA}"/>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11663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68B8A36-BDBE-AD0B-FAE1-519CCE994073}"/>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fontScale="925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solidFill>
                  <a:schemeClr val="bg1"/>
                </a:solidFill>
                <a:latin typeface="Meiryo" panose="020B0604030504040204" pitchFamily="34" charset="-128"/>
                <a:ea typeface="Meiryo" panose="020B0604030504040204" pitchFamily="34" charset="-128"/>
              </a:rPr>
              <a:t>　育児休業取得・</a:t>
            </a:r>
            <a:endParaRPr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lang="ja-JP" altLang="en-US" sz="2800" b="1" spc="300" dirty="0">
                <a:solidFill>
                  <a:schemeClr val="bg1"/>
                </a:solidFill>
                <a:latin typeface="Meiryo" panose="020B0604030504040204" pitchFamily="34" charset="-128"/>
                <a:ea typeface="Meiryo" panose="020B0604030504040204" pitchFamily="34" charset="-128"/>
              </a:rPr>
              <a:t>仕事と育児の両立のメリット</a:t>
            </a:r>
            <a:endParaRPr lang="ja-JP" altLang="en-US" sz="2600" b="1" spc="300"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3F81C6A5-C1E2-D9A6-7DFB-04D4F1F230CD}"/>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3B50FDAB-AD35-8435-8AE4-C9C96F91E293}"/>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dirty="0">
                <a:solidFill>
                  <a:srgbClr val="C00000"/>
                </a:solidFill>
                <a:latin typeface="Meiryo" panose="020B0604030504040204" pitchFamily="34" charset="-128"/>
                <a:ea typeface="Meiryo" panose="020B0604030504040204" pitchFamily="34" charset="-128"/>
              </a:rPr>
              <a:t>第二章　</a:t>
            </a:r>
            <a:endParaRPr lang="ja-JP" altLang="en-US" sz="2058" b="1" dirty="0">
              <a:solidFill>
                <a:srgbClr val="C00000"/>
              </a:solidFill>
              <a:latin typeface="Meiryo" panose="020B0604030504040204" pitchFamily="34" charset="-128"/>
              <a:ea typeface="Meiryo" panose="020B0604030504040204" pitchFamily="34" charset="-128"/>
            </a:endParaRPr>
          </a:p>
        </p:txBody>
      </p:sp>
      <p:sp>
        <p:nvSpPr>
          <p:cNvPr id="8" name="スライド番号プレースホルダー 3">
            <a:extLst>
              <a:ext uri="{FF2B5EF4-FFF2-40B4-BE49-F238E27FC236}">
                <a16:creationId xmlns:a16="http://schemas.microsoft.com/office/drawing/2014/main" id="{3177B261-89FF-8EB2-4733-CEBB027A1F93}"/>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10</a:t>
            </a:fld>
            <a:endParaRPr lang="en-US" altLang="ja-JP" sz="1600" dirty="0"/>
          </a:p>
        </p:txBody>
      </p:sp>
    </p:spTree>
    <p:extLst>
      <p:ext uri="{BB962C8B-B14F-4D97-AF65-F5344CB8AC3E}">
        <p14:creationId xmlns:p14="http://schemas.microsoft.com/office/powerpoint/2010/main" val="308740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8401" y="283380"/>
            <a:ext cx="8915400" cy="647700"/>
          </a:xfrm>
        </p:spPr>
        <p:txBody>
          <a:bodyPr/>
          <a:lstStyle/>
          <a:p>
            <a:r>
              <a:rPr lang="en-US" altLang="ja-JP" sz="2400" dirty="0">
                <a:latin typeface="Meiryo" panose="020B0604030504040204" pitchFamily="34" charset="-128"/>
                <a:ea typeface="Meiryo" panose="020B0604030504040204" pitchFamily="34" charset="-128"/>
              </a:rPr>
              <a:t>2</a:t>
            </a:r>
            <a:r>
              <a:rPr kumimoji="1" lang="en-US" altLang="ja-JP" sz="2400" dirty="0">
                <a:latin typeface="Meiryo" panose="020B0604030504040204" pitchFamily="34" charset="-128"/>
                <a:ea typeface="Meiryo" panose="020B0604030504040204" pitchFamily="34" charset="-128"/>
              </a:rPr>
              <a:t>-1    </a:t>
            </a:r>
            <a:r>
              <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rPr>
              <a:t>育児休業取得者（男性）にとってのメリット</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11</a:t>
            </a:fld>
            <a:endParaRPr lang="en-US" altLang="ja-JP" sz="1600" dirty="0"/>
          </a:p>
        </p:txBody>
      </p:sp>
      <p:sp>
        <p:nvSpPr>
          <p:cNvPr id="7" name="角丸四角形 6"/>
          <p:cNvSpPr/>
          <p:nvPr/>
        </p:nvSpPr>
        <p:spPr>
          <a:xfrm>
            <a:off x="386400" y="1106308"/>
            <a:ext cx="9125900" cy="2290090"/>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044942" y="1106971"/>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ライフ（生活）面</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をきっかけに育児・家事を行うことで、育児・家事に主体的に取り組める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▶︎父親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が母親と同様に子育てをすることで、父親も必要とされる存在に</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子どもに必要とされていることを実感でき、自分に自信がつく</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の喜びや悩みを夫婦で共有することができる</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86400" y="3509556"/>
            <a:ext cx="9125900" cy="2637856"/>
          </a:xfrm>
          <a:prstGeom prst="roundRect">
            <a:avLst>
              <a:gd name="adj" fmla="val 1277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995349" y="3538994"/>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ワーク（仕事）面</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取得前には自分の仕事の棚卸しを実施</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業務のやり方を見直すきっかけに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取得後も育児・家事を行うには、限られた時間で成果を出すことが必要</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時間管理能力、効率的な働き方が身に付く！</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上司・同僚の協力で自身の生活が成り立っている」との想い</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・・・感謝の気持ちを持ち、</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E6F38E46-7AF2-B2E3-B6A8-19132694F0C7}"/>
              </a:ext>
            </a:extLst>
          </p:cNvPr>
          <p:cNvGrpSpPr/>
          <p:nvPr/>
        </p:nvGrpSpPr>
        <p:grpSpPr>
          <a:xfrm>
            <a:off x="463867" y="1614689"/>
            <a:ext cx="1607298" cy="630037"/>
            <a:chOff x="667476" y="1504761"/>
            <a:chExt cx="1607298" cy="630037"/>
          </a:xfrm>
        </p:grpSpPr>
        <p:sp>
          <p:nvSpPr>
            <p:cNvPr id="5" name="角丸四角形 4">
              <a:extLst>
                <a:ext uri="{FF2B5EF4-FFF2-40B4-BE49-F238E27FC236}">
                  <a16:creationId xmlns:a16="http://schemas.microsoft.com/office/drawing/2014/main" id="{A512D895-B9B0-89F7-0B55-17518F5EF938}"/>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7E11678C-2DB5-26AE-1040-99476C79203C}"/>
                </a:ext>
              </a:extLst>
            </p:cNvPr>
            <p:cNvGrpSpPr/>
            <p:nvPr/>
          </p:nvGrpSpPr>
          <p:grpSpPr>
            <a:xfrm>
              <a:off x="667476" y="1504761"/>
              <a:ext cx="1493768" cy="630037"/>
              <a:chOff x="667476" y="1504761"/>
              <a:chExt cx="1493768" cy="630037"/>
            </a:xfrm>
          </p:grpSpPr>
          <p:pic>
            <p:nvPicPr>
              <p:cNvPr id="8" name="図 7" descr="ダイアグラム&#10;&#10;自動的に生成された説明">
                <a:extLst>
                  <a:ext uri="{FF2B5EF4-FFF2-40B4-BE49-F238E27FC236}">
                    <a16:creationId xmlns:a16="http://schemas.microsoft.com/office/drawing/2014/main" id="{751E09A4-3638-72D6-3C96-610A2D7A1E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9" name="図 8" descr="図形&#10;&#10;中程度の精度で自動的に生成された説明">
                <a:extLst>
                  <a:ext uri="{FF2B5EF4-FFF2-40B4-BE49-F238E27FC236}">
                    <a16:creationId xmlns:a16="http://schemas.microsoft.com/office/drawing/2014/main" id="{7FCBDA5F-574B-DA12-54D3-BE6C039CE2EC}"/>
                  </a:ext>
                </a:extLst>
              </p:cNvPr>
              <p:cNvPicPr>
                <a:picLocks noChangeAspect="1"/>
              </p:cNvPicPr>
              <p:nvPr/>
            </p:nvPicPr>
            <p:blipFill>
              <a:blip r:embed="rId5"/>
              <a:stretch>
                <a:fillRect/>
              </a:stretch>
            </p:blipFill>
            <p:spPr>
              <a:xfrm>
                <a:off x="1234154" y="1623370"/>
                <a:ext cx="927090" cy="257291"/>
              </a:xfrm>
              <a:prstGeom prst="rect">
                <a:avLst/>
              </a:prstGeom>
            </p:spPr>
          </p:pic>
        </p:grpSp>
      </p:grpSp>
      <p:grpSp>
        <p:nvGrpSpPr>
          <p:cNvPr id="10" name="グループ化 9">
            <a:extLst>
              <a:ext uri="{FF2B5EF4-FFF2-40B4-BE49-F238E27FC236}">
                <a16:creationId xmlns:a16="http://schemas.microsoft.com/office/drawing/2014/main" id="{125EEB61-DBEE-3698-21AD-2C9E65E9CAA4}"/>
              </a:ext>
            </a:extLst>
          </p:cNvPr>
          <p:cNvGrpSpPr/>
          <p:nvPr/>
        </p:nvGrpSpPr>
        <p:grpSpPr>
          <a:xfrm>
            <a:off x="544893" y="3953728"/>
            <a:ext cx="1607298" cy="630037"/>
            <a:chOff x="667476" y="1504761"/>
            <a:chExt cx="1607298" cy="630037"/>
          </a:xfrm>
        </p:grpSpPr>
        <p:sp>
          <p:nvSpPr>
            <p:cNvPr id="11" name="角丸四角形 10">
              <a:extLst>
                <a:ext uri="{FF2B5EF4-FFF2-40B4-BE49-F238E27FC236}">
                  <a16:creationId xmlns:a16="http://schemas.microsoft.com/office/drawing/2014/main" id="{0E8D2D65-9D4A-A777-386B-01272C53923E}"/>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96879C05-AD13-BB5A-162E-3B9CFA13B235}"/>
                </a:ext>
              </a:extLst>
            </p:cNvPr>
            <p:cNvGrpSpPr/>
            <p:nvPr/>
          </p:nvGrpSpPr>
          <p:grpSpPr>
            <a:xfrm>
              <a:off x="667476" y="1504761"/>
              <a:ext cx="1493768" cy="630037"/>
              <a:chOff x="667476" y="1504761"/>
              <a:chExt cx="1493768" cy="630037"/>
            </a:xfrm>
          </p:grpSpPr>
          <p:pic>
            <p:nvPicPr>
              <p:cNvPr id="13" name="図 12" descr="ダイアグラム&#10;&#10;自動的に生成された説明">
                <a:extLst>
                  <a:ext uri="{FF2B5EF4-FFF2-40B4-BE49-F238E27FC236}">
                    <a16:creationId xmlns:a16="http://schemas.microsoft.com/office/drawing/2014/main" id="{ABFF94DD-0869-4283-8847-375F27D4BFA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14" name="図 13" descr="図形&#10;&#10;中程度の精度で自動的に生成された説明">
                <a:extLst>
                  <a:ext uri="{FF2B5EF4-FFF2-40B4-BE49-F238E27FC236}">
                    <a16:creationId xmlns:a16="http://schemas.microsoft.com/office/drawing/2014/main" id="{F9303CEA-7075-BC7F-D552-E0FA379ECA2C}"/>
                  </a:ext>
                </a:extLst>
              </p:cNvPr>
              <p:cNvPicPr>
                <a:picLocks noChangeAspect="1"/>
              </p:cNvPicPr>
              <p:nvPr/>
            </p:nvPicPr>
            <p:blipFill>
              <a:blip r:embed="rId5"/>
              <a:stretch>
                <a:fillRect/>
              </a:stretch>
            </p:blipFill>
            <p:spPr>
              <a:xfrm>
                <a:off x="1234154" y="1623370"/>
                <a:ext cx="927090" cy="257291"/>
              </a:xfrm>
              <a:prstGeom prst="rect">
                <a:avLst/>
              </a:prstGeom>
            </p:spPr>
          </p:pic>
        </p:grpSp>
      </p:grpSp>
    </p:spTree>
    <p:extLst>
      <p:ext uri="{BB962C8B-B14F-4D97-AF65-F5344CB8AC3E}">
        <p14:creationId xmlns:p14="http://schemas.microsoft.com/office/powerpoint/2010/main" val="195553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8136" y="295889"/>
            <a:ext cx="8915400" cy="647700"/>
          </a:xfrm>
        </p:spPr>
        <p:txBody>
          <a:bodyPr/>
          <a:lstStyle/>
          <a:p>
            <a:r>
              <a:rPr kumimoji="1" lang="en-US" altLang="ja-JP" sz="2400" dirty="0">
                <a:latin typeface="Meiryo" panose="020B0604030504040204" pitchFamily="34" charset="-128"/>
                <a:ea typeface="Meiryo" panose="020B0604030504040204" pitchFamily="34" charset="-128"/>
              </a:rPr>
              <a:t>2-2</a:t>
            </a:r>
            <a:r>
              <a:rPr kumimoji="1" lang="ja-JP" altLang="en-US" sz="2400" dirty="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rPr>
              <a:t>家族にとってのメリット</a:t>
            </a:r>
          </a:p>
        </p:txBody>
      </p:sp>
      <p:sp>
        <p:nvSpPr>
          <p:cNvPr id="14" name="正方形/長方形 13"/>
          <p:cNvSpPr/>
          <p:nvPr/>
        </p:nvSpPr>
        <p:spPr>
          <a:xfrm>
            <a:off x="2258627" y="1252935"/>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配偶者（妻）</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不安、ストレスの軽減などに好影響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▶︎就労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継続、昇進意欲、社会復帰への意欲の維持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258627" y="2746263"/>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夫婦関係</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が活発に・・・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良好な夫婦関係を構築</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育児だけでなく、家計も二人で担うことで、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経済的不安が軽減</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087835"/>
            <a:ext cx="9125900" cy="1440000"/>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400" y="2639981"/>
            <a:ext cx="9125900" cy="1297019"/>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下矢印 28"/>
          <p:cNvSpPr/>
          <p:nvPr/>
        </p:nvSpPr>
        <p:spPr>
          <a:xfrm>
            <a:off x="3361744" y="3796641"/>
            <a:ext cx="720000" cy="458500"/>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 name="雲 7"/>
          <p:cNvSpPr/>
          <p:nvPr/>
        </p:nvSpPr>
        <p:spPr>
          <a:xfrm rot="194478">
            <a:off x="6878262" y="1108693"/>
            <a:ext cx="2661606" cy="1563576"/>
          </a:xfrm>
          <a:prstGeom prst="cloud">
            <a:avLst/>
          </a:prstGeom>
          <a:solidFill>
            <a:srgbClr val="0070C0"/>
          </a:solidFill>
          <a:ln w="6350">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ts val="1600"/>
              </a:lnSpc>
              <a:buFont typeface="Arial" panose="020B0604020202020204" pitchFamily="34" charset="0"/>
              <a:buChar char="•"/>
            </a:pPr>
            <a:endParaRPr kumimoji="1" lang="ja-JP" altLang="en-US" sz="1200" dirty="0">
              <a:solidFill>
                <a:schemeClr val="bg1"/>
              </a:solidFill>
            </a:endParaRPr>
          </a:p>
        </p:txBody>
      </p:sp>
      <p:sp>
        <p:nvSpPr>
          <p:cNvPr id="5" name="テキスト ボックス 4"/>
          <p:cNvSpPr txBox="1"/>
          <p:nvPr/>
        </p:nvSpPr>
        <p:spPr>
          <a:xfrm>
            <a:off x="7222510" y="1342948"/>
            <a:ext cx="1959590" cy="1118255"/>
          </a:xfrm>
          <a:prstGeom prst="rect">
            <a:avLst/>
          </a:prstGeom>
          <a:noFill/>
        </p:spPr>
        <p:txBody>
          <a:bodyPr wrap="square" rIns="0" rtlCol="0">
            <a:spAutoFit/>
          </a:bodyPr>
          <a:lstStyle/>
          <a:p>
            <a:pPr marL="88900" indent="-88900">
              <a:lnSpc>
                <a:spcPts val="1600"/>
              </a:lnSpc>
              <a:buFont typeface="Arial" panose="020B0604020202020204" pitchFamily="34" charset="0"/>
              <a:buChar char="•"/>
            </a:pPr>
            <a:r>
              <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産後の妻の不安のピーク</a:t>
            </a:r>
            <a:br>
              <a:rPr kumimoji="1"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は、産後２週間</a:t>
            </a:r>
            <a:endParaRPr kumimoji="1"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1600"/>
              </a:lnSpc>
              <a:buFont typeface="Arial" panose="020B0604020202020204" pitchFamily="34" charset="0"/>
              <a:buChar char="•"/>
            </a:pP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母子のみで過ごす時間が</a:t>
            </a:r>
            <a:br>
              <a:rPr lang="en-US" altLang="ja-JP"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増え、産後３か月まで育児不安が強くなる場合がある</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6524956" y="1426173"/>
            <a:ext cx="213606" cy="213606"/>
          </a:xfrm>
          <a:prstGeom prst="ellipse">
            <a:avLst/>
          </a:prstGeom>
          <a:solidFill>
            <a:srgbClr val="0070C0"/>
          </a:solidFill>
          <a:ln w="635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6034074" y="1628535"/>
            <a:ext cx="108000" cy="108000"/>
          </a:xfrm>
          <a:prstGeom prst="ellipse">
            <a:avLst/>
          </a:prstGeom>
          <a:solidFill>
            <a:srgbClr val="0070C0"/>
          </a:solidFill>
          <a:ln w="635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円/楕円 76"/>
          <p:cNvSpPr/>
          <p:nvPr/>
        </p:nvSpPr>
        <p:spPr>
          <a:xfrm>
            <a:off x="6255848" y="1515138"/>
            <a:ext cx="144000" cy="144000"/>
          </a:xfrm>
          <a:prstGeom prst="ellipse">
            <a:avLst/>
          </a:prstGeom>
          <a:solidFill>
            <a:srgbClr val="0070C0"/>
          </a:solidFill>
          <a:ln w="635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角丸四角形 1">
            <a:extLst>
              <a:ext uri="{FF2B5EF4-FFF2-40B4-BE49-F238E27FC236}">
                <a16:creationId xmlns:a16="http://schemas.microsoft.com/office/drawing/2014/main" id="{E7662ADD-0E81-4AA7-2C4E-29F0ABF97BFA}"/>
              </a:ext>
            </a:extLst>
          </p:cNvPr>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a:extLst>
              <a:ext uri="{FF2B5EF4-FFF2-40B4-BE49-F238E27FC236}">
                <a16:creationId xmlns:a16="http://schemas.microsoft.com/office/drawing/2014/main" id="{CF054ABD-5517-3437-F832-C3DFE740728A}"/>
              </a:ext>
            </a:extLst>
          </p:cNvPr>
          <p:cNvSpPr/>
          <p:nvPr/>
        </p:nvSpPr>
        <p:spPr>
          <a:xfrm>
            <a:off x="702444" y="4124808"/>
            <a:ext cx="955250" cy="955250"/>
          </a:xfrm>
          <a:prstGeom prst="ellipse">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3">
            <a:extLst>
              <a:ext uri="{FF2B5EF4-FFF2-40B4-BE49-F238E27FC236}">
                <a16:creationId xmlns:a16="http://schemas.microsoft.com/office/drawing/2014/main" id="{83B54952-9DD1-5D76-EB0F-237894D8CB3D}"/>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12</a:t>
            </a:fld>
            <a:endParaRPr lang="en-US" altLang="ja-JP" sz="1600" dirty="0"/>
          </a:p>
        </p:txBody>
      </p:sp>
      <p:cxnSp>
        <p:nvCxnSpPr>
          <p:cNvPr id="10" name="直線コネクタ 9">
            <a:extLst>
              <a:ext uri="{FF2B5EF4-FFF2-40B4-BE49-F238E27FC236}">
                <a16:creationId xmlns:a16="http://schemas.microsoft.com/office/drawing/2014/main" id="{B116E374-7F17-EC66-256C-7CB54251C5D8}"/>
              </a:ext>
            </a:extLst>
          </p:cNvPr>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11" name="角丸四角形 10">
            <a:extLst>
              <a:ext uri="{FF2B5EF4-FFF2-40B4-BE49-F238E27FC236}">
                <a16:creationId xmlns:a16="http://schemas.microsoft.com/office/drawing/2014/main" id="{C02F63A8-3976-F7C5-1121-7088D16D72B5}"/>
              </a:ext>
            </a:extLst>
          </p:cNvPr>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12" name="角丸四角形 11">
            <a:extLst>
              <a:ext uri="{FF2B5EF4-FFF2-40B4-BE49-F238E27FC236}">
                <a16:creationId xmlns:a16="http://schemas.microsoft.com/office/drawing/2014/main" id="{6ACA1B00-4CBE-3B53-0622-10E2575E02C7}"/>
              </a:ext>
            </a:extLst>
          </p:cNvPr>
          <p:cNvSpPr/>
          <p:nvPr/>
        </p:nvSpPr>
        <p:spPr>
          <a:xfrm>
            <a:off x="1747081" y="4284033"/>
            <a:ext cx="3128896" cy="374571"/>
          </a:xfrm>
          <a:prstGeom prst="roundRect">
            <a:avLst/>
          </a:prstGeom>
          <a:solidFill>
            <a:srgbClr val="C000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A8518B1A-B045-2175-6F4C-099D70743FF4}"/>
              </a:ext>
            </a:extLst>
          </p:cNvPr>
          <p:cNvSpPr/>
          <p:nvPr/>
        </p:nvSpPr>
        <p:spPr>
          <a:xfrm>
            <a:off x="395423" y="4268826"/>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contourClr>
                <a:schemeClr val="accent2">
                  <a:tint val="20000"/>
                </a:schemeClr>
              </a:contourClr>
            </a:sp3d>
          </a:bodyPr>
          <a:lstStyle/>
          <a:p>
            <a:pPr algn="ct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a:t>
            </a: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生涯所得</a:t>
            </a:r>
            <a:endParaRPr lang="en-US" altLang="ja-JP"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に大きな</a:t>
            </a: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違い </a:t>
            </a:r>
            <a:endParaRPr lang="en-US" altLang="ja-JP" sz="1100" b="1" spc="50" baseline="3000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a:extLst>
              <a:ext uri="{FF2B5EF4-FFF2-40B4-BE49-F238E27FC236}">
                <a16:creationId xmlns:a16="http://schemas.microsoft.com/office/drawing/2014/main" id="{0F29E3F9-B04C-F4F3-59E9-58F42301EA6F}"/>
              </a:ext>
            </a:extLst>
          </p:cNvPr>
          <p:cNvGraphicFramePr>
            <a:graphicFrameLocks/>
          </p:cNvGraphicFramePr>
          <p:nvPr>
            <p:extLst>
              <p:ext uri="{D42A27DB-BD31-4B8C-83A1-F6EECF244321}">
                <p14:modId xmlns:p14="http://schemas.microsoft.com/office/powerpoint/2010/main" val="403975750"/>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05D5948E-9119-8BFC-4F3A-2C6E26DF93BB}"/>
              </a:ext>
            </a:extLst>
          </p:cNvPr>
          <p:cNvSpPr txBox="1"/>
          <p:nvPr/>
        </p:nvSpPr>
        <p:spPr>
          <a:xfrm>
            <a:off x="5385375" y="460009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18" name="テキスト ボックス 17">
            <a:extLst>
              <a:ext uri="{FF2B5EF4-FFF2-40B4-BE49-F238E27FC236}">
                <a16:creationId xmlns:a16="http://schemas.microsoft.com/office/drawing/2014/main" id="{B1FD50E9-2413-EBCA-6592-5FCADE572BCD}"/>
              </a:ext>
            </a:extLst>
          </p:cNvPr>
          <p:cNvSpPr txBox="1"/>
          <p:nvPr/>
        </p:nvSpPr>
        <p:spPr>
          <a:xfrm>
            <a:off x="6784195" y="460009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19" name="テキスト ボックス 18">
            <a:extLst>
              <a:ext uri="{FF2B5EF4-FFF2-40B4-BE49-F238E27FC236}">
                <a16:creationId xmlns:a16="http://schemas.microsoft.com/office/drawing/2014/main" id="{FBFC81C6-7F09-3444-0C2D-B843A0E95A8E}"/>
              </a:ext>
            </a:extLst>
          </p:cNvPr>
          <p:cNvSpPr txBox="1"/>
          <p:nvPr/>
        </p:nvSpPr>
        <p:spPr>
          <a:xfrm>
            <a:off x="8143196" y="459052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20" name="テキスト ボックス 19">
            <a:extLst>
              <a:ext uri="{FF2B5EF4-FFF2-40B4-BE49-F238E27FC236}">
                <a16:creationId xmlns:a16="http://schemas.microsoft.com/office/drawing/2014/main" id="{A4D40B5E-A143-8D7C-6E8C-EEE1DFFD4462}"/>
              </a:ext>
            </a:extLst>
          </p:cNvPr>
          <p:cNvSpPr txBox="1"/>
          <p:nvPr/>
        </p:nvSpPr>
        <p:spPr>
          <a:xfrm>
            <a:off x="8507465" y="462026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7AB7BF83-3E38-4960-56BB-E2F4AF10436A}"/>
              </a:ext>
            </a:extLst>
          </p:cNvPr>
          <p:cNvSpPr/>
          <p:nvPr/>
        </p:nvSpPr>
        <p:spPr>
          <a:xfrm>
            <a:off x="5149178" y="5595681"/>
            <a:ext cx="974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E4758E98-9550-3B8D-AA4D-3AB93673F3B1}"/>
              </a:ext>
            </a:extLst>
          </p:cNvPr>
          <p:cNvSpPr/>
          <p:nvPr/>
        </p:nvSpPr>
        <p:spPr>
          <a:xfrm>
            <a:off x="7535527" y="4971840"/>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0A5D3DA1-C7B3-524D-51A6-7315C9EB7146}"/>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4" name="円形吹き出し 23">
            <a:extLst>
              <a:ext uri="{FF2B5EF4-FFF2-40B4-BE49-F238E27FC236}">
                <a16:creationId xmlns:a16="http://schemas.microsoft.com/office/drawing/2014/main" id="{1BF3B69F-0C53-B1B2-F6CD-F4C57C56C533}"/>
              </a:ext>
            </a:extLst>
          </p:cNvPr>
          <p:cNvSpPr/>
          <p:nvPr/>
        </p:nvSpPr>
        <p:spPr>
          <a:xfrm>
            <a:off x="7751872" y="5322177"/>
            <a:ext cx="1853065" cy="920096"/>
          </a:xfrm>
          <a:prstGeom prst="wedgeEllipseCallout">
            <a:avLst>
              <a:gd name="adj1" fmla="val -63553"/>
              <a:gd name="adj2" fmla="val -47368"/>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2DAFFB0D-604B-DB98-AB77-63B61CE8D883}"/>
              </a:ext>
            </a:extLst>
          </p:cNvPr>
          <p:cNvSpPr txBox="1"/>
          <p:nvPr/>
        </p:nvSpPr>
        <p:spPr>
          <a:xfrm>
            <a:off x="7933494" y="5441812"/>
            <a:ext cx="1560042" cy="553998"/>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grpSp>
        <p:nvGrpSpPr>
          <p:cNvPr id="26" name="グループ化 25">
            <a:extLst>
              <a:ext uri="{FF2B5EF4-FFF2-40B4-BE49-F238E27FC236}">
                <a16:creationId xmlns:a16="http://schemas.microsoft.com/office/drawing/2014/main" id="{BB38F22D-461D-3D60-D1C8-9CDB0B7FECD1}"/>
              </a:ext>
            </a:extLst>
          </p:cNvPr>
          <p:cNvGrpSpPr/>
          <p:nvPr/>
        </p:nvGrpSpPr>
        <p:grpSpPr>
          <a:xfrm>
            <a:off x="551515" y="1426173"/>
            <a:ext cx="1570026" cy="630037"/>
            <a:chOff x="1855625" y="1052700"/>
            <a:chExt cx="2167858" cy="842141"/>
          </a:xfrm>
        </p:grpSpPr>
        <p:sp>
          <p:nvSpPr>
            <p:cNvPr id="27" name="角丸四角形 26">
              <a:extLst>
                <a:ext uri="{FF2B5EF4-FFF2-40B4-BE49-F238E27FC236}">
                  <a16:creationId xmlns:a16="http://schemas.microsoft.com/office/drawing/2014/main" id="{014D635B-2AED-6D5B-17BD-F4F3321DE9EC}"/>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descr="ダイアグラム&#10;&#10;自動的に生成された説明">
              <a:extLst>
                <a:ext uri="{FF2B5EF4-FFF2-40B4-BE49-F238E27FC236}">
                  <a16:creationId xmlns:a16="http://schemas.microsoft.com/office/drawing/2014/main" id="{8DB929BE-1262-726E-782C-5183D64A968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30" name="図 29" descr="図形&#10;&#10;中程度の精度で自動的に生成された説明">
              <a:extLst>
                <a:ext uri="{FF2B5EF4-FFF2-40B4-BE49-F238E27FC236}">
                  <a16:creationId xmlns:a16="http://schemas.microsoft.com/office/drawing/2014/main" id="{F66D8C05-EDF6-E180-2FCD-EBB87E71F731}"/>
                </a:ext>
              </a:extLst>
            </p:cNvPr>
            <p:cNvPicPr>
              <a:picLocks noChangeAspect="1"/>
            </p:cNvPicPr>
            <p:nvPr/>
          </p:nvPicPr>
          <p:blipFill>
            <a:blip r:embed="rId6"/>
            <a:stretch>
              <a:fillRect/>
            </a:stretch>
          </p:blipFill>
          <p:spPr>
            <a:xfrm>
              <a:off x="2636372" y="1169982"/>
              <a:ext cx="1387111" cy="372655"/>
            </a:xfrm>
            <a:prstGeom prst="rect">
              <a:avLst/>
            </a:prstGeom>
          </p:spPr>
        </p:pic>
      </p:grpSp>
      <p:grpSp>
        <p:nvGrpSpPr>
          <p:cNvPr id="31" name="グループ化 30">
            <a:extLst>
              <a:ext uri="{FF2B5EF4-FFF2-40B4-BE49-F238E27FC236}">
                <a16:creationId xmlns:a16="http://schemas.microsoft.com/office/drawing/2014/main" id="{3F35FEF2-CED8-EA7C-11D5-ED6FFA7F010A}"/>
              </a:ext>
            </a:extLst>
          </p:cNvPr>
          <p:cNvGrpSpPr/>
          <p:nvPr/>
        </p:nvGrpSpPr>
        <p:grpSpPr>
          <a:xfrm>
            <a:off x="535764" y="2981074"/>
            <a:ext cx="1570026" cy="630037"/>
            <a:chOff x="1855625" y="1052700"/>
            <a:chExt cx="2167858" cy="842141"/>
          </a:xfrm>
        </p:grpSpPr>
        <p:sp>
          <p:nvSpPr>
            <p:cNvPr id="32" name="角丸四角形 31">
              <a:extLst>
                <a:ext uri="{FF2B5EF4-FFF2-40B4-BE49-F238E27FC236}">
                  <a16:creationId xmlns:a16="http://schemas.microsoft.com/office/drawing/2014/main" id="{343DC956-8D84-03FC-DDAD-90CAC798C122}"/>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descr="ダイアグラム&#10;&#10;自動的に生成された説明">
              <a:extLst>
                <a:ext uri="{FF2B5EF4-FFF2-40B4-BE49-F238E27FC236}">
                  <a16:creationId xmlns:a16="http://schemas.microsoft.com/office/drawing/2014/main" id="{50053602-392E-E192-478F-A60688F9BAC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34" name="図 33" descr="図形&#10;&#10;中程度の精度で自動的に生成された説明">
              <a:extLst>
                <a:ext uri="{FF2B5EF4-FFF2-40B4-BE49-F238E27FC236}">
                  <a16:creationId xmlns:a16="http://schemas.microsoft.com/office/drawing/2014/main" id="{BB3BC9E1-2BD9-E4AF-BB3E-EBE9C7F74833}"/>
                </a:ext>
              </a:extLst>
            </p:cNvPr>
            <p:cNvPicPr>
              <a:picLocks noChangeAspect="1"/>
            </p:cNvPicPr>
            <p:nvPr/>
          </p:nvPicPr>
          <p:blipFill>
            <a:blip r:embed="rId6"/>
            <a:stretch>
              <a:fillRect/>
            </a:stretch>
          </p:blipFill>
          <p:spPr>
            <a:xfrm>
              <a:off x="2636372" y="1169982"/>
              <a:ext cx="1387111" cy="372655"/>
            </a:xfrm>
            <a:prstGeom prst="rect">
              <a:avLst/>
            </a:prstGeom>
          </p:spPr>
        </p:pic>
      </p:grpSp>
    </p:spTree>
    <p:extLst>
      <p:ext uri="{BB962C8B-B14F-4D97-AF65-F5344CB8AC3E}">
        <p14:creationId xmlns:p14="http://schemas.microsoft.com/office/powerpoint/2010/main" val="127593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1CB22FF6-3340-402C-418B-2D76F780DD5C}"/>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13</a:t>
            </a:fld>
            <a:endParaRPr lang="en-US" altLang="ja-JP" sz="1600" dirty="0"/>
          </a:p>
        </p:txBody>
      </p:sp>
      <p:sp>
        <p:nvSpPr>
          <p:cNvPr id="6" name="タイトル 2">
            <a:extLst>
              <a:ext uri="{FF2B5EF4-FFF2-40B4-BE49-F238E27FC236}">
                <a16:creationId xmlns:a16="http://schemas.microsoft.com/office/drawing/2014/main" id="{7F10BE71-D855-DB99-C9E9-31C8448FE181}"/>
              </a:ext>
            </a:extLst>
          </p:cNvPr>
          <p:cNvSpPr txBox="1">
            <a:spLocks/>
          </p:cNvSpPr>
          <p:nvPr/>
        </p:nvSpPr>
        <p:spPr bwMode="white">
          <a:xfrm>
            <a:off x="574382" y="26027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UI" panose="020B0604030504040204" pitchFamily="34" charset="-128"/>
                <a:ea typeface="Meiryo UI" panose="020B0604030504040204" pitchFamily="34" charset="-128"/>
              </a:rPr>
              <a:t>2-3</a:t>
            </a:r>
            <a:r>
              <a:rPr lang="en-US" altLang="ja-JP" sz="2400" dirty="0">
                <a:solidFill>
                  <a:schemeClr val="tx1"/>
                </a:solidFill>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男性の育児休業取得による職場への影響</a:t>
            </a:r>
          </a:p>
        </p:txBody>
      </p:sp>
      <p:sp>
        <p:nvSpPr>
          <p:cNvPr id="7" name="角丸四角形 6">
            <a:extLst>
              <a:ext uri="{FF2B5EF4-FFF2-40B4-BE49-F238E27FC236}">
                <a16:creationId xmlns:a16="http://schemas.microsoft.com/office/drawing/2014/main" id="{AA0DF357-D4B9-5729-0635-6A0DE760E5E2}"/>
              </a:ext>
            </a:extLst>
          </p:cNvPr>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8FF870BA-1474-E06C-39C8-F8C53F972A57}"/>
              </a:ext>
            </a:extLst>
          </p:cNvPr>
          <p:cNvSpPr txBox="1"/>
          <p:nvPr/>
        </p:nvSpPr>
        <p:spPr>
          <a:xfrm>
            <a:off x="1031425" y="1588575"/>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9" name="正方形/長方形 8">
            <a:extLst>
              <a:ext uri="{FF2B5EF4-FFF2-40B4-BE49-F238E27FC236}">
                <a16:creationId xmlns:a16="http://schemas.microsoft.com/office/drawing/2014/main" id="{C951EE3E-6E4A-3D5A-FECB-EA078859C127}"/>
              </a:ext>
            </a:extLst>
          </p:cNvPr>
          <p:cNvSpPr/>
          <p:nvPr/>
        </p:nvSpPr>
        <p:spPr>
          <a:xfrm>
            <a:off x="533400" y="104147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男性の育児休業取得者がいる（いた）職場では、さまざまな変化が！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48BE48A8-BC51-BD61-C136-00E02EF70052}"/>
              </a:ext>
            </a:extLst>
          </p:cNvPr>
          <p:cNvSpPr/>
          <p:nvPr/>
        </p:nvSpPr>
        <p:spPr>
          <a:xfrm>
            <a:off x="6558023" y="3071697"/>
            <a:ext cx="2894198" cy="7861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特に、男性の育休取得を「積極的に進めた」職場では、変化を実感する企業の割合が増加！</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239B266D-FD06-9671-5BF6-80270AB047BD}"/>
              </a:ext>
            </a:extLst>
          </p:cNvPr>
          <p:cNvSpPr/>
          <p:nvPr/>
        </p:nvSpPr>
        <p:spPr>
          <a:xfrm>
            <a:off x="7133861" y="3840791"/>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取り組む職場は、好影響がより大きく！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52EBA188-F4CB-AAE5-BBC6-AE22FF6CE584}"/>
              </a:ext>
            </a:extLst>
          </p:cNvPr>
          <p:cNvSpPr/>
          <p:nvPr/>
        </p:nvSpPr>
        <p:spPr>
          <a:xfrm>
            <a:off x="6530401" y="2958353"/>
            <a:ext cx="3048662" cy="2020371"/>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BD564110-F908-B61C-7725-73BECC5F4A33}"/>
              </a:ext>
            </a:extLst>
          </p:cNvPr>
          <p:cNvSpPr/>
          <p:nvPr/>
        </p:nvSpPr>
        <p:spPr>
          <a:xfrm>
            <a:off x="533399" y="5832056"/>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6" name="グラフ 15">
            <a:extLst>
              <a:ext uri="{FF2B5EF4-FFF2-40B4-BE49-F238E27FC236}">
                <a16:creationId xmlns:a16="http://schemas.microsoft.com/office/drawing/2014/main" id="{1ACB6C94-B199-D4F2-E8C6-762CD7E0A89E}"/>
              </a:ext>
            </a:extLst>
          </p:cNvPr>
          <p:cNvGraphicFramePr>
            <a:graphicFrameLocks noChangeAspect="1"/>
          </p:cNvGraphicFramePr>
          <p:nvPr>
            <p:extLst>
              <p:ext uri="{D42A27DB-BD31-4B8C-83A1-F6EECF244321}">
                <p14:modId xmlns:p14="http://schemas.microsoft.com/office/powerpoint/2010/main" val="923496016"/>
              </p:ext>
            </p:extLst>
          </p:nvPr>
        </p:nvGraphicFramePr>
        <p:xfrm>
          <a:off x="566795" y="1628345"/>
          <a:ext cx="6614566" cy="4213098"/>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グループ化 16">
            <a:extLst>
              <a:ext uri="{FF2B5EF4-FFF2-40B4-BE49-F238E27FC236}">
                <a16:creationId xmlns:a16="http://schemas.microsoft.com/office/drawing/2014/main" id="{DEF99999-31A8-3D0B-91BD-11ED3C35B8C4}"/>
              </a:ext>
            </a:extLst>
          </p:cNvPr>
          <p:cNvGrpSpPr/>
          <p:nvPr/>
        </p:nvGrpSpPr>
        <p:grpSpPr>
          <a:xfrm>
            <a:off x="6571778" y="4210534"/>
            <a:ext cx="546659" cy="283648"/>
            <a:chOff x="3834492" y="6554518"/>
            <a:chExt cx="546659" cy="283648"/>
          </a:xfrm>
        </p:grpSpPr>
        <p:sp>
          <p:nvSpPr>
            <p:cNvPr id="18" name="山形 17">
              <a:extLst>
                <a:ext uri="{FF2B5EF4-FFF2-40B4-BE49-F238E27FC236}">
                  <a16:creationId xmlns:a16="http://schemas.microsoft.com/office/drawing/2014/main" id="{127E522D-3E9A-8B88-D88D-045D9F61D7B1}"/>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山形 20">
              <a:extLst>
                <a:ext uri="{FF2B5EF4-FFF2-40B4-BE49-F238E27FC236}">
                  <a16:creationId xmlns:a16="http://schemas.microsoft.com/office/drawing/2014/main" id="{B6F3C057-5B97-C7F5-B886-E8C0E5E4B61D}"/>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山形 22">
              <a:extLst>
                <a:ext uri="{FF2B5EF4-FFF2-40B4-BE49-F238E27FC236}">
                  <a16:creationId xmlns:a16="http://schemas.microsoft.com/office/drawing/2014/main" id="{DC9688E9-EA74-592F-F83D-4531CDB334F7}"/>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33741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7470" y="303214"/>
            <a:ext cx="8861805" cy="647700"/>
          </a:xfrm>
        </p:spPr>
        <p:txBody>
          <a:bodyPr/>
          <a:lstStyle/>
          <a:p>
            <a:r>
              <a:rPr lang="en-US" altLang="ja-JP" sz="2400" dirty="0">
                <a:latin typeface="Meiryo" panose="020B0604030504040204" pitchFamily="34" charset="-128"/>
                <a:ea typeface="Meiryo" panose="020B0604030504040204" pitchFamily="34" charset="-128"/>
              </a:rPr>
              <a:t>2</a:t>
            </a:r>
            <a:r>
              <a:rPr kumimoji="1" lang="en-US" altLang="ja-JP" sz="2400" dirty="0">
                <a:latin typeface="Meiryo" panose="020B0604030504040204" pitchFamily="34" charset="-128"/>
                <a:ea typeface="Meiryo" panose="020B0604030504040204" pitchFamily="34" charset="-128"/>
              </a:rPr>
              <a:t>-4    </a:t>
            </a:r>
            <a:r>
              <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rPr>
              <a:t>企業・</a:t>
            </a:r>
            <a:r>
              <a:rPr lang="ja-JP" altLang="en-US" sz="2400" dirty="0">
                <a:solidFill>
                  <a:schemeClr val="tx1">
                    <a:lumMod val="75000"/>
                    <a:lumOff val="25000"/>
                  </a:schemeClr>
                </a:solidFill>
                <a:latin typeface="Meiryo" panose="020B0604030504040204" pitchFamily="34" charset="-128"/>
                <a:ea typeface="Meiryo" panose="020B0604030504040204" pitchFamily="34" charset="-128"/>
              </a:rPr>
              <a:t>職場にとって</a:t>
            </a:r>
            <a:r>
              <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rPr>
              <a:t>のメリット</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14</a:t>
            </a:fld>
            <a:endParaRPr lang="en-US" altLang="ja-JP" sz="1600" dirty="0"/>
          </a:p>
        </p:txBody>
      </p:sp>
      <p:sp>
        <p:nvSpPr>
          <p:cNvPr id="8" name="正方形/長方形 7"/>
          <p:cNvSpPr/>
          <p:nvPr/>
        </p:nvSpPr>
        <p:spPr>
          <a:xfrm>
            <a:off x="792515" y="1877952"/>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▶︎男性の育児参加への理解が深まり、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職場の雰囲気が変わる！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▶︎仕事の進め方を見直す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業務引継ぎの際に、</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業務の棚卸し・見える化を行うことで、「本当に必要な業務」がわかる</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業務マニュアルの作成等により、</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業務の属人化も排除</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▶︎仕事の効率性が向上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各人が「残業しない」との意識で業務を行うことで、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業務効率が向上、長時間労働の抑制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▶︎会社に対する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満足度・帰属意識の向上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加えて、会社の取組を公表・アピールすることで、企業イメージの向上や人材確保にも寄与</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従業員も経営者も納得した働き方改革は、</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人材不足解消に効果大</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▶︎従業員の多様な事情に配慮した制度の導入、取組実施により、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離職率が低下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従業員の定着率向上で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知識・ノウハウが蓄積すれば、業務効率も向上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90376" y="1306000"/>
            <a:ext cx="647448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男性の育児休業取得・仕事と育児の両立によるメリット！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545550D1-2883-2402-DA50-4198FA065DEB}"/>
              </a:ext>
            </a:extLst>
          </p:cNvPr>
          <p:cNvGrpSpPr/>
          <p:nvPr/>
        </p:nvGrpSpPr>
        <p:grpSpPr>
          <a:xfrm>
            <a:off x="662163" y="1191036"/>
            <a:ext cx="1607298" cy="630037"/>
            <a:chOff x="667476" y="1504761"/>
            <a:chExt cx="1607298" cy="630037"/>
          </a:xfrm>
        </p:grpSpPr>
        <p:sp>
          <p:nvSpPr>
            <p:cNvPr id="5" name="角丸四角形 4">
              <a:extLst>
                <a:ext uri="{FF2B5EF4-FFF2-40B4-BE49-F238E27FC236}">
                  <a16:creationId xmlns:a16="http://schemas.microsoft.com/office/drawing/2014/main" id="{0C2D1733-F94C-C277-0A6A-268DDACE69DF}"/>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A2607BE3-F297-33CE-02A7-088FABA9A768}"/>
                </a:ext>
              </a:extLst>
            </p:cNvPr>
            <p:cNvGrpSpPr/>
            <p:nvPr/>
          </p:nvGrpSpPr>
          <p:grpSpPr>
            <a:xfrm>
              <a:off x="667476" y="1504761"/>
              <a:ext cx="1493768" cy="630037"/>
              <a:chOff x="667476" y="1504761"/>
              <a:chExt cx="1493768" cy="630037"/>
            </a:xfrm>
          </p:grpSpPr>
          <p:pic>
            <p:nvPicPr>
              <p:cNvPr id="7" name="図 6" descr="ダイアグラム&#10;&#10;自動的に生成された説明">
                <a:extLst>
                  <a:ext uri="{FF2B5EF4-FFF2-40B4-BE49-F238E27FC236}">
                    <a16:creationId xmlns:a16="http://schemas.microsoft.com/office/drawing/2014/main" id="{D1BCD953-3F55-D528-0A04-F71321D01D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9" name="図 8" descr="図形&#10;&#10;中程度の精度で自動的に生成された説明">
                <a:extLst>
                  <a:ext uri="{FF2B5EF4-FFF2-40B4-BE49-F238E27FC236}">
                    <a16:creationId xmlns:a16="http://schemas.microsoft.com/office/drawing/2014/main" id="{EA3E46FF-F292-4554-18E0-02C4FF120E74}"/>
                  </a:ext>
                </a:extLst>
              </p:cNvPr>
              <p:cNvPicPr>
                <a:picLocks noChangeAspect="1"/>
              </p:cNvPicPr>
              <p:nvPr/>
            </p:nvPicPr>
            <p:blipFill>
              <a:blip r:embed="rId5"/>
              <a:stretch>
                <a:fillRect/>
              </a:stretch>
            </p:blipFill>
            <p:spPr>
              <a:xfrm>
                <a:off x="1234154" y="1623370"/>
                <a:ext cx="927090" cy="257291"/>
              </a:xfrm>
              <a:prstGeom prst="rect">
                <a:avLst/>
              </a:prstGeom>
            </p:spPr>
          </p:pic>
        </p:grpSp>
      </p:grpSp>
    </p:spTree>
    <p:extLst>
      <p:ext uri="{BB962C8B-B14F-4D97-AF65-F5344CB8AC3E}">
        <p14:creationId xmlns:p14="http://schemas.microsoft.com/office/powerpoint/2010/main" val="242994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242AE0F2-63CB-36BD-FDFB-000A05617EA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a:pPr>
                <a:defRPr/>
              </a:pPr>
              <a:t>15</a:t>
            </a:fld>
            <a:endParaRPr lang="en-US" altLang="ja-JP" sz="1600" dirty="0"/>
          </a:p>
        </p:txBody>
      </p:sp>
      <p:sp>
        <p:nvSpPr>
          <p:cNvPr id="5" name="角丸四角形 4">
            <a:extLst>
              <a:ext uri="{FF2B5EF4-FFF2-40B4-BE49-F238E27FC236}">
                <a16:creationId xmlns:a16="http://schemas.microsoft.com/office/drawing/2014/main" id="{B4908F69-27CE-3C0B-7AC7-E508F2379419}"/>
              </a:ext>
            </a:extLst>
          </p:cNvPr>
          <p:cNvSpPr/>
          <p:nvPr/>
        </p:nvSpPr>
        <p:spPr>
          <a:xfrm>
            <a:off x="425318" y="1065430"/>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E1C0FA5-69D7-B28A-DEAA-CEE90D9E1A28}"/>
              </a:ext>
            </a:extLst>
          </p:cNvPr>
          <p:cNvSpPr/>
          <p:nvPr/>
        </p:nvSpPr>
        <p:spPr>
          <a:xfrm>
            <a:off x="2142952" y="1164251"/>
            <a:ext cx="7408268" cy="14265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▶︎自分のライフスタイルや働き方を見直すきっかけに・・・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業務の平準化等により、自身のワーク・ライフ・バランスも向上！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お互いにサポートしあう関係が構築</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7" name="Rectangle 23">
            <a:extLst>
              <a:ext uri="{FF2B5EF4-FFF2-40B4-BE49-F238E27FC236}">
                <a16:creationId xmlns:a16="http://schemas.microsoft.com/office/drawing/2014/main" id="{6376625F-D7CD-5162-D464-9B4751DEB71C}"/>
              </a:ext>
            </a:extLst>
          </p:cNvPr>
          <p:cNvSpPr>
            <a:spLocks noChangeArrowheads="1"/>
          </p:cNvSpPr>
          <p:nvPr/>
        </p:nvSpPr>
        <p:spPr bwMode="auto">
          <a:xfrm>
            <a:off x="585302" y="2800350"/>
            <a:ext cx="8847475" cy="3579813"/>
          </a:xfrm>
          <a:prstGeom prst="roundRect">
            <a:avLst>
              <a:gd name="adj" fmla="val 7390"/>
            </a:avLst>
          </a:prstGeom>
          <a:noFill/>
          <a:ln w="19050">
            <a:solidFill>
              <a:srgbClr val="0070C0"/>
            </a:solidFill>
            <a:prstDash val="sysDot"/>
            <a:miter lim="800000"/>
            <a:headEnd/>
            <a:tailEnd/>
          </a:ln>
        </p:spPr>
        <p:txBody>
          <a:bodyPr wrap="none" anchor="ctr"/>
          <a:lstStyle/>
          <a:p>
            <a:endParaRPr lang="ja-JP" altLang="en-US" dirty="0">
              <a:latin typeface="Meriyo"/>
            </a:endParaRPr>
          </a:p>
        </p:txBody>
      </p:sp>
      <p:sp>
        <p:nvSpPr>
          <p:cNvPr id="10" name="Rectangle 2">
            <a:extLst>
              <a:ext uri="{FF2B5EF4-FFF2-40B4-BE49-F238E27FC236}">
                <a16:creationId xmlns:a16="http://schemas.microsoft.com/office/drawing/2014/main" id="{A35EBF92-88C2-8D34-0C6A-3CCC4B225E92}"/>
              </a:ext>
            </a:extLst>
          </p:cNvPr>
          <p:cNvSpPr txBox="1">
            <a:spLocks noChangeArrowheads="1"/>
          </p:cNvSpPr>
          <p:nvPr/>
        </p:nvSpPr>
        <p:spPr bwMode="auto">
          <a:xfrm>
            <a:off x="667476"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42154C21-CF82-809C-C8D7-D84286B8047D}"/>
              </a:ext>
            </a:extLst>
          </p:cNvPr>
          <p:cNvSpPr/>
          <p:nvPr/>
        </p:nvSpPr>
        <p:spPr>
          <a:xfrm>
            <a:off x="606574" y="5710689"/>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また、業務の棚卸しによる効率化も想定され、復職時には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47" name="角丸四角形 46">
            <a:extLst>
              <a:ext uri="{FF2B5EF4-FFF2-40B4-BE49-F238E27FC236}">
                <a16:creationId xmlns:a16="http://schemas.microsoft.com/office/drawing/2014/main" id="{7167389A-C18F-DEEF-D82E-0598602ACDF9}"/>
              </a:ext>
            </a:extLst>
          </p:cNvPr>
          <p:cNvSpPr/>
          <p:nvPr/>
        </p:nvSpPr>
        <p:spPr>
          <a:xfrm>
            <a:off x="1173137" y="3364955"/>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48" name="角丸四角形 47">
            <a:extLst>
              <a:ext uri="{FF2B5EF4-FFF2-40B4-BE49-F238E27FC236}">
                <a16:creationId xmlns:a16="http://schemas.microsoft.com/office/drawing/2014/main" id="{2F2252F1-EE7A-158E-C84C-A14BBA50BDB6}"/>
              </a:ext>
            </a:extLst>
          </p:cNvPr>
          <p:cNvSpPr/>
          <p:nvPr/>
        </p:nvSpPr>
        <p:spPr>
          <a:xfrm>
            <a:off x="1173137" y="3958041"/>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49" name="角丸四角形 48">
            <a:extLst>
              <a:ext uri="{FF2B5EF4-FFF2-40B4-BE49-F238E27FC236}">
                <a16:creationId xmlns:a16="http://schemas.microsoft.com/office/drawing/2014/main" id="{092C1585-0A91-4F76-5278-0747DFEA502F}"/>
              </a:ext>
            </a:extLst>
          </p:cNvPr>
          <p:cNvSpPr/>
          <p:nvPr/>
        </p:nvSpPr>
        <p:spPr>
          <a:xfrm>
            <a:off x="1173137"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50" name="角丸四角形 49">
            <a:extLst>
              <a:ext uri="{FF2B5EF4-FFF2-40B4-BE49-F238E27FC236}">
                <a16:creationId xmlns:a16="http://schemas.microsoft.com/office/drawing/2014/main" id="{7F10377C-8DA5-A745-BCB5-50E89E0AD641}"/>
              </a:ext>
            </a:extLst>
          </p:cNvPr>
          <p:cNvSpPr/>
          <p:nvPr/>
        </p:nvSpPr>
        <p:spPr>
          <a:xfrm>
            <a:off x="1173137" y="51224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51" name="テキスト ボックス 50">
            <a:extLst>
              <a:ext uri="{FF2B5EF4-FFF2-40B4-BE49-F238E27FC236}">
                <a16:creationId xmlns:a16="http://schemas.microsoft.com/office/drawing/2014/main" id="{298B17CD-07FD-D7E9-8BC4-1275A2536BD7}"/>
              </a:ext>
            </a:extLst>
          </p:cNvPr>
          <p:cNvSpPr txBox="1"/>
          <p:nvPr/>
        </p:nvSpPr>
        <p:spPr>
          <a:xfrm>
            <a:off x="3237390" y="3925913"/>
            <a:ext cx="627654" cy="523220"/>
          </a:xfrm>
          <a:prstGeom prst="rect">
            <a:avLst/>
          </a:prstGeom>
          <a:noFill/>
        </p:spPr>
        <p:txBody>
          <a:bodyPr wrap="square" rtlCol="0">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52" name="フリーフォーム 51">
            <a:extLst>
              <a:ext uri="{FF2B5EF4-FFF2-40B4-BE49-F238E27FC236}">
                <a16:creationId xmlns:a16="http://schemas.microsoft.com/office/drawing/2014/main" id="{25FF26A2-10B5-1DD2-4B3F-E6E8524C747E}"/>
              </a:ext>
            </a:extLst>
          </p:cNvPr>
          <p:cNvSpPr/>
          <p:nvPr/>
        </p:nvSpPr>
        <p:spPr>
          <a:xfrm flipH="1">
            <a:off x="998223" y="3213915"/>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二等辺三角形 28">
            <a:extLst>
              <a:ext uri="{FF2B5EF4-FFF2-40B4-BE49-F238E27FC236}">
                <a16:creationId xmlns:a16="http://schemas.microsoft.com/office/drawing/2014/main" id="{363B82BB-E7EF-4C0B-843F-58572C4BD2B5}"/>
              </a:ext>
            </a:extLst>
          </p:cNvPr>
          <p:cNvSpPr/>
          <p:nvPr/>
        </p:nvSpPr>
        <p:spPr>
          <a:xfrm rot="5400000">
            <a:off x="3168381" y="4379785"/>
            <a:ext cx="1678269" cy="208852"/>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右矢印 53">
            <a:extLst>
              <a:ext uri="{FF2B5EF4-FFF2-40B4-BE49-F238E27FC236}">
                <a16:creationId xmlns:a16="http://schemas.microsoft.com/office/drawing/2014/main" id="{2D44C891-CD71-1C9E-19E1-129AAF755797}"/>
              </a:ext>
            </a:extLst>
          </p:cNvPr>
          <p:cNvSpPr/>
          <p:nvPr/>
        </p:nvSpPr>
        <p:spPr>
          <a:xfrm>
            <a:off x="2887026" y="4008015"/>
            <a:ext cx="405206" cy="338554"/>
          </a:xfrm>
          <a:prstGeom prst="rightArrow">
            <a:avLst/>
          </a:prstGeom>
          <a:solidFill>
            <a:srgbClr val="FF0000"/>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a:extLst>
              <a:ext uri="{FF2B5EF4-FFF2-40B4-BE49-F238E27FC236}">
                <a16:creationId xmlns:a16="http://schemas.microsoft.com/office/drawing/2014/main" id="{4886AC3C-6A5B-627A-C9B5-4EF4F21DF9BF}"/>
              </a:ext>
            </a:extLst>
          </p:cNvPr>
          <p:cNvSpPr/>
          <p:nvPr/>
        </p:nvSpPr>
        <p:spPr>
          <a:xfrm>
            <a:off x="4710688" y="3364955"/>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56" name="角丸四角形 55">
            <a:extLst>
              <a:ext uri="{FF2B5EF4-FFF2-40B4-BE49-F238E27FC236}">
                <a16:creationId xmlns:a16="http://schemas.microsoft.com/office/drawing/2014/main" id="{B5C1C3A8-A0C6-1410-544F-3C09F72A5B5F}"/>
              </a:ext>
            </a:extLst>
          </p:cNvPr>
          <p:cNvSpPr/>
          <p:nvPr/>
        </p:nvSpPr>
        <p:spPr>
          <a:xfrm>
            <a:off x="4710688" y="3958041"/>
            <a:ext cx="1944216" cy="479093"/>
          </a:xfrm>
          <a:prstGeom prst="roundRect">
            <a:avLst/>
          </a:prstGeom>
          <a:solidFill>
            <a:schemeClr val="bg1"/>
          </a:solidFill>
          <a:ln>
            <a:solidFill>
              <a:srgbClr val="00206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a:extLst>
              <a:ext uri="{FF2B5EF4-FFF2-40B4-BE49-F238E27FC236}">
                <a16:creationId xmlns:a16="http://schemas.microsoft.com/office/drawing/2014/main" id="{2C4D762B-B5C5-193D-B921-DB6A91C9B95F}"/>
              </a:ext>
            </a:extLst>
          </p:cNvPr>
          <p:cNvSpPr/>
          <p:nvPr/>
        </p:nvSpPr>
        <p:spPr>
          <a:xfrm>
            <a:off x="4710688"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58" name="角丸四角形 57">
            <a:extLst>
              <a:ext uri="{FF2B5EF4-FFF2-40B4-BE49-F238E27FC236}">
                <a16:creationId xmlns:a16="http://schemas.microsoft.com/office/drawing/2014/main" id="{8A39E865-612F-805D-1612-AB15C07A34B3}"/>
              </a:ext>
            </a:extLst>
          </p:cNvPr>
          <p:cNvSpPr/>
          <p:nvPr/>
        </p:nvSpPr>
        <p:spPr>
          <a:xfrm>
            <a:off x="4725901" y="51224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59" name="二等辺三角形 34">
            <a:extLst>
              <a:ext uri="{FF2B5EF4-FFF2-40B4-BE49-F238E27FC236}">
                <a16:creationId xmlns:a16="http://schemas.microsoft.com/office/drawing/2014/main" id="{6963962D-599B-8356-BD1A-5170F32E83FB}"/>
              </a:ext>
            </a:extLst>
          </p:cNvPr>
          <p:cNvSpPr/>
          <p:nvPr/>
        </p:nvSpPr>
        <p:spPr>
          <a:xfrm>
            <a:off x="5295484" y="4424777"/>
            <a:ext cx="774625" cy="201310"/>
          </a:xfrm>
          <a:prstGeom prst="triangl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二等辺三角形 35">
            <a:extLst>
              <a:ext uri="{FF2B5EF4-FFF2-40B4-BE49-F238E27FC236}">
                <a16:creationId xmlns:a16="http://schemas.microsoft.com/office/drawing/2014/main" id="{0818CF99-6734-E738-1400-6DD41CFAA16B}"/>
              </a:ext>
            </a:extLst>
          </p:cNvPr>
          <p:cNvSpPr/>
          <p:nvPr/>
        </p:nvSpPr>
        <p:spPr>
          <a:xfrm>
            <a:off x="5309997" y="5001160"/>
            <a:ext cx="774625" cy="201310"/>
          </a:xfrm>
          <a:prstGeom prst="triangle">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フリーフォーム 60">
            <a:extLst>
              <a:ext uri="{FF2B5EF4-FFF2-40B4-BE49-F238E27FC236}">
                <a16:creationId xmlns:a16="http://schemas.microsoft.com/office/drawing/2014/main" id="{DE78E405-4393-8D33-9C1B-1756D9352D66}"/>
              </a:ext>
            </a:extLst>
          </p:cNvPr>
          <p:cNvSpPr/>
          <p:nvPr/>
        </p:nvSpPr>
        <p:spPr>
          <a:xfrm>
            <a:off x="4541827" y="3604501"/>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70C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フリーフォーム 61">
            <a:extLst>
              <a:ext uri="{FF2B5EF4-FFF2-40B4-BE49-F238E27FC236}">
                <a16:creationId xmlns:a16="http://schemas.microsoft.com/office/drawing/2014/main" id="{821FC62A-8EE6-6E9F-57A3-59211164DB4B}"/>
              </a:ext>
            </a:extLst>
          </p:cNvPr>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70C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リーフォーム 62">
            <a:extLst>
              <a:ext uri="{FF2B5EF4-FFF2-40B4-BE49-F238E27FC236}">
                <a16:creationId xmlns:a16="http://schemas.microsoft.com/office/drawing/2014/main" id="{9A6520EC-E3C8-E8F9-CBF8-943A21A1C1B3}"/>
              </a:ext>
            </a:extLst>
          </p:cNvPr>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8569B9AE-7848-C84B-40A9-DA279519AA1F}"/>
              </a:ext>
            </a:extLst>
          </p:cNvPr>
          <p:cNvSpPr txBox="1"/>
          <p:nvPr/>
        </p:nvSpPr>
        <p:spPr>
          <a:xfrm>
            <a:off x="6861867" y="4033211"/>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65" name="テキスト ボックス 64">
            <a:extLst>
              <a:ext uri="{FF2B5EF4-FFF2-40B4-BE49-F238E27FC236}">
                <a16:creationId xmlns:a16="http://schemas.microsoft.com/office/drawing/2014/main" id="{87A1B7E3-21E0-A8E0-4662-A3601712280A}"/>
              </a:ext>
            </a:extLst>
          </p:cNvPr>
          <p:cNvSpPr txBox="1"/>
          <p:nvPr/>
        </p:nvSpPr>
        <p:spPr>
          <a:xfrm>
            <a:off x="6861867" y="4608719"/>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66" name="フリーフォーム 65">
            <a:extLst>
              <a:ext uri="{FF2B5EF4-FFF2-40B4-BE49-F238E27FC236}">
                <a16:creationId xmlns:a16="http://schemas.microsoft.com/office/drawing/2014/main" id="{B6537C67-C01E-D79F-2845-B903A6A4C98E}"/>
              </a:ext>
            </a:extLst>
          </p:cNvPr>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a:extLst>
              <a:ext uri="{FF2B5EF4-FFF2-40B4-BE49-F238E27FC236}">
                <a16:creationId xmlns:a16="http://schemas.microsoft.com/office/drawing/2014/main" id="{28BC4FC8-D064-7EFA-A2A5-CCAA2389E22E}"/>
              </a:ext>
            </a:extLst>
          </p:cNvPr>
          <p:cNvSpPr txBox="1"/>
          <p:nvPr/>
        </p:nvSpPr>
        <p:spPr>
          <a:xfrm>
            <a:off x="6861867" y="5168419"/>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68" name="Rectangle 2">
            <a:extLst>
              <a:ext uri="{FF2B5EF4-FFF2-40B4-BE49-F238E27FC236}">
                <a16:creationId xmlns:a16="http://schemas.microsoft.com/office/drawing/2014/main" id="{DD2C42C4-004C-D4BA-8967-0C114F5D5257}"/>
              </a:ext>
            </a:extLst>
          </p:cNvPr>
          <p:cNvSpPr txBox="1">
            <a:spLocks noChangeArrowheads="1"/>
          </p:cNvSpPr>
          <p:nvPr/>
        </p:nvSpPr>
        <p:spPr bwMode="auto">
          <a:xfrm>
            <a:off x="703052" y="3810390"/>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2">
            <a:extLst>
              <a:ext uri="{FF2B5EF4-FFF2-40B4-BE49-F238E27FC236}">
                <a16:creationId xmlns:a16="http://schemas.microsoft.com/office/drawing/2014/main" id="{9630229A-4779-DE7E-B634-4F63B387F23D}"/>
              </a:ext>
            </a:extLst>
          </p:cNvPr>
          <p:cNvSpPr txBox="1">
            <a:spLocks noChangeArrowheads="1"/>
          </p:cNvSpPr>
          <p:nvPr/>
        </p:nvSpPr>
        <p:spPr bwMode="auto">
          <a:xfrm>
            <a:off x="4171802"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リーフォーム 69">
            <a:extLst>
              <a:ext uri="{FF2B5EF4-FFF2-40B4-BE49-F238E27FC236}">
                <a16:creationId xmlns:a16="http://schemas.microsoft.com/office/drawing/2014/main" id="{6C3D1F90-2A8D-ABB1-9AF0-F247EA489CED}"/>
              </a:ext>
            </a:extLst>
          </p:cNvPr>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環状矢印 70">
            <a:extLst>
              <a:ext uri="{FF2B5EF4-FFF2-40B4-BE49-F238E27FC236}">
                <a16:creationId xmlns:a16="http://schemas.microsoft.com/office/drawing/2014/main" id="{F17C65C4-CEA7-C57D-9165-7378204B79BE}"/>
              </a:ext>
            </a:extLst>
          </p:cNvPr>
          <p:cNvSpPr/>
          <p:nvPr/>
        </p:nvSpPr>
        <p:spPr>
          <a:xfrm rot="10636625" flipV="1">
            <a:off x="1510882" y="2260086"/>
            <a:ext cx="1136950" cy="1247435"/>
          </a:xfrm>
          <a:prstGeom prst="circularArrow">
            <a:avLst>
              <a:gd name="adj1" fmla="val 12507"/>
              <a:gd name="adj2" fmla="val 1142319"/>
              <a:gd name="adj3" fmla="val 20458098"/>
              <a:gd name="adj4" fmla="val 15288802"/>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solidFill>
                <a:schemeClr val="tx1"/>
              </a:solidFill>
            </a:endParaRPr>
          </a:p>
        </p:txBody>
      </p:sp>
      <p:grpSp>
        <p:nvGrpSpPr>
          <p:cNvPr id="72" name="グループ化 71">
            <a:extLst>
              <a:ext uri="{FF2B5EF4-FFF2-40B4-BE49-F238E27FC236}">
                <a16:creationId xmlns:a16="http://schemas.microsoft.com/office/drawing/2014/main" id="{0072F57F-D7C2-02FF-D5AB-5E5403D8C3A3}"/>
              </a:ext>
            </a:extLst>
          </p:cNvPr>
          <p:cNvGrpSpPr/>
          <p:nvPr/>
        </p:nvGrpSpPr>
        <p:grpSpPr>
          <a:xfrm>
            <a:off x="463867" y="1614689"/>
            <a:ext cx="1607298" cy="630037"/>
            <a:chOff x="667476" y="1504761"/>
            <a:chExt cx="1607298" cy="630037"/>
          </a:xfrm>
        </p:grpSpPr>
        <p:sp>
          <p:nvSpPr>
            <p:cNvPr id="73" name="角丸四角形 72">
              <a:extLst>
                <a:ext uri="{FF2B5EF4-FFF2-40B4-BE49-F238E27FC236}">
                  <a16:creationId xmlns:a16="http://schemas.microsoft.com/office/drawing/2014/main" id="{459BA4B8-7F3B-2BCF-4502-605076113314}"/>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a:extLst>
                <a:ext uri="{FF2B5EF4-FFF2-40B4-BE49-F238E27FC236}">
                  <a16:creationId xmlns:a16="http://schemas.microsoft.com/office/drawing/2014/main" id="{413F36AE-65F3-7105-4DF0-F27F5DAAA198}"/>
                </a:ext>
              </a:extLst>
            </p:cNvPr>
            <p:cNvGrpSpPr/>
            <p:nvPr/>
          </p:nvGrpSpPr>
          <p:grpSpPr>
            <a:xfrm>
              <a:off x="667476" y="1504761"/>
              <a:ext cx="1493768" cy="630037"/>
              <a:chOff x="667476" y="1504761"/>
              <a:chExt cx="1493768" cy="630037"/>
            </a:xfrm>
          </p:grpSpPr>
          <p:pic>
            <p:nvPicPr>
              <p:cNvPr id="75" name="図 74" descr="ダイアグラム&#10;&#10;自動的に生成された説明">
                <a:extLst>
                  <a:ext uri="{FF2B5EF4-FFF2-40B4-BE49-F238E27FC236}">
                    <a16:creationId xmlns:a16="http://schemas.microsoft.com/office/drawing/2014/main" id="{1AEC00D6-7AC0-59D1-E28A-FAF9AFCBC92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76" name="図 75" descr="図形&#10;&#10;中程度の精度で自動的に生成された説明">
                <a:extLst>
                  <a:ext uri="{FF2B5EF4-FFF2-40B4-BE49-F238E27FC236}">
                    <a16:creationId xmlns:a16="http://schemas.microsoft.com/office/drawing/2014/main" id="{9269DF04-1DE0-0C56-5E3F-9D6920BC3A90}"/>
                  </a:ext>
                </a:extLst>
              </p:cNvPr>
              <p:cNvPicPr>
                <a:picLocks noChangeAspect="1"/>
              </p:cNvPicPr>
              <p:nvPr/>
            </p:nvPicPr>
            <p:blipFill>
              <a:blip r:embed="rId5"/>
              <a:stretch>
                <a:fillRect/>
              </a:stretch>
            </p:blipFill>
            <p:spPr>
              <a:xfrm>
                <a:off x="1234154" y="1623370"/>
                <a:ext cx="927090" cy="257291"/>
              </a:xfrm>
              <a:prstGeom prst="rect">
                <a:avLst/>
              </a:prstGeom>
            </p:spPr>
          </p:pic>
        </p:grpSp>
      </p:grpSp>
      <p:sp>
        <p:nvSpPr>
          <p:cNvPr id="77" name="タイトル 2">
            <a:extLst>
              <a:ext uri="{FF2B5EF4-FFF2-40B4-BE49-F238E27FC236}">
                <a16:creationId xmlns:a16="http://schemas.microsoft.com/office/drawing/2014/main" id="{B4EDF7AF-A951-C5E8-2D7A-D032218F89A0}"/>
              </a:ext>
            </a:extLst>
          </p:cNvPr>
          <p:cNvSpPr txBox="1">
            <a:spLocks/>
          </p:cNvSpPr>
          <p:nvPr/>
        </p:nvSpPr>
        <p:spPr bwMode="auto">
          <a:xfrm>
            <a:off x="481579" y="19053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 2-5    </a:t>
            </a:r>
            <a:r>
              <a:rPr kumimoji="1" lang="ja-JP" altLang="en-US" sz="2400" dirty="0">
                <a:solidFill>
                  <a:schemeClr val="tx1"/>
                </a:solidFill>
                <a:latin typeface="Meiryo" panose="020B0604030504040204" pitchFamily="34" charset="-128"/>
                <a:ea typeface="Meiryo" panose="020B0604030504040204" pitchFamily="34" charset="-128"/>
              </a:rPr>
              <a:t>同僚にとって</a:t>
            </a:r>
            <a:r>
              <a:rPr lang="ja-JP" altLang="en-US" sz="2400" dirty="0">
                <a:solidFill>
                  <a:schemeClr val="tx1"/>
                </a:solidFill>
                <a:latin typeface="Meiryo" panose="020B0604030504040204" pitchFamily="34" charset="-128"/>
                <a:ea typeface="Meiryo" panose="020B0604030504040204" pitchFamily="34" charset="-128"/>
              </a:rPr>
              <a:t>のメリット</a:t>
            </a:r>
          </a:p>
        </p:txBody>
      </p:sp>
    </p:spTree>
    <p:extLst>
      <p:ext uri="{BB962C8B-B14F-4D97-AF65-F5344CB8AC3E}">
        <p14:creationId xmlns:p14="http://schemas.microsoft.com/office/powerpoint/2010/main" val="113054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8168" y="6427788"/>
            <a:ext cx="434975" cy="360362"/>
          </a:xfrm>
        </p:spPr>
        <p:txBody>
          <a:bodyPr/>
          <a:lstStyle/>
          <a:p>
            <a:pPr>
              <a:defRPr/>
            </a:pPr>
            <a:fld id="{E998A1A3-FEA1-4990-8247-73F0C5D4C06C}" type="slidenum">
              <a:rPr lang="ja-JP" altLang="en-US" sz="1600" smtClean="0"/>
              <a:pPr>
                <a:defRPr/>
              </a:pPr>
              <a:t>16</a:t>
            </a:fld>
            <a:endParaRPr lang="en-US" altLang="ja-JP" sz="1600" dirty="0"/>
          </a:p>
        </p:txBody>
      </p:sp>
      <p:sp>
        <p:nvSpPr>
          <p:cNvPr id="4" name="タイトル 1">
            <a:extLst>
              <a:ext uri="{FF2B5EF4-FFF2-40B4-BE49-F238E27FC236}">
                <a16:creationId xmlns:a16="http://schemas.microsoft.com/office/drawing/2014/main" id="{CD1A2279-E40E-19E1-0FCA-4DFB15AE8267}"/>
              </a:ext>
            </a:extLst>
          </p:cNvPr>
          <p:cNvSpPr txBox="1">
            <a:spLocks/>
          </p:cNvSpPr>
          <p:nvPr/>
        </p:nvSpPr>
        <p:spPr bwMode="auto">
          <a:xfrm>
            <a:off x="3236211"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latin typeface="Meiryo" panose="020B0604030504040204" pitchFamily="34" charset="-128"/>
                <a:ea typeface="Meiryo" panose="020B0604030504040204" pitchFamily="34" charset="-128"/>
              </a:rPr>
              <a:t>育児休業制度の概要</a:t>
            </a:r>
            <a:endParaRPr lang="ja-JP" altLang="en-US" sz="2600" b="1" spc="300"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48A52BD5-0B75-C7FF-20DA-BA117982BD2F}"/>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9E8A97E-E6C1-4DA8-9DC8-77202388ACC2}"/>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dirty="0">
                <a:solidFill>
                  <a:srgbClr val="C00000"/>
                </a:solidFill>
                <a:latin typeface="Meiryo" panose="020B0604030504040204" pitchFamily="34" charset="-128"/>
                <a:ea typeface="Meiryo" panose="020B0604030504040204" pitchFamily="34" charset="-128"/>
              </a:rPr>
              <a:t>第三章　</a:t>
            </a:r>
            <a:endParaRPr lang="ja-JP" altLang="en-US" sz="2058" b="1" dirty="0">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28852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BF3D7FA-DBDC-29E7-1ECA-22D7A89C9FC8}"/>
              </a:ext>
            </a:extLst>
          </p:cNvPr>
          <p:cNvSpPr/>
          <p:nvPr/>
        </p:nvSpPr>
        <p:spPr>
          <a:xfrm>
            <a:off x="915271" y="2156694"/>
            <a:ext cx="7405770" cy="1290745"/>
          </a:xfrm>
          <a:prstGeom prst="rect">
            <a:avLst/>
          </a:prstGeom>
          <a:noFill/>
          <a:ln w="222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角丸四角形 8">
            <a:extLst>
              <a:ext uri="{FF2B5EF4-FFF2-40B4-BE49-F238E27FC236}">
                <a16:creationId xmlns:a16="http://schemas.microsoft.com/office/drawing/2014/main" id="{97E43CC7-1112-2F5B-726D-78F1147386BA}"/>
              </a:ext>
            </a:extLst>
          </p:cNvPr>
          <p:cNvSpPr/>
          <p:nvPr/>
        </p:nvSpPr>
        <p:spPr>
          <a:xfrm>
            <a:off x="727934" y="4529303"/>
            <a:ext cx="8507603" cy="1535694"/>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0" name="タイトル 2">
            <a:extLst>
              <a:ext uri="{FF2B5EF4-FFF2-40B4-BE49-F238E27FC236}">
                <a16:creationId xmlns:a16="http://schemas.microsoft.com/office/drawing/2014/main" id="{04846B8F-12B0-BF0F-8B1F-4773D120D2C7}"/>
              </a:ext>
            </a:extLst>
          </p:cNvPr>
          <p:cNvSpPr>
            <a:spLocks noGrp="1"/>
          </p:cNvSpPr>
          <p:nvPr>
            <p:ph type="title"/>
          </p:nvPr>
        </p:nvSpPr>
        <p:spPr bwMode="white">
          <a:xfrm>
            <a:off x="495300" y="223485"/>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3-1</a:t>
            </a:r>
            <a:r>
              <a:rPr kumimoji="1" lang="ja-JP" altLang="en-US" sz="2400" dirty="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育児休業制度の概要①</a:t>
            </a:r>
          </a:p>
        </p:txBody>
      </p:sp>
      <p:sp>
        <p:nvSpPr>
          <p:cNvPr id="11" name="正方形/長方形 10">
            <a:extLst>
              <a:ext uri="{FF2B5EF4-FFF2-40B4-BE49-F238E27FC236}">
                <a16:creationId xmlns:a16="http://schemas.microsoft.com/office/drawing/2014/main" id="{C5609AE2-BC71-C3FC-1969-CE5D49ABD828}"/>
              </a:ext>
            </a:extLst>
          </p:cNvPr>
          <p:cNvSpPr/>
          <p:nvPr/>
        </p:nvSpPr>
        <p:spPr>
          <a:xfrm>
            <a:off x="915270" y="2272478"/>
            <a:ext cx="6686009" cy="44713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原則、子どもが</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歳になるまで、子ども</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人につき２回まで分割して取得可能。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ただし、次のような場合は、</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歳を超えて育児休業を取得可能。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72318338-0255-B765-D0C0-0137AF9A3631}"/>
              </a:ext>
            </a:extLst>
          </p:cNvPr>
          <p:cNvSpPr/>
          <p:nvPr/>
        </p:nvSpPr>
        <p:spPr>
          <a:xfrm>
            <a:off x="727934" y="1734768"/>
            <a:ext cx="8088139"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994"/>
              </a:lnSpc>
              <a:spcBef>
                <a:spcPts val="277"/>
              </a:spcBef>
              <a:spcAft>
                <a:spcPts val="277"/>
              </a:spcAft>
            </a:pPr>
            <a:r>
              <a:rPr lang="ja-JP" altLang="en-US" sz="18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18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4FD8484D-C449-45F7-4B42-0409EA859E5A}"/>
              </a:ext>
            </a:extLst>
          </p:cNvPr>
          <p:cNvSpPr/>
          <p:nvPr/>
        </p:nvSpPr>
        <p:spPr>
          <a:xfrm>
            <a:off x="2372077" y="3779533"/>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53">
            <a:extLst>
              <a:ext uri="{FF2B5EF4-FFF2-40B4-BE49-F238E27FC236}">
                <a16:creationId xmlns:a16="http://schemas.microsoft.com/office/drawing/2014/main" id="{29026563-019D-723B-BD71-1E24B8229D40}"/>
              </a:ext>
            </a:extLst>
          </p:cNvPr>
          <p:cNvSpPr/>
          <p:nvPr/>
        </p:nvSpPr>
        <p:spPr>
          <a:xfrm>
            <a:off x="718159" y="3548631"/>
            <a:ext cx="8456174" cy="800921"/>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6" name="正方形/長方形 15">
            <a:extLst>
              <a:ext uri="{FF2B5EF4-FFF2-40B4-BE49-F238E27FC236}">
                <a16:creationId xmlns:a16="http://schemas.microsoft.com/office/drawing/2014/main" id="{C89EE27E-7D22-7D67-E6C1-4C9E6FB8F3B3}"/>
              </a:ext>
            </a:extLst>
          </p:cNvPr>
          <p:cNvSpPr/>
          <p:nvPr/>
        </p:nvSpPr>
        <p:spPr>
          <a:xfrm>
            <a:off x="2353778" y="4633137"/>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3078D207-E96A-62A8-483C-7E6AE6823499}"/>
              </a:ext>
            </a:extLst>
          </p:cNvPr>
          <p:cNvSpPr/>
          <p:nvPr/>
        </p:nvSpPr>
        <p:spPr>
          <a:xfrm>
            <a:off x="2311348" y="4860548"/>
            <a:ext cx="6278304" cy="1161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育児休業取得の申出の時点で次の要件を満たす労働者が取得可能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期間が満了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することが明らかでないこと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6">
            <a:extLst>
              <a:ext uri="{FF2B5EF4-FFF2-40B4-BE49-F238E27FC236}">
                <a16:creationId xmlns:a16="http://schemas.microsoft.com/office/drawing/2014/main" id="{A20B08BF-7722-CA1E-0452-BD4ADB42A168}"/>
              </a:ext>
            </a:extLst>
          </p:cNvPr>
          <p:cNvGraphicFramePr>
            <a:graphicFrameLocks noGrp="1"/>
          </p:cNvGraphicFramePr>
          <p:nvPr>
            <p:extLst>
              <p:ext uri="{D42A27DB-BD31-4B8C-83A1-F6EECF244321}">
                <p14:modId xmlns:p14="http://schemas.microsoft.com/office/powerpoint/2010/main" val="794517519"/>
              </p:ext>
            </p:extLst>
          </p:nvPr>
        </p:nvGraphicFramePr>
        <p:xfrm>
          <a:off x="1113915" y="2775211"/>
          <a:ext cx="6487364" cy="565437"/>
        </p:xfrm>
        <a:graphic>
          <a:graphicData uri="http://schemas.openxmlformats.org/drawingml/2006/table">
            <a:tbl>
              <a:tblPr firstRow="1" bandRow="1">
                <a:tableStyleId>{16D9F66E-5EB9-4882-86FB-DCBF35E3C3E4}</a:tableStyleId>
              </a:tblPr>
              <a:tblGrid>
                <a:gridCol w="4970137">
                  <a:extLst>
                    <a:ext uri="{9D8B030D-6E8A-4147-A177-3AD203B41FA5}">
                      <a16:colId xmlns:a16="http://schemas.microsoft.com/office/drawing/2014/main" val="3107399596"/>
                    </a:ext>
                  </a:extLst>
                </a:gridCol>
                <a:gridCol w="1517227">
                  <a:extLst>
                    <a:ext uri="{9D8B030D-6E8A-4147-A177-3AD203B41FA5}">
                      <a16:colId xmlns:a16="http://schemas.microsoft.com/office/drawing/2014/main" val="2426791149"/>
                    </a:ext>
                  </a:extLst>
                </a:gridCol>
              </a:tblGrid>
              <a:tr h="301705">
                <a:tc>
                  <a:txBody>
                    <a:bodyPr/>
                    <a:lstStyle/>
                    <a:p>
                      <a:r>
                        <a:rPr kumimoji="1" lang="ja-JP" altLang="en-US" sz="1100" b="0" dirty="0">
                          <a:latin typeface="Meiryo" panose="020B0604030504040204" pitchFamily="34" charset="-128"/>
                          <a:ea typeface="Meiryo" panose="020B0604030504040204" pitchFamily="34" charset="-128"/>
                        </a:rPr>
                        <a:t>子どもが</a:t>
                      </a:r>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歳以降、保育所等に入れないなど一定の要件を満たす場合</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a:t>
                      </a:r>
                      <a:r>
                        <a:rPr kumimoji="1" lang="en-US" altLang="ja-JP" sz="1100" b="0" dirty="0">
                          <a:latin typeface="Meiryo" panose="020B0604030504040204" pitchFamily="34" charset="-128"/>
                          <a:ea typeface="Meiryo" panose="020B0604030504040204" pitchFamily="34" charset="-128"/>
                        </a:rPr>
                        <a:t>6</a:t>
                      </a:r>
                      <a:r>
                        <a:rPr kumimoji="1" lang="ja-JP" altLang="en-US" sz="1100" b="0" dirty="0">
                          <a:latin typeface="Meiryo" panose="020B0604030504040204" pitchFamily="34" charset="-128"/>
                          <a:ea typeface="Meiryo" panose="020B0604030504040204" pitchFamily="34" charset="-128"/>
                        </a:rPr>
                        <a:t>か月になるまで</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2178096500"/>
                  </a:ext>
                </a:extLst>
              </a:tr>
              <a:tr h="263732">
                <a:tc>
                  <a:txBody>
                    <a:bodyPr/>
                    <a:lstStyle/>
                    <a:p>
                      <a:r>
                        <a:rPr kumimoji="1" lang="ja-JP" altLang="en-US" sz="1100" dirty="0">
                          <a:latin typeface="Meiryo" panose="020B0604030504040204" pitchFamily="34" charset="-128"/>
                          <a:ea typeface="Meiryo" panose="020B0604030504040204" pitchFamily="34" charset="-128"/>
                        </a:rPr>
                        <a:t>子どもが</a:t>
                      </a:r>
                      <a:r>
                        <a:rPr kumimoji="1" lang="en-US" altLang="ja-JP" sz="1100" dirty="0">
                          <a:latin typeface="Meiryo" panose="020B0604030504040204" pitchFamily="34" charset="-128"/>
                          <a:ea typeface="Meiryo" panose="020B0604030504040204" pitchFamily="34" charset="-128"/>
                        </a:rPr>
                        <a:t>1</a:t>
                      </a:r>
                      <a:r>
                        <a:rPr kumimoji="1" lang="ja-JP" altLang="en-US" sz="1100" dirty="0">
                          <a:latin typeface="Meiryo" panose="020B0604030504040204" pitchFamily="34" charset="-128"/>
                          <a:ea typeface="Meiryo" panose="020B0604030504040204" pitchFamily="34" charset="-128"/>
                        </a:rPr>
                        <a:t>歳</a:t>
                      </a:r>
                      <a:r>
                        <a:rPr kumimoji="1" lang="en-US" altLang="ja-JP" sz="1100" dirty="0">
                          <a:latin typeface="Meiryo" panose="020B0604030504040204" pitchFamily="34" charset="-128"/>
                          <a:ea typeface="Meiryo" panose="020B0604030504040204" pitchFamily="34" charset="-128"/>
                        </a:rPr>
                        <a:t>6</a:t>
                      </a:r>
                      <a:r>
                        <a:rPr kumimoji="1" lang="ja-JP" altLang="en-US" sz="1100" dirty="0">
                          <a:latin typeface="Meiryo" panose="020B0604030504040204" pitchFamily="34" charset="-128"/>
                          <a:ea typeface="Meiryo" panose="020B0604030504040204" pitchFamily="34" charset="-128"/>
                        </a:rPr>
                        <a:t>か月以降、保育所等に入れないなど一定の要件を満たす場合</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dirty="0">
                          <a:latin typeface="Meiryo" panose="020B0604030504040204" pitchFamily="34" charset="-128"/>
                          <a:ea typeface="Meiryo" panose="020B0604030504040204" pitchFamily="34" charset="-128"/>
                        </a:rPr>
                        <a:t>2</a:t>
                      </a:r>
                      <a:r>
                        <a:rPr kumimoji="1" lang="ja-JP" altLang="en-US" sz="1100" dirty="0">
                          <a:latin typeface="Meiryo" panose="020B0604030504040204" pitchFamily="34" charset="-128"/>
                          <a:ea typeface="Meiryo" panose="020B0604030504040204" pitchFamily="34" charset="-128"/>
                        </a:rPr>
                        <a:t>歳になるまで</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1096083656"/>
                  </a:ext>
                </a:extLst>
              </a:tr>
            </a:tbl>
          </a:graphicData>
        </a:graphic>
      </p:graphicFrame>
      <p:sp>
        <p:nvSpPr>
          <p:cNvPr id="21" name="正方形/長方形 20">
            <a:extLst>
              <a:ext uri="{FF2B5EF4-FFF2-40B4-BE49-F238E27FC236}">
                <a16:creationId xmlns:a16="http://schemas.microsoft.com/office/drawing/2014/main" id="{EF1AAE98-105C-1BF1-0059-358F25EEAAB2}"/>
              </a:ext>
            </a:extLst>
          </p:cNvPr>
          <p:cNvSpPr/>
          <p:nvPr/>
        </p:nvSpPr>
        <p:spPr>
          <a:xfrm>
            <a:off x="587829" y="1221738"/>
            <a:ext cx="7436488" cy="433196"/>
          </a:xfrm>
          <a:prstGeom prst="rect">
            <a:avLst/>
          </a:prstGeom>
        </p:spPr>
        <p:txBody>
          <a:bodyPr wrap="square">
            <a:spAutoFit/>
          </a:bodyPr>
          <a:lstStyle/>
          <a:p>
            <a:r>
              <a:rPr lang="ja-JP" altLang="en-US" sz="2215"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休業は育児・介護休業法で取得が認められている</a:t>
            </a:r>
            <a:endParaRPr lang="en-US" altLang="ja-JP"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3E6C5917-476E-5561-F82E-286402D0CE04}"/>
              </a:ext>
            </a:extLst>
          </p:cNvPr>
          <p:cNvGrpSpPr/>
          <p:nvPr/>
        </p:nvGrpSpPr>
        <p:grpSpPr>
          <a:xfrm>
            <a:off x="817319" y="3630083"/>
            <a:ext cx="1607298" cy="630037"/>
            <a:chOff x="1539824" y="1163988"/>
            <a:chExt cx="2219324" cy="842141"/>
          </a:xfrm>
        </p:grpSpPr>
        <p:sp>
          <p:nvSpPr>
            <p:cNvPr id="23" name="角丸四角形 22">
              <a:extLst>
                <a:ext uri="{FF2B5EF4-FFF2-40B4-BE49-F238E27FC236}">
                  <a16:creationId xmlns:a16="http://schemas.microsoft.com/office/drawing/2014/main" id="{B707D3DD-AC03-C4FB-83BF-C8FEFD553CE9}"/>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A275231F-FF2A-823F-0EFB-1F3ABDAE71B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5" name="図 24" descr="図形&#10;&#10;中程度の精度で自動的に生成された説明">
              <a:extLst>
                <a:ext uri="{FF2B5EF4-FFF2-40B4-BE49-F238E27FC236}">
                  <a16:creationId xmlns:a16="http://schemas.microsoft.com/office/drawing/2014/main" id="{D8A956E5-1B5B-4F7E-67BE-38E51EFE2D81}"/>
                </a:ext>
              </a:extLst>
            </p:cNvPr>
            <p:cNvPicPr>
              <a:picLocks noChangeAspect="1"/>
            </p:cNvPicPr>
            <p:nvPr/>
          </p:nvPicPr>
          <p:blipFill>
            <a:blip r:embed="rId5"/>
            <a:stretch>
              <a:fillRect/>
            </a:stretch>
          </p:blipFill>
          <p:spPr>
            <a:xfrm>
              <a:off x="2347551" y="1325807"/>
              <a:ext cx="1280107" cy="343909"/>
            </a:xfrm>
            <a:prstGeom prst="rect">
              <a:avLst/>
            </a:prstGeom>
          </p:spPr>
        </p:pic>
      </p:grpSp>
      <p:grpSp>
        <p:nvGrpSpPr>
          <p:cNvPr id="26" name="グループ化 25">
            <a:extLst>
              <a:ext uri="{FF2B5EF4-FFF2-40B4-BE49-F238E27FC236}">
                <a16:creationId xmlns:a16="http://schemas.microsoft.com/office/drawing/2014/main" id="{6020B040-6A57-CA1A-A381-B8B93AC769CD}"/>
              </a:ext>
            </a:extLst>
          </p:cNvPr>
          <p:cNvGrpSpPr/>
          <p:nvPr/>
        </p:nvGrpSpPr>
        <p:grpSpPr>
          <a:xfrm>
            <a:off x="879089" y="4959312"/>
            <a:ext cx="1533737" cy="668651"/>
            <a:chOff x="1539824" y="1163988"/>
            <a:chExt cx="2219324" cy="842141"/>
          </a:xfrm>
        </p:grpSpPr>
        <p:sp>
          <p:nvSpPr>
            <p:cNvPr id="27" name="角丸四角形 26">
              <a:extLst>
                <a:ext uri="{FF2B5EF4-FFF2-40B4-BE49-F238E27FC236}">
                  <a16:creationId xmlns:a16="http://schemas.microsoft.com/office/drawing/2014/main" id="{C5CD3D41-5A46-950A-42A6-CA24C9DE7CEF}"/>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descr="ダイアグラム&#10;&#10;自動的に生成された説明">
              <a:extLst>
                <a:ext uri="{FF2B5EF4-FFF2-40B4-BE49-F238E27FC236}">
                  <a16:creationId xmlns:a16="http://schemas.microsoft.com/office/drawing/2014/main" id="{12B4B894-0CF1-6429-ACE7-4F7B34179AD7}"/>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30" name="図 29" descr="図形&#10;&#10;中程度の精度で自動的に生成された説明">
              <a:extLst>
                <a:ext uri="{FF2B5EF4-FFF2-40B4-BE49-F238E27FC236}">
                  <a16:creationId xmlns:a16="http://schemas.microsoft.com/office/drawing/2014/main" id="{4195A550-AACC-F7A7-D362-0C784D781CAD}"/>
                </a:ext>
              </a:extLst>
            </p:cNvPr>
            <p:cNvPicPr>
              <a:picLocks noChangeAspect="1"/>
            </p:cNvPicPr>
            <p:nvPr/>
          </p:nvPicPr>
          <p:blipFill>
            <a:blip r:embed="rId5"/>
            <a:stretch>
              <a:fillRect/>
            </a:stretch>
          </p:blipFill>
          <p:spPr>
            <a:xfrm>
              <a:off x="2319179" y="1302633"/>
              <a:ext cx="1280107" cy="343909"/>
            </a:xfrm>
            <a:prstGeom prst="rect">
              <a:avLst/>
            </a:prstGeom>
          </p:spPr>
        </p:pic>
      </p:grpSp>
      <p:sp>
        <p:nvSpPr>
          <p:cNvPr id="31" name="スライド番号プレースホルダー 3">
            <a:extLst>
              <a:ext uri="{FF2B5EF4-FFF2-40B4-BE49-F238E27FC236}">
                <a16:creationId xmlns:a16="http://schemas.microsoft.com/office/drawing/2014/main" id="{2E18ADEA-D2A9-73CA-3191-336FBA5D4C25}"/>
              </a:ext>
            </a:extLst>
          </p:cNvPr>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17</a:t>
            </a:fld>
            <a:endParaRPr lang="en-US" altLang="ja-JP" sz="1600" dirty="0"/>
          </a:p>
        </p:txBody>
      </p:sp>
    </p:spTree>
    <p:extLst>
      <p:ext uri="{BB962C8B-B14F-4D97-AF65-F5344CB8AC3E}">
        <p14:creationId xmlns:p14="http://schemas.microsoft.com/office/powerpoint/2010/main" val="263614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タイトル 2">
            <a:extLst>
              <a:ext uri="{FF2B5EF4-FFF2-40B4-BE49-F238E27FC236}">
                <a16:creationId xmlns:a16="http://schemas.microsoft.com/office/drawing/2014/main" id="{24827A8B-79FF-53B4-D67D-6B1316B01DCC}"/>
              </a:ext>
            </a:extLst>
          </p:cNvPr>
          <p:cNvSpPr>
            <a:spLocks noGrp="1"/>
          </p:cNvSpPr>
          <p:nvPr>
            <p:ph type="title"/>
          </p:nvPr>
        </p:nvSpPr>
        <p:spPr bwMode="white">
          <a:xfrm>
            <a:off x="495300" y="228918"/>
            <a:ext cx="8915400" cy="647700"/>
          </a:xfrm>
        </p:spPr>
        <p:txBody>
          <a:bodyPr anchor="ctr"/>
          <a:lstStyle/>
          <a:p>
            <a:r>
              <a:rPr kumimoji="1" lang="en-US" altLang="ja-JP" sz="2400" dirty="0">
                <a:latin typeface="Meiryo" panose="020B0604030504040204" pitchFamily="34" charset="-128"/>
                <a:ea typeface="Meiryo" panose="020B0604030504040204" pitchFamily="34" charset="-128"/>
              </a:rPr>
              <a:t> 3-2</a:t>
            </a:r>
            <a:r>
              <a:rPr kumimoji="1" lang="ja-JP" altLang="en-US" sz="2400" dirty="0">
                <a:latin typeface="Meiryo" panose="020B0604030504040204" pitchFamily="34" charset="-128"/>
                <a:ea typeface="Meiryo" panose="020B0604030504040204" pitchFamily="34" charset="-128"/>
              </a:rPr>
              <a:t>　</a:t>
            </a:r>
            <a:r>
              <a:rPr kumimoji="1" lang="en-US" altLang="ja-JP" sz="2400" dirty="0">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育児休業制度の概要②</a:t>
            </a:r>
          </a:p>
        </p:txBody>
      </p:sp>
      <p:sp>
        <p:nvSpPr>
          <p:cNvPr id="75" name="正方形/長方形 74">
            <a:extLst>
              <a:ext uri="{FF2B5EF4-FFF2-40B4-BE49-F238E27FC236}">
                <a16:creationId xmlns:a16="http://schemas.microsoft.com/office/drawing/2014/main" id="{64D962F3-2EBE-31D4-273C-B5FA62194364}"/>
              </a:ext>
            </a:extLst>
          </p:cNvPr>
          <p:cNvSpPr/>
          <p:nvPr/>
        </p:nvSpPr>
        <p:spPr>
          <a:xfrm>
            <a:off x="522463" y="1147288"/>
            <a:ext cx="9002538"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○両親で協力して育児休業を取得するための制度</a:t>
            </a:r>
            <a:endParaRPr lang="en-US" altLang="ja-JP"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46"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a:extLst>
              <a:ext uri="{FF2B5EF4-FFF2-40B4-BE49-F238E27FC236}">
                <a16:creationId xmlns:a16="http://schemas.microsoft.com/office/drawing/2014/main" id="{1C245AC6-F7E5-2FD7-8DCB-060410A84A51}"/>
              </a:ext>
            </a:extLst>
          </p:cNvPr>
          <p:cNvSpPr/>
          <p:nvPr/>
        </p:nvSpPr>
        <p:spPr>
          <a:xfrm>
            <a:off x="657158" y="1457972"/>
            <a:ext cx="8707985" cy="4584962"/>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77" name="正方形/長方形 76">
            <a:extLst>
              <a:ext uri="{FF2B5EF4-FFF2-40B4-BE49-F238E27FC236}">
                <a16:creationId xmlns:a16="http://schemas.microsoft.com/office/drawing/2014/main" id="{DA9AFEDA-C0B7-2CED-719E-313087768D32}"/>
              </a:ext>
            </a:extLst>
          </p:cNvPr>
          <p:cNvSpPr/>
          <p:nvPr/>
        </p:nvSpPr>
        <p:spPr>
          <a:xfrm>
            <a:off x="2157960" y="2779784"/>
            <a:ext cx="6505471" cy="34698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662"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a:extLst>
              <a:ext uri="{FF2B5EF4-FFF2-40B4-BE49-F238E27FC236}">
                <a16:creationId xmlns:a16="http://schemas.microsoft.com/office/drawing/2014/main" id="{76E3E50F-DDD9-513D-0728-C96D8112AC88}"/>
              </a:ext>
            </a:extLst>
          </p:cNvPr>
          <p:cNvSpPr/>
          <p:nvPr/>
        </p:nvSpPr>
        <p:spPr>
          <a:xfrm>
            <a:off x="2100774" y="1508357"/>
            <a:ext cx="7340805" cy="40198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「産後パパ育休」（出生児育児休業）　</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37">
            <a:extLst>
              <a:ext uri="{FF2B5EF4-FFF2-40B4-BE49-F238E27FC236}">
                <a16:creationId xmlns:a16="http://schemas.microsoft.com/office/drawing/2014/main" id="{AD3307AC-F7E8-167B-97A1-E58B2EA235E7}"/>
              </a:ext>
            </a:extLst>
          </p:cNvPr>
          <p:cNvSpPr/>
          <p:nvPr/>
        </p:nvSpPr>
        <p:spPr>
          <a:xfrm>
            <a:off x="831396" y="3847554"/>
            <a:ext cx="8380691" cy="1992987"/>
          </a:xfrm>
          <a:prstGeom prst="roundRect">
            <a:avLst>
              <a:gd name="adj" fmla="val 7834"/>
            </a:avLst>
          </a:prstGeom>
          <a:solidFill>
            <a:srgbClr val="FFFFEF"/>
          </a:solidFill>
          <a:ln w="9525">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2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吹き出し 87">
            <a:extLst>
              <a:ext uri="{FF2B5EF4-FFF2-40B4-BE49-F238E27FC236}">
                <a16:creationId xmlns:a16="http://schemas.microsoft.com/office/drawing/2014/main" id="{141E8D82-52D3-3517-705F-BBAA0D95FC73}"/>
              </a:ext>
            </a:extLst>
          </p:cNvPr>
          <p:cNvSpPr/>
          <p:nvPr/>
        </p:nvSpPr>
        <p:spPr>
          <a:xfrm>
            <a:off x="5655505" y="3917982"/>
            <a:ext cx="3165015" cy="247674"/>
          </a:xfrm>
          <a:prstGeom prst="wedgeRoundRectCallout">
            <a:avLst>
              <a:gd name="adj1" fmla="val -8974"/>
              <a:gd name="adj2" fmla="val -46879"/>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保育所に入所できない等の場合</a:t>
            </a:r>
          </a:p>
        </p:txBody>
      </p:sp>
      <p:sp>
        <p:nvSpPr>
          <p:cNvPr id="87" name="ホームベース 38">
            <a:extLst>
              <a:ext uri="{FF2B5EF4-FFF2-40B4-BE49-F238E27FC236}">
                <a16:creationId xmlns:a16="http://schemas.microsoft.com/office/drawing/2014/main" id="{BAAC7061-B539-8472-D32D-9996B3F4AA9A}"/>
              </a:ext>
            </a:extLst>
          </p:cNvPr>
          <p:cNvSpPr/>
          <p:nvPr/>
        </p:nvSpPr>
        <p:spPr>
          <a:xfrm>
            <a:off x="1930024" y="4681863"/>
            <a:ext cx="1443667" cy="208065"/>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88" name="ホームベース 39">
            <a:extLst>
              <a:ext uri="{FF2B5EF4-FFF2-40B4-BE49-F238E27FC236}">
                <a16:creationId xmlns:a16="http://schemas.microsoft.com/office/drawing/2014/main" id="{CA1A429B-443F-B169-0C7D-131608C7DB3B}"/>
              </a:ext>
            </a:extLst>
          </p:cNvPr>
          <p:cNvSpPr/>
          <p:nvPr/>
        </p:nvSpPr>
        <p:spPr>
          <a:xfrm>
            <a:off x="1921226" y="4999010"/>
            <a:ext cx="527750" cy="290575"/>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15" name="ホームベース 66">
            <a:extLst>
              <a:ext uri="{FF2B5EF4-FFF2-40B4-BE49-F238E27FC236}">
                <a16:creationId xmlns:a16="http://schemas.microsoft.com/office/drawing/2014/main" id="{1824AB80-184D-DF72-949F-1DB38B1D6425}"/>
              </a:ext>
            </a:extLst>
          </p:cNvPr>
          <p:cNvSpPr/>
          <p:nvPr/>
        </p:nvSpPr>
        <p:spPr>
          <a:xfrm>
            <a:off x="4805051" y="4662109"/>
            <a:ext cx="849256"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6" name="直線コネクタ 115">
            <a:extLst>
              <a:ext uri="{FF2B5EF4-FFF2-40B4-BE49-F238E27FC236}">
                <a16:creationId xmlns:a16="http://schemas.microsoft.com/office/drawing/2014/main" id="{C5152FC2-BE07-E774-D1BC-372E6952241F}"/>
              </a:ext>
            </a:extLst>
          </p:cNvPr>
          <p:cNvCxnSpPr>
            <a:cxnSpLocks/>
          </p:cNvCxnSpPr>
          <p:nvPr/>
        </p:nvCxnSpPr>
        <p:spPr>
          <a:xfrm>
            <a:off x="1901448" y="4513295"/>
            <a:ext cx="0"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17" name="角丸四角形 69">
            <a:extLst>
              <a:ext uri="{FF2B5EF4-FFF2-40B4-BE49-F238E27FC236}">
                <a16:creationId xmlns:a16="http://schemas.microsoft.com/office/drawing/2014/main" id="{758DFB76-31EB-930C-7D08-E22FCCD1E274}"/>
              </a:ext>
            </a:extLst>
          </p:cNvPr>
          <p:cNvSpPr/>
          <p:nvPr/>
        </p:nvSpPr>
        <p:spPr>
          <a:xfrm>
            <a:off x="926802" y="4999010"/>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70">
            <a:extLst>
              <a:ext uri="{FF2B5EF4-FFF2-40B4-BE49-F238E27FC236}">
                <a16:creationId xmlns:a16="http://schemas.microsoft.com/office/drawing/2014/main" id="{D6CDFD93-E80D-4E76-4EEB-93E90C488A52}"/>
              </a:ext>
            </a:extLst>
          </p:cNvPr>
          <p:cNvSpPr/>
          <p:nvPr/>
        </p:nvSpPr>
        <p:spPr>
          <a:xfrm>
            <a:off x="1653526" y="4316467"/>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119" name="角丸四角形 71">
            <a:extLst>
              <a:ext uri="{FF2B5EF4-FFF2-40B4-BE49-F238E27FC236}">
                <a16:creationId xmlns:a16="http://schemas.microsoft.com/office/drawing/2014/main" id="{E92B1872-357D-7918-5DCF-2041CF41C4D5}"/>
              </a:ext>
            </a:extLst>
          </p:cNvPr>
          <p:cNvSpPr/>
          <p:nvPr/>
        </p:nvSpPr>
        <p:spPr>
          <a:xfrm>
            <a:off x="3065942" y="4304874"/>
            <a:ext cx="575413" cy="19481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120" name="直線コネクタ 119">
            <a:extLst>
              <a:ext uri="{FF2B5EF4-FFF2-40B4-BE49-F238E27FC236}">
                <a16:creationId xmlns:a16="http://schemas.microsoft.com/office/drawing/2014/main" id="{16DE97D7-4532-5DBF-AA84-9A2441F164EF}"/>
              </a:ext>
            </a:extLst>
          </p:cNvPr>
          <p:cNvCxnSpPr>
            <a:cxnSpLocks/>
          </p:cNvCxnSpPr>
          <p:nvPr/>
        </p:nvCxnSpPr>
        <p:spPr>
          <a:xfrm>
            <a:off x="3382252" y="4499691"/>
            <a:ext cx="18521"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1" name="角丸四角形 74">
            <a:extLst>
              <a:ext uri="{FF2B5EF4-FFF2-40B4-BE49-F238E27FC236}">
                <a16:creationId xmlns:a16="http://schemas.microsoft.com/office/drawing/2014/main" id="{F9BED90B-0928-7A56-D144-A4B6012001FE}"/>
              </a:ext>
            </a:extLst>
          </p:cNvPr>
          <p:cNvSpPr/>
          <p:nvPr/>
        </p:nvSpPr>
        <p:spPr>
          <a:xfrm>
            <a:off x="5436545" y="4337485"/>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122" name="直線コネクタ 121">
            <a:extLst>
              <a:ext uri="{FF2B5EF4-FFF2-40B4-BE49-F238E27FC236}">
                <a16:creationId xmlns:a16="http://schemas.microsoft.com/office/drawing/2014/main" id="{5F4F8DA3-1F27-43C7-62D6-39EF26C7D61C}"/>
              </a:ext>
            </a:extLst>
          </p:cNvPr>
          <p:cNvCxnSpPr>
            <a:cxnSpLocks/>
            <a:stCxn id="121" idx="2"/>
          </p:cNvCxnSpPr>
          <p:nvPr/>
        </p:nvCxnSpPr>
        <p:spPr>
          <a:xfrm flipH="1">
            <a:off x="5667131" y="4547195"/>
            <a:ext cx="6081" cy="73164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a:extLst>
              <a:ext uri="{FF2B5EF4-FFF2-40B4-BE49-F238E27FC236}">
                <a16:creationId xmlns:a16="http://schemas.microsoft.com/office/drawing/2014/main" id="{E689541B-15D6-8A3C-4043-9D3F9AC0F788}"/>
              </a:ext>
            </a:extLst>
          </p:cNvPr>
          <p:cNvCxnSpPr>
            <a:cxnSpLocks/>
          </p:cNvCxnSpPr>
          <p:nvPr/>
        </p:nvCxnSpPr>
        <p:spPr>
          <a:xfrm>
            <a:off x="6236183"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24" name="正方形/長方形 123">
            <a:extLst>
              <a:ext uri="{FF2B5EF4-FFF2-40B4-BE49-F238E27FC236}">
                <a16:creationId xmlns:a16="http://schemas.microsoft.com/office/drawing/2014/main" id="{3B42F95C-CE0F-2155-13E4-684B4CCC0E70}"/>
              </a:ext>
            </a:extLst>
          </p:cNvPr>
          <p:cNvSpPr/>
          <p:nvPr/>
        </p:nvSpPr>
        <p:spPr>
          <a:xfrm>
            <a:off x="909980" y="3829407"/>
            <a:ext cx="753336" cy="2994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83">
            <a:extLst>
              <a:ext uri="{FF2B5EF4-FFF2-40B4-BE49-F238E27FC236}">
                <a16:creationId xmlns:a16="http://schemas.microsoft.com/office/drawing/2014/main" id="{15C15003-423C-742A-B611-E7577099B394}"/>
              </a:ext>
            </a:extLst>
          </p:cNvPr>
          <p:cNvSpPr/>
          <p:nvPr/>
        </p:nvSpPr>
        <p:spPr>
          <a:xfrm>
            <a:off x="924446" y="4662109"/>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85">
            <a:extLst>
              <a:ext uri="{FF2B5EF4-FFF2-40B4-BE49-F238E27FC236}">
                <a16:creationId xmlns:a16="http://schemas.microsoft.com/office/drawing/2014/main" id="{EBF51698-28D8-0D70-6ED2-9DC62A7081E4}"/>
              </a:ext>
            </a:extLst>
          </p:cNvPr>
          <p:cNvSpPr/>
          <p:nvPr/>
        </p:nvSpPr>
        <p:spPr>
          <a:xfrm>
            <a:off x="2872394" y="4996944"/>
            <a:ext cx="527750" cy="287530"/>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27" name="ホームベース 86">
            <a:extLst>
              <a:ext uri="{FF2B5EF4-FFF2-40B4-BE49-F238E27FC236}">
                <a16:creationId xmlns:a16="http://schemas.microsoft.com/office/drawing/2014/main" id="{A16F0708-7715-5017-A3CD-7EF81B41E43F}"/>
              </a:ext>
            </a:extLst>
          </p:cNvPr>
          <p:cNvSpPr/>
          <p:nvPr/>
        </p:nvSpPr>
        <p:spPr>
          <a:xfrm>
            <a:off x="3416056" y="4662110"/>
            <a:ext cx="1096438"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28" name="角丸四角形吹き出し 87">
            <a:extLst>
              <a:ext uri="{FF2B5EF4-FFF2-40B4-BE49-F238E27FC236}">
                <a16:creationId xmlns:a16="http://schemas.microsoft.com/office/drawing/2014/main" id="{1FC74EA7-0176-EFF9-F301-CCF2DEE06460}"/>
              </a:ext>
            </a:extLst>
          </p:cNvPr>
          <p:cNvSpPr/>
          <p:nvPr/>
        </p:nvSpPr>
        <p:spPr>
          <a:xfrm>
            <a:off x="5413822" y="5405442"/>
            <a:ext cx="1116000" cy="201338"/>
          </a:xfrm>
          <a:prstGeom prst="wedgeRoundRectCallout">
            <a:avLst>
              <a:gd name="adj1" fmla="val -4536"/>
              <a:gd name="adj2" fmla="val -136254"/>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パパ</a:t>
            </a:r>
            <a:r>
              <a:rPr lang="ja-JP" altLang="en-US" sz="900" dirty="0">
                <a:solidFill>
                  <a:srgbClr val="FF0000"/>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ママ育休プラス</a:t>
            </a:r>
          </a:p>
        </p:txBody>
      </p:sp>
      <p:sp>
        <p:nvSpPr>
          <p:cNvPr id="129" name="ホームベース 47">
            <a:extLst>
              <a:ext uri="{FF2B5EF4-FFF2-40B4-BE49-F238E27FC236}">
                <a16:creationId xmlns:a16="http://schemas.microsoft.com/office/drawing/2014/main" id="{0C11E9ED-E289-023D-937C-8D4A312696E1}"/>
              </a:ext>
            </a:extLst>
          </p:cNvPr>
          <p:cNvSpPr/>
          <p:nvPr/>
        </p:nvSpPr>
        <p:spPr>
          <a:xfrm>
            <a:off x="4347781" y="5012703"/>
            <a:ext cx="683374" cy="21226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30" name="直線コネクタ 129">
            <a:extLst>
              <a:ext uri="{FF2B5EF4-FFF2-40B4-BE49-F238E27FC236}">
                <a16:creationId xmlns:a16="http://schemas.microsoft.com/office/drawing/2014/main" id="{1FBAFAE9-2D13-0725-9A8E-A9F937BEEE02}"/>
              </a:ext>
            </a:extLst>
          </p:cNvPr>
          <p:cNvCxnSpPr>
            <a:cxnSpLocks/>
          </p:cNvCxnSpPr>
          <p:nvPr/>
        </p:nvCxnSpPr>
        <p:spPr>
          <a:xfrm>
            <a:off x="7397882"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1" name="直線コネクタ 130">
            <a:extLst>
              <a:ext uri="{FF2B5EF4-FFF2-40B4-BE49-F238E27FC236}">
                <a16:creationId xmlns:a16="http://schemas.microsoft.com/office/drawing/2014/main" id="{5BB1DB58-FA35-E586-5770-E937B6CF21F4}"/>
              </a:ext>
            </a:extLst>
          </p:cNvPr>
          <p:cNvCxnSpPr>
            <a:cxnSpLocks/>
          </p:cNvCxnSpPr>
          <p:nvPr/>
        </p:nvCxnSpPr>
        <p:spPr>
          <a:xfrm>
            <a:off x="8750831" y="4508539"/>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角丸四角形 72">
            <a:extLst>
              <a:ext uri="{FF2B5EF4-FFF2-40B4-BE49-F238E27FC236}">
                <a16:creationId xmlns:a16="http://schemas.microsoft.com/office/drawing/2014/main" id="{BFD20E62-B9CB-4DCC-C7D6-74569835D91A}"/>
              </a:ext>
            </a:extLst>
          </p:cNvPr>
          <p:cNvSpPr/>
          <p:nvPr/>
        </p:nvSpPr>
        <p:spPr>
          <a:xfrm>
            <a:off x="7073847" y="4322405"/>
            <a:ext cx="665161"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3" name="角丸四角形 72">
            <a:extLst>
              <a:ext uri="{FF2B5EF4-FFF2-40B4-BE49-F238E27FC236}">
                <a16:creationId xmlns:a16="http://schemas.microsoft.com/office/drawing/2014/main" id="{345644A7-443D-7C5A-AEFD-6EF10C9151BA}"/>
              </a:ext>
            </a:extLst>
          </p:cNvPr>
          <p:cNvSpPr/>
          <p:nvPr/>
        </p:nvSpPr>
        <p:spPr>
          <a:xfrm>
            <a:off x="8547164" y="4317982"/>
            <a:ext cx="466672" cy="20819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２歳</a:t>
            </a:r>
          </a:p>
        </p:txBody>
      </p:sp>
      <p:sp>
        <p:nvSpPr>
          <p:cNvPr id="134" name="ホームベース 40">
            <a:extLst>
              <a:ext uri="{FF2B5EF4-FFF2-40B4-BE49-F238E27FC236}">
                <a16:creationId xmlns:a16="http://schemas.microsoft.com/office/drawing/2014/main" id="{912D65D9-86D7-9745-B9CD-F1E82B09ABF5}"/>
              </a:ext>
            </a:extLst>
          </p:cNvPr>
          <p:cNvSpPr/>
          <p:nvPr/>
        </p:nvSpPr>
        <p:spPr>
          <a:xfrm>
            <a:off x="6249238" y="4651832"/>
            <a:ext cx="628365" cy="22767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5" name="ホームベース 40">
            <a:extLst>
              <a:ext uri="{FF2B5EF4-FFF2-40B4-BE49-F238E27FC236}">
                <a16:creationId xmlns:a16="http://schemas.microsoft.com/office/drawing/2014/main" id="{48E8B737-B39C-5648-AD65-813C6BD95E21}"/>
              </a:ext>
            </a:extLst>
          </p:cNvPr>
          <p:cNvSpPr/>
          <p:nvPr/>
        </p:nvSpPr>
        <p:spPr>
          <a:xfrm>
            <a:off x="6813823" y="4999502"/>
            <a:ext cx="599304"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6" name="ホームベース 40">
            <a:extLst>
              <a:ext uri="{FF2B5EF4-FFF2-40B4-BE49-F238E27FC236}">
                <a16:creationId xmlns:a16="http://schemas.microsoft.com/office/drawing/2014/main" id="{D04BFEE1-1C7A-57A0-F079-9EA1FED96E0B}"/>
              </a:ext>
            </a:extLst>
          </p:cNvPr>
          <p:cNvSpPr/>
          <p:nvPr/>
        </p:nvSpPr>
        <p:spPr>
          <a:xfrm>
            <a:off x="7411895" y="4633904"/>
            <a:ext cx="697520" cy="209710"/>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7" name="ホームベース 40">
            <a:extLst>
              <a:ext uri="{FF2B5EF4-FFF2-40B4-BE49-F238E27FC236}">
                <a16:creationId xmlns:a16="http://schemas.microsoft.com/office/drawing/2014/main" id="{3E0FF960-7CCB-DBEA-FF34-607E6CA96C2F}"/>
              </a:ext>
            </a:extLst>
          </p:cNvPr>
          <p:cNvSpPr/>
          <p:nvPr/>
        </p:nvSpPr>
        <p:spPr>
          <a:xfrm>
            <a:off x="8109412" y="4984694"/>
            <a:ext cx="649981"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38" name="角丸四角形 72">
            <a:extLst>
              <a:ext uri="{FF2B5EF4-FFF2-40B4-BE49-F238E27FC236}">
                <a16:creationId xmlns:a16="http://schemas.microsoft.com/office/drawing/2014/main" id="{525A21AB-AD4A-257D-6930-095C1E0926CA}"/>
              </a:ext>
            </a:extLst>
          </p:cNvPr>
          <p:cNvSpPr/>
          <p:nvPr/>
        </p:nvSpPr>
        <p:spPr>
          <a:xfrm>
            <a:off x="5970162" y="4331432"/>
            <a:ext cx="714869" cy="196261"/>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139" name="ホームベース 40">
            <a:extLst>
              <a:ext uri="{FF2B5EF4-FFF2-40B4-BE49-F238E27FC236}">
                <a16:creationId xmlns:a16="http://schemas.microsoft.com/office/drawing/2014/main" id="{7E6EB82F-37B8-9461-12A6-6B9A09AF2F0E}"/>
              </a:ext>
            </a:extLst>
          </p:cNvPr>
          <p:cNvSpPr/>
          <p:nvPr/>
        </p:nvSpPr>
        <p:spPr>
          <a:xfrm>
            <a:off x="5632490" y="5012699"/>
            <a:ext cx="618360" cy="21226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140" name="テキスト ボックス 139">
            <a:extLst>
              <a:ext uri="{FF2B5EF4-FFF2-40B4-BE49-F238E27FC236}">
                <a16:creationId xmlns:a16="http://schemas.microsoft.com/office/drawing/2014/main" id="{01234240-134A-85AC-F1EE-8765070406B9}"/>
              </a:ext>
            </a:extLst>
          </p:cNvPr>
          <p:cNvSpPr txBox="1"/>
          <p:nvPr/>
        </p:nvSpPr>
        <p:spPr>
          <a:xfrm>
            <a:off x="3659878" y="5316854"/>
            <a:ext cx="1679337"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育児休業</a:t>
            </a:r>
            <a:endParaRPr lang="en-US" altLang="ja-JP" sz="675" b="1" dirty="0">
              <a:solidFill>
                <a:prstClr val="black"/>
              </a:solidFill>
            </a:endParaRPr>
          </a:p>
          <a:p>
            <a:pPr defTabSz="632906">
              <a:lnSpc>
                <a:spcPts val="1039"/>
              </a:lnSpc>
            </a:pPr>
            <a:r>
              <a:rPr lang="ja-JP" altLang="en-US" sz="675" dirty="0">
                <a:solidFill>
                  <a:prstClr val="black"/>
                </a:solidFill>
              </a:rPr>
              <a:t>夫婦ともに分割して２回取得可能</a:t>
            </a:r>
          </a:p>
        </p:txBody>
      </p:sp>
      <p:sp>
        <p:nvSpPr>
          <p:cNvPr id="141" name="テキスト ボックス 140">
            <a:extLst>
              <a:ext uri="{FF2B5EF4-FFF2-40B4-BE49-F238E27FC236}">
                <a16:creationId xmlns:a16="http://schemas.microsoft.com/office/drawing/2014/main" id="{4D79D8A4-9311-7389-1F3D-E93A41646899}"/>
              </a:ext>
            </a:extLst>
          </p:cNvPr>
          <p:cNvSpPr txBox="1"/>
          <p:nvPr/>
        </p:nvSpPr>
        <p:spPr>
          <a:xfrm>
            <a:off x="6763147" y="5286921"/>
            <a:ext cx="1101068"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１歳以降の育児休業</a:t>
            </a:r>
            <a:endParaRPr lang="en-US" altLang="ja-JP" sz="675" b="1" dirty="0">
              <a:solidFill>
                <a:prstClr val="black"/>
              </a:solidFill>
            </a:endParaRPr>
          </a:p>
          <a:p>
            <a:pPr defTabSz="632906">
              <a:lnSpc>
                <a:spcPts val="1039"/>
              </a:lnSpc>
            </a:pPr>
            <a:r>
              <a:rPr lang="ja-JP" altLang="en-US" sz="675" dirty="0">
                <a:solidFill>
                  <a:prstClr val="black"/>
                </a:solidFill>
              </a:rPr>
              <a:t>途中交代可能</a:t>
            </a:r>
          </a:p>
        </p:txBody>
      </p:sp>
      <p:sp>
        <p:nvSpPr>
          <p:cNvPr id="142" name="テキスト ボックス 141">
            <a:extLst>
              <a:ext uri="{FF2B5EF4-FFF2-40B4-BE49-F238E27FC236}">
                <a16:creationId xmlns:a16="http://schemas.microsoft.com/office/drawing/2014/main" id="{4E351C66-3A4E-E1AD-C97B-E995026FC6B2}"/>
              </a:ext>
            </a:extLst>
          </p:cNvPr>
          <p:cNvSpPr txBox="1"/>
          <p:nvPr/>
        </p:nvSpPr>
        <p:spPr>
          <a:xfrm>
            <a:off x="2015749" y="5320701"/>
            <a:ext cx="1311569"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産後パパ育休</a:t>
            </a:r>
            <a:endParaRPr lang="en-US" altLang="ja-JP" sz="675" b="1" dirty="0">
              <a:solidFill>
                <a:prstClr val="black"/>
              </a:solidFill>
            </a:endParaRPr>
          </a:p>
          <a:p>
            <a:pPr defTabSz="632906">
              <a:lnSpc>
                <a:spcPts val="1039"/>
              </a:lnSpc>
            </a:pPr>
            <a:r>
              <a:rPr lang="ja-JP" altLang="en-US" sz="675" dirty="0">
                <a:solidFill>
                  <a:prstClr val="black"/>
                </a:solidFill>
              </a:rPr>
              <a:t>分割して</a:t>
            </a:r>
            <a:r>
              <a:rPr lang="en-US" altLang="ja-JP" sz="675" dirty="0">
                <a:solidFill>
                  <a:prstClr val="black"/>
                </a:solidFill>
              </a:rPr>
              <a:t>2</a:t>
            </a:r>
            <a:r>
              <a:rPr lang="ja-JP" altLang="en-US" sz="675" dirty="0">
                <a:solidFill>
                  <a:prstClr val="black"/>
                </a:solidFill>
              </a:rPr>
              <a:t>回取得可能</a:t>
            </a:r>
            <a:endParaRPr lang="en-US" altLang="ja-JP" sz="675" dirty="0">
              <a:solidFill>
                <a:prstClr val="black"/>
              </a:solidFill>
            </a:endParaRPr>
          </a:p>
        </p:txBody>
      </p:sp>
      <p:sp>
        <p:nvSpPr>
          <p:cNvPr id="143" name="スライド番号プレースホルダー 2">
            <a:extLst>
              <a:ext uri="{FF2B5EF4-FFF2-40B4-BE49-F238E27FC236}">
                <a16:creationId xmlns:a16="http://schemas.microsoft.com/office/drawing/2014/main" id="{B7B94B9A-D39F-4FF0-ACCB-DDE38C28A086}"/>
              </a:ext>
            </a:extLst>
          </p:cNvPr>
          <p:cNvSpPr txBox="1">
            <a:spLocks/>
          </p:cNvSpPr>
          <p:nvPr/>
        </p:nvSpPr>
        <p:spPr>
          <a:xfrm>
            <a:off x="216534" y="6427788"/>
            <a:ext cx="332105" cy="360362"/>
          </a:xfrm>
          <a:prstGeom prst="rect">
            <a:avLst/>
          </a:prstGeom>
        </p:spPr>
        <p:txBody>
          <a:bodyPr vert="horz" wrap="square" lIns="0" tIns="47891" rIns="0" bIns="47891" numCol="1" anchor="ctr" anchorCtr="0" compatLnSpc="1">
            <a:prstTxWarp prst="textNoShape">
              <a:avLst/>
            </a:prstTxWarp>
          </a:bodyPr>
          <a:lstStyle>
            <a:defPPr>
              <a:defRPr lang="ja-JP"/>
            </a:defPPr>
            <a:lvl1pPr algn="l" defTabSz="477838" rtl="0" eaLnBrk="1" fontAlgn="base" hangingPunct="1">
              <a:spcBef>
                <a:spcPct val="0"/>
              </a:spcBef>
              <a:spcAft>
                <a:spcPct val="0"/>
              </a:spcAft>
              <a:defRPr kumimoji="1" sz="1200" kern="1200">
                <a:solidFill>
                  <a:srgbClr val="000000"/>
                </a:solidFill>
                <a:latin typeface="+mn-lt"/>
                <a:ea typeface="ＭＳ Ｐゴシック" pitchFamily="50"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998A1A3-FEA1-4990-8247-73F0C5D4C06C}" type="slidenum">
              <a:rPr lang="ja-JP" altLang="en-US" sz="1600" smtClean="0"/>
              <a:pPr>
                <a:defRPr/>
              </a:pPr>
              <a:t>18</a:t>
            </a:fld>
            <a:endParaRPr lang="en-US" altLang="ja-JP" sz="1600" dirty="0"/>
          </a:p>
        </p:txBody>
      </p:sp>
      <p:sp>
        <p:nvSpPr>
          <p:cNvPr id="144" name="テキスト ボックス 143">
            <a:extLst>
              <a:ext uri="{FF2B5EF4-FFF2-40B4-BE49-F238E27FC236}">
                <a16:creationId xmlns:a16="http://schemas.microsoft.com/office/drawing/2014/main" id="{C43ABB0F-88CE-832F-1BAE-D875B5BF2233}"/>
              </a:ext>
            </a:extLst>
          </p:cNvPr>
          <p:cNvSpPr txBox="1"/>
          <p:nvPr/>
        </p:nvSpPr>
        <p:spPr>
          <a:xfrm>
            <a:off x="2179590" y="1823374"/>
            <a:ext cx="6640930" cy="884601"/>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・育児休業とは別に子の出生後８週間以内に４週間まで取得可能！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・２回に分割しての取得も可能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（分割取得は、はじめにまとめて申し出が必要）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・休業中の一部に仕事をすることも可能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（労使協定と個別合意がある場合）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a:extLst>
              <a:ext uri="{FF2B5EF4-FFF2-40B4-BE49-F238E27FC236}">
                <a16:creationId xmlns:a16="http://schemas.microsoft.com/office/drawing/2014/main" id="{76699A1B-A604-9DDF-31A1-CFC619AEC94B}"/>
              </a:ext>
            </a:extLst>
          </p:cNvPr>
          <p:cNvSpPr txBox="1"/>
          <p:nvPr/>
        </p:nvSpPr>
        <p:spPr>
          <a:xfrm>
            <a:off x="2180040" y="3050668"/>
            <a:ext cx="6721565" cy="607602"/>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育児休業が取得可能！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・産後パパ育休期間</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を含め１年間）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6" name="グループ化 145">
            <a:extLst>
              <a:ext uri="{FF2B5EF4-FFF2-40B4-BE49-F238E27FC236}">
                <a16:creationId xmlns:a16="http://schemas.microsoft.com/office/drawing/2014/main" id="{2081375B-AE9E-9161-211C-DD7B7E26503C}"/>
              </a:ext>
            </a:extLst>
          </p:cNvPr>
          <p:cNvGrpSpPr/>
          <p:nvPr/>
        </p:nvGrpSpPr>
        <p:grpSpPr>
          <a:xfrm>
            <a:off x="907521" y="1708384"/>
            <a:ext cx="1054501" cy="906546"/>
            <a:chOff x="1437687" y="794391"/>
            <a:chExt cx="1456033" cy="1211738"/>
          </a:xfrm>
        </p:grpSpPr>
        <p:sp>
          <p:nvSpPr>
            <p:cNvPr id="147" name="角丸四角形 146">
              <a:extLst>
                <a:ext uri="{FF2B5EF4-FFF2-40B4-BE49-F238E27FC236}">
                  <a16:creationId xmlns:a16="http://schemas.microsoft.com/office/drawing/2014/main" id="{8B8AFAE2-9B7F-837B-520F-50B741073CCF}"/>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descr="ダイアグラム&#10;&#10;自動的に生成された説明">
              <a:extLst>
                <a:ext uri="{FF2B5EF4-FFF2-40B4-BE49-F238E27FC236}">
                  <a16:creationId xmlns:a16="http://schemas.microsoft.com/office/drawing/2014/main" id="{03AF7320-1741-B9BF-7193-A2FDD80785A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49" name="図 148" descr="図形&#10;&#10;中程度の精度で自動的に生成された説明">
              <a:extLst>
                <a:ext uri="{FF2B5EF4-FFF2-40B4-BE49-F238E27FC236}">
                  <a16:creationId xmlns:a16="http://schemas.microsoft.com/office/drawing/2014/main" id="{DE1630AA-6D73-3897-8132-3BA58474DAD8}"/>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150" name="グループ化 149">
            <a:extLst>
              <a:ext uri="{FF2B5EF4-FFF2-40B4-BE49-F238E27FC236}">
                <a16:creationId xmlns:a16="http://schemas.microsoft.com/office/drawing/2014/main" id="{E104606F-064E-CC31-D4F2-97B106D13E89}"/>
              </a:ext>
            </a:extLst>
          </p:cNvPr>
          <p:cNvGrpSpPr/>
          <p:nvPr/>
        </p:nvGrpSpPr>
        <p:grpSpPr>
          <a:xfrm>
            <a:off x="949399" y="2763891"/>
            <a:ext cx="1054501" cy="906546"/>
            <a:chOff x="1437687" y="794391"/>
            <a:chExt cx="1456033" cy="1211738"/>
          </a:xfrm>
        </p:grpSpPr>
        <p:sp>
          <p:nvSpPr>
            <p:cNvPr id="151" name="角丸四角形 150">
              <a:extLst>
                <a:ext uri="{FF2B5EF4-FFF2-40B4-BE49-F238E27FC236}">
                  <a16:creationId xmlns:a16="http://schemas.microsoft.com/office/drawing/2014/main" id="{12B424AE-23C4-A3B5-16CE-AB4A6AAFC04A}"/>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2" name="図 151" descr="ダイアグラム&#10;&#10;自動的に生成された説明">
              <a:extLst>
                <a:ext uri="{FF2B5EF4-FFF2-40B4-BE49-F238E27FC236}">
                  <a16:creationId xmlns:a16="http://schemas.microsoft.com/office/drawing/2014/main" id="{99997480-7508-0F81-853F-6974899FB59C}"/>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53" name="図 152" descr="図形&#10;&#10;中程度の精度で自動的に生成された説明">
              <a:extLst>
                <a:ext uri="{FF2B5EF4-FFF2-40B4-BE49-F238E27FC236}">
                  <a16:creationId xmlns:a16="http://schemas.microsoft.com/office/drawing/2014/main" id="{0449451B-AAEB-E3A2-15BD-0B13E0FF6E56}"/>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80649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E307C91-39C2-B800-7656-7E16D6706092}"/>
              </a:ext>
            </a:extLst>
          </p:cNvPr>
          <p:cNvSpPr/>
          <p:nvPr/>
        </p:nvSpPr>
        <p:spPr>
          <a:xfrm>
            <a:off x="830120" y="3654505"/>
            <a:ext cx="8102565" cy="2538625"/>
          </a:xfrm>
          <a:prstGeom prst="rect">
            <a:avLst/>
          </a:prstGeom>
          <a:noFill/>
          <a:ln w="31750">
            <a:solidFill>
              <a:schemeClr val="bg1">
                <a:lumMod val="6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1</a:t>
            </a:fld>
            <a:endParaRPr lang="en-US" altLang="ja-JP" sz="1600" dirty="0"/>
          </a:p>
        </p:txBody>
      </p:sp>
      <p:sp>
        <p:nvSpPr>
          <p:cNvPr id="10" name="コンテンツ プレースホルダー 1">
            <a:extLst>
              <a:ext uri="{FF2B5EF4-FFF2-40B4-BE49-F238E27FC236}">
                <a16:creationId xmlns:a16="http://schemas.microsoft.com/office/drawing/2014/main" id="{F6BE8723-B691-467F-B424-28A000F8E3B5}"/>
              </a:ext>
            </a:extLst>
          </p:cNvPr>
          <p:cNvSpPr txBox="1">
            <a:spLocks/>
          </p:cNvSpPr>
          <p:nvPr/>
        </p:nvSpPr>
        <p:spPr bwMode="auto">
          <a:xfrm>
            <a:off x="1309229" y="3377894"/>
            <a:ext cx="137685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ctr">
              <a:lnSpc>
                <a:spcPct val="150000"/>
              </a:lnSpc>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【Contents】</a:t>
            </a:r>
            <a:endParaRPr lang="ja-JP" altLang="en-US" sz="1800" dirty="0"/>
          </a:p>
        </p:txBody>
      </p:sp>
      <p:sp>
        <p:nvSpPr>
          <p:cNvPr id="11" name="テキスト ボックス 10">
            <a:extLst>
              <a:ext uri="{FF2B5EF4-FFF2-40B4-BE49-F238E27FC236}">
                <a16:creationId xmlns:a16="http://schemas.microsoft.com/office/drawing/2014/main" id="{D2DF604E-EA87-4EF9-8D3F-0F657D947ACF}"/>
              </a:ext>
            </a:extLst>
          </p:cNvPr>
          <p:cNvSpPr txBox="1"/>
          <p:nvPr/>
        </p:nvSpPr>
        <p:spPr>
          <a:xfrm>
            <a:off x="1309229" y="3867458"/>
            <a:ext cx="6914266" cy="2277547"/>
          </a:xfrm>
          <a:prstGeom prst="rect">
            <a:avLst/>
          </a:prstGeom>
          <a:noFill/>
        </p:spPr>
        <p:txBody>
          <a:bodyPr wrap="square" rtlCol="0">
            <a:spAutoFit/>
          </a:bodyPr>
          <a:lstStyle/>
          <a:p>
            <a:pPr>
              <a:spcBef>
                <a:spcPts val="600"/>
              </a:spcBef>
            </a:pPr>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第一章</a:t>
            </a:r>
            <a:r>
              <a:rPr kumimoji="1" lang="ja-JP" altLang="en-US" sz="1600" dirty="0">
                <a:latin typeface="Meiryo UI" panose="020B0604030504040204" pitchFamily="50" charset="-128"/>
                <a:ea typeface="Meiryo UI" panose="020B0604030504040204" pitchFamily="50" charset="-128"/>
              </a:rPr>
              <a:t>　男性の育児休業取得の現状と企業における課題・・・ ・・ ・・・・・・・・・・・</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第二章　育児休業取得・仕事と育児の両立のメリット・・・・・・・・・・・・・・・・・・・・・</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第三章　育児休業制度の概要・・・・・・・・・・・・・・・・・・・・・・・・・・・・・・・・・・・・・・</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第四章　仕事と育児の両立のために・・・・・・・・</a:t>
            </a:r>
            <a:r>
              <a:rPr lang="ja-JP" altLang="en-US"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第五章　育休取得者の体験談、企業の取組事例・・・・・・・・・・・・・・・・・・・・・・・・</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第六章　企業における両親学級</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a:t>
            </a:r>
            <a:r>
              <a:rPr lang="ja-JP" altLang="en-US" sz="1600" dirty="0">
                <a:latin typeface="Meiryo UI" panose="020B0604030504040204" pitchFamily="50" charset="-128"/>
                <a:ea typeface="Meiryo UI" panose="020B0604030504040204" pitchFamily="50" charset="-128"/>
              </a:rPr>
              <a:t>七</a:t>
            </a:r>
            <a:r>
              <a:rPr kumimoji="1" lang="ja-JP" altLang="en-US" sz="1600" dirty="0">
                <a:latin typeface="Meiryo UI" panose="020B0604030504040204" pitchFamily="50" charset="-128"/>
                <a:ea typeface="Meiryo UI" panose="020B0604030504040204" pitchFamily="50" charset="-128"/>
              </a:rPr>
              <a:t>章　みんなで考えてみよう・・・・・・・・・・・・・・・・・・・・・・・・・・・・・・・・・・・・・・・・</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6CE03607-5591-4BF9-9054-7EB684A63678}"/>
              </a:ext>
            </a:extLst>
          </p:cNvPr>
          <p:cNvSpPr txBox="1"/>
          <p:nvPr/>
        </p:nvSpPr>
        <p:spPr>
          <a:xfrm>
            <a:off x="7923842" y="3843395"/>
            <a:ext cx="469375" cy="2277547"/>
          </a:xfrm>
          <a:prstGeom prst="rect">
            <a:avLst/>
          </a:prstGeom>
          <a:solidFill>
            <a:schemeClr val="bg1"/>
          </a:solidFill>
        </p:spPr>
        <p:txBody>
          <a:bodyPr wrap="square" rtlCol="0">
            <a:spAutoFit/>
          </a:bodyPr>
          <a:lstStyle/>
          <a:p>
            <a:pPr algn="r">
              <a:spcBef>
                <a:spcPts val="600"/>
              </a:spcBef>
            </a:pPr>
            <a:r>
              <a:rPr kumimoji="1" lang="en-US" altLang="ja-JP" sz="1600" dirty="0">
                <a:latin typeface="Meiryo UI" panose="020B0604030504040204" pitchFamily="50" charset="-128"/>
                <a:ea typeface="Meiryo UI" panose="020B0604030504040204" pitchFamily="50" charset="-128"/>
              </a:rPr>
              <a:t>2</a:t>
            </a:r>
          </a:p>
          <a:p>
            <a:pPr algn="r">
              <a:spcBef>
                <a:spcPts val="600"/>
              </a:spcBef>
            </a:pPr>
            <a:r>
              <a:rPr lang="en-US" altLang="ja-JP" sz="1600" dirty="0">
                <a:latin typeface="Meiryo UI" panose="020B0604030504040204" pitchFamily="50" charset="-128"/>
                <a:ea typeface="Meiryo UI" panose="020B0604030504040204" pitchFamily="50" charset="-128"/>
              </a:rPr>
              <a:t>10</a:t>
            </a:r>
          </a:p>
          <a:p>
            <a:pPr algn="r">
              <a:spcBef>
                <a:spcPts val="600"/>
              </a:spcBef>
            </a:pPr>
            <a:r>
              <a:rPr lang="en-US" altLang="ja-JP" sz="1600" dirty="0">
                <a:latin typeface="Meiryo UI" panose="020B0604030504040204" pitchFamily="50" charset="-128"/>
                <a:ea typeface="Meiryo UI" panose="020B0604030504040204" pitchFamily="50" charset="-128"/>
              </a:rPr>
              <a:t>16</a:t>
            </a:r>
            <a:endParaRPr kumimoji="1" lang="en-US" altLang="ja-JP" sz="1600" dirty="0">
              <a:latin typeface="Meiryo UI" panose="020B0604030504040204" pitchFamily="50" charset="-128"/>
              <a:ea typeface="Meiryo UI" panose="020B0604030504040204" pitchFamily="50" charset="-128"/>
            </a:endParaRPr>
          </a:p>
          <a:p>
            <a:pPr algn="r">
              <a:spcBef>
                <a:spcPts val="600"/>
              </a:spcBef>
            </a:pPr>
            <a:r>
              <a:rPr lang="en-US" altLang="ja-JP" sz="1600" dirty="0">
                <a:latin typeface="Meiryo UI" panose="020B0604030504040204" pitchFamily="50" charset="-128"/>
                <a:ea typeface="Meiryo UI" panose="020B0604030504040204" pitchFamily="50" charset="-128"/>
              </a:rPr>
              <a:t>26</a:t>
            </a:r>
          </a:p>
          <a:p>
            <a:pPr algn="r">
              <a:spcBef>
                <a:spcPts val="600"/>
              </a:spcBef>
            </a:pPr>
            <a:r>
              <a:rPr lang="en-US" altLang="ja-JP" sz="1600" dirty="0">
                <a:latin typeface="Meiryo UI" panose="020B0604030504040204" pitchFamily="50" charset="-128"/>
                <a:ea typeface="Meiryo UI" panose="020B0604030504040204" pitchFamily="50" charset="-128"/>
              </a:rPr>
              <a:t>33</a:t>
            </a:r>
          </a:p>
          <a:p>
            <a:pPr algn="r">
              <a:spcBef>
                <a:spcPts val="600"/>
              </a:spcBef>
            </a:pPr>
            <a:r>
              <a:rPr kumimoji="1" lang="en-US" altLang="ja-JP" sz="1600" dirty="0">
                <a:latin typeface="Meiryo UI" panose="020B0604030504040204" pitchFamily="50" charset="-128"/>
                <a:ea typeface="Meiryo UI" panose="020B0604030504040204" pitchFamily="50" charset="-128"/>
              </a:rPr>
              <a:t>40</a:t>
            </a:r>
          </a:p>
          <a:p>
            <a:pPr algn="r">
              <a:spcBef>
                <a:spcPts val="600"/>
              </a:spcBef>
            </a:pPr>
            <a:r>
              <a:rPr lang="en-US" altLang="ja-JP" sz="1600" dirty="0">
                <a:latin typeface="Meiryo UI" panose="020B0604030504040204" pitchFamily="50" charset="-128"/>
                <a:ea typeface="Meiryo UI" panose="020B0604030504040204" pitchFamily="50" charset="-128"/>
              </a:rPr>
              <a:t>49</a:t>
            </a:r>
            <a:endParaRPr kumimoji="1" lang="en-US" altLang="ja-JP" sz="1600" dirty="0">
              <a:latin typeface="Meiryo UI" panose="020B0604030504040204" pitchFamily="50" charset="-128"/>
              <a:ea typeface="Meiryo UI" panose="020B0604030504040204" pitchFamily="50" charset="-128"/>
            </a:endParaRPr>
          </a:p>
        </p:txBody>
      </p:sp>
      <p:sp>
        <p:nvSpPr>
          <p:cNvPr id="15" name="タイトル 2">
            <a:extLst>
              <a:ext uri="{FF2B5EF4-FFF2-40B4-BE49-F238E27FC236}">
                <a16:creationId xmlns:a16="http://schemas.microsoft.com/office/drawing/2014/main" id="{E1196413-D214-C557-D652-C5FCE94CE902}"/>
              </a:ext>
            </a:extLst>
          </p:cNvPr>
          <p:cNvSpPr>
            <a:spLocks noGrp="1"/>
          </p:cNvSpPr>
          <p:nvPr>
            <p:ph type="title"/>
          </p:nvPr>
        </p:nvSpPr>
        <p:spPr>
          <a:xfrm>
            <a:off x="1309229" y="252259"/>
            <a:ext cx="8915400" cy="647700"/>
          </a:xfrm>
        </p:spPr>
        <p:txBody>
          <a:bodyPr anchor="ctr"/>
          <a:lstStyle/>
          <a:p>
            <a:r>
              <a:rPr kumimoji="1" lang="ja-JP" altLang="en-US" sz="2400" dirty="0">
                <a:solidFill>
                  <a:schemeClr val="tx1"/>
                </a:solidFill>
                <a:latin typeface="Meiryo" panose="020B0604030504040204" pitchFamily="34" charset="-128"/>
                <a:ea typeface="Meiryo" panose="020B0604030504040204" pitchFamily="34" charset="-128"/>
                <a:cs typeface="+mn-cs"/>
              </a:rPr>
              <a:t>　はじめに</a:t>
            </a:r>
          </a:p>
        </p:txBody>
      </p:sp>
      <p:sp>
        <p:nvSpPr>
          <p:cNvPr id="16" name="コンテンツ プレースホルダー 1">
            <a:extLst>
              <a:ext uri="{FF2B5EF4-FFF2-40B4-BE49-F238E27FC236}">
                <a16:creationId xmlns:a16="http://schemas.microsoft.com/office/drawing/2014/main" id="{AB27B3D0-2A19-CC79-9B33-F8CDB93112A2}"/>
              </a:ext>
            </a:extLst>
          </p:cNvPr>
          <p:cNvSpPr txBox="1">
            <a:spLocks/>
          </p:cNvSpPr>
          <p:nvPr/>
        </p:nvSpPr>
        <p:spPr bwMode="auto">
          <a:xfrm>
            <a:off x="830120" y="1330285"/>
            <a:ext cx="8245759" cy="211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just">
              <a:lnSpc>
                <a:spcPts val="3000"/>
              </a:lnSpc>
              <a:spcBef>
                <a:spcPts val="600"/>
              </a:spcBef>
            </a:pPr>
            <a:r>
              <a:rPr lang="ja-JP" altLang="en-US" sz="1600" dirty="0">
                <a:latin typeface="Meiryo UI" panose="020B0604030504040204" pitchFamily="34" charset="-128"/>
                <a:ea typeface="Meiryo UI" panose="020B0604030504040204" pitchFamily="34" charset="-128"/>
              </a:rPr>
              <a:t>男性の育児休業取得率は、令和</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年度では</a:t>
            </a:r>
            <a:r>
              <a:rPr lang="en-US" altLang="ja-JP" sz="1600" dirty="0">
                <a:latin typeface="Meiryo UI" panose="020B0604030504040204" pitchFamily="34" charset="-128"/>
                <a:ea typeface="Meiryo UI" panose="020B0604030504040204" pitchFamily="34" charset="-128"/>
              </a:rPr>
              <a:t>17.13%</a:t>
            </a:r>
            <a:r>
              <a:rPr lang="ja-JP" altLang="en-US" sz="1600" dirty="0">
                <a:latin typeface="Meiryo UI" panose="020B0604030504040204" pitchFamily="34" charset="-128"/>
                <a:ea typeface="Meiryo UI" panose="020B0604030504040204" pitchFamily="34" charset="-128"/>
              </a:rPr>
              <a:t>となっています。</a:t>
            </a:r>
            <a:endParaRPr lang="en-US" altLang="ja-JP" sz="1600" dirty="0">
              <a:latin typeface="Meiryo UI" panose="020B0604030504040204" pitchFamily="34" charset="-128"/>
              <a:ea typeface="Meiryo UI" panose="020B0604030504040204" pitchFamily="34" charset="-128"/>
            </a:endParaRPr>
          </a:p>
          <a:p>
            <a:pPr algn="just">
              <a:lnSpc>
                <a:spcPts val="3000"/>
              </a:lnSpc>
              <a:spcBef>
                <a:spcPts val="0"/>
              </a:spcBef>
            </a:pPr>
            <a:r>
              <a:rPr lang="ja-JP" altLang="en-US" sz="1600" dirty="0">
                <a:latin typeface="Meiryo UI" panose="020B0604030504040204" pitchFamily="34" charset="-128"/>
                <a:ea typeface="Meiryo UI" panose="020B0604030504040204" pitchFamily="34" charset="-128"/>
              </a:rPr>
              <a:t>少子高齢化が進み、人材確保がより困難になっていくことが予想される今後は、企業が従業員の多様な働き方に理解を示し、従業員が働き続けやすい職場環境を整えることが重要です。また、従業員の皆さんは、自身の働き方を見直し、より効率的に業務を行うことで、労働時間の短縮、仕事と育児・家庭の両立を目指しましょう。</a:t>
            </a:r>
            <a:endParaRPr lang="en-US" altLang="ja-JP" sz="16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6967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2DAC164B-B083-28C8-CC41-A616CA455EBC}"/>
              </a:ext>
            </a:extLst>
          </p:cNvPr>
          <p:cNvSpPr>
            <a:spLocks noGrp="1"/>
          </p:cNvSpPr>
          <p:nvPr>
            <p:ph type="title"/>
          </p:nvPr>
        </p:nvSpPr>
        <p:spPr>
          <a:xfrm>
            <a:off x="485712" y="279281"/>
            <a:ext cx="8404863" cy="539980"/>
          </a:xfrm>
        </p:spPr>
        <p:txBody>
          <a:bodyPr anchor="ctr"/>
          <a:lstStyle/>
          <a:p>
            <a:pPr marL="816764" indent="-816764"/>
            <a:r>
              <a:rPr lang="en-US" altLang="ja-JP" sz="2400" dirty="0">
                <a:latin typeface="Meiryo" panose="020B0604030504040204" pitchFamily="34" charset="-128"/>
                <a:ea typeface="Meiryo" panose="020B0604030504040204" pitchFamily="34" charset="-128"/>
              </a:rPr>
              <a:t> 3-3</a:t>
            </a:r>
            <a:r>
              <a:rPr lang="ja-JP" altLang="en-US"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育児休業等を取得しやすくするための会社の義務①</a:t>
            </a:r>
          </a:p>
        </p:txBody>
      </p:sp>
      <p:sp>
        <p:nvSpPr>
          <p:cNvPr id="6" name="角丸四角形 53">
            <a:extLst>
              <a:ext uri="{FF2B5EF4-FFF2-40B4-BE49-F238E27FC236}">
                <a16:creationId xmlns:a16="http://schemas.microsoft.com/office/drawing/2014/main" id="{3363028A-8463-879F-DD10-F953B58278E7}"/>
              </a:ext>
            </a:extLst>
          </p:cNvPr>
          <p:cNvSpPr/>
          <p:nvPr/>
        </p:nvSpPr>
        <p:spPr>
          <a:xfrm>
            <a:off x="920502" y="4786924"/>
            <a:ext cx="8172450" cy="918304"/>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角丸四角形 53">
            <a:extLst>
              <a:ext uri="{FF2B5EF4-FFF2-40B4-BE49-F238E27FC236}">
                <a16:creationId xmlns:a16="http://schemas.microsoft.com/office/drawing/2014/main" id="{8266DA16-E69E-8CE8-A83A-29392483B683}"/>
              </a:ext>
            </a:extLst>
          </p:cNvPr>
          <p:cNvSpPr/>
          <p:nvPr/>
        </p:nvSpPr>
        <p:spPr>
          <a:xfrm>
            <a:off x="933450" y="2954460"/>
            <a:ext cx="8172450" cy="1228780"/>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8" name="正方形/長方形 7">
            <a:extLst>
              <a:ext uri="{FF2B5EF4-FFF2-40B4-BE49-F238E27FC236}">
                <a16:creationId xmlns:a16="http://schemas.microsoft.com/office/drawing/2014/main" id="{EE9A9F4F-36C4-BCA2-5A2B-D95859D2D99D}"/>
              </a:ext>
            </a:extLst>
          </p:cNvPr>
          <p:cNvSpPr/>
          <p:nvPr/>
        </p:nvSpPr>
        <p:spPr>
          <a:xfrm>
            <a:off x="1962022" y="1589905"/>
            <a:ext cx="7143083" cy="923330"/>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従業員またはその配偶者が妊娠・出産したことの申出をしたとき、</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会社はその従業員に対して</a:t>
            </a:r>
            <a:r>
              <a:rPr lang="ja-JP" altLang="en-US" sz="1800" b="1" u="sng" dirty="0">
                <a:solidFill>
                  <a:srgbClr val="FF6600"/>
                </a:solidFill>
                <a:latin typeface="Meiryo UI" panose="020B0604030504040204" pitchFamily="50" charset="-128"/>
                <a:ea typeface="Meiryo UI" panose="020B0604030504040204" pitchFamily="50" charset="-128"/>
              </a:rPr>
              <a:t>個別に</a:t>
            </a:r>
            <a:r>
              <a:rPr lang="ja-JP" altLang="en-US" sz="1800" b="1" dirty="0">
                <a:solidFill>
                  <a:srgbClr val="FF6600"/>
                </a:solidFill>
                <a:latin typeface="Meiryo UI" panose="020B0604030504040204" pitchFamily="50" charset="-128"/>
                <a:ea typeface="Meiryo UI" panose="020B0604030504040204" pitchFamily="50" charset="-128"/>
              </a:rPr>
              <a:t>育児休業制度等を周知し、</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これらの制度の取得意向を確認しなければなりません。</a:t>
            </a:r>
            <a:endParaRPr lang="ja-JP" altLang="en-US" sz="1600" b="1" spc="300" dirty="0">
              <a:solidFill>
                <a:srgbClr val="FF66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1A36C809-1299-F006-7B71-C8FC617BF525}"/>
              </a:ext>
            </a:extLst>
          </p:cNvPr>
          <p:cNvSpPr/>
          <p:nvPr/>
        </p:nvSpPr>
        <p:spPr>
          <a:xfrm>
            <a:off x="907521" y="3007876"/>
            <a:ext cx="8266304" cy="1077218"/>
          </a:xfrm>
          <a:prstGeom prst="rect">
            <a:avLst/>
          </a:prstGeom>
        </p:spPr>
        <p:txBody>
          <a:bodyPr wrap="square">
            <a:spAutoFit/>
          </a:bodyPr>
          <a:lstStyle/>
          <a:p>
            <a:pPr marL="163512">
              <a:spcBef>
                <a:spcPts val="600"/>
              </a:spcBef>
            </a:pPr>
            <a:r>
              <a:rPr lang="ja-JP" altLang="en-US" sz="1600" dirty="0">
                <a:latin typeface="Meiryo UI" panose="020B0604030504040204" pitchFamily="50" charset="-128"/>
                <a:ea typeface="Meiryo UI" panose="020B0604030504040204" pitchFamily="50" charset="-128"/>
              </a:rPr>
              <a:t>①育児休業・産後パパ育休に関する制度</a:t>
            </a:r>
          </a:p>
          <a:p>
            <a:pPr marL="163512"/>
            <a:r>
              <a:rPr lang="ja-JP" altLang="en-US" sz="1600" dirty="0">
                <a:latin typeface="Meiryo UI" panose="020B0604030504040204" pitchFamily="50" charset="-128"/>
                <a:ea typeface="Meiryo UI" panose="020B0604030504040204" pitchFamily="50" charset="-128"/>
              </a:rPr>
              <a:t>②育児休業・産後パパ育休の申し出先</a:t>
            </a:r>
          </a:p>
          <a:p>
            <a:pPr marL="163512"/>
            <a:r>
              <a:rPr lang="ja-JP" altLang="en-US" sz="1600" dirty="0">
                <a:latin typeface="Meiryo UI" panose="020B0604030504040204" pitchFamily="50" charset="-128"/>
                <a:ea typeface="Meiryo UI" panose="020B0604030504040204" pitchFamily="50" charset="-128"/>
              </a:rPr>
              <a:t>③育児休業給付に関すること</a:t>
            </a:r>
          </a:p>
          <a:p>
            <a:pPr marL="163512"/>
            <a:r>
              <a:rPr lang="ja-JP" altLang="en-US" sz="1600" dirty="0">
                <a:latin typeface="Meiryo UI" panose="020B0604030504040204" pitchFamily="50" charset="-128"/>
                <a:ea typeface="Meiryo UI" panose="020B0604030504040204" pitchFamily="50" charset="-128"/>
              </a:rPr>
              <a:t>④労働者が育児休業・産後パパ育休期間に負担すべき社会保険料の取り扱い</a:t>
            </a:r>
            <a:endParaRPr lang="en-US" altLang="ja-JP"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65A614D-1779-658F-9D98-4533257FFDB1}"/>
              </a:ext>
            </a:extLst>
          </p:cNvPr>
          <p:cNvSpPr/>
          <p:nvPr/>
        </p:nvSpPr>
        <p:spPr>
          <a:xfrm>
            <a:off x="517796" y="924968"/>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○妊娠・出産を申出た労働者への個別の周知・意向確認</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a:extLst>
              <a:ext uri="{FF2B5EF4-FFF2-40B4-BE49-F238E27FC236}">
                <a16:creationId xmlns:a16="http://schemas.microsoft.com/office/drawing/2014/main" id="{C6497D90-A124-8CED-8B3D-CF341D16D3CB}"/>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19</a:t>
            </a:fld>
            <a:endParaRPr lang="en-US" altLang="ja-JP" sz="1600" dirty="0"/>
          </a:p>
        </p:txBody>
      </p:sp>
      <p:grpSp>
        <p:nvGrpSpPr>
          <p:cNvPr id="16" name="グループ化 15">
            <a:extLst>
              <a:ext uri="{FF2B5EF4-FFF2-40B4-BE49-F238E27FC236}">
                <a16:creationId xmlns:a16="http://schemas.microsoft.com/office/drawing/2014/main" id="{B3E69EF8-D670-C9CA-9DF7-62DBB57D136D}"/>
              </a:ext>
            </a:extLst>
          </p:cNvPr>
          <p:cNvGrpSpPr/>
          <p:nvPr/>
        </p:nvGrpSpPr>
        <p:grpSpPr>
          <a:xfrm>
            <a:off x="907521" y="1525504"/>
            <a:ext cx="1054501" cy="906546"/>
            <a:chOff x="1437687" y="794391"/>
            <a:chExt cx="1456033" cy="1211738"/>
          </a:xfrm>
        </p:grpSpPr>
        <p:sp>
          <p:nvSpPr>
            <p:cNvPr id="17" name="角丸四角形 16">
              <a:extLst>
                <a:ext uri="{FF2B5EF4-FFF2-40B4-BE49-F238E27FC236}">
                  <a16:creationId xmlns:a16="http://schemas.microsoft.com/office/drawing/2014/main" id="{E9A5F988-1E16-244C-DDFA-8E2B1927A81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ダイアグラム&#10;&#10;自動的に生成された説明">
              <a:extLst>
                <a:ext uri="{FF2B5EF4-FFF2-40B4-BE49-F238E27FC236}">
                  <a16:creationId xmlns:a16="http://schemas.microsoft.com/office/drawing/2014/main" id="{8D5E21A8-3637-25E7-B88B-DF53C9EC02F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9" name="図 18" descr="図形&#10;&#10;中程度の精度で自動的に生成された説明">
              <a:extLst>
                <a:ext uri="{FF2B5EF4-FFF2-40B4-BE49-F238E27FC236}">
                  <a16:creationId xmlns:a16="http://schemas.microsoft.com/office/drawing/2014/main" id="{6E136747-D329-7F37-3AE6-10E10246A6F2}"/>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0" name="角丸四角形 19">
            <a:extLst>
              <a:ext uri="{FF2B5EF4-FFF2-40B4-BE49-F238E27FC236}">
                <a16:creationId xmlns:a16="http://schemas.microsoft.com/office/drawing/2014/main" id="{8C96142D-CD9A-2CEF-E06D-7FA0BB2F819F}"/>
              </a:ext>
            </a:extLst>
          </p:cNvPr>
          <p:cNvSpPr/>
          <p:nvPr/>
        </p:nvSpPr>
        <p:spPr>
          <a:xfrm>
            <a:off x="657158" y="1447822"/>
            <a:ext cx="8731046" cy="478533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22" name="テキスト ボックス 21">
            <a:extLst>
              <a:ext uri="{FF2B5EF4-FFF2-40B4-BE49-F238E27FC236}">
                <a16:creationId xmlns:a16="http://schemas.microsoft.com/office/drawing/2014/main" id="{032A3042-01EA-3F26-33CB-12BD17A69C7E}"/>
              </a:ext>
            </a:extLst>
          </p:cNvPr>
          <p:cNvSpPr txBox="1"/>
          <p:nvPr/>
        </p:nvSpPr>
        <p:spPr>
          <a:xfrm>
            <a:off x="813667" y="4444717"/>
            <a:ext cx="8146521" cy="338554"/>
          </a:xfrm>
          <a:prstGeom prst="rect">
            <a:avLst/>
          </a:prstGeom>
          <a:noFill/>
        </p:spPr>
        <p:txBody>
          <a:bodyPr wrap="square">
            <a:spAutoFit/>
          </a:bodyPr>
          <a:lstStyle/>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endParaRPr lang="ja-JP" altLang="en-US" sz="1200" dirty="0"/>
          </a:p>
        </p:txBody>
      </p:sp>
      <p:sp>
        <p:nvSpPr>
          <p:cNvPr id="5" name="フローチャート: 代替処理 4">
            <a:extLst>
              <a:ext uri="{FF2B5EF4-FFF2-40B4-BE49-F238E27FC236}">
                <a16:creationId xmlns:a16="http://schemas.microsoft.com/office/drawing/2014/main" id="{63A4CEEC-334D-F59A-D762-DDD4CA8427AC}"/>
              </a:ext>
            </a:extLst>
          </p:cNvPr>
          <p:cNvSpPr/>
          <p:nvPr/>
        </p:nvSpPr>
        <p:spPr>
          <a:xfrm>
            <a:off x="1095021" y="5289746"/>
            <a:ext cx="7891304" cy="415482"/>
          </a:xfrm>
          <a:prstGeom prst="flowChartAlternateProcess">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ja-JP" altLang="en-US" sz="14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8B600D2-E4A7-BA1E-E5E1-E93E19F98BDB}"/>
              </a:ext>
            </a:extLst>
          </p:cNvPr>
          <p:cNvSpPr txBox="1"/>
          <p:nvPr/>
        </p:nvSpPr>
        <p:spPr>
          <a:xfrm>
            <a:off x="1045197" y="5809946"/>
            <a:ext cx="8128628" cy="307777"/>
          </a:xfrm>
          <a:prstGeom prst="rect">
            <a:avLst/>
          </a:prstGeom>
          <a:noFill/>
        </p:spPr>
        <p:txBody>
          <a:bodyPr wrap="square">
            <a:spAutoFit/>
          </a:bodyPr>
          <a:lstStyle/>
          <a:p>
            <a:pPr algn="l"/>
            <a:r>
              <a:rPr lang="ja-JP" altLang="en-US" sz="1400" dirty="0">
                <a:latin typeface="Meiryo UI" panose="020B0604030504040204" pitchFamily="50" charset="-128"/>
                <a:ea typeface="Meiryo UI" panose="020B0604030504040204" pitchFamily="50" charset="-128"/>
              </a:rPr>
              <a:t>なお、個別周知・意向確認は</a:t>
            </a:r>
            <a:r>
              <a:rPr lang="ja-JP" altLang="en-US" sz="1400" b="1" dirty="0">
                <a:latin typeface="Meiryo UI" panose="020B0604030504040204" pitchFamily="50" charset="-128"/>
                <a:ea typeface="Meiryo UI" panose="020B0604030504040204" pitchFamily="50" charset="-128"/>
              </a:rPr>
              <a:t>事業主</a:t>
            </a:r>
            <a:r>
              <a:rPr lang="ja-JP" altLang="en-US" sz="1400" dirty="0">
                <a:latin typeface="Meiryo UI" panose="020B0604030504040204" pitchFamily="50" charset="-128"/>
                <a:ea typeface="Meiryo UI" panose="020B0604030504040204" pitchFamily="50" charset="-128"/>
              </a:rPr>
              <a:t>または</a:t>
            </a:r>
            <a:r>
              <a:rPr lang="ja-JP" altLang="en-US" sz="1400" b="1" dirty="0">
                <a:latin typeface="Meiryo UI" panose="020B0604030504040204" pitchFamily="50" charset="-128"/>
                <a:ea typeface="Meiryo UI" panose="020B0604030504040204" pitchFamily="50" charset="-128"/>
              </a:rPr>
              <a:t>その委任を受けてその権限を行使する者</a:t>
            </a:r>
            <a:r>
              <a:rPr lang="ja-JP" altLang="en-US" sz="1400" dirty="0">
                <a:latin typeface="Meiryo UI" panose="020B0604030504040204" pitchFamily="50" charset="-128"/>
                <a:ea typeface="Meiryo UI" panose="020B0604030504040204" pitchFamily="50" charset="-128"/>
              </a:rPr>
              <a:t>が行うことができます。</a:t>
            </a:r>
          </a:p>
        </p:txBody>
      </p:sp>
      <p:sp>
        <p:nvSpPr>
          <p:cNvPr id="11" name="正方形/長方形 10">
            <a:extLst>
              <a:ext uri="{FF2B5EF4-FFF2-40B4-BE49-F238E27FC236}">
                <a16:creationId xmlns:a16="http://schemas.microsoft.com/office/drawing/2014/main" id="{310232AF-C72E-2018-DD45-6DA10AE9E259}"/>
              </a:ext>
            </a:extLst>
          </p:cNvPr>
          <p:cNvSpPr/>
          <p:nvPr/>
        </p:nvSpPr>
        <p:spPr>
          <a:xfrm>
            <a:off x="813667" y="2577806"/>
            <a:ext cx="8266304" cy="338554"/>
          </a:xfrm>
          <a:prstGeom prst="rect">
            <a:avLst/>
          </a:prstGeom>
        </p:spPr>
        <p:txBody>
          <a:bodyPr wrap="square">
            <a:spAutoFit/>
          </a:bodyPr>
          <a:lstStyle/>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44F45A2-E1C2-0093-FA4D-CD3B13CADB4E}"/>
              </a:ext>
            </a:extLst>
          </p:cNvPr>
          <p:cNvSpPr txBox="1"/>
          <p:nvPr/>
        </p:nvSpPr>
        <p:spPr>
          <a:xfrm>
            <a:off x="921404" y="4862801"/>
            <a:ext cx="8146521" cy="784830"/>
          </a:xfrm>
          <a:prstGeom prst="rect">
            <a:avLst/>
          </a:prstGeom>
          <a:noFill/>
        </p:spPr>
        <p:txBody>
          <a:bodyPr wrap="square">
            <a:spAutoFit/>
          </a:bodyPr>
          <a:lstStyle/>
          <a:p>
            <a:pPr marL="180975">
              <a:spcBef>
                <a:spcPts val="600"/>
              </a:spcBef>
            </a:pPr>
            <a:r>
              <a:rPr lang="ja-JP" altLang="en-US" sz="1600" dirty="0">
                <a:latin typeface="Meiryo UI" panose="020B0604030504040204" pitchFamily="50" charset="-128"/>
                <a:ea typeface="Meiryo UI" panose="020B0604030504040204" pitchFamily="50" charset="-128"/>
              </a:rPr>
              <a:t>面談、書面交付、</a:t>
            </a:r>
            <a:r>
              <a:rPr lang="en-US" altLang="ja-JP" sz="1600" dirty="0">
                <a:latin typeface="Meiryo UI" panose="020B0604030504040204" pitchFamily="50" charset="-128"/>
                <a:ea typeface="Meiryo UI" panose="020B0604030504040204" pitchFamily="50" charset="-128"/>
              </a:rPr>
              <a:t>Fax</a:t>
            </a:r>
            <a:r>
              <a:rPr lang="ja-JP" altLang="en-US" sz="1600" dirty="0">
                <a:latin typeface="Meiryo UI" panose="020B0604030504040204" pitchFamily="50" charset="-128"/>
                <a:ea typeface="Meiryo UI" panose="020B0604030504040204" pitchFamily="50" charset="-128"/>
              </a:rPr>
              <a:t>、電子メール等　のいずれか</a:t>
            </a:r>
            <a:endParaRPr lang="en-US" altLang="ja-JP" sz="1600" dirty="0">
              <a:latin typeface="Meiryo UI" panose="020B0604030504040204" pitchFamily="50" charset="-128"/>
              <a:ea typeface="Meiryo UI" panose="020B0604030504040204" pitchFamily="50" charset="-128"/>
            </a:endParaRPr>
          </a:p>
          <a:p>
            <a:pPr marL="180975">
              <a:spcBef>
                <a:spcPts val="600"/>
              </a:spcBef>
            </a:pPr>
            <a:r>
              <a:rPr lang="ja-JP" altLang="en-US" sz="1200" dirty="0">
                <a:latin typeface="メイリオ" panose="020B0604030504040204" pitchFamily="50" charset="-128"/>
                <a:ea typeface="メイリオ" panose="020B0604030504040204" pitchFamily="50" charset="-128"/>
              </a:rPr>
              <a:t>なお、面談はオンラインでの実施も可能ですが、</a:t>
            </a:r>
            <a:r>
              <a:rPr lang="ja-JP" altLang="en-US" sz="1200" b="1" dirty="0">
                <a:latin typeface="メイリオ" panose="020B0604030504040204" pitchFamily="50" charset="-128"/>
                <a:ea typeface="メイリオ" panose="020B0604030504040204" pitchFamily="50" charset="-128"/>
              </a:rPr>
              <a:t>音声のみの通話は不可</a:t>
            </a:r>
            <a:r>
              <a:rPr lang="ja-JP" altLang="en-US" sz="1200" dirty="0">
                <a:latin typeface="メイリオ" panose="020B0604030504040204" pitchFamily="50" charset="-128"/>
                <a:ea typeface="メイリオ" panose="020B0604030504040204" pitchFamily="50" charset="-128"/>
              </a:rPr>
              <a:t>です。</a:t>
            </a:r>
            <a:r>
              <a:rPr lang="en-US" altLang="ja-JP" sz="1200" dirty="0">
                <a:latin typeface="メイリオ" panose="020B0604030504040204" pitchFamily="50" charset="-128"/>
                <a:ea typeface="メイリオ" panose="020B0604030504040204" pitchFamily="50" charset="-128"/>
              </a:rPr>
              <a:t>Fax</a:t>
            </a:r>
            <a:r>
              <a:rPr lang="ja-JP" altLang="en-US" sz="1200" dirty="0">
                <a:latin typeface="メイリオ" panose="020B0604030504040204" pitchFamily="50" charset="-128"/>
                <a:ea typeface="メイリオ" panose="020B0604030504040204" pitchFamily="50" charset="-128"/>
              </a:rPr>
              <a:t>、電子メール等</a:t>
            </a:r>
            <a:r>
              <a:rPr lang="ja-JP" altLang="en-US" sz="1200" dirty="0">
                <a:solidFill>
                  <a:prstClr val="black"/>
                </a:solidFill>
                <a:latin typeface="メイリオ" panose="020B0604030504040204" pitchFamily="50" charset="-128"/>
                <a:ea typeface="メイリオ" panose="020B0604030504040204" pitchFamily="50" charset="-128"/>
              </a:rPr>
              <a:t>は</a:t>
            </a:r>
            <a:r>
              <a:rPr lang="ja-JP" altLang="en-US" sz="1200" b="1" dirty="0">
                <a:solidFill>
                  <a:prstClr val="black"/>
                </a:solidFill>
                <a:latin typeface="メイリオ" panose="020B0604030504040204" pitchFamily="50" charset="-128"/>
                <a:ea typeface="メイリオ" panose="020B0604030504040204" pitchFamily="50" charset="-128"/>
              </a:rPr>
              <a:t>労働者が希望した場合のみ可</a:t>
            </a:r>
            <a:r>
              <a:rPr lang="ja-JP" altLang="en-US" sz="1200" dirty="0">
                <a:solidFill>
                  <a:prstClr val="black"/>
                </a:solidFill>
                <a:latin typeface="メイリオ" panose="020B0604030504040204" pitchFamily="50" charset="-128"/>
                <a:ea typeface="メイリオ" panose="020B0604030504040204" pitchFamily="50" charset="-128"/>
              </a:rPr>
              <a:t>となります。</a:t>
            </a:r>
            <a:endParaRPr lang="ja-JP" altLang="en-US" sz="1200" dirty="0"/>
          </a:p>
        </p:txBody>
      </p:sp>
    </p:spTree>
    <p:extLst>
      <p:ext uri="{BB962C8B-B14F-4D97-AF65-F5344CB8AC3E}">
        <p14:creationId xmlns:p14="http://schemas.microsoft.com/office/powerpoint/2010/main" val="317830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2">
            <a:extLst>
              <a:ext uri="{FF2B5EF4-FFF2-40B4-BE49-F238E27FC236}">
                <a16:creationId xmlns:a16="http://schemas.microsoft.com/office/drawing/2014/main" id="{BA0469E7-F97A-E4A0-BCF5-D83F80B4C985}"/>
              </a:ext>
            </a:extLst>
          </p:cNvPr>
          <p:cNvSpPr txBox="1">
            <a:spLocks/>
          </p:cNvSpPr>
          <p:nvPr/>
        </p:nvSpPr>
        <p:spPr bwMode="auto">
          <a:xfrm>
            <a:off x="486630" y="271834"/>
            <a:ext cx="8171534" cy="53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2423"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816764" indent="-816764"/>
            <a:r>
              <a:rPr lang="en-US" altLang="ja-JP" sz="2400" dirty="0">
                <a:latin typeface="Meiryo" panose="020B0604030504040204" pitchFamily="34" charset="-128"/>
                <a:ea typeface="Meiryo" panose="020B0604030504040204" pitchFamily="34" charset="-128"/>
              </a:rPr>
              <a:t> 3-4</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育児休業等を取得しやすくするための会社の義務②</a:t>
            </a:r>
          </a:p>
        </p:txBody>
      </p:sp>
      <p:sp>
        <p:nvSpPr>
          <p:cNvPr id="15" name="角丸四角形 53">
            <a:extLst>
              <a:ext uri="{FF2B5EF4-FFF2-40B4-BE49-F238E27FC236}">
                <a16:creationId xmlns:a16="http://schemas.microsoft.com/office/drawing/2014/main" id="{06A546BA-0039-FD48-F6EC-FD1F274BAA31}"/>
              </a:ext>
            </a:extLst>
          </p:cNvPr>
          <p:cNvSpPr/>
          <p:nvPr/>
        </p:nvSpPr>
        <p:spPr>
          <a:xfrm>
            <a:off x="983681" y="3114478"/>
            <a:ext cx="8046020" cy="164802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7" name="正方形/長方形 16">
            <a:extLst>
              <a:ext uri="{FF2B5EF4-FFF2-40B4-BE49-F238E27FC236}">
                <a16:creationId xmlns:a16="http://schemas.microsoft.com/office/drawing/2014/main" id="{12D1A790-3E8F-5424-E7C9-EFD24D7232F2}"/>
              </a:ext>
            </a:extLst>
          </p:cNvPr>
          <p:cNvSpPr/>
          <p:nvPr/>
        </p:nvSpPr>
        <p:spPr>
          <a:xfrm>
            <a:off x="983681" y="2677152"/>
            <a:ext cx="8046020" cy="3195747"/>
          </a:xfrm>
          <a:prstGeom prst="rect">
            <a:avLst/>
          </a:prstGeom>
        </p:spPr>
        <p:txBody>
          <a:bodyPr wrap="square">
            <a:spAutoFit/>
          </a:bodyPr>
          <a:lstStyle/>
          <a:p>
            <a:pPr marL="163512">
              <a:lnSpc>
                <a:spcPts val="2800"/>
              </a:lnSpc>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実施が必要な措置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いずれか１つ以上を選択</a:t>
            </a:r>
            <a:endParaRPr lang="en-US" altLang="ja-JP" sz="1600" b="1" dirty="0">
              <a:latin typeface="Meiryo UI" panose="020B0604030504040204" pitchFamily="50" charset="-128"/>
              <a:ea typeface="Meiryo UI" panose="020B0604030504040204" pitchFamily="50" charset="-128"/>
            </a:endParaRPr>
          </a:p>
          <a:p>
            <a:pPr marL="163512">
              <a:lnSpc>
                <a:spcPts val="2800"/>
              </a:lnSpc>
              <a:spcBef>
                <a:spcPts val="600"/>
              </a:spcBef>
            </a:pPr>
            <a:r>
              <a:rPr lang="ja-JP" altLang="en-US" sz="1600" dirty="0">
                <a:latin typeface="Meiryo UI" panose="020B0604030504040204" pitchFamily="50" charset="-128"/>
                <a:ea typeface="Meiryo UI" panose="020B0604030504040204" pitchFamily="50" charset="-128"/>
              </a:rPr>
              <a:t>①育児休業・産後パパ育休に関する</a:t>
            </a:r>
            <a:r>
              <a:rPr lang="ja-JP" altLang="en-US" sz="1600" b="1" dirty="0">
                <a:solidFill>
                  <a:srgbClr val="C00000"/>
                </a:solidFill>
                <a:latin typeface="Meiryo UI" panose="020B0604030504040204" pitchFamily="50" charset="-128"/>
                <a:ea typeface="Meiryo UI" panose="020B0604030504040204" pitchFamily="50" charset="-128"/>
              </a:rPr>
              <a:t>研修の実施</a:t>
            </a:r>
          </a:p>
          <a:p>
            <a:pPr marL="163512">
              <a:lnSpc>
                <a:spcPts val="2800"/>
              </a:lnSpc>
            </a:pPr>
            <a:r>
              <a:rPr lang="ja-JP" altLang="en-US" sz="1600" dirty="0">
                <a:latin typeface="Meiryo UI" panose="020B0604030504040204" pitchFamily="50" charset="-128"/>
                <a:ea typeface="Meiryo UI" panose="020B0604030504040204" pitchFamily="50" charset="-128"/>
              </a:rPr>
              <a:t>②育児休業・産後パパ育休に関する相談体制の整備等（</a:t>
            </a:r>
            <a:r>
              <a:rPr lang="ja-JP" altLang="en-US" sz="1600" b="1" dirty="0">
                <a:solidFill>
                  <a:srgbClr val="C00000"/>
                </a:solidFill>
                <a:latin typeface="Meiryo UI" panose="020B0604030504040204" pitchFamily="50" charset="-128"/>
                <a:ea typeface="Meiryo UI" panose="020B0604030504040204" pitchFamily="50" charset="-128"/>
              </a:rPr>
              <a:t>相談窓口設置</a:t>
            </a:r>
            <a:r>
              <a:rPr lang="ja-JP" altLang="en-US" sz="1600" dirty="0">
                <a:latin typeface="Meiryo UI" panose="020B0604030504040204" pitchFamily="50" charset="-128"/>
                <a:ea typeface="Meiryo UI" panose="020B0604030504040204" pitchFamily="50" charset="-128"/>
              </a:rPr>
              <a:t>）</a:t>
            </a:r>
          </a:p>
          <a:p>
            <a:pPr marL="163512">
              <a:lnSpc>
                <a:spcPts val="2800"/>
              </a:lnSpc>
            </a:pPr>
            <a:r>
              <a:rPr lang="ja-JP" altLang="en-US" sz="1600" dirty="0">
                <a:latin typeface="Meiryo UI" panose="020B0604030504040204" pitchFamily="50" charset="-128"/>
                <a:ea typeface="Meiryo UI" panose="020B0604030504040204" pitchFamily="50" charset="-128"/>
              </a:rPr>
              <a:t>③自社の労働者の育児休業・産後パパ育休取得</a:t>
            </a:r>
            <a:r>
              <a:rPr lang="ja-JP" altLang="en-US" sz="1600" b="1" dirty="0">
                <a:solidFill>
                  <a:srgbClr val="C00000"/>
                </a:solidFill>
                <a:latin typeface="Meiryo UI" panose="020B0604030504040204" pitchFamily="50" charset="-128"/>
                <a:ea typeface="Meiryo UI" panose="020B0604030504040204" pitchFamily="50" charset="-128"/>
              </a:rPr>
              <a:t>事例の収集・提供</a:t>
            </a:r>
          </a:p>
          <a:p>
            <a:pPr marL="163512">
              <a:lnSpc>
                <a:spcPts val="2800"/>
              </a:lnSpc>
            </a:pPr>
            <a:r>
              <a:rPr lang="ja-JP" altLang="en-US" sz="1600" dirty="0">
                <a:latin typeface="Meiryo UI" panose="020B0604030504040204" pitchFamily="50" charset="-128"/>
                <a:ea typeface="Meiryo UI" panose="020B0604030504040204" pitchFamily="50" charset="-128"/>
              </a:rPr>
              <a:t>④自社の労働者へ育児休業・産後パパ育休</a:t>
            </a:r>
            <a:r>
              <a:rPr lang="ja-JP" altLang="en-US" sz="1600" b="1" dirty="0">
                <a:solidFill>
                  <a:srgbClr val="C00000"/>
                </a:solidFill>
                <a:latin typeface="Meiryo UI" panose="020B0604030504040204" pitchFamily="50" charset="-128"/>
                <a:ea typeface="Meiryo UI" panose="020B0604030504040204" pitchFamily="50" charset="-128"/>
              </a:rPr>
              <a:t>制度と育児休業取得促進に関する方針の周知</a:t>
            </a: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複数の措置を講ずることが望ましいです。</a:t>
            </a:r>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環境整備に当たっては、短期だけでなく１か月以上の長期の休業の取得を希望する労働者が、希望するとおりの期間の休業を申出し取得できるよう事業主が配慮。</a:t>
            </a:r>
          </a:p>
        </p:txBody>
      </p:sp>
      <p:sp>
        <p:nvSpPr>
          <p:cNvPr id="18" name="正方形/長方形 17">
            <a:extLst>
              <a:ext uri="{FF2B5EF4-FFF2-40B4-BE49-F238E27FC236}">
                <a16:creationId xmlns:a16="http://schemas.microsoft.com/office/drawing/2014/main" id="{48613615-75B1-E49D-B55B-3C297B3FEF47}"/>
              </a:ext>
            </a:extLst>
          </p:cNvPr>
          <p:cNvSpPr/>
          <p:nvPr/>
        </p:nvSpPr>
        <p:spPr>
          <a:xfrm>
            <a:off x="588418" y="1079227"/>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○育児休業を取得しやすい雇用環境整備</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27E6E5E4-246F-4E13-17B5-F7662602D8A6}"/>
              </a:ext>
            </a:extLst>
          </p:cNvPr>
          <p:cNvSpPr/>
          <p:nvPr/>
        </p:nvSpPr>
        <p:spPr>
          <a:xfrm>
            <a:off x="2148388" y="1760506"/>
            <a:ext cx="6983950"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育児休業を取得しやすい雇用環境整備ため、会社は次のいずれかの措置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を実施しなければなりません。</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20" name="スライド番号プレースホルダー 2">
            <a:extLst>
              <a:ext uri="{FF2B5EF4-FFF2-40B4-BE49-F238E27FC236}">
                <a16:creationId xmlns:a16="http://schemas.microsoft.com/office/drawing/2014/main" id="{5CA62AA5-2545-0E0D-1AF7-54A48E0098C6}"/>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20</a:t>
            </a:fld>
            <a:endParaRPr lang="en-US" altLang="ja-JP" sz="1600" dirty="0"/>
          </a:p>
        </p:txBody>
      </p:sp>
      <p:grpSp>
        <p:nvGrpSpPr>
          <p:cNvPr id="21" name="グループ化 20">
            <a:extLst>
              <a:ext uri="{FF2B5EF4-FFF2-40B4-BE49-F238E27FC236}">
                <a16:creationId xmlns:a16="http://schemas.microsoft.com/office/drawing/2014/main" id="{D3777C0B-9017-7A7E-A946-EB932E2EE936}"/>
              </a:ext>
            </a:extLst>
          </p:cNvPr>
          <p:cNvGrpSpPr/>
          <p:nvPr/>
        </p:nvGrpSpPr>
        <p:grpSpPr>
          <a:xfrm>
            <a:off x="1093887" y="1678736"/>
            <a:ext cx="1054501" cy="942780"/>
            <a:chOff x="1437687" y="794391"/>
            <a:chExt cx="1456033" cy="1211738"/>
          </a:xfrm>
        </p:grpSpPr>
        <p:sp>
          <p:nvSpPr>
            <p:cNvPr id="22" name="角丸四角形 21">
              <a:extLst>
                <a:ext uri="{FF2B5EF4-FFF2-40B4-BE49-F238E27FC236}">
                  <a16:creationId xmlns:a16="http://schemas.microsoft.com/office/drawing/2014/main" id="{BE5BFC96-6E56-D901-856B-690B8B8ADD2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3DE40179-6CAE-F27F-395F-7D403F604C8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3CE79410-C892-2502-B870-D53D78C4EA18}"/>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6" name="角丸四角形 25">
            <a:extLst>
              <a:ext uri="{FF2B5EF4-FFF2-40B4-BE49-F238E27FC236}">
                <a16:creationId xmlns:a16="http://schemas.microsoft.com/office/drawing/2014/main" id="{6D4B6626-AC25-9698-E113-7BD4B46D83EF}"/>
              </a:ext>
            </a:extLst>
          </p:cNvPr>
          <p:cNvSpPr/>
          <p:nvPr/>
        </p:nvSpPr>
        <p:spPr>
          <a:xfrm>
            <a:off x="657158" y="1602080"/>
            <a:ext cx="8707985" cy="4440853"/>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258154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D29CD8B3-BD7A-B411-3E0D-AF116FD62525}"/>
              </a:ext>
            </a:extLst>
          </p:cNvPr>
          <p:cNvSpPr txBox="1">
            <a:spLocks/>
          </p:cNvSpPr>
          <p:nvPr/>
        </p:nvSpPr>
        <p:spPr bwMode="auto">
          <a:xfrm>
            <a:off x="484479" y="305343"/>
            <a:ext cx="68865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816764" indent="-816764"/>
            <a:r>
              <a:rPr lang="en-US" altLang="ja-JP" sz="2400" dirty="0">
                <a:latin typeface="Meiryo" panose="020B0604030504040204" pitchFamily="34" charset="-128"/>
                <a:ea typeface="Meiryo" panose="020B0604030504040204" pitchFamily="34" charset="-128"/>
              </a:rPr>
              <a:t> 3-5</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その他の両立支援制度</a:t>
            </a:r>
          </a:p>
        </p:txBody>
      </p:sp>
      <p:sp>
        <p:nvSpPr>
          <p:cNvPr id="6" name="角丸四角形 53">
            <a:extLst>
              <a:ext uri="{FF2B5EF4-FFF2-40B4-BE49-F238E27FC236}">
                <a16:creationId xmlns:a16="http://schemas.microsoft.com/office/drawing/2014/main" id="{0E69490D-3F6F-5E25-0C76-896FEC0FD45B}"/>
              </a:ext>
            </a:extLst>
          </p:cNvPr>
          <p:cNvSpPr/>
          <p:nvPr/>
        </p:nvSpPr>
        <p:spPr>
          <a:xfrm>
            <a:off x="825662" y="1956623"/>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角丸四角形 53">
            <a:extLst>
              <a:ext uri="{FF2B5EF4-FFF2-40B4-BE49-F238E27FC236}">
                <a16:creationId xmlns:a16="http://schemas.microsoft.com/office/drawing/2014/main" id="{12C2A971-2AE9-C6C1-2793-AE4B220C5198}"/>
              </a:ext>
            </a:extLst>
          </p:cNvPr>
          <p:cNvSpPr/>
          <p:nvPr/>
        </p:nvSpPr>
        <p:spPr>
          <a:xfrm>
            <a:off x="783002" y="3377878"/>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8" name="角丸四角形 53">
            <a:extLst>
              <a:ext uri="{FF2B5EF4-FFF2-40B4-BE49-F238E27FC236}">
                <a16:creationId xmlns:a16="http://schemas.microsoft.com/office/drawing/2014/main" id="{89200622-4B66-6B2E-918A-6C2B4F89EDB9}"/>
              </a:ext>
            </a:extLst>
          </p:cNvPr>
          <p:cNvSpPr/>
          <p:nvPr/>
        </p:nvSpPr>
        <p:spPr>
          <a:xfrm>
            <a:off x="783002" y="4761282"/>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9" name="角丸四角形 53">
            <a:extLst>
              <a:ext uri="{FF2B5EF4-FFF2-40B4-BE49-F238E27FC236}">
                <a16:creationId xmlns:a16="http://schemas.microsoft.com/office/drawing/2014/main" id="{793B61E3-5F7C-290E-C4C3-C9A0E7040E9E}"/>
              </a:ext>
            </a:extLst>
          </p:cNvPr>
          <p:cNvSpPr/>
          <p:nvPr/>
        </p:nvSpPr>
        <p:spPr>
          <a:xfrm>
            <a:off x="5148213" y="1947165"/>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角丸四角形 53">
            <a:extLst>
              <a:ext uri="{FF2B5EF4-FFF2-40B4-BE49-F238E27FC236}">
                <a16:creationId xmlns:a16="http://schemas.microsoft.com/office/drawing/2014/main" id="{CEC644D3-268A-A120-FE7D-AB6B410361AE}"/>
              </a:ext>
            </a:extLst>
          </p:cNvPr>
          <p:cNvSpPr/>
          <p:nvPr/>
        </p:nvSpPr>
        <p:spPr>
          <a:xfrm>
            <a:off x="5148213" y="3371019"/>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1" name="角丸四角形 53">
            <a:extLst>
              <a:ext uri="{FF2B5EF4-FFF2-40B4-BE49-F238E27FC236}">
                <a16:creationId xmlns:a16="http://schemas.microsoft.com/office/drawing/2014/main" id="{46E13EAA-9487-626B-5C83-A1FF89187DB0}"/>
              </a:ext>
            </a:extLst>
          </p:cNvPr>
          <p:cNvSpPr/>
          <p:nvPr/>
        </p:nvSpPr>
        <p:spPr>
          <a:xfrm>
            <a:off x="5149772" y="4761281"/>
            <a:ext cx="4072034"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2" name="正方形/長方形 11">
            <a:extLst>
              <a:ext uri="{FF2B5EF4-FFF2-40B4-BE49-F238E27FC236}">
                <a16:creationId xmlns:a16="http://schemas.microsoft.com/office/drawing/2014/main" id="{92412949-E396-93E2-490B-8EC20ACB4612}"/>
              </a:ext>
            </a:extLst>
          </p:cNvPr>
          <p:cNvSpPr/>
          <p:nvPr/>
        </p:nvSpPr>
        <p:spPr>
          <a:xfrm>
            <a:off x="1883040" y="1131383"/>
            <a:ext cx="735146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育児・介護休業法では、育児休業、産後パパ育休の他にも、仕事と育児の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両立のための制度等が定められています。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8AEBA1B9-C287-7E03-625F-DFDE5DE25696}"/>
              </a:ext>
            </a:extLst>
          </p:cNvPr>
          <p:cNvSpPr/>
          <p:nvPr/>
        </p:nvSpPr>
        <p:spPr>
          <a:xfrm>
            <a:off x="994376" y="5125616"/>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a:t>
            </a:r>
            <a:r>
              <a:rPr lang="ja-JP" altLang="en-US" sz="1400" dirty="0">
                <a:latin typeface="Meiryo UI" panose="020B0604030504040204" pitchFamily="50" charset="-128"/>
                <a:ea typeface="Meiryo UI" panose="020B0604030504040204" pitchFamily="50" charset="-128"/>
              </a:rPr>
              <a:t>に達するまでの子を養育する労働者について、労働者が希望すれば利用できる短時間勤務の措置（１日原則６時間）を義務づけ。</a:t>
            </a:r>
          </a:p>
        </p:txBody>
      </p:sp>
      <p:sp>
        <p:nvSpPr>
          <p:cNvPr id="14" name="正方形/長方形 13">
            <a:extLst>
              <a:ext uri="{FF2B5EF4-FFF2-40B4-BE49-F238E27FC236}">
                <a16:creationId xmlns:a16="http://schemas.microsoft.com/office/drawing/2014/main" id="{26C9B0A1-90F1-E914-86F0-4E6CD3CD4F95}"/>
              </a:ext>
            </a:extLst>
          </p:cNvPr>
          <p:cNvSpPr/>
          <p:nvPr/>
        </p:nvSpPr>
        <p:spPr>
          <a:xfrm>
            <a:off x="945456" y="2327401"/>
            <a:ext cx="380881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a:t>
            </a:r>
            <a:r>
              <a:rPr lang="ja-JP" altLang="en-US" sz="1400" dirty="0">
                <a:latin typeface="Meiryo UI" panose="020B0604030504040204" pitchFamily="50" charset="-128"/>
                <a:ea typeface="Meiryo UI" panose="020B0604030504040204" pitchFamily="50" charset="-128"/>
              </a:rPr>
              <a:t>就学前までの子が１人であれば年</a:t>
            </a:r>
            <a:r>
              <a:rPr lang="ja-JP" altLang="en-US" sz="1400">
                <a:latin typeface="Meiryo UI" panose="020B0604030504040204" pitchFamily="50" charset="-128"/>
                <a:ea typeface="Meiryo UI" panose="020B0604030504040204" pitchFamily="50" charset="-128"/>
              </a:rPr>
              <a:t>５日、</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２人</a:t>
            </a:r>
            <a:r>
              <a:rPr lang="ja-JP" altLang="en-US" sz="1400" dirty="0">
                <a:latin typeface="Meiryo UI" panose="020B0604030504040204" pitchFamily="50" charset="-128"/>
                <a:ea typeface="Meiryo UI" panose="020B0604030504040204" pitchFamily="50" charset="-128"/>
              </a:rPr>
              <a:t>以上であれば年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日を限度として看護休暇の取得が可能。時間単位での取得も可能。</a:t>
            </a:r>
          </a:p>
        </p:txBody>
      </p:sp>
      <p:sp>
        <p:nvSpPr>
          <p:cNvPr id="15" name="正方形/長方形 14">
            <a:extLst>
              <a:ext uri="{FF2B5EF4-FFF2-40B4-BE49-F238E27FC236}">
                <a16:creationId xmlns:a16="http://schemas.microsoft.com/office/drawing/2014/main" id="{D56F8AAA-785E-4403-FB78-ECAF784F889B}"/>
              </a:ext>
            </a:extLst>
          </p:cNvPr>
          <p:cNvSpPr/>
          <p:nvPr/>
        </p:nvSpPr>
        <p:spPr>
          <a:xfrm>
            <a:off x="1023192" y="3732075"/>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rPr>
              <a:t>24</a:t>
            </a:r>
            <a:r>
              <a:rPr lang="ja-JP" altLang="en-US" sz="140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150</a:t>
            </a:r>
            <a:r>
              <a:rPr lang="ja-JP" altLang="en-US" sz="1400">
                <a:latin typeface="Meiryo UI" panose="020B0604030504040204" pitchFamily="50" charset="-128"/>
                <a:ea typeface="Meiryo UI" panose="020B0604030504040204" pitchFamily="50" charset="-128"/>
              </a:rPr>
              <a:t>時間を超える時間外労働を制限。</a:t>
            </a:r>
            <a:endParaRPr lang="ja-JP" altLang="en-US"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4298ADB-7626-9EBC-DE81-273C5F64CEB5}"/>
              </a:ext>
            </a:extLst>
          </p:cNvPr>
          <p:cNvSpPr/>
          <p:nvPr/>
        </p:nvSpPr>
        <p:spPr>
          <a:xfrm>
            <a:off x="5302563" y="248202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３歳に達するまでの子を養育する労働者が請求した場合、所定外労働を制限。</a:t>
            </a:r>
            <a:endParaRPr lang="ja-JP" altLang="en-US" sz="1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35D09DD-EF90-77C9-2211-89508B392C0A}"/>
              </a:ext>
            </a:extLst>
          </p:cNvPr>
          <p:cNvSpPr/>
          <p:nvPr/>
        </p:nvSpPr>
        <p:spPr>
          <a:xfrm>
            <a:off x="5285429" y="3966039"/>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小学校就学前までの子を養育する労働者が請求した場合、深夜業を制限。</a:t>
            </a:r>
            <a:endParaRPr lang="ja-JP" altLang="en-US"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492C31A-6283-8A3D-AA70-A61F2C319F3B}"/>
              </a:ext>
            </a:extLst>
          </p:cNvPr>
          <p:cNvSpPr/>
          <p:nvPr/>
        </p:nvSpPr>
        <p:spPr>
          <a:xfrm>
            <a:off x="5285428" y="534106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労働者</a:t>
            </a:r>
            <a:r>
              <a:rPr lang="ja-JP" altLang="en-US" sz="1400" dirty="0">
                <a:latin typeface="Meiryo UI" panose="020B0604030504040204" pitchFamily="50" charset="-128"/>
                <a:ea typeface="Meiryo UI" panose="020B0604030504040204" pitchFamily="50" charset="-128"/>
              </a:rPr>
              <a:t>を転勤させる場合の、育児の状況についての配慮義務。</a:t>
            </a:r>
          </a:p>
        </p:txBody>
      </p:sp>
      <p:sp>
        <p:nvSpPr>
          <p:cNvPr id="19" name="スライド番号プレースホルダー 2">
            <a:extLst>
              <a:ext uri="{FF2B5EF4-FFF2-40B4-BE49-F238E27FC236}">
                <a16:creationId xmlns:a16="http://schemas.microsoft.com/office/drawing/2014/main" id="{747B83D9-76DA-F12B-79D7-252FE3033EA5}"/>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21</a:t>
            </a:fld>
            <a:endParaRPr lang="en-US" altLang="ja-JP" sz="1600" dirty="0"/>
          </a:p>
        </p:txBody>
      </p:sp>
      <p:sp>
        <p:nvSpPr>
          <p:cNvPr id="20" name="テキスト ボックス 19">
            <a:extLst>
              <a:ext uri="{FF2B5EF4-FFF2-40B4-BE49-F238E27FC236}">
                <a16:creationId xmlns:a16="http://schemas.microsoft.com/office/drawing/2014/main" id="{15A25F06-B874-3EB6-03D9-48092F0FFAA9}"/>
              </a:ext>
            </a:extLst>
          </p:cNvPr>
          <p:cNvSpPr txBox="1"/>
          <p:nvPr/>
        </p:nvSpPr>
        <p:spPr>
          <a:xfrm>
            <a:off x="828729" y="1978158"/>
            <a:ext cx="4116252" cy="384721"/>
          </a:xfrm>
          <a:prstGeom prst="rect">
            <a:avLst/>
          </a:prstGeom>
          <a:noFill/>
        </p:spPr>
        <p:txBody>
          <a:bodyPr wrap="square">
            <a:spAutoFit/>
          </a:bodyPr>
          <a:lstStyle/>
          <a:p>
            <a:pPr algn="ctr"/>
            <a:r>
              <a:rPr lang="ja-JP" altLang="en-US" b="1" dirty="0">
                <a:solidFill>
                  <a:srgbClr val="C00000"/>
                </a:solidFill>
                <a:latin typeface="Meiryo UI" panose="020B0604030504040204" pitchFamily="50" charset="-128"/>
                <a:ea typeface="Meiryo UI" panose="020B0604030504040204" pitchFamily="50" charset="-128"/>
              </a:rPr>
              <a:t>子の看護休暇制度</a:t>
            </a:r>
          </a:p>
        </p:txBody>
      </p:sp>
      <p:sp>
        <p:nvSpPr>
          <p:cNvPr id="21" name="テキスト ボックス 20">
            <a:extLst>
              <a:ext uri="{FF2B5EF4-FFF2-40B4-BE49-F238E27FC236}">
                <a16:creationId xmlns:a16="http://schemas.microsoft.com/office/drawing/2014/main" id="{FC4E6C04-CB48-A98E-705F-64E9F9417694}"/>
              </a:ext>
            </a:extLst>
          </p:cNvPr>
          <p:cNvSpPr txBox="1"/>
          <p:nvPr/>
        </p:nvSpPr>
        <p:spPr>
          <a:xfrm>
            <a:off x="5162467" y="2012681"/>
            <a:ext cx="4072034" cy="391076"/>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所定外労働（残業）の制限</a:t>
            </a:r>
            <a:endParaRPr lang="en-US" altLang="ja-JP" b="1" dirty="0">
              <a:solidFill>
                <a:srgbClr val="C0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5B6D2EAF-23E4-2554-7C48-4BA266E11D7B}"/>
              </a:ext>
            </a:extLst>
          </p:cNvPr>
          <p:cNvSpPr txBox="1"/>
          <p:nvPr/>
        </p:nvSpPr>
        <p:spPr>
          <a:xfrm>
            <a:off x="5065225" y="3515549"/>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深夜業の制限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EE64D637-905C-1D59-B063-D59E80775369}"/>
              </a:ext>
            </a:extLst>
          </p:cNvPr>
          <p:cNvSpPr txBox="1"/>
          <p:nvPr/>
        </p:nvSpPr>
        <p:spPr>
          <a:xfrm>
            <a:off x="850058" y="3376319"/>
            <a:ext cx="4073593"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時間外労働の制限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C7D7FA7-D3B4-017D-B9A2-AA530C43975F}"/>
              </a:ext>
            </a:extLst>
          </p:cNvPr>
          <p:cNvSpPr txBox="1"/>
          <p:nvPr/>
        </p:nvSpPr>
        <p:spPr>
          <a:xfrm>
            <a:off x="761455" y="4761281"/>
            <a:ext cx="4112411"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短時間勤務等の措置</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349C16F-46B4-9337-2D12-BFAC77570C8C}"/>
              </a:ext>
            </a:extLst>
          </p:cNvPr>
          <p:cNvSpPr txBox="1"/>
          <p:nvPr/>
        </p:nvSpPr>
        <p:spPr>
          <a:xfrm>
            <a:off x="5175160" y="4858810"/>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転勤についての配慮</a:t>
            </a:r>
          </a:p>
        </p:txBody>
      </p:sp>
      <p:grpSp>
        <p:nvGrpSpPr>
          <p:cNvPr id="26" name="グループ化 25">
            <a:extLst>
              <a:ext uri="{FF2B5EF4-FFF2-40B4-BE49-F238E27FC236}">
                <a16:creationId xmlns:a16="http://schemas.microsoft.com/office/drawing/2014/main" id="{7DC29C1A-AC34-2386-1F9C-5D99D3610C93}"/>
              </a:ext>
            </a:extLst>
          </p:cNvPr>
          <p:cNvGrpSpPr/>
          <p:nvPr/>
        </p:nvGrpSpPr>
        <p:grpSpPr>
          <a:xfrm>
            <a:off x="850058" y="1004732"/>
            <a:ext cx="1054501" cy="906546"/>
            <a:chOff x="1437687" y="794391"/>
            <a:chExt cx="1456033" cy="1211738"/>
          </a:xfrm>
        </p:grpSpPr>
        <p:sp>
          <p:nvSpPr>
            <p:cNvPr id="27" name="角丸四角形 26">
              <a:extLst>
                <a:ext uri="{FF2B5EF4-FFF2-40B4-BE49-F238E27FC236}">
                  <a16:creationId xmlns:a16="http://schemas.microsoft.com/office/drawing/2014/main" id="{FFE69055-FBD4-F9C3-B2D5-BA55F3626E2C}"/>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descr="ダイアグラム&#10;&#10;自動的に生成された説明">
              <a:extLst>
                <a:ext uri="{FF2B5EF4-FFF2-40B4-BE49-F238E27FC236}">
                  <a16:creationId xmlns:a16="http://schemas.microsoft.com/office/drawing/2014/main" id="{EE25F4DD-6580-1A6F-313F-BC0A5622DF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9" name="図 28" descr="図形&#10;&#10;中程度の精度で自動的に生成された説明">
              <a:extLst>
                <a:ext uri="{FF2B5EF4-FFF2-40B4-BE49-F238E27FC236}">
                  <a16:creationId xmlns:a16="http://schemas.microsoft.com/office/drawing/2014/main" id="{6943D691-7040-F495-D066-363F3B25C522}"/>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30" name="角丸四角形 29">
            <a:extLst>
              <a:ext uri="{FF2B5EF4-FFF2-40B4-BE49-F238E27FC236}">
                <a16:creationId xmlns:a16="http://schemas.microsoft.com/office/drawing/2014/main" id="{0BD32BA3-2464-661B-AD9F-1B5C46F9F2D2}"/>
              </a:ext>
            </a:extLst>
          </p:cNvPr>
          <p:cNvSpPr/>
          <p:nvPr/>
        </p:nvSpPr>
        <p:spPr>
          <a:xfrm>
            <a:off x="657158" y="993720"/>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155954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0C67264-487A-4829-ED92-012CA5CA9818}"/>
              </a:ext>
            </a:extLst>
          </p:cNvPr>
          <p:cNvSpPr>
            <a:spLocks noGrp="1"/>
          </p:cNvSpPr>
          <p:nvPr>
            <p:ph type="title"/>
          </p:nvPr>
        </p:nvSpPr>
        <p:spPr bwMode="white">
          <a:xfrm>
            <a:off x="475425" y="322806"/>
            <a:ext cx="8617226" cy="485775"/>
          </a:xfrm>
        </p:spPr>
        <p:txBody>
          <a:bodyPr anchor="ctr"/>
          <a:lstStyle/>
          <a:p>
            <a:r>
              <a:rPr lang="en-US" altLang="ja-JP" sz="2400" dirty="0">
                <a:latin typeface="Meiryo" panose="020B0604030504040204" pitchFamily="34" charset="-128"/>
                <a:ea typeface="Meiryo" panose="020B0604030504040204" pitchFamily="34" charset="-128"/>
              </a:rPr>
              <a:t> 3-6</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育児休業を取得したこと等による不利益取扱いの禁止</a:t>
            </a:r>
          </a:p>
        </p:txBody>
      </p:sp>
      <p:sp>
        <p:nvSpPr>
          <p:cNvPr id="6" name="角丸四角形 53">
            <a:extLst>
              <a:ext uri="{FF2B5EF4-FFF2-40B4-BE49-F238E27FC236}">
                <a16:creationId xmlns:a16="http://schemas.microsoft.com/office/drawing/2014/main" id="{202F4209-092D-26F5-58F3-435206A07AA7}"/>
              </a:ext>
            </a:extLst>
          </p:cNvPr>
          <p:cNvSpPr/>
          <p:nvPr/>
        </p:nvSpPr>
        <p:spPr>
          <a:xfrm>
            <a:off x="748743" y="2274733"/>
            <a:ext cx="8408516" cy="2735418"/>
          </a:xfrm>
          <a:prstGeom prst="roundRect">
            <a:avLst>
              <a:gd name="adj" fmla="val 7487"/>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61274A10-D6EA-C16F-1ED5-5B866E282FD2}"/>
              </a:ext>
            </a:extLst>
          </p:cNvPr>
          <p:cNvSpPr txBox="1"/>
          <p:nvPr/>
        </p:nvSpPr>
        <p:spPr>
          <a:xfrm>
            <a:off x="748741" y="1989230"/>
            <a:ext cx="8709584" cy="3837656"/>
          </a:xfrm>
          <a:prstGeom prst="rect">
            <a:avLst/>
          </a:prstGeom>
          <a:noFill/>
        </p:spPr>
        <p:txBody>
          <a:bodyPr wrap="square" rtlCol="0">
            <a:noAutofit/>
          </a:bodyPr>
          <a:lstStyle/>
          <a:p>
            <a:pPr>
              <a:lnSpc>
                <a:spcPts val="1300"/>
              </a:lnSpc>
            </a:pPr>
            <a:r>
              <a:rPr lang="ja-JP" altLang="en-US" sz="16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600" b="1" dirty="0">
              <a:latin typeface="Meiryo UI" panose="020B0604030504040204" pitchFamily="50" charset="-128"/>
              <a:ea typeface="Meiryo UI" panose="020B0604030504040204" pitchFamily="50" charset="-128"/>
              <a:cs typeface="游ゴシック"/>
            </a:endParaRPr>
          </a:p>
          <a:p>
            <a:pPr>
              <a:lnSpc>
                <a:spcPts val="1300"/>
              </a:lnSpc>
            </a:pPr>
            <a:endParaRPr lang="en-US" altLang="ja-JP" sz="1600" b="1" dirty="0">
              <a:latin typeface="Meiryo UI" panose="020B0604030504040204" pitchFamily="50" charset="-128"/>
              <a:ea typeface="Meiryo UI" panose="020B0604030504040204" pitchFamily="50" charset="-128"/>
              <a:cs typeface="游ゴシック"/>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正社員を非正規雇用社員とするような労働契約内容の変更の強要を行うこと。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派遣労働者について、派遣先が当該派遣労働者に係る労働者派遣の役務の提供を拒むこと。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9CBB92D-8502-3267-5292-0063B20F53F1}"/>
              </a:ext>
            </a:extLst>
          </p:cNvPr>
          <p:cNvSpPr/>
          <p:nvPr/>
        </p:nvSpPr>
        <p:spPr>
          <a:xfrm>
            <a:off x="2054625" y="1138462"/>
            <a:ext cx="720699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育児休業、産後パパ育休等の申出・取得等を理由として不利益な取扱いを</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することは法律で禁止されています。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1956BDFB-845C-98A4-87CB-9AB329793C4F}"/>
              </a:ext>
            </a:extLst>
          </p:cNvPr>
          <p:cNvSpPr/>
          <p:nvPr/>
        </p:nvSpPr>
        <p:spPr>
          <a:xfrm>
            <a:off x="748744" y="5173064"/>
            <a:ext cx="8512871" cy="984885"/>
          </a:xfrm>
          <a:prstGeom prst="rect">
            <a:avLst/>
          </a:prstGeom>
        </p:spPr>
        <p:txBody>
          <a:bodyPr wrap="square">
            <a:spAutoFit/>
          </a:bodyPr>
          <a:lstStyle/>
          <a:p>
            <a:pPr>
              <a:spcBef>
                <a:spcPts val="600"/>
              </a:spcBef>
            </a:pPr>
            <a:r>
              <a:rPr lang="ja-JP" altLang="en-US" sz="1600" dirty="0">
                <a:latin typeface="Meiryo UI" panose="020B0604030504040204" pitchFamily="50" charset="-128"/>
                <a:ea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rPr>
              <a:t>上記は例示です</a:t>
            </a:r>
            <a:r>
              <a:rPr lang="ja-JP" altLang="en-US" sz="1600" dirty="0">
                <a:latin typeface="Meiryo UI" panose="020B0604030504040204" pitchFamily="50" charset="-128"/>
                <a:ea typeface="Meiryo UI" panose="020B0604030504040204" pitchFamily="50" charset="-128"/>
              </a:rPr>
              <a:t>。他にも法律で禁止されている不利益な取扱いに該当する場合があります。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・会社の対応に疑問がある場合、トラブルが生じた場合は、</a:t>
            </a:r>
            <a:r>
              <a:rPr lang="ja-JP" altLang="en-US" sz="1600" b="1" dirty="0">
                <a:solidFill>
                  <a:srgbClr val="C00000"/>
                </a:solidFill>
                <a:latin typeface="Meiryo UI" panose="020B0604030504040204" pitchFamily="50" charset="-128"/>
                <a:ea typeface="Meiryo UI" panose="020B0604030504040204" pitchFamily="50" charset="-128"/>
              </a:rPr>
              <a:t>会社の相談窓口</a:t>
            </a:r>
            <a:r>
              <a:rPr lang="ja-JP" altLang="en-US" sz="1600" dirty="0">
                <a:latin typeface="Meiryo UI" panose="020B0604030504040204" pitchFamily="50" charset="-128"/>
                <a:ea typeface="Meiryo UI" panose="020B0604030504040204" pitchFamily="50" charset="-128"/>
              </a:rPr>
              <a:t>や</a:t>
            </a:r>
            <a:r>
              <a:rPr lang="ja-JP" altLang="en-US" sz="1600" b="1" dirty="0">
                <a:solidFill>
                  <a:srgbClr val="C00000"/>
                </a:solidFill>
                <a:latin typeface="Meiryo UI" panose="020B0604030504040204" pitchFamily="50" charset="-128"/>
                <a:ea typeface="Meiryo UI" panose="020B0604030504040204" pitchFamily="50" charset="-128"/>
              </a:rPr>
              <a:t>都道府県</a:t>
            </a:r>
            <a:r>
              <a:rPr lang="ja-JP" altLang="en-US" sz="1600" b="1">
                <a:solidFill>
                  <a:srgbClr val="C00000"/>
                </a:solidFill>
                <a:latin typeface="Meiryo UI" panose="020B0604030504040204" pitchFamily="50" charset="-128"/>
                <a:ea typeface="Meiryo UI" panose="020B0604030504040204" pitchFamily="50" charset="-128"/>
              </a:rPr>
              <a:t>労働局</a:t>
            </a:r>
            <a:r>
              <a:rPr lang="ja-JP" altLang="en-US" sz="1600">
                <a:latin typeface="Meiryo UI" panose="020B0604030504040204" pitchFamily="50" charset="-128"/>
                <a:ea typeface="Meiryo UI" panose="020B0604030504040204" pitchFamily="50" charset="-128"/>
              </a:rPr>
              <a:t>に</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b="1">
                <a:solidFill>
                  <a:srgbClr val="C00000"/>
                </a:solidFill>
                <a:latin typeface="Meiryo UI" panose="020B0604030504040204" pitchFamily="50" charset="-128"/>
                <a:ea typeface="Meiryo UI" panose="020B0604030504040204" pitchFamily="50" charset="-128"/>
              </a:rPr>
              <a:t>相談</a:t>
            </a:r>
            <a:r>
              <a:rPr lang="ja-JP" altLang="en-US" sz="1600">
                <a:latin typeface="Meiryo UI" panose="020B0604030504040204" pitchFamily="50" charset="-128"/>
                <a:ea typeface="Meiryo UI" panose="020B0604030504040204" pitchFamily="50" charset="-128"/>
              </a:rPr>
              <a:t>して</a:t>
            </a:r>
            <a:r>
              <a:rPr lang="ja-JP" altLang="en-US" sz="1600" dirty="0">
                <a:latin typeface="Meiryo UI" panose="020B0604030504040204" pitchFamily="50" charset="-128"/>
                <a:ea typeface="Meiryo UI" panose="020B0604030504040204" pitchFamily="50" charset="-128"/>
              </a:rPr>
              <a:t>ください。</a:t>
            </a:r>
            <a:endParaRPr lang="en-US" altLang="ja-JP" sz="1600" dirty="0">
              <a:latin typeface="Meiryo UI" panose="020B0604030504040204" pitchFamily="50" charset="-128"/>
              <a:ea typeface="Meiryo UI" panose="020B0604030504040204" pitchFamily="50" charset="-128"/>
            </a:endParaRPr>
          </a:p>
        </p:txBody>
      </p:sp>
      <p:sp>
        <p:nvSpPr>
          <p:cNvPr id="10" name="スライド番号プレースホルダー 2">
            <a:extLst>
              <a:ext uri="{FF2B5EF4-FFF2-40B4-BE49-F238E27FC236}">
                <a16:creationId xmlns:a16="http://schemas.microsoft.com/office/drawing/2014/main" id="{FE5939BD-CF53-3687-D9BE-AA930ED2E2A0}"/>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22</a:t>
            </a:fld>
            <a:endParaRPr lang="en-US" altLang="ja-JP" sz="1600" dirty="0"/>
          </a:p>
        </p:txBody>
      </p:sp>
      <p:grpSp>
        <p:nvGrpSpPr>
          <p:cNvPr id="11" name="グループ化 10">
            <a:extLst>
              <a:ext uri="{FF2B5EF4-FFF2-40B4-BE49-F238E27FC236}">
                <a16:creationId xmlns:a16="http://schemas.microsoft.com/office/drawing/2014/main" id="{EFBC2FE9-F19B-DEC8-DECE-13DAF2874693}"/>
              </a:ext>
            </a:extLst>
          </p:cNvPr>
          <p:cNvGrpSpPr/>
          <p:nvPr/>
        </p:nvGrpSpPr>
        <p:grpSpPr>
          <a:xfrm>
            <a:off x="923631" y="1008354"/>
            <a:ext cx="1054501" cy="906546"/>
            <a:chOff x="1437687" y="794391"/>
            <a:chExt cx="1456033" cy="1211738"/>
          </a:xfrm>
        </p:grpSpPr>
        <p:sp>
          <p:nvSpPr>
            <p:cNvPr id="12" name="角丸四角形 11">
              <a:extLst>
                <a:ext uri="{FF2B5EF4-FFF2-40B4-BE49-F238E27FC236}">
                  <a16:creationId xmlns:a16="http://schemas.microsoft.com/office/drawing/2014/main" id="{AA32539D-AD74-64D5-5A2D-5E2E65988356}"/>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descr="ダイアグラム&#10;&#10;自動的に生成された説明">
              <a:extLst>
                <a:ext uri="{FF2B5EF4-FFF2-40B4-BE49-F238E27FC236}">
                  <a16:creationId xmlns:a16="http://schemas.microsoft.com/office/drawing/2014/main" id="{4E8BEB0D-2C3F-328A-2681-AC6A35B535D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4" name="図 13" descr="図形&#10;&#10;中程度の精度で自動的に生成された説明">
              <a:extLst>
                <a:ext uri="{FF2B5EF4-FFF2-40B4-BE49-F238E27FC236}">
                  <a16:creationId xmlns:a16="http://schemas.microsoft.com/office/drawing/2014/main" id="{FBDC5683-5370-CDAF-9629-3BA1694C04EB}"/>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15" name="角丸四角形 14">
            <a:extLst>
              <a:ext uri="{FF2B5EF4-FFF2-40B4-BE49-F238E27FC236}">
                <a16:creationId xmlns:a16="http://schemas.microsoft.com/office/drawing/2014/main" id="{B80D9511-C004-B92E-09EC-5010E6CE498F}"/>
              </a:ext>
            </a:extLst>
          </p:cNvPr>
          <p:cNvSpPr/>
          <p:nvPr/>
        </p:nvSpPr>
        <p:spPr>
          <a:xfrm>
            <a:off x="657158" y="993719"/>
            <a:ext cx="8707985" cy="5164229"/>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301515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585C97D-C77E-0619-4D8E-9F6716653A8B}"/>
              </a:ext>
            </a:extLst>
          </p:cNvPr>
          <p:cNvSpPr>
            <a:spLocks noGrp="1"/>
          </p:cNvSpPr>
          <p:nvPr>
            <p:ph type="title"/>
          </p:nvPr>
        </p:nvSpPr>
        <p:spPr bwMode="white">
          <a:xfrm>
            <a:off x="580723" y="321682"/>
            <a:ext cx="6859908" cy="485775"/>
          </a:xfrm>
        </p:spPr>
        <p:txBody>
          <a:bodyPr anchor="ctr"/>
          <a:lstStyle/>
          <a:p>
            <a:r>
              <a:rPr lang="en-US" altLang="ja-JP" sz="2400" dirty="0">
                <a:latin typeface="Meiryo" panose="020B0604030504040204" pitchFamily="34" charset="-128"/>
                <a:ea typeface="Meiryo" panose="020B0604030504040204" pitchFamily="34" charset="-128"/>
              </a:rPr>
              <a:t>3-7</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ハラスメント防止について</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角丸四角形 34">
            <a:extLst>
              <a:ext uri="{FF2B5EF4-FFF2-40B4-BE49-F238E27FC236}">
                <a16:creationId xmlns:a16="http://schemas.microsoft.com/office/drawing/2014/main" id="{DDEBBD50-87F1-769C-E16C-0E4C87E7286D}"/>
              </a:ext>
            </a:extLst>
          </p:cNvPr>
          <p:cNvSpPr/>
          <p:nvPr/>
        </p:nvSpPr>
        <p:spPr>
          <a:xfrm>
            <a:off x="822746" y="1871688"/>
            <a:ext cx="8398612" cy="1921394"/>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D8E65C8E-E89B-C6FB-1510-E9947D378B5C}"/>
              </a:ext>
            </a:extLst>
          </p:cNvPr>
          <p:cNvSpPr txBox="1"/>
          <p:nvPr/>
        </p:nvSpPr>
        <p:spPr>
          <a:xfrm>
            <a:off x="823449" y="1989050"/>
            <a:ext cx="8300845" cy="1949041"/>
          </a:xfrm>
          <a:prstGeom prst="rect">
            <a:avLst/>
          </a:prstGeom>
          <a:noFill/>
        </p:spPr>
        <p:txBody>
          <a:bodyPr wrap="square" rtlCol="0">
            <a:noAutofit/>
          </a:bodyPr>
          <a:lstStyle/>
          <a:p>
            <a:pPr>
              <a:lnSpc>
                <a:spcPts val="1700"/>
              </a:lnSpc>
            </a:pPr>
            <a:r>
              <a:rPr lang="ja-JP" altLang="en-US" sz="16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600" b="1" dirty="0">
              <a:latin typeface="Meiryo UI" panose="020B0604030504040204" pitchFamily="50" charset="-128"/>
              <a:ea typeface="Meiryo UI" panose="020B0604030504040204" pitchFamily="50" charset="-128"/>
              <a:cs typeface="游ゴシック"/>
            </a:endParaRP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①ハラスメントの内容、方針等の明確化と周知・啓発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②行為者への厳正な対処方針、内容の規定化と周知・啓発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③相談（苦情を含む）に応じ、適切に対応するために必要な整備</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④事業主や制度等を利用する労働者、周囲の労働者の状況に応じ、業務体制の</a:t>
            </a: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整備など</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85725">
              <a:lnSpc>
                <a:spcPts val="1700"/>
              </a:lnSpc>
              <a:spcBef>
                <a:spcPts val="600"/>
              </a:spcBef>
            </a:pP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必要</a:t>
            </a: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な措置を講じる</a:t>
            </a:r>
          </a:p>
        </p:txBody>
      </p:sp>
      <p:sp>
        <p:nvSpPr>
          <p:cNvPr id="7" name="正方形/長方形 6">
            <a:extLst>
              <a:ext uri="{FF2B5EF4-FFF2-40B4-BE49-F238E27FC236}">
                <a16:creationId xmlns:a16="http://schemas.microsoft.com/office/drawing/2014/main" id="{4E2E8BC1-112E-A2DE-0554-7FC92458FFE4}"/>
              </a:ext>
            </a:extLst>
          </p:cNvPr>
          <p:cNvSpPr/>
          <p:nvPr/>
        </p:nvSpPr>
        <p:spPr>
          <a:xfrm>
            <a:off x="1791954" y="1104270"/>
            <a:ext cx="7237747"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育児休業や産後パパ育休等の申出・取得などに関して、上司、同僚からの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ハラスメントを防止する措置を講じることが会社に義務付けられています。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8" name="テキスト ボックス 9">
            <a:extLst>
              <a:ext uri="{FF2B5EF4-FFF2-40B4-BE49-F238E27FC236}">
                <a16:creationId xmlns:a16="http://schemas.microsoft.com/office/drawing/2014/main" id="{FAB92299-E426-2D7D-E20F-2946D6481FDC}"/>
              </a:ext>
            </a:extLst>
          </p:cNvPr>
          <p:cNvSpPr txBox="1">
            <a:spLocks noChangeAspect="1"/>
          </p:cNvSpPr>
          <p:nvPr/>
        </p:nvSpPr>
        <p:spPr bwMode="auto">
          <a:xfrm>
            <a:off x="860650" y="3840908"/>
            <a:ext cx="8300845" cy="25868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lnSpc>
                <a:spcPts val="2200"/>
              </a:lnSpc>
              <a:spcBef>
                <a:spcPts val="0"/>
              </a:spcBef>
              <a:spcAft>
                <a:spcPts val="1200"/>
              </a:spcAft>
              <a:buNone/>
            </a:pPr>
            <a:r>
              <a:rPr lang="ja-JP" altLang="en-US" sz="16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1600" b="1" dirty="0">
              <a:solidFill>
                <a:srgbClr val="0070C0"/>
              </a:solidFill>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育児休業の取得について上司に相談したところ、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1600" dirty="0">
                <a:latin typeface="Meiryo UI" panose="020B0604030504040204" pitchFamily="50" charset="-128"/>
                <a:ea typeface="Meiryo UI" panose="020B0604030504040204" pitchFamily="50" charset="-128"/>
              </a:rPr>
              <a:t>と</a:t>
            </a:r>
            <a:endParaRPr lang="en-US" altLang="ja-JP" sz="1600" dirty="0">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ja-JP" altLang="en-US" sz="1600" dirty="0">
                <a:latin typeface="Meiryo UI" panose="020B0604030504040204" pitchFamily="50" charset="-128"/>
                <a:ea typeface="Meiryo UI" panose="020B0604030504040204" pitchFamily="50" charset="-128"/>
              </a:rPr>
              <a:t>　言われ、</a:t>
            </a:r>
            <a:r>
              <a:rPr lang="ja-JP" altLang="en-US" sz="16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1600" dirty="0">
                <a:latin typeface="Meiryo UI" panose="020B0604030504040204" pitchFamily="50" charset="-128"/>
                <a:ea typeface="Meiryo UI" panose="020B0604030504040204" pitchFamily="50" charset="-128"/>
              </a:rPr>
              <a:t>。</a:t>
            </a:r>
            <a:endParaRPr lang="ja-JP" altLang="en-US" sz="1600" dirty="0">
              <a:latin typeface="ＭＳ Ｐゴシック 本文"/>
              <a:ea typeface="Meiryo UI" panose="020B0604030504040204" pitchFamily="50" charset="-128"/>
            </a:endParaRPr>
          </a:p>
          <a:p>
            <a:pPr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育児</a:t>
            </a:r>
            <a:r>
              <a:rPr lang="ja-JP" altLang="en-US" sz="1600" dirty="0">
                <a:latin typeface="Meiryo UI" panose="020B0604030504040204" pitchFamily="50" charset="-128"/>
                <a:ea typeface="Meiryo UI" panose="020B0604030504040204" pitchFamily="50" charset="-128"/>
              </a:rPr>
              <a:t>休業の取得を上司に相談したところ、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「休みをとるなら復帰する場所はない」</a:t>
            </a:r>
            <a:r>
              <a:rPr lang="ja-JP" altLang="en-US" sz="1600" dirty="0">
                <a:latin typeface="Meiryo UI" panose="020B0604030504040204" pitchFamily="50" charset="-128"/>
                <a:ea typeface="Meiryo UI" panose="020B0604030504040204" pitchFamily="50" charset="-128"/>
              </a:rPr>
              <a:t>と言われた。</a:t>
            </a:r>
            <a:endParaRPr lang="ja-JP" altLang="en-US" sz="1600" b="1"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上司・同僚が</a:t>
            </a:r>
            <a:r>
              <a:rPr lang="ja-JP" altLang="en-US" sz="1600" b="1" dirty="0">
                <a:solidFill>
                  <a:srgbClr val="C00000"/>
                </a:solidFill>
                <a:latin typeface="ＭＳ Ｐゴシック 本文"/>
                <a:ea typeface="Meiryo UI" panose="020B0604030504040204" pitchFamily="50" charset="-128"/>
              </a:rPr>
              <a:t>「忙しい時期に育児休業をとるなんて周りのことを考えていない、迷惑だ」</a:t>
            </a:r>
            <a:r>
              <a:rPr lang="ja-JP" altLang="en-US" sz="1600" dirty="0">
                <a:latin typeface="ＭＳ Ｐゴシック 本文"/>
                <a:ea typeface="Meiryo UI" panose="020B0604030504040204" pitchFamily="50" charset="-128"/>
              </a:rPr>
              <a:t>と繰り返し</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0"/>
              </a:spcBef>
              <a:buNone/>
            </a:pPr>
            <a:r>
              <a:rPr lang="ja-JP" altLang="en-US" sz="1600" dirty="0">
                <a:latin typeface="ＭＳ Ｐゴシック 本文"/>
                <a:ea typeface="Meiryo UI" panose="020B0604030504040204" pitchFamily="50" charset="-128"/>
              </a:rPr>
              <a:t>　又は継続的に発言する。</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育休取得について上司に相談したところ、</a:t>
            </a:r>
            <a:r>
              <a:rPr lang="ja-JP" altLang="en-US" sz="1600" b="1" dirty="0">
                <a:solidFill>
                  <a:srgbClr val="C00000"/>
                </a:solidFill>
                <a:latin typeface="ＭＳ Ｐゴシック 本文"/>
                <a:ea typeface="Meiryo UI" panose="020B0604030504040204" pitchFamily="50" charset="-128"/>
              </a:rPr>
              <a:t>「次の査定の際は昇進しないと思え」</a:t>
            </a:r>
            <a:r>
              <a:rPr lang="ja-JP" altLang="en-US" sz="1600" dirty="0">
                <a:latin typeface="ＭＳ Ｐゴシック 本文"/>
                <a:ea typeface="Meiryo UI" panose="020B0604030504040204" pitchFamily="50" charset="-128"/>
              </a:rPr>
              <a:t>といわれる。</a:t>
            </a:r>
            <a:endParaRPr lang="en-US" altLang="ja-JP" sz="1600" dirty="0">
              <a:latin typeface="ＭＳ Ｐゴシック 本文"/>
              <a:ea typeface="Meiryo UI" panose="020B0604030504040204" pitchFamily="50" charset="-128"/>
            </a:endParaRPr>
          </a:p>
        </p:txBody>
      </p:sp>
      <p:sp>
        <p:nvSpPr>
          <p:cNvPr id="9" name="スライド番号プレースホルダー 2">
            <a:extLst>
              <a:ext uri="{FF2B5EF4-FFF2-40B4-BE49-F238E27FC236}">
                <a16:creationId xmlns:a16="http://schemas.microsoft.com/office/drawing/2014/main" id="{3FC11637-F74F-095D-A67E-0ED562FAFC84}"/>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23</a:t>
            </a:fld>
            <a:endParaRPr lang="en-US" altLang="ja-JP" sz="1600" dirty="0"/>
          </a:p>
        </p:txBody>
      </p:sp>
      <p:sp>
        <p:nvSpPr>
          <p:cNvPr id="14" name="角丸四角形 13">
            <a:extLst>
              <a:ext uri="{FF2B5EF4-FFF2-40B4-BE49-F238E27FC236}">
                <a16:creationId xmlns:a16="http://schemas.microsoft.com/office/drawing/2014/main" id="{784D7BBB-E0FE-E817-659E-36D26BDF646F}"/>
              </a:ext>
            </a:extLst>
          </p:cNvPr>
          <p:cNvSpPr/>
          <p:nvPr/>
        </p:nvSpPr>
        <p:spPr>
          <a:xfrm>
            <a:off x="657158" y="993720"/>
            <a:ext cx="8707985" cy="543406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grpSp>
        <p:nvGrpSpPr>
          <p:cNvPr id="15" name="グループ化 14">
            <a:extLst>
              <a:ext uri="{FF2B5EF4-FFF2-40B4-BE49-F238E27FC236}">
                <a16:creationId xmlns:a16="http://schemas.microsoft.com/office/drawing/2014/main" id="{31D559C6-D21D-36F4-DC18-2754B7CAA7B4}"/>
              </a:ext>
            </a:extLst>
          </p:cNvPr>
          <p:cNvGrpSpPr/>
          <p:nvPr/>
        </p:nvGrpSpPr>
        <p:grpSpPr>
          <a:xfrm>
            <a:off x="887755" y="1027108"/>
            <a:ext cx="983521" cy="845525"/>
            <a:chOff x="1437687" y="794391"/>
            <a:chExt cx="1456033" cy="1211738"/>
          </a:xfrm>
        </p:grpSpPr>
        <p:sp>
          <p:nvSpPr>
            <p:cNvPr id="16" name="角丸四角形 15">
              <a:extLst>
                <a:ext uri="{FF2B5EF4-FFF2-40B4-BE49-F238E27FC236}">
                  <a16:creationId xmlns:a16="http://schemas.microsoft.com/office/drawing/2014/main" id="{4EE61B86-019A-D031-64FA-3885D336A3E1}"/>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descr="ダイアグラム&#10;&#10;自動的に生成された説明">
              <a:extLst>
                <a:ext uri="{FF2B5EF4-FFF2-40B4-BE49-F238E27FC236}">
                  <a16:creationId xmlns:a16="http://schemas.microsoft.com/office/drawing/2014/main" id="{0685519B-CD2D-6D93-E98D-C0643440F72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8" name="図 17" descr="図形&#10;&#10;中程度の精度で自動的に生成された説明">
              <a:extLst>
                <a:ext uri="{FF2B5EF4-FFF2-40B4-BE49-F238E27FC236}">
                  <a16:creationId xmlns:a16="http://schemas.microsoft.com/office/drawing/2014/main" id="{71D93C90-FAEF-F22C-0BA1-39572C9A2317}"/>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338203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34">
            <a:extLst>
              <a:ext uri="{FF2B5EF4-FFF2-40B4-BE49-F238E27FC236}">
                <a16:creationId xmlns:a16="http://schemas.microsoft.com/office/drawing/2014/main" id="{E0145C00-A46B-E60A-39CB-7DF73363A4F1}"/>
              </a:ext>
            </a:extLst>
          </p:cNvPr>
          <p:cNvSpPr/>
          <p:nvPr/>
        </p:nvSpPr>
        <p:spPr>
          <a:xfrm>
            <a:off x="863895" y="1787230"/>
            <a:ext cx="8305800" cy="2542852"/>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9">
            <a:extLst>
              <a:ext uri="{FF2B5EF4-FFF2-40B4-BE49-F238E27FC236}">
                <a16:creationId xmlns:a16="http://schemas.microsoft.com/office/drawing/2014/main" id="{CAC92E2E-8484-3E89-7C16-8717FCF55E82}"/>
              </a:ext>
            </a:extLst>
          </p:cNvPr>
          <p:cNvSpPr txBox="1">
            <a:spLocks noChangeAspect="1"/>
          </p:cNvSpPr>
          <p:nvPr/>
        </p:nvSpPr>
        <p:spPr bwMode="auto">
          <a:xfrm>
            <a:off x="923364" y="1815880"/>
            <a:ext cx="8074301" cy="25428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ts val="0"/>
              </a:spcBef>
              <a:buNone/>
            </a:pPr>
            <a:r>
              <a:rPr lang="ja-JP" altLang="en-US" sz="1800" b="1">
                <a:solidFill>
                  <a:prstClr val="black"/>
                </a:solidFill>
                <a:latin typeface="ＭＳ Ｐゴシック 本文"/>
                <a:ea typeface="Meiryo UI" panose="020B0604030504040204" pitchFamily="50" charset="-128"/>
              </a:rPr>
              <a:t>＜</a:t>
            </a:r>
            <a:r>
              <a:rPr lang="ja-JP" altLang="en-US" sz="1800" b="1" dirty="0">
                <a:solidFill>
                  <a:prstClr val="black"/>
                </a:solidFill>
                <a:latin typeface="ＭＳ Ｐゴシック 本文"/>
                <a:ea typeface="Meiryo UI" panose="020B0604030504040204" pitchFamily="50" charset="-128"/>
              </a:rPr>
              <a:t>同じ職場で働く者として＞</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妊娠・出産・育児等についての知識や制度について理解しましょう。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●「育児は妻に任せて、男は仕事をするものだ」など、自分の価値観を押し付けないようにしましょう。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●自分の行為がハラスメントになっていないか注意</a:t>
            </a:r>
            <a:r>
              <a:rPr lang="ja-JP" altLang="en-US" sz="1800">
                <a:solidFill>
                  <a:prstClr val="black"/>
                </a:solidFill>
                <a:latin typeface="ＭＳ Ｐゴシック 本文"/>
                <a:ea typeface="Meiryo UI" panose="020B0604030504040204" pitchFamily="50" charset="-128"/>
              </a:rPr>
              <a:t>しましょう。</a:t>
            </a:r>
            <a:endParaRPr lang="ja-JP" altLang="en-US" sz="1800" dirty="0">
              <a:solidFill>
                <a:prstClr val="black"/>
              </a:solidFill>
              <a:latin typeface="ＭＳ Ｐゴシック 本文"/>
              <a:ea typeface="Meiryo UI" panose="020B0604030504040204" pitchFamily="50" charset="-128"/>
            </a:endParaRPr>
          </a:p>
        </p:txBody>
      </p:sp>
      <p:sp>
        <p:nvSpPr>
          <p:cNvPr id="11" name="タイトル 2">
            <a:extLst>
              <a:ext uri="{FF2B5EF4-FFF2-40B4-BE49-F238E27FC236}">
                <a16:creationId xmlns:a16="http://schemas.microsoft.com/office/drawing/2014/main" id="{79159DF5-A5A2-CB7F-77D4-997DBD1129B5}"/>
              </a:ext>
            </a:extLst>
          </p:cNvPr>
          <p:cNvSpPr>
            <a:spLocks noGrp="1"/>
          </p:cNvSpPr>
          <p:nvPr>
            <p:ph type="title"/>
          </p:nvPr>
        </p:nvSpPr>
        <p:spPr bwMode="white">
          <a:xfrm>
            <a:off x="587549" y="315777"/>
            <a:ext cx="8025344" cy="485775"/>
          </a:xfrm>
        </p:spPr>
        <p:txBody>
          <a:bodyPr anchor="ctr"/>
          <a:lstStyle/>
          <a:p>
            <a:r>
              <a:rPr lang="en-US" altLang="ja-JP" sz="2400" dirty="0">
                <a:latin typeface="Meiryo" panose="020B0604030504040204" pitchFamily="34" charset="-128"/>
                <a:ea typeface="Meiryo" panose="020B0604030504040204" pitchFamily="34" charset="-128"/>
              </a:rPr>
              <a:t>3-8</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育児等に関するハラスメントを起こさないために</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12" name="角丸四角形 34">
            <a:extLst>
              <a:ext uri="{FF2B5EF4-FFF2-40B4-BE49-F238E27FC236}">
                <a16:creationId xmlns:a16="http://schemas.microsoft.com/office/drawing/2014/main" id="{3C62B199-A7A2-AE65-72AB-F173BAF294A8}"/>
              </a:ext>
            </a:extLst>
          </p:cNvPr>
          <p:cNvSpPr/>
          <p:nvPr/>
        </p:nvSpPr>
        <p:spPr>
          <a:xfrm>
            <a:off x="859569" y="4935500"/>
            <a:ext cx="8305800" cy="848916"/>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9">
            <a:extLst>
              <a:ext uri="{FF2B5EF4-FFF2-40B4-BE49-F238E27FC236}">
                <a16:creationId xmlns:a16="http://schemas.microsoft.com/office/drawing/2014/main" id="{3249F3A3-3104-4CA6-A490-CE59C029D719}"/>
              </a:ext>
            </a:extLst>
          </p:cNvPr>
          <p:cNvSpPr txBox="1">
            <a:spLocks noChangeAspect="1"/>
          </p:cNvSpPr>
          <p:nvPr/>
        </p:nvSpPr>
        <p:spPr bwMode="auto">
          <a:xfrm>
            <a:off x="876789" y="4489017"/>
            <a:ext cx="8074301" cy="127672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ハラスメントを見たら・受けたら・・・</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会社のハラスメント相談窓口に相談しましょう。</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●都道府県労働局でも相談を受け付けています。</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
        <p:nvSpPr>
          <p:cNvPr id="14" name="角丸四角形 13">
            <a:extLst>
              <a:ext uri="{FF2B5EF4-FFF2-40B4-BE49-F238E27FC236}">
                <a16:creationId xmlns:a16="http://schemas.microsoft.com/office/drawing/2014/main" id="{C4289B33-C106-545A-71D8-D8DC47812514}"/>
              </a:ext>
            </a:extLst>
          </p:cNvPr>
          <p:cNvSpPr/>
          <p:nvPr/>
        </p:nvSpPr>
        <p:spPr>
          <a:xfrm>
            <a:off x="658476" y="1161952"/>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6" name="スライド番号プレースホルダー 2">
            <a:extLst>
              <a:ext uri="{FF2B5EF4-FFF2-40B4-BE49-F238E27FC236}">
                <a16:creationId xmlns:a16="http://schemas.microsoft.com/office/drawing/2014/main" id="{EED896AD-144A-5904-82F4-CD5FD87060C8}"/>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24</a:t>
            </a:fld>
            <a:endParaRPr lang="en-US" altLang="ja-JP" sz="1600" dirty="0"/>
          </a:p>
        </p:txBody>
      </p:sp>
      <p:sp>
        <p:nvSpPr>
          <p:cNvPr id="18" name="テキスト ボックス 17">
            <a:extLst>
              <a:ext uri="{FF2B5EF4-FFF2-40B4-BE49-F238E27FC236}">
                <a16:creationId xmlns:a16="http://schemas.microsoft.com/office/drawing/2014/main" id="{18A495DD-0F44-1A8A-5F5C-BCBA3A494BCD}"/>
              </a:ext>
            </a:extLst>
          </p:cNvPr>
          <p:cNvSpPr txBox="1"/>
          <p:nvPr/>
        </p:nvSpPr>
        <p:spPr>
          <a:xfrm>
            <a:off x="953422" y="1320022"/>
            <a:ext cx="7997668" cy="400110"/>
          </a:xfrm>
          <a:prstGeom prst="rect">
            <a:avLst/>
          </a:prstGeom>
          <a:noFill/>
        </p:spPr>
        <p:txBody>
          <a:bodyPr wrap="square">
            <a:spAutoFit/>
          </a:bodyPr>
          <a:lstStyle/>
          <a:p>
            <a:pPr algn="just" defTabSz="358377" eaLnBrk="1" hangingPunct="1">
              <a:spcBef>
                <a:spcPct val="0"/>
              </a:spcBef>
              <a:spcAft>
                <a:spcPts val="900"/>
              </a:spcAft>
              <a:buNone/>
            </a:pPr>
            <a:r>
              <a:rPr lang="ja-JP" altLang="en-US" sz="2000" b="1">
                <a:solidFill>
                  <a:srgbClr val="0070C0"/>
                </a:solidFill>
                <a:latin typeface="Meiryo UI" panose="020B0604030504040204" pitchFamily="50" charset="-128"/>
                <a:ea typeface="Meiryo UI" panose="020B0604030504040204" pitchFamily="50" charset="-128"/>
              </a:rPr>
              <a:t>妊娠・出産等に関するハラスメントのない職場とするために心掛けたいこと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239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330FAC6-1AEE-79D3-B452-65D99AD20D39}"/>
              </a:ext>
            </a:extLst>
          </p:cNvPr>
          <p:cNvSpPr/>
          <p:nvPr/>
        </p:nvSpPr>
        <p:spPr>
          <a:xfrm>
            <a:off x="1845040" y="1191570"/>
            <a:ext cx="7401911" cy="830997"/>
          </a:xfrm>
          <a:prstGeom prst="rect">
            <a:avLst/>
          </a:prstGeom>
        </p:spPr>
        <p:txBody>
          <a:bodyPr wrap="square">
            <a:spAutoFit/>
          </a:bodyPr>
          <a:lstStyle/>
          <a:p>
            <a:pPr marL="606025" indent="-606025" defTabSz="358377"/>
            <a:r>
              <a:rPr lang="ja-JP" altLang="en-US" sz="2400" b="1" dirty="0">
                <a:solidFill>
                  <a:srgbClr val="FF6600"/>
                </a:solidFill>
                <a:latin typeface="Meiryo UI" panose="020B0604030504040204" pitchFamily="50" charset="-128"/>
                <a:ea typeface="Meiryo UI" panose="020B0604030504040204" pitchFamily="50" charset="-128"/>
              </a:rPr>
              <a:t>従業員</a:t>
            </a:r>
            <a:r>
              <a:rPr lang="en-US" altLang="ja-JP" sz="2400" b="1" dirty="0">
                <a:solidFill>
                  <a:srgbClr val="FF6600"/>
                </a:solidFill>
                <a:latin typeface="Meiryo UI" panose="020B0604030504040204" pitchFamily="50" charset="-128"/>
                <a:ea typeface="Meiryo UI" panose="020B0604030504040204" pitchFamily="50" charset="-128"/>
              </a:rPr>
              <a:t>1000</a:t>
            </a:r>
            <a:r>
              <a:rPr lang="ja-JP" altLang="en-US" sz="2400" b="1" dirty="0">
                <a:solidFill>
                  <a:srgbClr val="FF6600"/>
                </a:solidFill>
                <a:latin typeface="Meiryo UI" panose="020B0604030504040204" pitchFamily="50" charset="-128"/>
                <a:ea typeface="Meiryo UI" panose="020B0604030504040204" pitchFamily="50" charset="-128"/>
              </a:rPr>
              <a:t>人超の企業対象に育児休業の取得の</a:t>
            </a:r>
            <a:endParaRPr lang="en-US" altLang="ja-JP" sz="2400" b="1" dirty="0">
              <a:solidFill>
                <a:srgbClr val="FF6600"/>
              </a:solidFill>
              <a:latin typeface="Meiryo UI" panose="020B0604030504040204" pitchFamily="50" charset="-128"/>
              <a:ea typeface="Meiryo UI" panose="020B0604030504040204" pitchFamily="50" charset="-128"/>
            </a:endParaRPr>
          </a:p>
          <a:p>
            <a:pPr marL="606025" indent="-606025" defTabSz="358377"/>
            <a:r>
              <a:rPr lang="ja-JP" altLang="en-US" sz="2400" b="1" dirty="0">
                <a:solidFill>
                  <a:srgbClr val="FF6600"/>
                </a:solidFill>
                <a:latin typeface="Meiryo UI" panose="020B0604030504040204" pitchFamily="50" charset="-128"/>
                <a:ea typeface="Meiryo UI" panose="020B0604030504040204" pitchFamily="50" charset="-128"/>
              </a:rPr>
              <a:t>状況について、年１回、公表を義務付けられています。</a:t>
            </a:r>
          </a:p>
        </p:txBody>
      </p:sp>
      <p:sp>
        <p:nvSpPr>
          <p:cNvPr id="5" name="タイトル 2">
            <a:extLst>
              <a:ext uri="{FF2B5EF4-FFF2-40B4-BE49-F238E27FC236}">
                <a16:creationId xmlns:a16="http://schemas.microsoft.com/office/drawing/2014/main" id="{E2EA8830-77BC-318C-F832-820234BAA23D}"/>
              </a:ext>
            </a:extLst>
          </p:cNvPr>
          <p:cNvSpPr txBox="1">
            <a:spLocks/>
          </p:cNvSpPr>
          <p:nvPr/>
        </p:nvSpPr>
        <p:spPr bwMode="auto">
          <a:xfrm>
            <a:off x="586440" y="315902"/>
            <a:ext cx="866051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808430" indent="-808430"/>
            <a:r>
              <a:rPr lang="en-US" altLang="ja-JP" sz="2400" dirty="0">
                <a:latin typeface="Meiryo" panose="020B0604030504040204" pitchFamily="34" charset="-128"/>
                <a:ea typeface="Meiryo" panose="020B0604030504040204" pitchFamily="34" charset="-128"/>
              </a:rPr>
              <a:t>3-9 </a:t>
            </a:r>
            <a:r>
              <a:rPr lang="en-US" altLang="ja-JP" sz="2400" dirty="0">
                <a:solidFill>
                  <a:schemeClr val="tx1"/>
                </a:solidFill>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育児休業取得状況の公表</a:t>
            </a:r>
            <a:endParaRPr lang="ja-JP" altLang="en-US" sz="2400" strike="sngStrike" dirty="0">
              <a:solidFill>
                <a:srgbClr val="FF0000"/>
              </a:solidFill>
              <a:latin typeface="Meiryo" panose="020B0604030504040204" pitchFamily="34" charset="-128"/>
              <a:ea typeface="Meiryo" panose="020B0604030504040204" pitchFamily="34" charset="-128"/>
            </a:endParaRPr>
          </a:p>
        </p:txBody>
      </p:sp>
      <p:graphicFrame>
        <p:nvGraphicFramePr>
          <p:cNvPr id="6" name="表 5">
            <a:extLst>
              <a:ext uri="{FF2B5EF4-FFF2-40B4-BE49-F238E27FC236}">
                <a16:creationId xmlns:a16="http://schemas.microsoft.com/office/drawing/2014/main" id="{94FDA336-2B97-8BFE-3850-EDB96BA68B44}"/>
              </a:ext>
            </a:extLst>
          </p:cNvPr>
          <p:cNvGraphicFramePr>
            <a:graphicFrameLocks noGrp="1"/>
          </p:cNvGraphicFramePr>
          <p:nvPr/>
        </p:nvGraphicFramePr>
        <p:xfrm>
          <a:off x="1560088" y="3079869"/>
          <a:ext cx="6785826" cy="1919989"/>
        </p:xfrm>
        <a:graphic>
          <a:graphicData uri="http://schemas.openxmlformats.org/drawingml/2006/table">
            <a:tbl>
              <a:tblPr firstRow="1" bandRow="1">
                <a:tableStyleId>{F5AB1C69-6EDB-4FF4-983F-18BD219EF322}</a:tableStyleId>
              </a:tblPr>
              <a:tblGrid>
                <a:gridCol w="3392913">
                  <a:extLst>
                    <a:ext uri="{9D8B030D-6E8A-4147-A177-3AD203B41FA5}">
                      <a16:colId xmlns:a16="http://schemas.microsoft.com/office/drawing/2014/main" val="3913507027"/>
                    </a:ext>
                  </a:extLst>
                </a:gridCol>
                <a:gridCol w="3392913">
                  <a:extLst>
                    <a:ext uri="{9D8B030D-6E8A-4147-A177-3AD203B41FA5}">
                      <a16:colId xmlns:a16="http://schemas.microsoft.com/office/drawing/2014/main" val="2810132127"/>
                    </a:ext>
                  </a:extLst>
                </a:gridCol>
              </a:tblGrid>
              <a:tr h="435824">
                <a:tc>
                  <a:txBody>
                    <a:bodyPr/>
                    <a:lstStyle/>
                    <a:p>
                      <a:pPr algn="ctr"/>
                      <a:r>
                        <a:rPr kumimoji="1" lang="ja-JP" altLang="en-US" sz="1200" b="1" spc="200" baseline="0" dirty="0">
                          <a:latin typeface="Meiryo UI" panose="020B0604030504040204" pitchFamily="50" charset="-128"/>
                          <a:ea typeface="Meiryo UI" panose="020B0604030504040204" pitchFamily="50" charset="-128"/>
                        </a:rPr>
                        <a:t>①育児休業等の取得割合</a:t>
                      </a:r>
                      <a:endParaRPr kumimoji="1" lang="en-US" altLang="ja-JP" sz="1200" b="1" spc="200" baseline="0" dirty="0">
                        <a:latin typeface="Meiryo UI" panose="020B0604030504040204" pitchFamily="50" charset="-128"/>
                        <a:ea typeface="Meiryo UI" panose="020B0604030504040204" pitchFamily="50" charset="-128"/>
                      </a:endParaRPr>
                    </a:p>
                  </a:txBody>
                  <a:tcPr marL="68580" marR="68580" marT="34290" marB="34290" anchor="ctr">
                    <a:solidFill>
                      <a:srgbClr val="C00000"/>
                    </a:solidFill>
                  </a:tcPr>
                </a:tc>
                <a:tc>
                  <a:txBody>
                    <a:bodyPr/>
                    <a:lstStyle/>
                    <a:p>
                      <a:pPr algn="ctr"/>
                      <a:r>
                        <a:rPr kumimoji="1" lang="ja-JP" altLang="en-US" sz="1200" b="1" spc="100" baseline="0" dirty="0">
                          <a:latin typeface="Meiryo UI" panose="020B0604030504040204" pitchFamily="50" charset="-128"/>
                          <a:ea typeface="Meiryo UI" panose="020B0604030504040204" pitchFamily="50" charset="-128"/>
                        </a:rPr>
                        <a:t>②育児休業等と育児目的休暇の取得割合</a:t>
                      </a:r>
                      <a:endParaRPr kumimoji="1" lang="en-US" altLang="ja-JP" sz="1200" b="1" spc="100" baseline="0" dirty="0">
                        <a:latin typeface="Meiryo UI" panose="020B0604030504040204" pitchFamily="50" charset="-128"/>
                        <a:ea typeface="Meiryo UI" panose="020B0604030504040204" pitchFamily="50" charset="-128"/>
                      </a:endParaRPr>
                    </a:p>
                  </a:txBody>
                  <a:tcPr marL="68580" marR="68580" marT="34290" marB="34290" anchor="ctr">
                    <a:solidFill>
                      <a:srgbClr val="C00000"/>
                    </a:solidFill>
                  </a:tcPr>
                </a:tc>
                <a:extLst>
                  <a:ext uri="{0D108BD9-81ED-4DB2-BD59-A6C34878D82A}">
                    <a16:rowId xmlns:a16="http://schemas.microsoft.com/office/drawing/2014/main" val="3534657861"/>
                  </a:ext>
                </a:extLst>
              </a:tr>
              <a:tr h="1484165">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育児休業等をした男性労働者の数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50000"/>
                        </a:lnSpc>
                      </a:pPr>
                      <a:r>
                        <a:rPr kumimoji="1" lang="en-US" altLang="ja-JP" sz="1200" b="0" u="none" baseline="0" dirty="0">
                          <a:solidFill>
                            <a:schemeClr val="tx1"/>
                          </a:solidFill>
                          <a:latin typeface="Meiryo UI" panose="020B0604030504040204" pitchFamily="50" charset="-128"/>
                          <a:ea typeface="Meiryo UI" panose="020B0604030504040204" pitchFamily="50" charset="-128"/>
                        </a:rPr>
                        <a:t>―――――――――――――――――</a:t>
                      </a:r>
                      <a:endParaRPr kumimoji="1" lang="en-US" altLang="ja-JP" sz="1200" b="0" u="sng"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配偶者が出産した男性労働者の数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accent6">
                        <a:lumMod val="20000"/>
                        <a:lumOff val="80000"/>
                      </a:schemeClr>
                    </a:solidFill>
                  </a:tcPr>
                </a:tc>
                <a:tc>
                  <a:txBody>
                    <a:bodyPr/>
                    <a:lstStyle/>
                    <a:p>
                      <a:pPr algn="ctr">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育児休業等をした男性労働者の数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kumimoji="1" lang="ja-JP" altLang="en-US" sz="1200" b="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lang="ja-JP" altLang="en-US" sz="1200" b="0" dirty="0">
                          <a:solidFill>
                            <a:schemeClr val="tx1"/>
                          </a:solidFill>
                          <a:latin typeface="Meiryo UI" panose="020B0604030504040204" pitchFamily="50" charset="-128"/>
                          <a:ea typeface="Meiryo UI" panose="020B0604030504040204" pitchFamily="50" charset="-128"/>
                        </a:rPr>
                        <a:t>小学校就学前の子の育児を目的とした休暇制度を利用した男性労働者の数</a:t>
                      </a:r>
                      <a:endParaRPr lang="en-US" altLang="ja-JP" sz="1200" b="0" dirty="0">
                        <a:solidFill>
                          <a:schemeClr val="tx1"/>
                        </a:solidFill>
                        <a:latin typeface="Meiryo UI" panose="020B0604030504040204" pitchFamily="50" charset="-128"/>
                        <a:ea typeface="Meiryo UI" panose="020B0604030504040204" pitchFamily="50" charset="-128"/>
                      </a:endParaRPr>
                    </a:p>
                    <a:p>
                      <a:pPr algn="ctr">
                        <a:lnSpc>
                          <a:spcPct val="110000"/>
                        </a:lnSpc>
                      </a:pPr>
                      <a:r>
                        <a:rPr lang="ja-JP" altLang="en-US" sz="1200" b="0" dirty="0" err="1">
                          <a:solidFill>
                            <a:schemeClr val="tx1"/>
                          </a:solidFill>
                          <a:latin typeface="Meiryo UI" panose="020B0604030504040204" pitchFamily="50" charset="-128"/>
                          <a:ea typeface="Meiryo UI" panose="020B0604030504040204" pitchFamily="50" charset="-128"/>
                        </a:rPr>
                        <a:t>の合</a:t>
                      </a:r>
                      <a:r>
                        <a:rPr lang="ja-JP" altLang="en-US" sz="1200" b="0" dirty="0">
                          <a:solidFill>
                            <a:schemeClr val="tx1"/>
                          </a:solidFill>
                          <a:latin typeface="Meiryo UI" panose="020B0604030504040204" pitchFamily="50" charset="-128"/>
                          <a:ea typeface="Meiryo UI" panose="020B0604030504040204" pitchFamily="50" charset="-128"/>
                        </a:rPr>
                        <a:t>計数</a:t>
                      </a:r>
                      <a:endParaRPr lang="en-US" altLang="ja-JP" sz="1200" b="0" dirty="0">
                        <a:solidFill>
                          <a:schemeClr val="tx1"/>
                        </a:solidFill>
                        <a:latin typeface="Meiryo UI" panose="020B0604030504040204" pitchFamily="50" charset="-128"/>
                        <a:ea typeface="Meiryo UI" panose="020B0604030504040204" pitchFamily="50" charset="-128"/>
                      </a:endParaRPr>
                    </a:p>
                    <a:p>
                      <a:pPr algn="ctr">
                        <a:lnSpc>
                          <a:spcPct val="50000"/>
                        </a:lnSpc>
                      </a:pPr>
                      <a:r>
                        <a:rPr lang="en-US" altLang="ja-JP" sz="1200" b="0" dirty="0">
                          <a:solidFill>
                            <a:schemeClr val="tx1"/>
                          </a:solidFill>
                          <a:latin typeface="Meiryo UI" panose="020B0604030504040204" pitchFamily="50" charset="-128"/>
                          <a:ea typeface="Meiryo UI" panose="020B0604030504040204" pitchFamily="50" charset="-128"/>
                        </a:rPr>
                        <a: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配偶者が出産した男性労働者の数</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accent6">
                        <a:lumMod val="20000"/>
                        <a:lumOff val="80000"/>
                      </a:schemeClr>
                    </a:solidFill>
                  </a:tcPr>
                </a:tc>
                <a:extLst>
                  <a:ext uri="{0D108BD9-81ED-4DB2-BD59-A6C34878D82A}">
                    <a16:rowId xmlns:a16="http://schemas.microsoft.com/office/drawing/2014/main" val="1731809408"/>
                  </a:ext>
                </a:extLst>
              </a:tr>
            </a:tbl>
          </a:graphicData>
        </a:graphic>
      </p:graphicFrame>
      <p:sp>
        <p:nvSpPr>
          <p:cNvPr id="7" name="正方形/長方形 6">
            <a:extLst>
              <a:ext uri="{FF2B5EF4-FFF2-40B4-BE49-F238E27FC236}">
                <a16:creationId xmlns:a16="http://schemas.microsoft.com/office/drawing/2014/main" id="{D4F3EDB4-30E4-F68B-1355-9FAF621845B7}"/>
              </a:ext>
            </a:extLst>
          </p:cNvPr>
          <p:cNvSpPr/>
          <p:nvPr/>
        </p:nvSpPr>
        <p:spPr>
          <a:xfrm>
            <a:off x="1321179" y="2213159"/>
            <a:ext cx="7925771" cy="634020"/>
          </a:xfrm>
          <a:prstGeom prst="rect">
            <a:avLst/>
          </a:prstGeom>
        </p:spPr>
        <p:txBody>
          <a:bodyPr wrap="square">
            <a:spAutoFit/>
          </a:bodyPr>
          <a:lstStyle/>
          <a:p>
            <a:pPr defTabSz="633059">
              <a:lnSpc>
                <a:spcPct val="110000"/>
              </a:lnSpc>
              <a:defRPr/>
            </a:pPr>
            <a:r>
              <a:rPr lang="ja-JP" altLang="en-US" sz="1600" dirty="0">
                <a:latin typeface="メイリオ" panose="020B0604030504040204" pitchFamily="50" charset="-128"/>
                <a:ea typeface="メイリオ" panose="020B0604030504040204" pitchFamily="50" charset="-128"/>
              </a:rPr>
              <a:t>公表を行う日の属する事業年度の直前の事業年度（公表前事業年度）における</a:t>
            </a:r>
            <a:endParaRPr lang="en-US" altLang="ja-JP" sz="1600" dirty="0">
              <a:latin typeface="メイリオ" panose="020B0604030504040204" pitchFamily="50" charset="-128"/>
              <a:ea typeface="メイリオ" panose="020B0604030504040204" pitchFamily="50" charset="-128"/>
            </a:endParaRPr>
          </a:p>
          <a:p>
            <a:pPr defTabSz="633059">
              <a:lnSpc>
                <a:spcPct val="110000"/>
              </a:lnSpc>
              <a:defRPr/>
            </a:pPr>
            <a:r>
              <a:rPr lang="ja-JP" altLang="en-US" sz="1600" dirty="0">
                <a:latin typeface="メイリオ" panose="020B0604030504040204" pitchFamily="50" charset="-128"/>
                <a:ea typeface="メイリオ" panose="020B0604030504040204" pitchFamily="50" charset="-128"/>
              </a:rPr>
              <a:t>次の①または②のいずれかの割合の公表が必要です。</a:t>
            </a:r>
            <a:endParaRPr lang="en-US" altLang="ja-JP" sz="16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62DEBFA-380B-005B-8FF9-0363DEFF387C}"/>
              </a:ext>
            </a:extLst>
          </p:cNvPr>
          <p:cNvSpPr/>
          <p:nvPr/>
        </p:nvSpPr>
        <p:spPr>
          <a:xfrm>
            <a:off x="1108553" y="5160799"/>
            <a:ext cx="6629605" cy="627864"/>
          </a:xfrm>
          <a:prstGeom prst="rect">
            <a:avLst/>
          </a:prstGeom>
        </p:spPr>
        <p:txBody>
          <a:bodyPr wrap="square">
            <a:spAutoFit/>
          </a:bodyPr>
          <a:lstStyle/>
          <a:p>
            <a:pPr defTabSz="633059">
              <a:lnSpc>
                <a:spcPct val="110000"/>
              </a:lnSpc>
              <a:defRPr/>
            </a:pPr>
            <a:r>
              <a:rPr lang="ja-JP" altLang="en-US" sz="1600" dirty="0">
                <a:latin typeface="メイリオ" panose="020B0604030504040204" pitchFamily="50" charset="-128"/>
                <a:ea typeface="メイリオ" panose="020B0604030504040204" pitchFamily="50" charset="-128"/>
              </a:rPr>
              <a:t>インターネットなどの一般の方が閲覧できる方法で公表する</a:t>
            </a:r>
            <a:endParaRPr lang="en-US" altLang="ja-JP" sz="1600" dirty="0">
              <a:latin typeface="メイリオ" panose="020B0604030504040204" pitchFamily="50" charset="-128"/>
              <a:ea typeface="メイリオ" panose="020B0604030504040204" pitchFamily="50" charset="-128"/>
            </a:endParaRPr>
          </a:p>
          <a:p>
            <a:pPr defTabSz="633059">
              <a:lnSpc>
                <a:spcPct val="110000"/>
              </a:lnSpc>
              <a:defRPr/>
            </a:pPr>
            <a:r>
              <a:rPr lang="ja-JP" altLang="en-US" sz="1600" dirty="0">
                <a:latin typeface="メイリオ" panose="020B0604030504040204" pitchFamily="50" charset="-128"/>
                <a:ea typeface="メイリオ" panose="020B0604030504040204" pitchFamily="50" charset="-128"/>
              </a:rPr>
              <a:t>必要があります。</a:t>
            </a:r>
            <a:r>
              <a:rPr lang="ja-JP" altLang="en-US" sz="1600" dirty="0">
                <a:latin typeface="Meiryo UI" panose="020B0604030504040204" pitchFamily="50" charset="-128"/>
                <a:ea typeface="Meiryo UI" panose="020B0604030504040204" pitchFamily="50" charset="-128"/>
              </a:rPr>
              <a:t>厚生労働省の運営するサイトでも公表できます。</a:t>
            </a:r>
            <a:endParaRPr lang="en-US" altLang="ja-JP" sz="1600"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24EFA16C-7D08-6FFA-668E-DD491413E6AC}"/>
              </a:ext>
            </a:extLst>
          </p:cNvPr>
          <p:cNvGrpSpPr/>
          <p:nvPr/>
        </p:nvGrpSpPr>
        <p:grpSpPr>
          <a:xfrm>
            <a:off x="6994139" y="5177140"/>
            <a:ext cx="1972283" cy="577942"/>
            <a:chOff x="7851829" y="8035273"/>
            <a:chExt cx="2264596" cy="623149"/>
          </a:xfrm>
        </p:grpSpPr>
        <p:grpSp>
          <p:nvGrpSpPr>
            <p:cNvPr id="28" name="グループ化 27">
              <a:extLst>
                <a:ext uri="{FF2B5EF4-FFF2-40B4-BE49-F238E27FC236}">
                  <a16:creationId xmlns:a16="http://schemas.microsoft.com/office/drawing/2014/main" id="{F4D662B2-C0BA-7F8F-D812-FA6AAE99CE3B}"/>
                </a:ext>
              </a:extLst>
            </p:cNvPr>
            <p:cNvGrpSpPr/>
            <p:nvPr/>
          </p:nvGrpSpPr>
          <p:grpSpPr>
            <a:xfrm>
              <a:off x="7851829" y="8102859"/>
              <a:ext cx="2264596" cy="555563"/>
              <a:chOff x="4294710" y="8959828"/>
              <a:chExt cx="2264596" cy="555563"/>
            </a:xfrm>
          </p:grpSpPr>
          <p:pic>
            <p:nvPicPr>
              <p:cNvPr id="30" name="図 29">
                <a:extLst>
                  <a:ext uri="{FF2B5EF4-FFF2-40B4-BE49-F238E27FC236}">
                    <a16:creationId xmlns:a16="http://schemas.microsoft.com/office/drawing/2014/main" id="{E8FBF29B-BB10-2601-BD32-374CC0CC0761}"/>
                  </a:ext>
                </a:extLst>
              </p:cNvPr>
              <p:cNvPicPr>
                <a:picLocks noChangeAspect="1"/>
              </p:cNvPicPr>
              <p:nvPr/>
            </p:nvPicPr>
            <p:blipFill>
              <a:blip r:embed="rId3"/>
              <a:stretch>
                <a:fillRect/>
              </a:stretch>
            </p:blipFill>
            <p:spPr>
              <a:xfrm>
                <a:off x="6083441" y="8959828"/>
                <a:ext cx="475865" cy="468000"/>
              </a:xfrm>
              <a:prstGeom prst="rect">
                <a:avLst/>
              </a:prstGeom>
              <a:ln cmpd="thinThick">
                <a:noFill/>
              </a:ln>
            </p:spPr>
          </p:pic>
          <p:sp>
            <p:nvSpPr>
              <p:cNvPr id="31" name="正方形/長方形 30">
                <a:extLst>
                  <a:ext uri="{FF2B5EF4-FFF2-40B4-BE49-F238E27FC236}">
                    <a16:creationId xmlns:a16="http://schemas.microsoft.com/office/drawing/2014/main" id="{6F16ABB6-4883-4650-F6AC-E82463AA8992}"/>
                  </a:ext>
                </a:extLst>
              </p:cNvPr>
              <p:cNvSpPr/>
              <p:nvPr/>
            </p:nvSpPr>
            <p:spPr>
              <a:xfrm>
                <a:off x="4294710" y="9261801"/>
                <a:ext cx="1836000" cy="2535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27000" rIns="81000" rtlCol="0" anchor="ctr" anchorCtr="0">
                <a:spAutoFit/>
              </a:bodyPr>
              <a:lstStyle/>
              <a:p>
                <a:pPr>
                  <a:lnSpc>
                    <a:spcPct val="150000"/>
                  </a:lnSpc>
                  <a:spcBef>
                    <a:spcPts val="225"/>
                  </a:spcBef>
                </a:pPr>
                <a:r>
                  <a:rPr lang="en-US" altLang="ja-JP" sz="675" dirty="0">
                    <a:solidFill>
                      <a:schemeClr val="tx1"/>
                    </a:solidFill>
                    <a:latin typeface="メイリオ" panose="020B0604030504040204" pitchFamily="50" charset="-128"/>
                    <a:ea typeface="メイリオ" panose="020B0604030504040204" pitchFamily="50" charset="-128"/>
                  </a:rPr>
                  <a:t>https://ryouritsu.mhlw.go.jp/</a:t>
                </a:r>
              </a:p>
            </p:txBody>
          </p:sp>
        </p:grpSp>
        <p:pic>
          <p:nvPicPr>
            <p:cNvPr id="29" name="図 28">
              <a:extLst>
                <a:ext uri="{FF2B5EF4-FFF2-40B4-BE49-F238E27FC236}">
                  <a16:creationId xmlns:a16="http://schemas.microsoft.com/office/drawing/2014/main" id="{18F7F050-0AFD-5F6B-B5C9-726ECBABEDD3}"/>
                </a:ext>
              </a:extLst>
            </p:cNvPr>
            <p:cNvPicPr>
              <a:picLocks noChangeAspect="1"/>
            </p:cNvPicPr>
            <p:nvPr/>
          </p:nvPicPr>
          <p:blipFill>
            <a:blip r:embed="rId4"/>
            <a:stretch>
              <a:fillRect/>
            </a:stretch>
          </p:blipFill>
          <p:spPr>
            <a:xfrm>
              <a:off x="7891475" y="8035273"/>
              <a:ext cx="1578195" cy="432000"/>
            </a:xfrm>
            <a:prstGeom prst="rect">
              <a:avLst/>
            </a:prstGeom>
          </p:spPr>
        </p:pic>
      </p:grpSp>
      <p:sp>
        <p:nvSpPr>
          <p:cNvPr id="32" name="スライド番号プレースホルダー 2">
            <a:extLst>
              <a:ext uri="{FF2B5EF4-FFF2-40B4-BE49-F238E27FC236}">
                <a16:creationId xmlns:a16="http://schemas.microsoft.com/office/drawing/2014/main" id="{71DD7958-13EC-FD20-C011-98AD32C18168}"/>
              </a:ext>
            </a:extLst>
          </p:cNvPr>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a:pPr>
                <a:defRPr/>
              </a:pPr>
              <a:t>25</a:t>
            </a:fld>
            <a:endParaRPr lang="en-US" altLang="ja-JP" sz="1600" dirty="0"/>
          </a:p>
        </p:txBody>
      </p:sp>
      <p:grpSp>
        <p:nvGrpSpPr>
          <p:cNvPr id="33" name="グループ化 32">
            <a:extLst>
              <a:ext uri="{FF2B5EF4-FFF2-40B4-BE49-F238E27FC236}">
                <a16:creationId xmlns:a16="http://schemas.microsoft.com/office/drawing/2014/main" id="{A30F7FE7-7306-CE41-55FB-19FE9F9B5669}"/>
              </a:ext>
            </a:extLst>
          </p:cNvPr>
          <p:cNvGrpSpPr/>
          <p:nvPr/>
        </p:nvGrpSpPr>
        <p:grpSpPr>
          <a:xfrm>
            <a:off x="824708" y="1214387"/>
            <a:ext cx="1054501" cy="720554"/>
            <a:chOff x="1437687" y="794391"/>
            <a:chExt cx="1456033" cy="1211738"/>
          </a:xfrm>
        </p:grpSpPr>
        <p:sp>
          <p:nvSpPr>
            <p:cNvPr id="34" name="角丸四角形 33">
              <a:extLst>
                <a:ext uri="{FF2B5EF4-FFF2-40B4-BE49-F238E27FC236}">
                  <a16:creationId xmlns:a16="http://schemas.microsoft.com/office/drawing/2014/main" id="{F51DF423-D648-47D0-AC01-0663027518DD}"/>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descr="ダイアグラム&#10;&#10;自動的に生成された説明">
              <a:extLst>
                <a:ext uri="{FF2B5EF4-FFF2-40B4-BE49-F238E27FC236}">
                  <a16:creationId xmlns:a16="http://schemas.microsoft.com/office/drawing/2014/main" id="{AFC4AD65-94BE-3033-4019-5927B5155C7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36" name="図 35" descr="図形&#10;&#10;中程度の精度で自動的に生成された説明">
              <a:extLst>
                <a:ext uri="{FF2B5EF4-FFF2-40B4-BE49-F238E27FC236}">
                  <a16:creationId xmlns:a16="http://schemas.microsoft.com/office/drawing/2014/main" id="{69C370AF-901F-9222-DCB7-CA088E9D875F}"/>
                </a:ext>
              </a:extLst>
            </p:cNvPr>
            <p:cNvPicPr>
              <a:picLocks noChangeAspect="1"/>
            </p:cNvPicPr>
            <p:nvPr/>
          </p:nvPicPr>
          <p:blipFill>
            <a:blip r:embed="rId7"/>
            <a:stretch>
              <a:fillRect/>
            </a:stretch>
          </p:blipFill>
          <p:spPr>
            <a:xfrm>
              <a:off x="1437687" y="911700"/>
              <a:ext cx="1280107" cy="343909"/>
            </a:xfrm>
            <a:prstGeom prst="rect">
              <a:avLst/>
            </a:prstGeom>
          </p:spPr>
        </p:pic>
      </p:grpSp>
      <p:sp>
        <p:nvSpPr>
          <p:cNvPr id="37" name="角丸四角形 36">
            <a:extLst>
              <a:ext uri="{FF2B5EF4-FFF2-40B4-BE49-F238E27FC236}">
                <a16:creationId xmlns:a16="http://schemas.microsoft.com/office/drawing/2014/main" id="{BA456255-51B6-1D72-21B9-18E12CD662C1}"/>
              </a:ext>
            </a:extLst>
          </p:cNvPr>
          <p:cNvSpPr/>
          <p:nvPr/>
        </p:nvSpPr>
        <p:spPr>
          <a:xfrm>
            <a:off x="657158" y="993720"/>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360947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27964" y="6427788"/>
            <a:ext cx="343535" cy="360362"/>
          </a:xfrm>
        </p:spPr>
        <p:txBody>
          <a:bodyPr/>
          <a:lstStyle/>
          <a:p>
            <a:pPr>
              <a:defRPr/>
            </a:pPr>
            <a:fld id="{E998A1A3-FEA1-4990-8247-73F0C5D4C06C}" type="slidenum">
              <a:rPr lang="ja-JP" altLang="en-US" sz="1600" smtClean="0"/>
              <a:pPr>
                <a:defRPr/>
              </a:pPr>
              <a:t>26</a:t>
            </a:fld>
            <a:endParaRPr lang="en-US" altLang="ja-JP" sz="1600" dirty="0"/>
          </a:p>
        </p:txBody>
      </p:sp>
      <p:sp>
        <p:nvSpPr>
          <p:cNvPr id="4" name="タイトル 1">
            <a:extLst>
              <a:ext uri="{FF2B5EF4-FFF2-40B4-BE49-F238E27FC236}">
                <a16:creationId xmlns:a16="http://schemas.microsoft.com/office/drawing/2014/main" id="{B0E93DA4-BCED-AFC8-5EE5-15A51311729C}"/>
              </a:ext>
            </a:extLst>
          </p:cNvPr>
          <p:cNvSpPr txBox="1">
            <a:spLocks/>
          </p:cNvSpPr>
          <p:nvPr/>
        </p:nvSpPr>
        <p:spPr bwMode="auto">
          <a:xfrm>
            <a:off x="3236211" y="2645697"/>
            <a:ext cx="5143018"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5"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5"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197"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395"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592"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789" algn="l" defTabSz="477835"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solidFill>
                  <a:schemeClr val="bg1"/>
                </a:solidFill>
                <a:latin typeface="Meiryo" panose="020B0604030504040204" pitchFamily="34" charset="-128"/>
                <a:ea typeface="Meiryo" panose="020B0604030504040204" pitchFamily="34" charset="-128"/>
              </a:rPr>
              <a:t>仕事と育児の両立のために</a:t>
            </a:r>
            <a:endParaRPr lang="ja-JP" altLang="en-US" sz="2600" b="1" spc="300"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B906FB40-45FE-3E60-0D4D-68EC27075F63}"/>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3A897A08-84F8-5B18-A463-74C7AC96FC5D}"/>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dirty="0">
                <a:solidFill>
                  <a:srgbClr val="C00000"/>
                </a:solidFill>
                <a:latin typeface="Meiryo" panose="020B0604030504040204" pitchFamily="34" charset="-128"/>
                <a:ea typeface="Meiryo" panose="020B0604030504040204" pitchFamily="34" charset="-128"/>
              </a:rPr>
              <a:t>第四章　</a:t>
            </a:r>
            <a:endParaRPr lang="ja-JP" altLang="en-US" sz="2058" b="1" dirty="0">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9418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3820" y="299562"/>
            <a:ext cx="8915400" cy="647700"/>
          </a:xfrm>
        </p:spPr>
        <p:txBody>
          <a:bodyPr/>
          <a:lstStyle/>
          <a:p>
            <a:r>
              <a:rPr lang="en-US" altLang="ja-JP" sz="2400" dirty="0">
                <a:latin typeface="Meiryo" panose="020B0604030504040204" pitchFamily="34" charset="-128"/>
                <a:ea typeface="Meiryo" panose="020B0604030504040204" pitchFamily="34" charset="-128"/>
              </a:rPr>
              <a:t>4</a:t>
            </a:r>
            <a:r>
              <a:rPr kumimoji="1" lang="en-US" altLang="ja-JP" sz="2400" dirty="0">
                <a:latin typeface="Meiryo" panose="020B0604030504040204" pitchFamily="34" charset="-128"/>
                <a:ea typeface="Meiryo" panose="020B0604030504040204" pitchFamily="34" charset="-128"/>
              </a:rPr>
              <a:t>-1    </a:t>
            </a:r>
            <a:r>
              <a:rPr kumimoji="1" lang="ja-JP" altLang="en-US" sz="2400" dirty="0">
                <a:solidFill>
                  <a:schemeClr val="tx1"/>
                </a:solidFill>
                <a:latin typeface="Meiryo" panose="020B0604030504040204" pitchFamily="34" charset="-128"/>
                <a:ea typeface="Meiryo" panose="020B0604030504040204" pitchFamily="34" charset="-128"/>
              </a:rPr>
              <a:t>育児休業取得者のポイント</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27</a:t>
            </a:fld>
            <a:endParaRPr lang="en-US" altLang="ja-JP" sz="1600" dirty="0"/>
          </a:p>
        </p:txBody>
      </p:sp>
      <p:sp>
        <p:nvSpPr>
          <p:cNvPr id="5" name="テキスト ボックス 4"/>
          <p:cNvSpPr txBox="1"/>
          <p:nvPr/>
        </p:nvSpPr>
        <p:spPr>
          <a:xfrm>
            <a:off x="2104301" y="1138875"/>
            <a:ext cx="6934912" cy="2246769"/>
          </a:xfrm>
          <a:prstGeom prst="rect">
            <a:avLst/>
          </a:prstGeom>
          <a:noFill/>
        </p:spPr>
        <p:txBody>
          <a:bodyPr wrap="none" rtlCol="0">
            <a:sp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育児休業取得前</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buClr>
                <a:schemeClr val="tx1"/>
              </a:buClr>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育児休業を取得したい」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という希望を、余裕をもって上司、同僚に伝えましょう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pPr>
            <a:r>
              <a:rPr lang="ja-JP" altLang="en-US" sz="1600" b="1">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休業前には、可能な限り、業務を片付けておきましょう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pPr>
            <a:r>
              <a:rPr lang="ja-JP" altLang="en-US" sz="1600" b="1">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も継続する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業務の棚卸しを行い、業務の引継ぎを</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・・・予め要点をまとめた資料や業務マニュアルを作成し、業務のコツ、注意事項、</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キーポイントなども可能な限り引き継ぎましょう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25318" y="1104503"/>
            <a:ext cx="9125900" cy="2288835"/>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104301" y="3535520"/>
            <a:ext cx="6264857" cy="2700739"/>
          </a:xfrm>
          <a:prstGeom prst="rect">
            <a:avLst/>
          </a:prstGeom>
          <a:noFill/>
        </p:spPr>
        <p:txBody>
          <a:bodyPr wrap="none" rtlCol="0">
            <a:sp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育児休業取得後（復帰後）</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pPr>
            <a:r>
              <a:rPr lang="ja-JP" altLang="en-US" sz="1600" b="1">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復帰後は、限られた時間でも成果を出せる働き方を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効率よく業務を進めるにはどうしたらよいか」を</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常に考え、行動する</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「育休取得者」の優良事例になるように心掛けよう！</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pPr>
            <a:r>
              <a:rPr lang="ja-JP" altLang="en-US" sz="1600" b="1">
                <a:latin typeface="Meiryo UI" panose="020B0604030504040204" pitchFamily="50" charset="-128"/>
                <a:ea typeface="Meiryo UI" panose="020B0604030504040204" pitchFamily="50" charset="-128"/>
                <a:cs typeface="Meiryo UI" panose="020B0604030504040204" pitchFamily="50" charset="-128"/>
              </a:rPr>
              <a:t>▶︎同僚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が困ったときには、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積極的にサポートを</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900"/>
              </a:spcBef>
              <a:buClr>
                <a:schemeClr val="tx1"/>
              </a:buClr>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取得のメリットを、会社・上司・同僚にも感じてもらおう！</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a:latin typeface="Meiryo UI" panose="020B0604030504040204" pitchFamily="50" charset="-128"/>
                <a:ea typeface="Meiryo UI" panose="020B0604030504040204" pitchFamily="50" charset="-128"/>
                <a:cs typeface="Meiryo UI" panose="020B0604030504040204" pitchFamily="50" charset="-128"/>
              </a:rPr>
              <a:t>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の効率化による生産性の向上、ワーク・ライフ・バランスの充実など、</a:t>
            </a:r>
            <a:b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取得者のロールモデルとしての姿を社内で示そう</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25318" y="3501008"/>
            <a:ext cx="9125900" cy="2842642"/>
          </a:xfrm>
          <a:prstGeom prst="roundRect">
            <a:avLst>
              <a:gd name="adj" fmla="val 1093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D86DA6FC-6E78-DE04-2B02-95203710AFB2}"/>
              </a:ext>
            </a:extLst>
          </p:cNvPr>
          <p:cNvGrpSpPr/>
          <p:nvPr/>
        </p:nvGrpSpPr>
        <p:grpSpPr>
          <a:xfrm>
            <a:off x="866787" y="1294482"/>
            <a:ext cx="1054501" cy="906546"/>
            <a:chOff x="1437687" y="794391"/>
            <a:chExt cx="1456033" cy="1211738"/>
          </a:xfrm>
        </p:grpSpPr>
        <p:sp>
          <p:nvSpPr>
            <p:cNvPr id="7" name="角丸四角形 6">
              <a:extLst>
                <a:ext uri="{FF2B5EF4-FFF2-40B4-BE49-F238E27FC236}">
                  <a16:creationId xmlns:a16="http://schemas.microsoft.com/office/drawing/2014/main" id="{D09B9AA7-B186-F098-C56F-7EB50FD663DB}"/>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CFEAA524-0E4A-D45A-EC85-70CC78270F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8" name="図 17" descr="図形&#10;&#10;中程度の精度で自動的に生成された説明">
              <a:extLst>
                <a:ext uri="{FF2B5EF4-FFF2-40B4-BE49-F238E27FC236}">
                  <a16:creationId xmlns:a16="http://schemas.microsoft.com/office/drawing/2014/main" id="{C88AF906-4452-9CB9-6161-1928346542B3}"/>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26" name="グループ化 25">
            <a:extLst>
              <a:ext uri="{FF2B5EF4-FFF2-40B4-BE49-F238E27FC236}">
                <a16:creationId xmlns:a16="http://schemas.microsoft.com/office/drawing/2014/main" id="{C3391472-2B5F-B362-988C-DC6B86555AE3}"/>
              </a:ext>
            </a:extLst>
          </p:cNvPr>
          <p:cNvGrpSpPr/>
          <p:nvPr/>
        </p:nvGrpSpPr>
        <p:grpSpPr>
          <a:xfrm>
            <a:off x="860513" y="3744964"/>
            <a:ext cx="1054501" cy="906546"/>
            <a:chOff x="1437687" y="794391"/>
            <a:chExt cx="1456033" cy="1211738"/>
          </a:xfrm>
        </p:grpSpPr>
        <p:sp>
          <p:nvSpPr>
            <p:cNvPr id="27" name="角丸四角形 26">
              <a:extLst>
                <a:ext uri="{FF2B5EF4-FFF2-40B4-BE49-F238E27FC236}">
                  <a16:creationId xmlns:a16="http://schemas.microsoft.com/office/drawing/2014/main" id="{C8900F7B-3088-D723-7BBC-5E638F52BED3}"/>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descr="ダイアグラム&#10;&#10;自動的に生成された説明">
              <a:extLst>
                <a:ext uri="{FF2B5EF4-FFF2-40B4-BE49-F238E27FC236}">
                  <a16:creationId xmlns:a16="http://schemas.microsoft.com/office/drawing/2014/main" id="{BDAE24EE-FCEF-B8CC-B03B-4E85B5FF5DA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9" name="図 28" descr="図形&#10;&#10;中程度の精度で自動的に生成された説明">
              <a:extLst>
                <a:ext uri="{FF2B5EF4-FFF2-40B4-BE49-F238E27FC236}">
                  <a16:creationId xmlns:a16="http://schemas.microsoft.com/office/drawing/2014/main" id="{A17121F9-3390-1FB4-EDCA-0A260739095B}"/>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226317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7348" y="302115"/>
            <a:ext cx="8915400" cy="647700"/>
          </a:xfrm>
        </p:spPr>
        <p:txBody>
          <a:bodyPr/>
          <a:lstStyle/>
          <a:p>
            <a:r>
              <a:rPr lang="en-US" altLang="ja-JP" sz="2400" dirty="0">
                <a:latin typeface="Meiryo" panose="020B0604030504040204" pitchFamily="34" charset="-128"/>
                <a:ea typeface="Meiryo" panose="020B0604030504040204" pitchFamily="34" charset="-128"/>
              </a:rPr>
              <a:t>4</a:t>
            </a:r>
            <a:r>
              <a:rPr kumimoji="1" lang="en-US" altLang="ja-JP" sz="2400" dirty="0">
                <a:latin typeface="Meiryo" panose="020B0604030504040204" pitchFamily="34" charset="-128"/>
                <a:ea typeface="Meiryo" panose="020B0604030504040204" pitchFamily="34" charset="-128"/>
              </a:rPr>
              <a:t>-2</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同僚のポイント</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28</a:t>
            </a:fld>
            <a:endParaRPr lang="en-US" altLang="ja-JP" sz="1600" dirty="0"/>
          </a:p>
        </p:txBody>
      </p:sp>
      <p:sp>
        <p:nvSpPr>
          <p:cNvPr id="6" name="テキスト ボックス 5"/>
          <p:cNvSpPr txBox="1"/>
          <p:nvPr/>
        </p:nvSpPr>
        <p:spPr>
          <a:xfrm>
            <a:off x="1799500" y="1270548"/>
            <a:ext cx="7593745" cy="4841967"/>
          </a:xfrm>
          <a:prstGeom prst="rect">
            <a:avLst/>
          </a:prstGeom>
          <a:noFill/>
        </p:spPr>
        <p:txBody>
          <a:bodyPr wrap="none" rtlCol="0">
            <a:spAutoFit/>
          </a:bodyPr>
          <a:lstStyle/>
          <a:p>
            <a:pPr>
              <a:lnSpc>
                <a:spcPct val="150000"/>
              </a:lnSpc>
              <a:buClr>
                <a:schemeClr val="tx1"/>
              </a:buClr>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いつ何時、自分がサポートを受ける側に回るかわかりません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「お互い様」でサポートしあえる環境をぜひ作ってください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育児休業取得者の業務を引き継ぎ、新しい仕事を担う場合は、</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▶︎時間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に制約がない人も、</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本当に必要な仕事、仕事の期限、クオリティを見直して効率的に仕事をしましょう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▶︎困った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周囲に相談してください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みんなで考えれば解決策もきっと見つかります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92A4D9FF-86E8-879A-01F1-002D5AF4FEB0}"/>
              </a:ext>
            </a:extLst>
          </p:cNvPr>
          <p:cNvGrpSpPr/>
          <p:nvPr/>
        </p:nvGrpSpPr>
        <p:grpSpPr>
          <a:xfrm>
            <a:off x="577348" y="1381000"/>
            <a:ext cx="1054501" cy="906546"/>
            <a:chOff x="1437687" y="794391"/>
            <a:chExt cx="1456033" cy="1211738"/>
          </a:xfrm>
        </p:grpSpPr>
        <p:sp>
          <p:nvSpPr>
            <p:cNvPr id="5" name="角丸四角形 4">
              <a:extLst>
                <a:ext uri="{FF2B5EF4-FFF2-40B4-BE49-F238E27FC236}">
                  <a16:creationId xmlns:a16="http://schemas.microsoft.com/office/drawing/2014/main" id="{FA0F9582-07B2-2CEF-0CB4-DAD946DECC7E}"/>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ダイアグラム&#10;&#10;自動的に生成された説明">
              <a:extLst>
                <a:ext uri="{FF2B5EF4-FFF2-40B4-BE49-F238E27FC236}">
                  <a16:creationId xmlns:a16="http://schemas.microsoft.com/office/drawing/2014/main" id="{737E605B-6868-229C-997C-60FA6CED1C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8" name="図 7" descr="図形&#10;&#10;中程度の精度で自動的に生成された説明">
              <a:extLst>
                <a:ext uri="{FF2B5EF4-FFF2-40B4-BE49-F238E27FC236}">
                  <a16:creationId xmlns:a16="http://schemas.microsoft.com/office/drawing/2014/main" id="{7F5EA7DB-89BD-AEB8-2111-918B3AB143DF}"/>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45415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195262" cy="360362"/>
          </a:xfrm>
        </p:spPr>
        <p:txBody>
          <a:bodyPr/>
          <a:lstStyle/>
          <a:p>
            <a:pPr>
              <a:defRPr/>
            </a:pPr>
            <a:fld id="{E998A1A3-FEA1-4990-8247-73F0C5D4C06C}" type="slidenum">
              <a:rPr lang="ja-JP" altLang="en-US" sz="1600"/>
              <a:pPr>
                <a:defRPr/>
              </a:pPr>
              <a:t>2</a:t>
            </a:fld>
            <a:endParaRPr lang="en-US" altLang="ja-JP" sz="1600" dirty="0"/>
          </a:p>
        </p:txBody>
      </p:sp>
      <p:sp>
        <p:nvSpPr>
          <p:cNvPr id="2" name="タイトル 1">
            <a:extLst>
              <a:ext uri="{FF2B5EF4-FFF2-40B4-BE49-F238E27FC236}">
                <a16:creationId xmlns:a16="http://schemas.microsoft.com/office/drawing/2014/main" id="{D508E07E-E558-EAD2-889B-0D3CB4AE6462}"/>
              </a:ext>
            </a:extLst>
          </p:cNvPr>
          <p:cNvSpPr>
            <a:spLocks noGrp="1"/>
          </p:cNvSpPr>
          <p:nvPr>
            <p:ph type="title"/>
          </p:nvPr>
        </p:nvSpPr>
        <p:spPr>
          <a:xfrm>
            <a:off x="3353973" y="2645697"/>
            <a:ext cx="4794096" cy="1263534"/>
          </a:xfrm>
        </p:spPr>
        <p:txBody>
          <a:bodyPr/>
          <a:lstStyle/>
          <a:p>
            <a:pPr algn="ctr">
              <a:lnSpc>
                <a:spcPct val="150000"/>
              </a:lnSpc>
            </a:pPr>
            <a:r>
              <a:rPr lang="ja-JP" altLang="en-US" sz="2600" b="1" spc="325">
                <a:solidFill>
                  <a:schemeClr val="bg1"/>
                </a:solidFill>
                <a:latin typeface="Meiryo" panose="020B0604030504040204" pitchFamily="34" charset="-128"/>
                <a:ea typeface="Meiryo" panose="020B0604030504040204" pitchFamily="34" charset="-128"/>
              </a:rPr>
              <a:t>男性の育児休業取得の現状</a:t>
            </a:r>
            <a:br>
              <a:rPr lang="en-US" altLang="ja-JP" sz="2600" b="1" spc="325" dirty="0">
                <a:solidFill>
                  <a:schemeClr val="bg1"/>
                </a:solidFill>
                <a:latin typeface="Meiryo" panose="020B0604030504040204" pitchFamily="34" charset="-128"/>
                <a:ea typeface="Meiryo" panose="020B0604030504040204" pitchFamily="34" charset="-128"/>
              </a:rPr>
            </a:br>
            <a:r>
              <a:rPr lang="ja-JP" altLang="en-US" sz="2600" b="1" spc="325">
                <a:solidFill>
                  <a:schemeClr val="bg1"/>
                </a:solidFill>
                <a:latin typeface="Meiryo" panose="020B0604030504040204" pitchFamily="34" charset="-128"/>
                <a:ea typeface="Meiryo" panose="020B0604030504040204" pitchFamily="34" charset="-128"/>
              </a:rPr>
              <a:t>と企業における課題</a:t>
            </a:r>
            <a:endParaRPr lang="ja-JP" altLang="en-US" sz="2600" b="1" spc="325">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0AEB1F4-EE72-81FD-6815-13EA5E1B4FE3}"/>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21DFEE90-8708-107A-67FF-9D1641D36C1C}"/>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第一章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13952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1B10C2AA-7FD5-9650-F7E2-9E5584D0A41E}"/>
              </a:ext>
            </a:extLst>
          </p:cNvPr>
          <p:cNvSpPr txBox="1">
            <a:spLocks/>
          </p:cNvSpPr>
          <p:nvPr/>
        </p:nvSpPr>
        <p:spPr bwMode="auto">
          <a:xfrm>
            <a:off x="573541" y="181990"/>
            <a:ext cx="882287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4-3</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経営層・管理職のポイント①</a:t>
            </a:r>
            <a:endParaRPr lang="ja-JP" altLang="en-US" sz="2400" dirty="0">
              <a:solidFill>
                <a:schemeClr val="tx1"/>
              </a:solidFill>
              <a:latin typeface="Meiryo" panose="020B0604030504040204" pitchFamily="34" charset="-128"/>
              <a:ea typeface="Meiryo" panose="020B0604030504040204" pitchFamily="34" charset="-128"/>
            </a:endParaRPr>
          </a:p>
        </p:txBody>
      </p:sp>
      <p:sp>
        <p:nvSpPr>
          <p:cNvPr id="5" name="スライド番号プレースホルダー 3">
            <a:extLst>
              <a:ext uri="{FF2B5EF4-FFF2-40B4-BE49-F238E27FC236}">
                <a16:creationId xmlns:a16="http://schemas.microsoft.com/office/drawing/2014/main" id="{055171A0-4A8D-D5E4-4446-E438EF151813}"/>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a:pPr>
                <a:defRPr/>
              </a:pPr>
              <a:t>29</a:t>
            </a:fld>
            <a:endParaRPr lang="en-US" altLang="ja-JP" sz="1600" dirty="0"/>
          </a:p>
        </p:txBody>
      </p:sp>
      <p:sp>
        <p:nvSpPr>
          <p:cNvPr id="6" name="テキスト ボックス 5">
            <a:extLst>
              <a:ext uri="{FF2B5EF4-FFF2-40B4-BE49-F238E27FC236}">
                <a16:creationId xmlns:a16="http://schemas.microsoft.com/office/drawing/2014/main" id="{B397E9F0-FD00-E1DB-665F-5A3EA18E9792}"/>
              </a:ext>
            </a:extLst>
          </p:cNvPr>
          <p:cNvSpPr txBox="1"/>
          <p:nvPr/>
        </p:nvSpPr>
        <p:spPr>
          <a:xfrm>
            <a:off x="1767077" y="976984"/>
            <a:ext cx="7588176" cy="1069203"/>
          </a:xfrm>
          <a:prstGeom prst="rect">
            <a:avLst/>
          </a:prstGeom>
          <a:noFill/>
        </p:spPr>
        <p:txBody>
          <a:bodyPr wrap="square" rtlCol="0">
            <a:spAutoFit/>
          </a:bodyPr>
          <a:lstStyle/>
          <a:p>
            <a:pPr eaLnBrk="1">
              <a:lnSpc>
                <a:spcPct val="1500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・イクボスになろう！！</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イクボスとは</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部下の育休取得や短時間勤務などがあっても、業務を滞りなく進めるために業務効率を上げ、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仕事と私生活を両立できるように配慮し、自らも仕事とプライベートを充実させている管理職</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2CE43839-6A1E-13B3-24F0-78FFA2515C49}"/>
              </a:ext>
            </a:extLst>
          </p:cNvPr>
          <p:cNvSpPr/>
          <p:nvPr/>
        </p:nvSpPr>
        <p:spPr>
          <a:xfrm>
            <a:off x="894439" y="4789758"/>
            <a:ext cx="8283306" cy="1547664"/>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①：</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上司自ら連続休暇取得を宣言</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②：</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部下にも連続休暇申請を出すよう働きかける</a:t>
            </a:r>
            <a:endParaRPr lang="en-US" altLang="ja-JP" sz="1200"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lnSpc>
                <a:spcPts val="1680"/>
              </a:lnSpc>
              <a:spcBef>
                <a:spcPts val="300"/>
              </a:spcBef>
              <a:spcAft>
                <a:spcPts val="300"/>
              </a:spcAft>
            </a:pPr>
            <a:r>
              <a:rPr lang="ja-JP" altLang="en-US" sz="1200">
                <a:solidFill>
                  <a:schemeClr val="tx1"/>
                </a:solidFill>
                <a:latin typeface="Meiryo" panose="020B0604030504040204" pitchFamily="34" charset="-128"/>
                <a:ea typeface="Meiryo" panose="020B0604030504040204" pitchFamily="34" charset="-128"/>
                <a:cs typeface="Meiryo UI" panose="020B0604030504040204" pitchFamily="50" charset="-128"/>
              </a:rPr>
              <a:t>　　　　　（</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長時間働ける部下にも「仕事以外の経験が仕事に活きる」「制度はみんなで使うもの」と伝えながら）</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③：</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職場メンバー全員の休暇を計画的に組み、職場メンバー全員の休暇計画をシェア</a:t>
            </a:r>
          </a:p>
          <a:p>
            <a:pPr>
              <a:lnSpc>
                <a:spcPts val="1680"/>
              </a:lnSpc>
              <a:spcBef>
                <a:spcPts val="300"/>
              </a:spcBef>
              <a:spcAft>
                <a:spcPts val="300"/>
              </a:spcAft>
            </a:pPr>
            <a:r>
              <a:rPr lang="en-US" altLang="ja-JP"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STEP</a:t>
            </a:r>
            <a:r>
              <a:rPr lang="ja-JP" altLang="en-US" sz="1200" b="1" dirty="0">
                <a:solidFill>
                  <a:srgbClr val="FF6600"/>
                </a:solidFill>
                <a:latin typeface="Meiryo" panose="020B0604030504040204" pitchFamily="34" charset="-128"/>
                <a:ea typeface="Meiryo" panose="020B0604030504040204" pitchFamily="34" charset="-128"/>
                <a:cs typeface="Meiryo UI" panose="020B0604030504040204" pitchFamily="50" charset="-128"/>
              </a:rPr>
              <a:t>④：</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有給休暇取得日数を引いた営業日で業務を進めるための方法を職場メンバー全員で考え、</a:t>
            </a:r>
            <a:r>
              <a:rPr lang="en-US" altLang="ja-JP"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00" dirty="0">
                <a:solidFill>
                  <a:schemeClr val="tx1"/>
                </a:solidFill>
                <a:latin typeface="Meiryo" panose="020B0604030504040204" pitchFamily="34" charset="-128"/>
                <a:ea typeface="Meiryo" panose="020B0604030504040204" pitchFamily="34" charset="-128"/>
                <a:cs typeface="Meiryo UI" panose="020B0604030504040204" pitchFamily="50" charset="-128"/>
              </a:rPr>
              <a:t>つずつ実行</a:t>
            </a:r>
          </a:p>
        </p:txBody>
      </p:sp>
      <p:sp>
        <p:nvSpPr>
          <p:cNvPr id="16" name="正方形/長方形 15">
            <a:extLst>
              <a:ext uri="{FF2B5EF4-FFF2-40B4-BE49-F238E27FC236}">
                <a16:creationId xmlns:a16="http://schemas.microsoft.com/office/drawing/2014/main" id="{39CC3BD3-0B76-0326-EA71-E153CD73BA7D}"/>
              </a:ext>
            </a:extLst>
          </p:cNvPr>
          <p:cNvSpPr/>
          <p:nvPr/>
        </p:nvSpPr>
        <p:spPr>
          <a:xfrm>
            <a:off x="6184317" y="3218890"/>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「早く帰る人がいるから自分に</a:t>
            </a:r>
            <a:br>
              <a:rPr lang="en-US" altLang="ja-JP"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しわ寄せがくる」という不満が増加</a:t>
            </a:r>
            <a:endParaRPr lang="en-US" altLang="ja-JP" sz="1400" b="1" dirty="0">
              <a:solidFill>
                <a:srgbClr val="00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BFFE6F19-6788-E579-7CCF-73BCEDD1389A}"/>
              </a:ext>
            </a:extLst>
          </p:cNvPr>
          <p:cNvSpPr/>
          <p:nvPr/>
        </p:nvSpPr>
        <p:spPr>
          <a:xfrm>
            <a:off x="1065856" y="3289448"/>
            <a:ext cx="2840807"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「家事・育児があるのに仕事が多くてなかなか帰れない」という不満が増加</a:t>
            </a:r>
            <a:endPar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a:extLst>
              <a:ext uri="{FF2B5EF4-FFF2-40B4-BE49-F238E27FC236}">
                <a16:creationId xmlns:a16="http://schemas.microsoft.com/office/drawing/2014/main" id="{2F4AD798-6A82-B5C6-693E-1E47ECB95ECD}"/>
              </a:ext>
            </a:extLst>
          </p:cNvPr>
          <p:cNvSpPr/>
          <p:nvPr/>
        </p:nvSpPr>
        <p:spPr>
          <a:xfrm>
            <a:off x="3784992" y="4391474"/>
            <a:ext cx="2690356" cy="568619"/>
          </a:xfrm>
          <a:prstGeom prst="downArrow">
            <a:avLst>
              <a:gd name="adj1" fmla="val 71678"/>
              <a:gd name="adj2" fmla="val 46479"/>
            </a:avLst>
          </a:prstGeom>
          <a:solidFill>
            <a:schemeClr val="tx1">
              <a:lumMod val="65000"/>
              <a:lumOff val="3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dirty="0"/>
          </a:p>
        </p:txBody>
      </p:sp>
      <p:sp>
        <p:nvSpPr>
          <p:cNvPr id="19" name="正方形/長方形 18">
            <a:extLst>
              <a:ext uri="{FF2B5EF4-FFF2-40B4-BE49-F238E27FC236}">
                <a16:creationId xmlns:a16="http://schemas.microsoft.com/office/drawing/2014/main" id="{DCB6AD65-F9FC-FC74-B188-A299B4B20372}"/>
              </a:ext>
            </a:extLst>
          </p:cNvPr>
          <p:cNvSpPr/>
          <p:nvPr/>
        </p:nvSpPr>
        <p:spPr>
          <a:xfrm>
            <a:off x="4118829" y="4366465"/>
            <a:ext cx="2152809" cy="4557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ために例えば</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5B117689-4E49-3089-75D7-D34C28717B40}"/>
              </a:ext>
            </a:extLst>
          </p:cNvPr>
          <p:cNvSpPr/>
          <p:nvPr/>
        </p:nvSpPr>
        <p:spPr>
          <a:xfrm>
            <a:off x="1011268" y="3921270"/>
            <a:ext cx="7980921" cy="3989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ts val="2400"/>
              </a:lnSpc>
              <a:spcBef>
                <a:spcPts val="300"/>
              </a:spcBef>
              <a:spcAft>
                <a:spcPts val="300"/>
              </a:spcAft>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職場メンバー全員に私生活の時間を。限られた時間で成果を出す職場へ</a:t>
            </a:r>
            <a:endParaRPr lang="en-US" altLang="ja-JP"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a:extLst>
              <a:ext uri="{FF2B5EF4-FFF2-40B4-BE49-F238E27FC236}">
                <a16:creationId xmlns:a16="http://schemas.microsoft.com/office/drawing/2014/main" id="{0D9F0258-A90C-89FF-5265-2D70040337C0}"/>
              </a:ext>
            </a:extLst>
          </p:cNvPr>
          <p:cNvSpPr/>
          <p:nvPr/>
        </p:nvSpPr>
        <p:spPr>
          <a:xfrm>
            <a:off x="828306" y="2053421"/>
            <a:ext cx="8733856" cy="4284001"/>
          </a:xfrm>
          <a:prstGeom prst="roundRect">
            <a:avLst>
              <a:gd name="adj" fmla="val 3813"/>
            </a:avLst>
          </a:prstGeom>
          <a:noFill/>
          <a:ln w="19050">
            <a:noFill/>
            <a:prstDash val="sysDot"/>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38D96B44-0454-76A4-0723-D516DE176506}"/>
              </a:ext>
            </a:extLst>
          </p:cNvPr>
          <p:cNvGrpSpPr/>
          <p:nvPr/>
        </p:nvGrpSpPr>
        <p:grpSpPr>
          <a:xfrm>
            <a:off x="839987" y="1066675"/>
            <a:ext cx="1054501" cy="906546"/>
            <a:chOff x="1437687" y="794391"/>
            <a:chExt cx="1456033" cy="1211738"/>
          </a:xfrm>
        </p:grpSpPr>
        <p:sp>
          <p:nvSpPr>
            <p:cNvPr id="23" name="角丸四角形 22">
              <a:extLst>
                <a:ext uri="{FF2B5EF4-FFF2-40B4-BE49-F238E27FC236}">
                  <a16:creationId xmlns:a16="http://schemas.microsoft.com/office/drawing/2014/main" id="{F1370B88-A2CD-1282-A354-331A7D74E698}"/>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8F75E3E1-D342-30CF-C58E-C76ECA7509E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5" name="図 24" descr="図形&#10;&#10;中程度の精度で自動的に生成された説明">
              <a:extLst>
                <a:ext uri="{FF2B5EF4-FFF2-40B4-BE49-F238E27FC236}">
                  <a16:creationId xmlns:a16="http://schemas.microsoft.com/office/drawing/2014/main" id="{A7C0B639-2550-F4C0-6533-4E734FF7619E}"/>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6" name="正方形/長方形 25">
            <a:extLst>
              <a:ext uri="{FF2B5EF4-FFF2-40B4-BE49-F238E27FC236}">
                <a16:creationId xmlns:a16="http://schemas.microsoft.com/office/drawing/2014/main" id="{417047CF-7F15-6DC7-6D68-E4372C01B14C}"/>
              </a:ext>
            </a:extLst>
          </p:cNvPr>
          <p:cNvSpPr/>
          <p:nvPr/>
        </p:nvSpPr>
        <p:spPr>
          <a:xfrm>
            <a:off x="967687" y="2443294"/>
            <a:ext cx="3037146" cy="739138"/>
          </a:xfrm>
          <a:prstGeom prst="rect">
            <a:avLst/>
          </a:prstGeom>
          <a:solidFill>
            <a:schemeClr val="accent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49300657-4400-2213-3BB5-E98969FBA349}"/>
              </a:ext>
            </a:extLst>
          </p:cNvPr>
          <p:cNvSpPr txBox="1"/>
          <p:nvPr/>
        </p:nvSpPr>
        <p:spPr>
          <a:xfrm>
            <a:off x="984344" y="2515219"/>
            <a:ext cx="3037146" cy="600164"/>
          </a:xfrm>
          <a:prstGeom prst="rect">
            <a:avLst/>
          </a:prstGeom>
          <a:noFill/>
        </p:spPr>
        <p:txBody>
          <a:bodyPr wrap="square" rtlCol="0">
            <a:spAutoFit/>
          </a:bodyPr>
          <a:lstStyle/>
          <a:p>
            <a:pPr algn="ctr">
              <a:spcBef>
                <a:spcPts val="300"/>
              </a:spcBef>
              <a:spcAft>
                <a:spcPts val="30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ワーク・ライフ・バランスが必要</a:t>
            </a: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a:p>
            <a:pPr algn="ctr">
              <a:spcBef>
                <a:spcPts val="300"/>
              </a:spcBef>
              <a:spcAft>
                <a:spcPts val="30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28" name="テキスト ボックス 27">
            <a:extLst>
              <a:ext uri="{FF2B5EF4-FFF2-40B4-BE49-F238E27FC236}">
                <a16:creationId xmlns:a16="http://schemas.microsoft.com/office/drawing/2014/main" id="{FCF76E15-3C7D-0DF3-CC12-1E2D97534588}"/>
              </a:ext>
            </a:extLst>
          </p:cNvPr>
          <p:cNvSpPr txBox="1"/>
          <p:nvPr/>
        </p:nvSpPr>
        <p:spPr>
          <a:xfrm>
            <a:off x="-87101" y="1996353"/>
            <a:ext cx="4957010" cy="449739"/>
          </a:xfrm>
          <a:prstGeom prst="rect">
            <a:avLst/>
          </a:prstGeom>
          <a:noFill/>
        </p:spPr>
        <p:txBody>
          <a:bodyPr wrap="square">
            <a:spAutoFit/>
          </a:bodyPr>
          <a:lstStyle/>
          <a:p>
            <a:pPr algn="ctr">
              <a:lnSpc>
                <a:spcPct val="150000"/>
              </a:lnSpc>
              <a:spcBef>
                <a:spcPts val="300"/>
              </a:spcBef>
              <a:spcAft>
                <a:spcPts val="300"/>
              </a:spcAft>
            </a:pP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子育て中の部下</a:t>
            </a: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正方形/長方形 28">
            <a:extLst>
              <a:ext uri="{FF2B5EF4-FFF2-40B4-BE49-F238E27FC236}">
                <a16:creationId xmlns:a16="http://schemas.microsoft.com/office/drawing/2014/main" id="{D2B35F60-3873-BEA0-85B3-A2896A794496}"/>
              </a:ext>
            </a:extLst>
          </p:cNvPr>
          <p:cNvSpPr/>
          <p:nvPr/>
        </p:nvSpPr>
        <p:spPr>
          <a:xfrm>
            <a:off x="6058793" y="2413880"/>
            <a:ext cx="3037146" cy="786460"/>
          </a:xfrm>
          <a:prstGeom prst="rect">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spcBef>
                <a:spcPts val="0"/>
              </a:spcBef>
              <a:spcAft>
                <a:spcPts val="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ワーク・ライフ・バランスを気にしていない</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spcBef>
                <a:spcPts val="0"/>
              </a:spcBef>
              <a:spcAft>
                <a:spcPts val="0"/>
              </a:spcAft>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30" name="テキスト ボックス 29">
            <a:extLst>
              <a:ext uri="{FF2B5EF4-FFF2-40B4-BE49-F238E27FC236}">
                <a16:creationId xmlns:a16="http://schemas.microsoft.com/office/drawing/2014/main" id="{2F34F89E-7929-0795-EFEC-D24D1CE2DD0F}"/>
              </a:ext>
            </a:extLst>
          </p:cNvPr>
          <p:cNvSpPr txBox="1"/>
          <p:nvPr/>
        </p:nvSpPr>
        <p:spPr>
          <a:xfrm>
            <a:off x="5020535" y="1994732"/>
            <a:ext cx="4957010" cy="449739"/>
          </a:xfrm>
          <a:prstGeom prst="rect">
            <a:avLst/>
          </a:prstGeom>
          <a:noFill/>
        </p:spPr>
        <p:txBody>
          <a:bodyPr wrap="square">
            <a:spAutoFit/>
          </a:bodyPr>
          <a:lstStyle/>
          <a:p>
            <a:pPr algn="ctr">
              <a:lnSpc>
                <a:spcPct val="150000"/>
              </a:lnSpc>
              <a:spcBef>
                <a:spcPts val="300"/>
              </a:spcBef>
              <a:spcAft>
                <a:spcPts val="300"/>
              </a:spcAft>
            </a:pP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長時間働ける部下</a:t>
            </a:r>
            <a:r>
              <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爆発 2 30">
            <a:extLst>
              <a:ext uri="{FF2B5EF4-FFF2-40B4-BE49-F238E27FC236}">
                <a16:creationId xmlns:a16="http://schemas.microsoft.com/office/drawing/2014/main" id="{B177FAC4-B394-4C77-3AFB-FB3A8A6B4F8C}"/>
              </a:ext>
            </a:extLst>
          </p:cNvPr>
          <p:cNvSpPr/>
          <p:nvPr/>
        </p:nvSpPr>
        <p:spPr>
          <a:xfrm>
            <a:off x="3594908" y="1996132"/>
            <a:ext cx="2807872" cy="1575920"/>
          </a:xfrm>
          <a:prstGeom prst="irregularSeal2">
            <a:avLst/>
          </a:prstGeom>
          <a:solidFill>
            <a:srgbClr val="C00000"/>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組織は分裂の危機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角丸四角形 31">
            <a:extLst>
              <a:ext uri="{FF2B5EF4-FFF2-40B4-BE49-F238E27FC236}">
                <a16:creationId xmlns:a16="http://schemas.microsoft.com/office/drawing/2014/main" id="{ABD2156F-40BB-8DB8-446A-AB4F061DD59D}"/>
              </a:ext>
            </a:extLst>
          </p:cNvPr>
          <p:cNvSpPr/>
          <p:nvPr/>
        </p:nvSpPr>
        <p:spPr>
          <a:xfrm>
            <a:off x="657158" y="993720"/>
            <a:ext cx="8707985" cy="543406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Tree>
    <p:extLst>
      <p:ext uri="{BB962C8B-B14F-4D97-AF65-F5344CB8AC3E}">
        <p14:creationId xmlns:p14="http://schemas.microsoft.com/office/powerpoint/2010/main" val="61761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518109B1-4831-4697-FFF9-C0B33FFA6B4C}"/>
              </a:ext>
            </a:extLst>
          </p:cNvPr>
          <p:cNvSpPr txBox="1">
            <a:spLocks/>
          </p:cNvSpPr>
          <p:nvPr/>
        </p:nvSpPr>
        <p:spPr bwMode="auto">
          <a:xfrm>
            <a:off x="578529" y="183840"/>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4-4</a:t>
            </a:r>
            <a:r>
              <a:rPr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dirty="0">
                <a:solidFill>
                  <a:schemeClr val="tx1"/>
                </a:solidFill>
                <a:latin typeface="Meiryo" panose="020B0604030504040204" pitchFamily="34" charset="-128"/>
                <a:ea typeface="Meiryo" panose="020B0604030504040204" pitchFamily="34" charset="-128"/>
              </a:rPr>
              <a:t>経営層・管理職のポイント②</a:t>
            </a:r>
            <a:endParaRPr lang="ja-JP" altLang="en-US" sz="2400" dirty="0">
              <a:solidFill>
                <a:schemeClr val="tx1"/>
              </a:solidFill>
              <a:latin typeface="Meiryo" panose="020B0604030504040204" pitchFamily="34" charset="-128"/>
              <a:ea typeface="Meiryo" panose="020B0604030504040204" pitchFamily="34" charset="-128"/>
            </a:endParaRPr>
          </a:p>
        </p:txBody>
      </p:sp>
      <p:sp>
        <p:nvSpPr>
          <p:cNvPr id="5" name="スライド番号プレースホルダー 3">
            <a:extLst>
              <a:ext uri="{FF2B5EF4-FFF2-40B4-BE49-F238E27FC236}">
                <a16:creationId xmlns:a16="http://schemas.microsoft.com/office/drawing/2014/main" id="{B45A2133-EDFD-0FE3-12D4-E4820FFCA320}"/>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a:pPr>
                <a:defRPr/>
              </a:pPr>
              <a:t>30</a:t>
            </a:fld>
            <a:endParaRPr lang="en-US" altLang="ja-JP" sz="1600" dirty="0"/>
          </a:p>
        </p:txBody>
      </p:sp>
      <p:sp>
        <p:nvSpPr>
          <p:cNvPr id="7" name="角丸四角形 6">
            <a:extLst>
              <a:ext uri="{FF2B5EF4-FFF2-40B4-BE49-F238E27FC236}">
                <a16:creationId xmlns:a16="http://schemas.microsoft.com/office/drawing/2014/main" id="{1194B419-DF70-002D-4868-264F9C1C107C}"/>
              </a:ext>
            </a:extLst>
          </p:cNvPr>
          <p:cNvSpPr/>
          <p:nvPr/>
        </p:nvSpPr>
        <p:spPr>
          <a:xfrm>
            <a:off x="447676" y="1294433"/>
            <a:ext cx="9194044" cy="4884126"/>
          </a:xfrm>
          <a:prstGeom prst="roundRect">
            <a:avLst>
              <a:gd name="adj" fmla="val 71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CF48DC6F-468E-FE84-1DEA-0F7EB00A4853}"/>
              </a:ext>
            </a:extLst>
          </p:cNvPr>
          <p:cNvSpPr txBox="1"/>
          <p:nvPr/>
        </p:nvSpPr>
        <p:spPr>
          <a:xfrm>
            <a:off x="688498" y="1670819"/>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１</a:t>
            </a:r>
          </a:p>
        </p:txBody>
      </p:sp>
      <p:sp>
        <p:nvSpPr>
          <p:cNvPr id="9" name="テキスト ボックス 8">
            <a:extLst>
              <a:ext uri="{FF2B5EF4-FFF2-40B4-BE49-F238E27FC236}">
                <a16:creationId xmlns:a16="http://schemas.microsoft.com/office/drawing/2014/main" id="{2249EB66-945C-8165-10CC-1B2FF82306D1}"/>
              </a:ext>
            </a:extLst>
          </p:cNvPr>
          <p:cNvSpPr txBox="1"/>
          <p:nvPr/>
        </p:nvSpPr>
        <p:spPr>
          <a:xfrm>
            <a:off x="688496" y="258026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２</a:t>
            </a:r>
          </a:p>
        </p:txBody>
      </p:sp>
      <p:sp>
        <p:nvSpPr>
          <p:cNvPr id="10" name="テキスト ボックス 9">
            <a:extLst>
              <a:ext uri="{FF2B5EF4-FFF2-40B4-BE49-F238E27FC236}">
                <a16:creationId xmlns:a16="http://schemas.microsoft.com/office/drawing/2014/main" id="{8458E980-9B53-8DE5-A66E-0FF09A6FA130}"/>
              </a:ext>
            </a:extLst>
          </p:cNvPr>
          <p:cNvSpPr txBox="1"/>
          <p:nvPr/>
        </p:nvSpPr>
        <p:spPr>
          <a:xfrm>
            <a:off x="688496" y="347065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３</a:t>
            </a:r>
          </a:p>
        </p:txBody>
      </p:sp>
      <p:sp>
        <p:nvSpPr>
          <p:cNvPr id="11" name="テキスト ボックス 10">
            <a:extLst>
              <a:ext uri="{FF2B5EF4-FFF2-40B4-BE49-F238E27FC236}">
                <a16:creationId xmlns:a16="http://schemas.microsoft.com/office/drawing/2014/main" id="{4891AFA3-33D5-5027-906B-3B6549CAA803}"/>
              </a:ext>
            </a:extLst>
          </p:cNvPr>
          <p:cNvSpPr txBox="1"/>
          <p:nvPr/>
        </p:nvSpPr>
        <p:spPr>
          <a:xfrm>
            <a:off x="688496" y="436104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４</a:t>
            </a:r>
          </a:p>
        </p:txBody>
      </p:sp>
      <p:sp>
        <p:nvSpPr>
          <p:cNvPr id="12" name="テキスト ボックス 11">
            <a:extLst>
              <a:ext uri="{FF2B5EF4-FFF2-40B4-BE49-F238E27FC236}">
                <a16:creationId xmlns:a16="http://schemas.microsoft.com/office/drawing/2014/main" id="{07544386-35DC-6D8A-BA47-389E1A584162}"/>
              </a:ext>
            </a:extLst>
          </p:cNvPr>
          <p:cNvSpPr txBox="1"/>
          <p:nvPr/>
        </p:nvSpPr>
        <p:spPr>
          <a:xfrm>
            <a:off x="688495" y="5300857"/>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５</a:t>
            </a:r>
          </a:p>
        </p:txBody>
      </p:sp>
      <p:sp>
        <p:nvSpPr>
          <p:cNvPr id="13" name="テキスト ボックス 12">
            <a:extLst>
              <a:ext uri="{FF2B5EF4-FFF2-40B4-BE49-F238E27FC236}">
                <a16:creationId xmlns:a16="http://schemas.microsoft.com/office/drawing/2014/main" id="{28911609-C982-92B8-FAA3-9A5272F3DB3D}"/>
              </a:ext>
            </a:extLst>
          </p:cNvPr>
          <p:cNvSpPr txBox="1"/>
          <p:nvPr/>
        </p:nvSpPr>
        <p:spPr>
          <a:xfrm>
            <a:off x="5036232" y="1661534"/>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６</a:t>
            </a:r>
          </a:p>
        </p:txBody>
      </p:sp>
      <p:sp>
        <p:nvSpPr>
          <p:cNvPr id="14" name="テキスト ボックス 13">
            <a:extLst>
              <a:ext uri="{FF2B5EF4-FFF2-40B4-BE49-F238E27FC236}">
                <a16:creationId xmlns:a16="http://schemas.microsoft.com/office/drawing/2014/main" id="{B9225B0A-9C7F-B30E-042D-137E8945EF10}"/>
              </a:ext>
            </a:extLst>
          </p:cNvPr>
          <p:cNvSpPr txBox="1"/>
          <p:nvPr/>
        </p:nvSpPr>
        <p:spPr>
          <a:xfrm>
            <a:off x="5036230" y="257097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７</a:t>
            </a:r>
          </a:p>
        </p:txBody>
      </p:sp>
      <p:sp>
        <p:nvSpPr>
          <p:cNvPr id="15" name="テキスト ボックス 14">
            <a:extLst>
              <a:ext uri="{FF2B5EF4-FFF2-40B4-BE49-F238E27FC236}">
                <a16:creationId xmlns:a16="http://schemas.microsoft.com/office/drawing/2014/main" id="{41A5794E-D8A6-D375-6094-2C846D2C447E}"/>
              </a:ext>
            </a:extLst>
          </p:cNvPr>
          <p:cNvSpPr txBox="1"/>
          <p:nvPr/>
        </p:nvSpPr>
        <p:spPr>
          <a:xfrm>
            <a:off x="5036229" y="346136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８</a:t>
            </a:r>
          </a:p>
        </p:txBody>
      </p:sp>
      <p:sp>
        <p:nvSpPr>
          <p:cNvPr id="16" name="テキスト ボックス 15">
            <a:extLst>
              <a:ext uri="{FF2B5EF4-FFF2-40B4-BE49-F238E27FC236}">
                <a16:creationId xmlns:a16="http://schemas.microsoft.com/office/drawing/2014/main" id="{DCC1D3DC-6691-32B0-15E5-771476DE5BBF}"/>
              </a:ext>
            </a:extLst>
          </p:cNvPr>
          <p:cNvSpPr txBox="1"/>
          <p:nvPr/>
        </p:nvSpPr>
        <p:spPr>
          <a:xfrm>
            <a:off x="5036229" y="4351757"/>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９</a:t>
            </a:r>
          </a:p>
        </p:txBody>
      </p:sp>
      <p:sp>
        <p:nvSpPr>
          <p:cNvPr id="17" name="テキスト ボックス 16">
            <a:extLst>
              <a:ext uri="{FF2B5EF4-FFF2-40B4-BE49-F238E27FC236}">
                <a16:creationId xmlns:a16="http://schemas.microsoft.com/office/drawing/2014/main" id="{4E149802-AC97-E302-8632-CE684F1D8F99}"/>
              </a:ext>
            </a:extLst>
          </p:cNvPr>
          <p:cNvSpPr txBox="1"/>
          <p:nvPr/>
        </p:nvSpPr>
        <p:spPr>
          <a:xfrm>
            <a:off x="5036229" y="529157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１０</a:t>
            </a:r>
          </a:p>
        </p:txBody>
      </p:sp>
      <p:sp>
        <p:nvSpPr>
          <p:cNvPr id="18" name="テキスト ボックス 17">
            <a:extLst>
              <a:ext uri="{FF2B5EF4-FFF2-40B4-BE49-F238E27FC236}">
                <a16:creationId xmlns:a16="http://schemas.microsoft.com/office/drawing/2014/main" id="{43654C52-481F-D588-315A-6725032172A5}"/>
              </a:ext>
            </a:extLst>
          </p:cNvPr>
          <p:cNvSpPr txBox="1"/>
          <p:nvPr/>
        </p:nvSpPr>
        <p:spPr>
          <a:xfrm>
            <a:off x="1287303" y="1656414"/>
            <a:ext cx="3589497" cy="777136"/>
          </a:xfrm>
          <a:prstGeom prst="rect">
            <a:avLst/>
          </a:prstGeom>
          <a:noFill/>
        </p:spPr>
        <p:txBody>
          <a:bodyPr wrap="square" rtlCol="0">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会議のムダ取り</a:t>
            </a:r>
          </a:p>
          <a:p>
            <a:pPr>
              <a:spcBef>
                <a:spcPts val="336"/>
              </a:spcBef>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会議の目的やゴールを示し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終了時間が守られている</a:t>
            </a:r>
          </a:p>
        </p:txBody>
      </p:sp>
      <p:sp>
        <p:nvSpPr>
          <p:cNvPr id="19" name="テキスト ボックス 18">
            <a:extLst>
              <a:ext uri="{FF2B5EF4-FFF2-40B4-BE49-F238E27FC236}">
                <a16:creationId xmlns:a16="http://schemas.microsoft.com/office/drawing/2014/main" id="{72E38207-8EC4-2EB5-906A-3FEA5E1058C7}"/>
              </a:ext>
            </a:extLst>
          </p:cNvPr>
          <p:cNvSpPr txBox="1"/>
          <p:nvPr/>
        </p:nvSpPr>
        <p:spPr>
          <a:xfrm>
            <a:off x="1274057" y="2547908"/>
            <a:ext cx="3450343" cy="56169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社内資料の削減</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36"/>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職場内での作成資料の分量は適切である</a:t>
            </a:r>
          </a:p>
        </p:txBody>
      </p:sp>
      <p:sp>
        <p:nvSpPr>
          <p:cNvPr id="20" name="テキスト ボックス 19">
            <a:extLst>
              <a:ext uri="{FF2B5EF4-FFF2-40B4-BE49-F238E27FC236}">
                <a16:creationId xmlns:a16="http://schemas.microsoft.com/office/drawing/2014/main" id="{EC7E0014-EF27-1329-FC79-E022AA87A0B6}"/>
              </a:ext>
            </a:extLst>
          </p:cNvPr>
          <p:cNvSpPr txBox="1"/>
          <p:nvPr/>
        </p:nvSpPr>
        <p:spPr>
          <a:xfrm>
            <a:off x="1264185" y="3404795"/>
            <a:ext cx="3612616"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書類の整理整頓</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共有キャビネットは整理整頓され、必要なものがすぐに探せる</a:t>
            </a:r>
          </a:p>
        </p:txBody>
      </p:sp>
      <p:sp>
        <p:nvSpPr>
          <p:cNvPr id="21" name="テキスト ボックス 20">
            <a:extLst>
              <a:ext uri="{FF2B5EF4-FFF2-40B4-BE49-F238E27FC236}">
                <a16:creationId xmlns:a16="http://schemas.microsoft.com/office/drawing/2014/main" id="{CF0476BA-2CEA-C5EC-2493-DB88B732BBC4}"/>
              </a:ext>
            </a:extLst>
          </p:cNvPr>
          <p:cNvSpPr txBox="1"/>
          <p:nvPr/>
        </p:nvSpPr>
        <p:spPr>
          <a:xfrm>
            <a:off x="1261047" y="4317146"/>
            <a:ext cx="3615754"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標準化・マニュアル化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大きな仕事が終わった際には概要報告をまとめ、業務の手順書は、他人が見てもわかるように作成している</a:t>
            </a:r>
          </a:p>
        </p:txBody>
      </p:sp>
      <p:sp>
        <p:nvSpPr>
          <p:cNvPr id="22" name="テキスト ボックス 21">
            <a:extLst>
              <a:ext uri="{FF2B5EF4-FFF2-40B4-BE49-F238E27FC236}">
                <a16:creationId xmlns:a16="http://schemas.microsoft.com/office/drawing/2014/main" id="{B07B684D-7D17-DBFC-FB15-F94BFB928B32}"/>
              </a:ext>
            </a:extLst>
          </p:cNvPr>
          <p:cNvSpPr txBox="1"/>
          <p:nvPr/>
        </p:nvSpPr>
        <p:spPr>
          <a:xfrm>
            <a:off x="1281029" y="5259384"/>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労働時間を適切管理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上司は部下の日々の労働時間を把握し、</a:t>
            </a: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負荷が集中している部下のサポートをしている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B7A50982-02C9-5D61-C48F-9E8041D1BE9E}"/>
              </a:ext>
            </a:extLst>
          </p:cNvPr>
          <p:cNvSpPr txBox="1"/>
          <p:nvPr/>
        </p:nvSpPr>
        <p:spPr>
          <a:xfrm>
            <a:off x="5608785" y="1631499"/>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業務分担の適正化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業務分担に偏りがないか常に見直し、特定の人が残業や深夜業をおこなうようなことはない</a:t>
            </a:r>
          </a:p>
        </p:txBody>
      </p:sp>
      <p:sp>
        <p:nvSpPr>
          <p:cNvPr id="24" name="テキスト ボックス 23">
            <a:extLst>
              <a:ext uri="{FF2B5EF4-FFF2-40B4-BE49-F238E27FC236}">
                <a16:creationId xmlns:a16="http://schemas.microsoft.com/office/drawing/2014/main" id="{6E3E9D7E-E496-E194-2EED-D371813D5D16}"/>
              </a:ext>
            </a:extLst>
          </p:cNvPr>
          <p:cNvSpPr txBox="1"/>
          <p:nvPr/>
        </p:nvSpPr>
        <p:spPr>
          <a:xfrm>
            <a:off x="5607263" y="2515830"/>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担当以外の業務を知る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担当業務だけでなく周辺の業務に関する知識を身につけている</a:t>
            </a:r>
          </a:p>
        </p:txBody>
      </p:sp>
      <p:sp>
        <p:nvSpPr>
          <p:cNvPr id="25" name="テキスト ボックス 24">
            <a:extLst>
              <a:ext uri="{FF2B5EF4-FFF2-40B4-BE49-F238E27FC236}">
                <a16:creationId xmlns:a16="http://schemas.microsoft.com/office/drawing/2014/main" id="{42CF190F-F388-A616-D7EE-A89536D6A990}"/>
              </a:ext>
            </a:extLst>
          </p:cNvPr>
          <p:cNvSpPr txBox="1"/>
          <p:nvPr/>
        </p:nvSpPr>
        <p:spPr>
          <a:xfrm>
            <a:off x="5613726" y="3424340"/>
            <a:ext cx="3577776"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スケジュール共有化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上司と部下、部下同士で、日々のスケジュールを確認している</a:t>
            </a:r>
          </a:p>
        </p:txBody>
      </p:sp>
      <p:sp>
        <p:nvSpPr>
          <p:cNvPr id="26" name="テキスト ボックス 25">
            <a:extLst>
              <a:ext uri="{FF2B5EF4-FFF2-40B4-BE49-F238E27FC236}">
                <a16:creationId xmlns:a16="http://schemas.microsoft.com/office/drawing/2014/main" id="{94CE996A-1376-D5BF-D0DD-3A336A9F4695}"/>
              </a:ext>
            </a:extLst>
          </p:cNvPr>
          <p:cNvSpPr txBox="1"/>
          <p:nvPr/>
        </p:nvSpPr>
        <p:spPr>
          <a:xfrm>
            <a:off x="5607263" y="4317146"/>
            <a:ext cx="3940634" cy="781752"/>
          </a:xfrm>
          <a:prstGeom prst="rect">
            <a:avLst/>
          </a:prstGeom>
          <a:noFill/>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「がんばるタイム」の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設定</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電話対応等にさえぎられず、担当業務に集中できる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時間がある</a:t>
            </a:r>
          </a:p>
        </p:txBody>
      </p:sp>
      <p:sp>
        <p:nvSpPr>
          <p:cNvPr id="27" name="テキスト ボックス 26">
            <a:extLst>
              <a:ext uri="{FF2B5EF4-FFF2-40B4-BE49-F238E27FC236}">
                <a16:creationId xmlns:a16="http://schemas.microsoft.com/office/drawing/2014/main" id="{62898D46-6244-3C98-4EF0-4FECBBAABA4B}"/>
              </a:ext>
            </a:extLst>
          </p:cNvPr>
          <p:cNvSpPr txBox="1"/>
          <p:nvPr/>
        </p:nvSpPr>
        <p:spPr>
          <a:xfrm>
            <a:off x="5607263"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仕事効率化策の共有</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仕事が早い人の業務の進め方を、職場内で共有している</a:t>
            </a:r>
          </a:p>
        </p:txBody>
      </p:sp>
      <p:sp>
        <p:nvSpPr>
          <p:cNvPr id="28" name="正方形/長方形 27">
            <a:extLst>
              <a:ext uri="{FF2B5EF4-FFF2-40B4-BE49-F238E27FC236}">
                <a16:creationId xmlns:a16="http://schemas.microsoft.com/office/drawing/2014/main" id="{409A7708-FD37-9594-3D01-6C39B6E9F1B1}"/>
              </a:ext>
            </a:extLst>
          </p:cNvPr>
          <p:cNvSpPr/>
          <p:nvPr/>
        </p:nvSpPr>
        <p:spPr>
          <a:xfrm>
            <a:off x="950270" y="1070116"/>
            <a:ext cx="4663456" cy="369332"/>
          </a:xfrm>
          <a:prstGeom prst="rect">
            <a:avLst/>
          </a:prstGeom>
          <a:solidFill>
            <a:schemeClr val="bg1"/>
          </a:solidFill>
        </p:spPr>
        <p:txBody>
          <a:bodyPr wrap="none">
            <a:spAutoFit/>
          </a:bodyPr>
          <a:lstStyle/>
          <a:p>
            <a:pPr>
              <a:spcBef>
                <a:spcPts val="300"/>
              </a:spcBef>
              <a:spcAft>
                <a:spcPts val="300"/>
              </a:spcAft>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の実践 </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ー まずはここから始めてみよう！</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17DE65FF-8838-199D-8B4D-EE37E53CD461}"/>
              </a:ext>
            </a:extLst>
          </p:cNvPr>
          <p:cNvSpPr/>
          <p:nvPr/>
        </p:nvSpPr>
        <p:spPr>
          <a:xfrm>
            <a:off x="2183130" y="6216659"/>
            <a:ext cx="7372866" cy="2053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　カエル！ジャパン（</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「３つの心構え」と「</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の実践」</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佐藤博樹・武石恵美子著（</a:t>
            </a:r>
            <a:r>
              <a:rPr lang="en-US" altLang="ja-JP"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799"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年）「職場のワーク・ライフ・バランス」（日経文庫）を基に作成</a:t>
            </a:r>
          </a:p>
        </p:txBody>
      </p:sp>
    </p:spTree>
    <p:extLst>
      <p:ext uri="{BB962C8B-B14F-4D97-AF65-F5344CB8AC3E}">
        <p14:creationId xmlns:p14="http://schemas.microsoft.com/office/powerpoint/2010/main" val="257645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6450" y="297859"/>
            <a:ext cx="8915400" cy="647700"/>
          </a:xfrm>
        </p:spPr>
        <p:txBody>
          <a:bodyPr/>
          <a:lstStyle/>
          <a:p>
            <a:r>
              <a:rPr lang="en-US" altLang="ja-JP" sz="2400" dirty="0">
                <a:latin typeface="Meiryo" panose="020B0604030504040204" pitchFamily="34" charset="-128"/>
                <a:ea typeface="Meiryo" panose="020B0604030504040204" pitchFamily="34" charset="-128"/>
              </a:rPr>
              <a:t>4</a:t>
            </a:r>
            <a:r>
              <a:rPr kumimoji="1" lang="en-US" altLang="ja-JP" sz="2400" dirty="0">
                <a:latin typeface="Meiryo" panose="020B0604030504040204" pitchFamily="34" charset="-128"/>
                <a:ea typeface="Meiryo" panose="020B0604030504040204" pitchFamily="34" charset="-128"/>
              </a:rPr>
              <a:t>-5    </a:t>
            </a:r>
            <a:r>
              <a:rPr kumimoji="1" lang="ja-JP" altLang="en-US" sz="2400" dirty="0">
                <a:solidFill>
                  <a:schemeClr val="tx1"/>
                </a:solidFill>
                <a:latin typeface="Meiryo" panose="020B0604030504040204" pitchFamily="34" charset="-128"/>
                <a:ea typeface="Meiryo" panose="020B0604030504040204" pitchFamily="34" charset="-128"/>
              </a:rPr>
              <a:t>仕事と育児の両立ができる企業・職場は危機に強い</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31</a:t>
            </a:fld>
            <a:endParaRPr lang="en-US" altLang="ja-JP" sz="1600" dirty="0"/>
          </a:p>
        </p:txBody>
      </p:sp>
      <p:sp>
        <p:nvSpPr>
          <p:cNvPr id="14" name="正方形/長方形 13"/>
          <p:cNvSpPr/>
          <p:nvPr/>
        </p:nvSpPr>
        <p:spPr>
          <a:xfrm>
            <a:off x="1900737" y="1155841"/>
            <a:ext cx="7633977" cy="1797063"/>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仕事と育児の両立ができる企業・職場は、</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ts val="25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▶︎コミュニケーションが良好</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ts val="25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▶︎互いにサポートし合う意識がある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ts val="25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▶︎業務効率を向上させている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ts val="25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▶︎多様な働き方を認め合い、ワーク・ライフ・バランスに留意している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63838" y="3733525"/>
            <a:ext cx="2840244" cy="80451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Aft>
                <a:spcPts val="600"/>
              </a:spcAft>
            </a:pPr>
            <a:r>
              <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急にチームの人員が</a:t>
            </a:r>
            <a:br>
              <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欠けても</a:t>
            </a:r>
            <a:r>
              <a:rPr lang="ja-JP" altLang="en-US"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フォローできる</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191346"/>
            <a:ext cx="9169582" cy="20436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0" cy="2522748"/>
          </a:xfrm>
          <a:prstGeom prst="roundRect">
            <a:avLst>
              <a:gd name="adj" fmla="val 13129"/>
            </a:avLst>
          </a:prstGeom>
          <a:noFill/>
          <a:ln w="190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下矢印 28"/>
          <p:cNvSpPr/>
          <p:nvPr/>
        </p:nvSpPr>
        <p:spPr>
          <a:xfrm>
            <a:off x="3719233" y="3077230"/>
            <a:ext cx="2467533" cy="592696"/>
          </a:xfrm>
          <a:prstGeom prst="downArrow">
            <a:avLst>
              <a:gd name="adj1" fmla="val 63896"/>
              <a:gd name="adj2" fmla="val 50000"/>
            </a:avLst>
          </a:prstGeom>
          <a:solidFill>
            <a:schemeClr val="bg1">
              <a:lumMod val="50000"/>
            </a:scheme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だから・・・</a:t>
            </a:r>
          </a:p>
        </p:txBody>
      </p:sp>
      <p:sp>
        <p:nvSpPr>
          <p:cNvPr id="78" name="正方形/長方形 77"/>
          <p:cNvSpPr/>
          <p:nvPr/>
        </p:nvSpPr>
        <p:spPr>
          <a:xfrm>
            <a:off x="6600566" y="3709013"/>
            <a:ext cx="2833423" cy="75208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Aft>
                <a:spcPts val="600"/>
              </a:spcAft>
            </a:pPr>
            <a:r>
              <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リモートワークでも</a:t>
            </a:r>
            <a:br>
              <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スムーズに業務</a:t>
            </a:r>
            <a:r>
              <a:rPr lang="ja-JP" altLang="en-US"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が進む</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3489030" y="3680167"/>
            <a:ext cx="2880000" cy="2501160"/>
          </a:xfrm>
          <a:prstGeom prst="roundRect">
            <a:avLst>
              <a:gd name="adj" fmla="val 13129"/>
            </a:avLst>
          </a:prstGeom>
          <a:noFill/>
          <a:ln w="190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3550791" y="3884322"/>
            <a:ext cx="2840800" cy="6537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Bef>
                <a:spcPts val="0"/>
              </a:spcBef>
              <a:spcAft>
                <a:spcPts val="1400"/>
              </a:spcAft>
            </a:pPr>
            <a:r>
              <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a:t>
            </a:r>
            <a:r>
              <a:rPr lang="ja-JP" altLang="en-US" sz="2000" b="1" u="sng">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577278" y="3680167"/>
            <a:ext cx="2880000" cy="2501160"/>
          </a:xfrm>
          <a:prstGeom prst="roundRect">
            <a:avLst>
              <a:gd name="adj" fmla="val 12320"/>
            </a:avLst>
          </a:prstGeom>
          <a:noFill/>
          <a:ln w="190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EC4B0CF8-9090-A86A-FA8B-54DF0C1C1AC4}"/>
              </a:ext>
            </a:extLst>
          </p:cNvPr>
          <p:cNvGrpSpPr/>
          <p:nvPr/>
        </p:nvGrpSpPr>
        <p:grpSpPr>
          <a:xfrm>
            <a:off x="771898" y="1352425"/>
            <a:ext cx="1054501" cy="906546"/>
            <a:chOff x="1437687" y="794391"/>
            <a:chExt cx="1456033" cy="1211738"/>
          </a:xfrm>
        </p:grpSpPr>
        <p:sp>
          <p:nvSpPr>
            <p:cNvPr id="5" name="角丸四角形 4">
              <a:extLst>
                <a:ext uri="{FF2B5EF4-FFF2-40B4-BE49-F238E27FC236}">
                  <a16:creationId xmlns:a16="http://schemas.microsoft.com/office/drawing/2014/main" id="{38CF2713-0A33-92D8-92D7-1D6EE912A13A}"/>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ダイアグラム&#10;&#10;自動的に生成された説明">
              <a:extLst>
                <a:ext uri="{FF2B5EF4-FFF2-40B4-BE49-F238E27FC236}">
                  <a16:creationId xmlns:a16="http://schemas.microsoft.com/office/drawing/2014/main" id="{7A36A5AA-2518-8101-6D8D-94FF4105C5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7" name="図 6" descr="図形&#10;&#10;中程度の精度で自動的に生成された説明">
              <a:extLst>
                <a:ext uri="{FF2B5EF4-FFF2-40B4-BE49-F238E27FC236}">
                  <a16:creationId xmlns:a16="http://schemas.microsoft.com/office/drawing/2014/main" id="{3BD0B4CE-5C14-6BE4-9FFB-BF8A636DBF16}"/>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9" name="テキスト ボックス 8">
            <a:extLst>
              <a:ext uri="{FF2B5EF4-FFF2-40B4-BE49-F238E27FC236}">
                <a16:creationId xmlns:a16="http://schemas.microsoft.com/office/drawing/2014/main" id="{BF403D4C-9714-3BF6-7229-8A05036262F5}"/>
              </a:ext>
            </a:extLst>
          </p:cNvPr>
          <p:cNvSpPr txBox="1"/>
          <p:nvPr/>
        </p:nvSpPr>
        <p:spPr>
          <a:xfrm>
            <a:off x="350917" y="4568814"/>
            <a:ext cx="3017195" cy="1384995"/>
          </a:xfrm>
          <a:prstGeom prst="rect">
            <a:avLst/>
          </a:prstGeom>
          <a:noFill/>
        </p:spPr>
        <p:txBody>
          <a:bodyPr wrap="square">
            <a:spAutoFit/>
          </a:bodyPr>
          <a:lstStyle/>
          <a:p>
            <a:pPr eaLnBrk="1"/>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▶︎互いにサポートし合う意識があれば、</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従業員本人の急病等での不在時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にサポート可能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▶︎コミュニケーションが良好なら、日頃</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の業務の進捗を把握でき、引継ぎも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スムーズ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1405E639-FFDF-B50E-893A-21EB52700B59}"/>
              </a:ext>
            </a:extLst>
          </p:cNvPr>
          <p:cNvSpPr txBox="1"/>
          <p:nvPr/>
        </p:nvSpPr>
        <p:spPr>
          <a:xfrm>
            <a:off x="6586553" y="4580889"/>
            <a:ext cx="2880000" cy="1384995"/>
          </a:xfrm>
          <a:prstGeom prst="rect">
            <a:avLst/>
          </a:prstGeom>
          <a:noFill/>
        </p:spPr>
        <p:txBody>
          <a:bodyPr wrap="square">
            <a:spAutoFit/>
          </a:bodyPr>
          <a:lstStyle/>
          <a:p>
            <a:pPr eaLnBrk="1"/>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▶︎業務効率を向上させるという意識の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もと、環境が変わっても業務が進む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▶︎多様な働き方に対応できる環境</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を構築</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▶︎上司が部下を信頼して、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リモハラも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なし</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12C1EC22-176B-446A-7E32-9B5F8216C594}"/>
              </a:ext>
            </a:extLst>
          </p:cNvPr>
          <p:cNvSpPr txBox="1"/>
          <p:nvPr/>
        </p:nvSpPr>
        <p:spPr>
          <a:xfrm>
            <a:off x="3503318" y="4606192"/>
            <a:ext cx="2860794" cy="1169551"/>
          </a:xfrm>
          <a:prstGeom prst="rect">
            <a:avLst/>
          </a:prstGeom>
          <a:noFill/>
        </p:spPr>
        <p:txBody>
          <a:bodyPr wrap="square">
            <a:spAutoFit/>
          </a:bodyPr>
          <a:lstStyle/>
          <a:p>
            <a:pPr eaLnBrk="1">
              <a:spcBef>
                <a:spcPts val="0"/>
              </a:spcBef>
              <a:spcAft>
                <a:spcPts val="0"/>
              </a:spcAft>
            </a:pP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▶︎様々な事情を持つ従業員が活躍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spcBef>
                <a:spcPts val="0"/>
              </a:spcBef>
              <a:spcAft>
                <a:spcPts val="0"/>
              </a:spcAft>
            </a:pP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できる（制度やハードウェア、ネット</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spcBef>
                <a:spcPts val="0"/>
              </a:spcBef>
              <a:spcAft>
                <a:spcPts val="0"/>
              </a:spcAft>
            </a:pP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ワーク環境が整っている）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spcBef>
                <a:spcPts val="0"/>
              </a:spcBef>
              <a:spcAft>
                <a:spcPts val="0"/>
              </a:spcAft>
            </a:pP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▶︎急な環境変化が起きても、柔軟に</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spcBef>
                <a:spcPts val="0"/>
              </a:spcBef>
              <a:spcAft>
                <a:spcPts val="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対応できる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4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76214" y="288359"/>
            <a:ext cx="8915400" cy="647700"/>
          </a:xfrm>
        </p:spPr>
        <p:txBody>
          <a:bodyPr/>
          <a:lstStyle/>
          <a:p>
            <a:r>
              <a:rPr lang="en-US" altLang="ja-JP" sz="2400" dirty="0">
                <a:latin typeface="Meiryo" panose="020B0604030504040204" pitchFamily="34" charset="-128"/>
                <a:ea typeface="Meiryo" panose="020B0604030504040204" pitchFamily="34" charset="-128"/>
              </a:rPr>
              <a:t>4</a:t>
            </a:r>
            <a:r>
              <a:rPr kumimoji="1" lang="en-US" altLang="ja-JP" sz="2400" dirty="0">
                <a:latin typeface="Meiryo" panose="020B0604030504040204" pitchFamily="34" charset="-128"/>
                <a:ea typeface="Meiryo" panose="020B0604030504040204" pitchFamily="34" charset="-128"/>
              </a:rPr>
              <a:t>-6    </a:t>
            </a:r>
            <a:r>
              <a:rPr kumimoji="1" lang="ja-JP" altLang="en-US" sz="2400" dirty="0">
                <a:solidFill>
                  <a:schemeClr val="tx1"/>
                </a:solidFill>
                <a:latin typeface="Meiryo" panose="020B0604030504040204" pitchFamily="34" charset="-128"/>
                <a:ea typeface="Meiryo" panose="020B0604030504040204" pitchFamily="34" charset="-128"/>
              </a:rPr>
              <a:t>女性のキャリア形成の視点</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32</a:t>
            </a:fld>
            <a:endParaRPr lang="en-US" altLang="ja-JP" sz="1600" dirty="0"/>
          </a:p>
        </p:txBody>
      </p:sp>
      <p:sp>
        <p:nvSpPr>
          <p:cNvPr id="21" name="正方形/長方形 20">
            <a:extLst>
              <a:ext uri="{FF2B5EF4-FFF2-40B4-BE49-F238E27FC236}">
                <a16:creationId xmlns:a16="http://schemas.microsoft.com/office/drawing/2014/main" id="{03017B16-3017-B832-7806-D7218E19329C}"/>
              </a:ext>
            </a:extLst>
          </p:cNvPr>
          <p:cNvSpPr/>
          <p:nvPr/>
        </p:nvSpPr>
        <p:spPr>
          <a:xfrm>
            <a:off x="3585709" y="3676121"/>
            <a:ext cx="2880001" cy="2574458"/>
          </a:xfrm>
          <a:prstGeom prst="rect">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22" name="正方形/長方形 21">
            <a:extLst>
              <a:ext uri="{FF2B5EF4-FFF2-40B4-BE49-F238E27FC236}">
                <a16:creationId xmlns:a16="http://schemas.microsoft.com/office/drawing/2014/main" id="{F12250BF-8EF4-5FF8-1C8F-4F801DC27F7E}"/>
              </a:ext>
            </a:extLst>
          </p:cNvPr>
          <p:cNvSpPr/>
          <p:nvPr/>
        </p:nvSpPr>
        <p:spPr>
          <a:xfrm>
            <a:off x="6470149" y="3676121"/>
            <a:ext cx="2880001" cy="2574458"/>
          </a:xfrm>
          <a:prstGeom prst="rect">
            <a:avLst/>
          </a:prstGeom>
          <a:noFill/>
          <a:ln w="254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23" name="正方形/長方形 22">
            <a:extLst>
              <a:ext uri="{FF2B5EF4-FFF2-40B4-BE49-F238E27FC236}">
                <a16:creationId xmlns:a16="http://schemas.microsoft.com/office/drawing/2014/main" id="{667BAE0C-C20C-969F-84A1-65B187C5A9EC}"/>
              </a:ext>
            </a:extLst>
          </p:cNvPr>
          <p:cNvSpPr/>
          <p:nvPr/>
        </p:nvSpPr>
        <p:spPr>
          <a:xfrm>
            <a:off x="2045854" y="1052440"/>
            <a:ext cx="7528887" cy="96558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男性従業員の仕事と育児の両立は、女性従業員の</a:t>
            </a:r>
            <a:endParaRPr lang="en-US" altLang="ja-JP"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活躍にもつながります</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271B616A-B41D-2765-8EBC-4240B0B6FB79}"/>
              </a:ext>
            </a:extLst>
          </p:cNvPr>
          <p:cNvSpPr/>
          <p:nvPr/>
        </p:nvSpPr>
        <p:spPr>
          <a:xfrm>
            <a:off x="483081" y="3774908"/>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従業員本人に加え、上司や男性配偶者も一緒に考える機会を提供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a:extLst>
              <a:ext uri="{FF2B5EF4-FFF2-40B4-BE49-F238E27FC236}">
                <a16:creationId xmlns:a16="http://schemas.microsoft.com/office/drawing/2014/main" id="{B6256394-8F83-26FF-5056-ECA280C11E1E}"/>
              </a:ext>
            </a:extLst>
          </p:cNvPr>
          <p:cNvSpPr/>
          <p:nvPr/>
        </p:nvSpPr>
        <p:spPr>
          <a:xfrm>
            <a:off x="386399" y="3658579"/>
            <a:ext cx="2880001"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下矢印 25">
            <a:extLst>
              <a:ext uri="{FF2B5EF4-FFF2-40B4-BE49-F238E27FC236}">
                <a16:creationId xmlns:a16="http://schemas.microsoft.com/office/drawing/2014/main" id="{84FB7D8A-DA01-B1F7-887E-34794D5A7A67}"/>
              </a:ext>
            </a:extLst>
          </p:cNvPr>
          <p:cNvSpPr/>
          <p:nvPr/>
        </p:nvSpPr>
        <p:spPr>
          <a:xfrm>
            <a:off x="2701370" y="2920580"/>
            <a:ext cx="1130059"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dirty="0"/>
          </a:p>
        </p:txBody>
      </p:sp>
      <p:sp>
        <p:nvSpPr>
          <p:cNvPr id="27" name="正方形/長方形 26">
            <a:extLst>
              <a:ext uri="{FF2B5EF4-FFF2-40B4-BE49-F238E27FC236}">
                <a16:creationId xmlns:a16="http://schemas.microsoft.com/office/drawing/2014/main" id="{24F43C69-CBB3-0303-A2FD-4B14B8CC2356}"/>
              </a:ext>
            </a:extLst>
          </p:cNvPr>
          <p:cNvSpPr/>
          <p:nvPr/>
        </p:nvSpPr>
        <p:spPr>
          <a:xfrm>
            <a:off x="3694384" y="3819565"/>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女性従業員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▶︎いか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にキャリアを積んでいくか、自身もよく検討し配偶者と話し合う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77C6CFE6-A62E-9110-478B-EBB7CF759838}"/>
              </a:ext>
            </a:extLst>
          </p:cNvPr>
          <p:cNvSpPr/>
          <p:nvPr/>
        </p:nvSpPr>
        <p:spPr>
          <a:xfrm>
            <a:off x="6552006" y="3806987"/>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Bef>
                <a:spcPts val="0"/>
              </a:spcBef>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のキャリアを理解し、分担の在り方を</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夫婦間で</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F3D41B2A-4CFB-AEF1-2D68-E0CA79418D4C}"/>
              </a:ext>
            </a:extLst>
          </p:cNvPr>
          <p:cNvSpPr/>
          <p:nvPr/>
        </p:nvSpPr>
        <p:spPr>
          <a:xfrm>
            <a:off x="4117082" y="2955420"/>
            <a:ext cx="4589930" cy="919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600" b="1" spc="3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女性従業員のキャリア形成に</a:t>
            </a:r>
            <a:r>
              <a:rPr lang="ja-JP" altLang="en-US" sz="1600" b="1" spc="3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spc="3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spc="3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1600" b="1" spc="3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の立場で</a:t>
            </a:r>
            <a:r>
              <a:rPr lang="ja-JP" altLang="en-US" sz="1600" b="1" spc="3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考え、取り組む</a:t>
            </a:r>
            <a:r>
              <a:rPr lang="ja-JP" altLang="en-US" sz="1600" b="1" spc="3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ことが重要</a:t>
            </a:r>
            <a:endParaRPr lang="en-US" altLang="ja-JP" sz="1600" b="1" spc="3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D997AB9F-BC33-847A-0A25-98B13402E564}"/>
              </a:ext>
            </a:extLst>
          </p:cNvPr>
          <p:cNvSpPr/>
          <p:nvPr/>
        </p:nvSpPr>
        <p:spPr>
          <a:xfrm>
            <a:off x="3809295" y="5412271"/>
            <a:ext cx="5339117" cy="622998"/>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育休の取得時期・期間、保育園の送り・迎え、子が病気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の時の対応をどうするか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68BE63E0-68E5-E91F-33D0-AB518D018AF1}"/>
              </a:ext>
            </a:extLst>
          </p:cNvPr>
          <p:cNvSpPr/>
          <p:nvPr/>
        </p:nvSpPr>
        <p:spPr>
          <a:xfrm>
            <a:off x="547639" y="5322304"/>
            <a:ext cx="2599442" cy="820275"/>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marL="467998" indent="-457197" eaLnBrk="1"/>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配偶者・上司を交えた懇談、配偶者も参加可能な社員向けセミナー</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a:extLst>
              <a:ext uri="{FF2B5EF4-FFF2-40B4-BE49-F238E27FC236}">
                <a16:creationId xmlns:a16="http://schemas.microsoft.com/office/drawing/2014/main" id="{240FA7E7-1E02-1476-68C4-696543E00FB9}"/>
              </a:ext>
            </a:extLst>
          </p:cNvPr>
          <p:cNvSpPr/>
          <p:nvPr/>
        </p:nvSpPr>
        <p:spPr>
          <a:xfrm>
            <a:off x="578315" y="1307375"/>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descr="ダイアグラム&#10;&#10;自動的に生成された説明">
            <a:extLst>
              <a:ext uri="{FF2B5EF4-FFF2-40B4-BE49-F238E27FC236}">
                <a16:creationId xmlns:a16="http://schemas.microsoft.com/office/drawing/2014/main" id="{79CD74B2-5BDA-A382-27AF-C03B4B51684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703776" y="1634478"/>
            <a:ext cx="842141" cy="927130"/>
          </a:xfrm>
          <a:prstGeom prst="rect">
            <a:avLst/>
          </a:prstGeom>
        </p:spPr>
      </p:pic>
      <p:pic>
        <p:nvPicPr>
          <p:cNvPr id="35" name="図 34" descr="図形&#10;&#10;中程度の精度で自動的に生成された説明">
            <a:extLst>
              <a:ext uri="{FF2B5EF4-FFF2-40B4-BE49-F238E27FC236}">
                <a16:creationId xmlns:a16="http://schemas.microsoft.com/office/drawing/2014/main" id="{6B9DB464-6E33-7D6E-D3E6-F38854C885D6}"/>
              </a:ext>
            </a:extLst>
          </p:cNvPr>
          <p:cNvPicPr>
            <a:picLocks noChangeAspect="1"/>
          </p:cNvPicPr>
          <p:nvPr/>
        </p:nvPicPr>
        <p:blipFill>
          <a:blip r:embed="rId5"/>
          <a:stretch>
            <a:fillRect/>
          </a:stretch>
        </p:blipFill>
        <p:spPr>
          <a:xfrm>
            <a:off x="559145" y="1424684"/>
            <a:ext cx="1280107" cy="343909"/>
          </a:xfrm>
          <a:prstGeom prst="rect">
            <a:avLst/>
          </a:prstGeom>
        </p:spPr>
      </p:pic>
      <p:sp>
        <p:nvSpPr>
          <p:cNvPr id="36" name="テキスト ボックス 35">
            <a:extLst>
              <a:ext uri="{FF2B5EF4-FFF2-40B4-BE49-F238E27FC236}">
                <a16:creationId xmlns:a16="http://schemas.microsoft.com/office/drawing/2014/main" id="{59364D67-BCCF-52A7-1753-355F0A441992}"/>
              </a:ext>
            </a:extLst>
          </p:cNvPr>
          <p:cNvSpPr txBox="1"/>
          <p:nvPr/>
        </p:nvSpPr>
        <p:spPr>
          <a:xfrm>
            <a:off x="2045854" y="1910687"/>
            <a:ext cx="4628104" cy="693523"/>
          </a:xfrm>
          <a:prstGeom prst="rect">
            <a:avLst/>
          </a:prstGeom>
          <a:noFill/>
        </p:spPr>
        <p:txBody>
          <a:bodyPr wrap="square">
            <a:spAutoFit/>
          </a:bodyPr>
          <a:lstStyle/>
          <a:p>
            <a:pPr>
              <a:lnSpc>
                <a:spcPct val="150000"/>
              </a:lnSpc>
            </a:pP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女性（配偶者）が仕事と育児を両立しながら活躍するには、</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男性が育児・家事を担うことが重要です</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a:extLst>
              <a:ext uri="{FF2B5EF4-FFF2-40B4-BE49-F238E27FC236}">
                <a16:creationId xmlns:a16="http://schemas.microsoft.com/office/drawing/2014/main" id="{B2455018-478F-A7BB-DF49-9B7F7E0FB74E}"/>
              </a:ext>
            </a:extLst>
          </p:cNvPr>
          <p:cNvSpPr/>
          <p:nvPr/>
        </p:nvSpPr>
        <p:spPr>
          <a:xfrm>
            <a:off x="425318" y="1065430"/>
            <a:ext cx="9125900" cy="177788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88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292872" cy="360362"/>
          </a:xfrm>
        </p:spPr>
        <p:txBody>
          <a:bodyPr/>
          <a:lstStyle/>
          <a:p>
            <a:pPr>
              <a:defRPr/>
            </a:pPr>
            <a:fld id="{E998A1A3-FEA1-4990-8247-73F0C5D4C06C}" type="slidenum">
              <a:rPr lang="ja-JP" altLang="en-US" sz="1600" smtClean="0"/>
              <a:pPr>
                <a:defRPr/>
              </a:pPr>
              <a:t>33</a:t>
            </a:fld>
            <a:endParaRPr lang="en-US" altLang="ja-JP" sz="1600" dirty="0"/>
          </a:p>
        </p:txBody>
      </p:sp>
      <p:sp>
        <p:nvSpPr>
          <p:cNvPr id="2" name="タイトル 1">
            <a:extLst>
              <a:ext uri="{FF2B5EF4-FFF2-40B4-BE49-F238E27FC236}">
                <a16:creationId xmlns:a16="http://schemas.microsoft.com/office/drawing/2014/main" id="{634D0E13-A1BA-06E4-5F5B-2323E73E12A2}"/>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dirty="0">
                <a:latin typeface="Meiryo" panose="020B0604030504040204" pitchFamily="34" charset="-128"/>
                <a:ea typeface="Meiryo" panose="020B0604030504040204" pitchFamily="34" charset="-128"/>
              </a:rPr>
              <a:t>　育休取得者の体験談、</a:t>
            </a:r>
            <a:endParaRPr lang="en-US" altLang="ja-JP" sz="2800" b="1" spc="300" dirty="0">
              <a:latin typeface="Meiryo" panose="020B0604030504040204" pitchFamily="34" charset="-128"/>
              <a:ea typeface="Meiryo" panose="020B0604030504040204" pitchFamily="34" charset="-128"/>
            </a:endParaRPr>
          </a:p>
          <a:p>
            <a:pPr algn="ctr">
              <a:lnSpc>
                <a:spcPct val="150000"/>
              </a:lnSpc>
            </a:pPr>
            <a:r>
              <a:rPr kumimoji="1" lang="ja-JP" altLang="en-US" sz="2800" b="1" spc="300" dirty="0">
                <a:latin typeface="Meiryo" panose="020B0604030504040204" pitchFamily="34" charset="-128"/>
                <a:ea typeface="Meiryo" panose="020B0604030504040204" pitchFamily="34" charset="-128"/>
              </a:rPr>
              <a:t>企業の取組事例</a:t>
            </a:r>
            <a:endParaRPr lang="ja-JP" altLang="en-US" sz="2600" b="1" spc="30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9B3505B8-1B27-2724-B3C2-205B0F12EF41}"/>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A5C1F2E-D814-A727-A6B4-EB0FF6324C83}"/>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第五章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1617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89368" y="277303"/>
            <a:ext cx="8915400" cy="647700"/>
          </a:xfrm>
        </p:spPr>
        <p:txBody>
          <a:bodyPr/>
          <a:lstStyle/>
          <a:p>
            <a:r>
              <a:rPr lang="en-US" altLang="ja-JP" sz="2400" dirty="0">
                <a:latin typeface="Meiryo" panose="020B0604030504040204" pitchFamily="34" charset="-128"/>
                <a:ea typeface="Meiryo" panose="020B0604030504040204" pitchFamily="34" charset="-128"/>
              </a:rPr>
              <a:t>5-1    </a:t>
            </a:r>
            <a:r>
              <a:rPr lang="ja-JP" altLang="en-US" sz="2400" dirty="0">
                <a:solidFill>
                  <a:schemeClr val="tx1"/>
                </a:solidFill>
                <a:latin typeface="Meiryo" panose="020B0604030504040204" pitchFamily="34" charset="-128"/>
                <a:ea typeface="Meiryo" panose="020B0604030504040204" pitchFamily="34" charset="-128"/>
              </a:rPr>
              <a:t>育児休業取得者の体験談①</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34</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1900698"/>
            <a:ext cx="8276685" cy="7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の実家は遠方で、自分の実家は家業を行っており、実家にはサポートを頼めない。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⇒妻と相談し、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人で乗り切るしかないという話になり、育休取得を決意。</a:t>
            </a: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833258"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8198" y="970537"/>
            <a:ext cx="5375465"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代、管理職、育休取得期間：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1">
            <a:extLst>
              <a:ext uri="{FF2B5EF4-FFF2-40B4-BE49-F238E27FC236}">
                <a16:creationId xmlns:a16="http://schemas.microsoft.com/office/drawing/2014/main" id="{15CBBED7-DA69-4E0C-9E88-2B031BE701AB}"/>
              </a:ext>
            </a:extLst>
          </p:cNvPr>
          <p:cNvSpPr txBox="1">
            <a:spLocks/>
          </p:cNvSpPr>
          <p:nvPr/>
        </p:nvSpPr>
        <p:spPr bwMode="auto">
          <a:xfrm>
            <a:off x="838198" y="2914107"/>
            <a:ext cx="6706046" cy="135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・基本的に掃除、洗濯、買い出し等、すべての家事を自分が実施。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・育児は、自分ができる授乳やオムツ替えを主に実施。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723900" indent="-469900">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⇒育児を行うことで、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育児の大変さを実感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、また子どもが生まれてからの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723900" indent="-469900">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育休期間は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貴重な時間を過ごすことができた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p>
        </p:txBody>
      </p:sp>
      <p:sp>
        <p:nvSpPr>
          <p:cNvPr id="13" name="正方形/長方形 12">
            <a:extLst>
              <a:ext uri="{FF2B5EF4-FFF2-40B4-BE49-F238E27FC236}">
                <a16:creationId xmlns:a16="http://schemas.microsoft.com/office/drawing/2014/main" id="{1DF77B08-E265-4CD3-81DA-7B1B10D2DE31}"/>
              </a:ext>
            </a:extLst>
          </p:cNvPr>
          <p:cNvSpPr/>
          <p:nvPr/>
        </p:nvSpPr>
        <p:spPr>
          <a:xfrm>
            <a:off x="793913" y="2673947"/>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休業中の過ごし方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
            <a:extLst>
              <a:ext uri="{FF2B5EF4-FFF2-40B4-BE49-F238E27FC236}">
                <a16:creationId xmlns:a16="http://schemas.microsoft.com/office/drawing/2014/main" id="{4325EC8B-212C-43B7-BBEF-7B2AC90AA1F0}"/>
              </a:ext>
            </a:extLst>
          </p:cNvPr>
          <p:cNvSpPr txBox="1">
            <a:spLocks/>
          </p:cNvSpPr>
          <p:nvPr/>
        </p:nvSpPr>
        <p:spPr bwMode="auto">
          <a:xfrm>
            <a:off x="831206" y="4590421"/>
            <a:ext cx="8250707" cy="14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buClr>
                <a:schemeClr val="tx1"/>
              </a:buClr>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・メリハリをつけて仕事に取り組む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仕事を効率的に行うことを心掛ける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・部下にも積極的に有給休暇を取得してもらいたいと思うようになり、声掛けするようになった。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500"/>
              </a:lnSpc>
              <a:spcBef>
                <a:spcPts val="0"/>
              </a:spcBef>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・子どもを持つ同僚や部下など、他の人の大変さもわかるようになり、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部下のワーク・ライフ・バランス</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lnSpc>
                <a:spcPts val="2500"/>
              </a:lnSpc>
              <a:spcBef>
                <a:spcPts val="0"/>
              </a:spcBef>
              <a:buClr>
                <a:schemeClr val="tx1"/>
              </a:buClr>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にも気遣うようになった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p>
        </p:txBody>
      </p:sp>
      <p:sp>
        <p:nvSpPr>
          <p:cNvPr id="15" name="正方形/長方形 14">
            <a:extLst>
              <a:ext uri="{FF2B5EF4-FFF2-40B4-BE49-F238E27FC236}">
                <a16:creationId xmlns:a16="http://schemas.microsoft.com/office/drawing/2014/main" id="{3E7C0AB0-C44C-4E77-9E08-BA0A84970DCA}"/>
              </a:ext>
            </a:extLst>
          </p:cNvPr>
          <p:cNvSpPr/>
          <p:nvPr/>
        </p:nvSpPr>
        <p:spPr>
          <a:xfrm>
            <a:off x="824087" y="4270485"/>
            <a:ext cx="476638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休業取得後の変化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35315611-FF11-483D-B248-1F86970BBBFE}"/>
              </a:ext>
            </a:extLst>
          </p:cNvPr>
          <p:cNvPicPr>
            <a:picLocks noChangeAspect="1"/>
          </p:cNvPicPr>
          <p:nvPr/>
        </p:nvPicPr>
        <p:blipFill>
          <a:blip r:embed="rId3"/>
          <a:stretch>
            <a:fillRect/>
          </a:stretch>
        </p:blipFill>
        <p:spPr>
          <a:xfrm flipH="1">
            <a:off x="7025981" y="2562855"/>
            <a:ext cx="1805784" cy="1936498"/>
          </a:xfrm>
          <a:prstGeom prst="rect">
            <a:avLst/>
          </a:prstGeom>
        </p:spPr>
      </p:pic>
    </p:spTree>
    <p:extLst>
      <p:ext uri="{BB962C8B-B14F-4D97-AF65-F5344CB8AC3E}">
        <p14:creationId xmlns:p14="http://schemas.microsoft.com/office/powerpoint/2010/main" val="357043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84793" y="280023"/>
            <a:ext cx="8915400" cy="647700"/>
          </a:xfrm>
        </p:spPr>
        <p:txBody>
          <a:bodyPr/>
          <a:lstStyle/>
          <a:p>
            <a:r>
              <a:rPr lang="en-US" altLang="ja-JP" sz="2400" dirty="0">
                <a:latin typeface="Meiryo" panose="020B0604030504040204" pitchFamily="34" charset="-128"/>
                <a:ea typeface="Meiryo" panose="020B0604030504040204" pitchFamily="34" charset="-128"/>
              </a:rPr>
              <a:t>5-2    </a:t>
            </a:r>
            <a:r>
              <a:rPr lang="ja-JP" altLang="en-US" sz="2400" dirty="0">
                <a:solidFill>
                  <a:schemeClr val="tx1"/>
                </a:solidFill>
                <a:latin typeface="Meiryo" panose="020B0604030504040204" pitchFamily="34" charset="-128"/>
                <a:ea typeface="Meiryo" panose="020B0604030504040204" pitchFamily="34" charset="-128"/>
              </a:rPr>
              <a:t>育児休業取得者の体験談②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35</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1872123"/>
            <a:ext cx="8276685" cy="107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ts val="25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・妊婦健診や両親学級に付き添い、</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父親としての心構えや準備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をする中で、</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子育てに主体的に関わりたいという思いが育まれた。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⇒妻にとって心身の負担が大きく、子どもにとっても大切な産後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カ月で育休取得することを決意。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299" y="1307527"/>
            <a:ext cx="9148233" cy="498911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9" y="1018044"/>
            <a:ext cx="3878075"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1">
            <a:extLst>
              <a:ext uri="{FF2B5EF4-FFF2-40B4-BE49-F238E27FC236}">
                <a16:creationId xmlns:a16="http://schemas.microsoft.com/office/drawing/2014/main" id="{15CBBED7-DA69-4E0C-9E88-2B031BE701AB}"/>
              </a:ext>
            </a:extLst>
          </p:cNvPr>
          <p:cNvSpPr txBox="1">
            <a:spLocks/>
          </p:cNvSpPr>
          <p:nvPr/>
        </p:nvSpPr>
        <p:spPr bwMode="auto">
          <a:xfrm>
            <a:off x="838198" y="3247482"/>
            <a:ext cx="8139420" cy="11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・評価や昇進といった今後の仕事・キャリアへの影響に関する不安は少なからずあった。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・上司である部長や事業部長に、正直に不安や育休明けの働き方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仕事と育児を両立したいという思い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）を相談。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741363" indent="-487363">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⇒「限られた時間の中で工夫して、結果を出す人を評価しない訳がない。</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人として成長して戻ってくることを楽しみにしている」と後押しされた。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DF77B08-E265-4CD3-81DA-7B1B10D2DE31}"/>
              </a:ext>
            </a:extLst>
          </p:cNvPr>
          <p:cNvSpPr/>
          <p:nvPr/>
        </p:nvSpPr>
        <p:spPr>
          <a:xfrm>
            <a:off x="793913" y="2950172"/>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休業取得をどう切り出したか、その時の周囲の反応</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
            <a:extLst>
              <a:ext uri="{FF2B5EF4-FFF2-40B4-BE49-F238E27FC236}">
                <a16:creationId xmlns:a16="http://schemas.microsoft.com/office/drawing/2014/main" id="{4325EC8B-212C-43B7-BBEF-7B2AC90AA1F0}"/>
              </a:ext>
            </a:extLst>
          </p:cNvPr>
          <p:cNvSpPr txBox="1">
            <a:spLocks/>
          </p:cNvSpPr>
          <p:nvPr/>
        </p:nvSpPr>
        <p:spPr bwMode="auto">
          <a:xfrm>
            <a:off x="831207" y="5238121"/>
            <a:ext cx="8139420" cy="11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・公私に渡り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無駄をなくす意識が高まり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、時間あたりの密度が濃厚になった。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日あたりの労働時間が同じでも、以前より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充実感を感じる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ようになった。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・限られた時間・環境の中で最大限の結果を出すことを常に意識し、</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生産性は格段に向上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3E7C0AB0-C44C-4E77-9E08-BA0A84970DCA}"/>
              </a:ext>
            </a:extLst>
          </p:cNvPr>
          <p:cNvSpPr/>
          <p:nvPr/>
        </p:nvSpPr>
        <p:spPr>
          <a:xfrm>
            <a:off x="786922" y="4940811"/>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休業取得後の変化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座る, 小さい, クマ が含まれている画像&#10;&#10;自動的に生成された説明">
            <a:extLst>
              <a:ext uri="{FF2B5EF4-FFF2-40B4-BE49-F238E27FC236}">
                <a16:creationId xmlns:a16="http://schemas.microsoft.com/office/drawing/2014/main" id="{75BC93E6-F942-4333-8190-A76A28297D36}"/>
              </a:ext>
            </a:extLst>
          </p:cNvPr>
          <p:cNvPicPr>
            <a:picLocks noChangeAspect="1"/>
          </p:cNvPicPr>
          <p:nvPr/>
        </p:nvPicPr>
        <p:blipFill>
          <a:blip r:embed="rId3"/>
          <a:stretch>
            <a:fillRect/>
          </a:stretch>
        </p:blipFill>
        <p:spPr>
          <a:xfrm>
            <a:off x="7671867" y="4210497"/>
            <a:ext cx="1583315" cy="1583315"/>
          </a:xfrm>
          <a:prstGeom prst="rect">
            <a:avLst/>
          </a:prstGeom>
        </p:spPr>
      </p:pic>
      <p:pic>
        <p:nvPicPr>
          <p:cNvPr id="8" name="図 7" descr="白いバックグラウンドの前に座っている人形たち&#10;&#10;低い精度で自動的に生成された説明">
            <a:extLst>
              <a:ext uri="{FF2B5EF4-FFF2-40B4-BE49-F238E27FC236}">
                <a16:creationId xmlns:a16="http://schemas.microsoft.com/office/drawing/2014/main" id="{E56FDC30-9442-4C35-9725-C27BA66F108D}"/>
              </a:ext>
            </a:extLst>
          </p:cNvPr>
          <p:cNvPicPr>
            <a:picLocks noChangeAspect="1"/>
          </p:cNvPicPr>
          <p:nvPr/>
        </p:nvPicPr>
        <p:blipFill>
          <a:blip r:embed="rId4"/>
          <a:stretch>
            <a:fillRect/>
          </a:stretch>
        </p:blipFill>
        <p:spPr>
          <a:xfrm>
            <a:off x="7819218" y="1315182"/>
            <a:ext cx="1338550" cy="1338550"/>
          </a:xfrm>
          <a:prstGeom prst="rect">
            <a:avLst/>
          </a:prstGeom>
        </p:spPr>
      </p:pic>
    </p:spTree>
    <p:extLst>
      <p:ext uri="{BB962C8B-B14F-4D97-AF65-F5344CB8AC3E}">
        <p14:creationId xmlns:p14="http://schemas.microsoft.com/office/powerpoint/2010/main" val="2403270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97031"/>
            <a:ext cx="8139420" cy="7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2925" indent="-288925"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・元々子どもが好きだったこと、第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子出産時に育休を取得した共働きの妻に、「キャリアも大切にしたい」という想いがあり、</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人目の時に私が育休を取ったから次はあなたの番」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と言われたため。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42925" indent="-288925"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人目の妊娠を機に妻の気持ちを初めて知り、育休を意識</a:t>
            </a:r>
            <a:endParaRPr lang="ja-JP" altLang="en-US" sz="1400" dirty="0"/>
          </a:p>
        </p:txBody>
      </p:sp>
      <p:sp>
        <p:nvSpPr>
          <p:cNvPr id="3" name="タイトル 2"/>
          <p:cNvSpPr>
            <a:spLocks noGrp="1"/>
          </p:cNvSpPr>
          <p:nvPr>
            <p:ph type="title"/>
          </p:nvPr>
        </p:nvSpPr>
        <p:spPr>
          <a:xfrm>
            <a:off x="574432" y="247355"/>
            <a:ext cx="8915400" cy="647700"/>
          </a:xfrm>
        </p:spPr>
        <p:txBody>
          <a:bodyPr/>
          <a:lstStyle/>
          <a:p>
            <a:r>
              <a:rPr lang="en-US" altLang="ja-JP" sz="2400" dirty="0">
                <a:latin typeface="Meiryo UI" panose="020B0604030504040204" pitchFamily="34" charset="-128"/>
                <a:ea typeface="Meiryo UI" panose="020B0604030504040204" pitchFamily="34" charset="-128"/>
              </a:rPr>
              <a:t>5-3</a:t>
            </a:r>
            <a:r>
              <a:rPr lang="ja-JP" altLang="en-US" sz="2400" dirty="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dirty="0">
                <a:solidFill>
                  <a:schemeClr val="tx1"/>
                </a:solidFill>
                <a:latin typeface="Meiryo UI" panose="020B0604030504040204" pitchFamily="34" charset="-128"/>
                <a:ea typeface="Meiryo UI" panose="020B0604030504040204" pitchFamily="34" charset="-128"/>
              </a:rPr>
              <a:t>育児休業取得者の体験談③</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36</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983980"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18044"/>
            <a:ext cx="411620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6</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3373958"/>
            <a:ext cx="8139420" cy="16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・育休に向けた準備として、「妻が育休後に望む姿」を明確化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⇒「育児力」、「家事力」だけでなく、</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「育児時間力」、「共感力」、「マネジメント力」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なども</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求められ、意識の違いを認識。育休中の目標がわかった。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・家事・育児の大変さをわかっていたつもりが、実際にはできていなかったことを実感。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⇒妻、親、ご近所さん、幼稚園の先生、職場の同僚などに</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感謝の気持ちが深まり、感謝の輪が広がった。</a:t>
            </a:r>
            <a:endParaRPr lang="ja-JP" altLang="en-US" sz="1400" b="1" dirty="0">
              <a:solidFill>
                <a:srgbClr val="C00000"/>
              </a:solidFill>
            </a:endParaRPr>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3061265"/>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▶︎育児休業に向けた準備・育休での成長</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8" y="5520085"/>
            <a:ext cx="8641082" cy="7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600"/>
              </a:spcBef>
            </a:pPr>
            <a:r>
              <a:rPr lang="ja-JP" altLang="en-US" sz="1400" dirty="0">
                <a:latin typeface="Meiryo UI" panose="020B0604030504040204" pitchFamily="50" charset="-128"/>
                <a:ea typeface="Meiryo UI" panose="020B0604030504040204" pitchFamily="50" charset="-128"/>
              </a:rPr>
              <a:t>　　・育休前は「週末パパ」（家事・育児は週末のみ）だったのが</a:t>
            </a:r>
            <a:r>
              <a:rPr lang="ja-JP" altLang="en-US" sz="1400" b="1" dirty="0">
                <a:solidFill>
                  <a:srgbClr val="C00000"/>
                </a:solidFill>
                <a:latin typeface="Meiryo UI" panose="020B0604030504040204" pitchFamily="50" charset="-128"/>
                <a:ea typeface="Meiryo UI" panose="020B0604030504040204" pitchFamily="50" charset="-128"/>
              </a:rPr>
              <a:t>「平日パパ」に変化</a:t>
            </a:r>
            <a:r>
              <a:rPr lang="ja-JP" altLang="en-US" sz="1400" dirty="0">
                <a:solidFill>
                  <a:schemeClr val="tx1"/>
                </a:solidFill>
                <a:latin typeface="Meiryo UI" panose="020B0604030504040204" pitchFamily="50" charset="-128"/>
                <a:ea typeface="Meiryo UI" panose="020B0604030504040204" pitchFamily="50" charset="-128"/>
              </a:rPr>
              <a:t>（週</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で料理、飲み会は月</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endParaRPr lang="en-US" altLang="ja-JP" sz="1400" b="1" dirty="0">
              <a:solidFill>
                <a:srgbClr val="FF6600"/>
              </a:solidFill>
              <a:latin typeface="Meiryo UI" panose="020B0604030504040204" pitchFamily="50" charset="-128"/>
              <a:ea typeface="Meiryo UI" panose="020B0604030504040204" pitchFamily="50" charset="-128"/>
            </a:endParaRPr>
          </a:p>
          <a:p>
            <a:pPr marL="254250">
              <a:lnSpc>
                <a:spcPts val="2500"/>
              </a:lnSpc>
              <a:spcBef>
                <a:spcPts val="0"/>
              </a:spcBef>
            </a:pPr>
            <a:r>
              <a:rPr lang="ja-JP" altLang="en-US" sz="1400" dirty="0">
                <a:latin typeface="Meiryo UI" panose="020B0604030504040204" pitchFamily="50" charset="-128"/>
                <a:ea typeface="Meiryo UI" panose="020B0604030504040204" pitchFamily="50" charset="-128"/>
              </a:rPr>
              <a:t>　　・仕事面では、育休の経験で</a:t>
            </a:r>
            <a:r>
              <a:rPr lang="ja-JP" altLang="en-US" sz="1400" b="1" dirty="0">
                <a:solidFill>
                  <a:srgbClr val="C00000"/>
                </a:solidFill>
                <a:latin typeface="Meiryo UI" panose="020B0604030504040204" pitchFamily="50" charset="-128"/>
                <a:ea typeface="Meiryo UI" panose="020B0604030504040204" pitchFamily="50" charset="-128"/>
              </a:rPr>
              <a:t>生産性大幅</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、チームワーク</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、仕事のしやすさ</a:t>
            </a:r>
            <a:r>
              <a:rPr lang="en-US" altLang="ja-JP" sz="1400" b="1" dirty="0">
                <a:solidFill>
                  <a:srgbClr val="C00000"/>
                </a:solidFill>
                <a:latin typeface="Meiryo UI" panose="020B0604030504040204" pitchFamily="50" charset="-128"/>
                <a:ea typeface="Meiryo UI" panose="020B0604030504040204" pitchFamily="50" charset="-128"/>
              </a:rPr>
              <a:t>Up</a:t>
            </a:r>
            <a:r>
              <a:rPr lang="ja-JP" altLang="en-US" sz="1400" b="1" dirty="0">
                <a:solidFill>
                  <a:srgbClr val="C00000"/>
                </a:solidFill>
                <a:latin typeface="Meiryo UI" panose="020B0604030504040204" pitchFamily="50" charset="-128"/>
                <a:ea typeface="Meiryo UI" panose="020B0604030504040204" pitchFamily="50" charset="-128"/>
              </a:rPr>
              <a:t>！</a:t>
            </a:r>
            <a:endParaRPr lang="ja-JP" altLang="en-US" sz="1400" dirty="0">
              <a:solidFill>
                <a:srgbClr val="C00000"/>
              </a:solidFill>
            </a:endParaRPr>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5141737"/>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▶︎復職後の生活の変化</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白いバックグラウンドの前に座っている人形&#10;&#10;低い精度で自動的に生成された説明">
            <a:extLst>
              <a:ext uri="{FF2B5EF4-FFF2-40B4-BE49-F238E27FC236}">
                <a16:creationId xmlns:a16="http://schemas.microsoft.com/office/drawing/2014/main" id="{47AA0478-E78F-4156-FF3E-D75313A64F40}"/>
              </a:ext>
            </a:extLst>
          </p:cNvPr>
          <p:cNvPicPr>
            <a:picLocks noChangeAspect="1"/>
          </p:cNvPicPr>
          <p:nvPr/>
        </p:nvPicPr>
        <p:blipFill>
          <a:blip r:embed="rId3"/>
          <a:stretch>
            <a:fillRect/>
          </a:stretch>
        </p:blipFill>
        <p:spPr>
          <a:xfrm>
            <a:off x="7474342" y="2330352"/>
            <a:ext cx="1593460" cy="1410212"/>
          </a:xfrm>
          <a:prstGeom prst="rect">
            <a:avLst/>
          </a:prstGeom>
        </p:spPr>
      </p:pic>
    </p:spTree>
    <p:extLst>
      <p:ext uri="{BB962C8B-B14F-4D97-AF65-F5344CB8AC3E}">
        <p14:creationId xmlns:p14="http://schemas.microsoft.com/office/powerpoint/2010/main" val="4031706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93808" y="279783"/>
            <a:ext cx="9772825" cy="647700"/>
          </a:xfrm>
        </p:spPr>
        <p:txBody>
          <a:bodyPr/>
          <a:lstStyle/>
          <a:p>
            <a:r>
              <a:rPr lang="en-US" altLang="ja-JP" sz="2400" dirty="0">
                <a:latin typeface="Meiryo" panose="020B0604030504040204" pitchFamily="34" charset="-128"/>
                <a:ea typeface="Meiryo" panose="020B0604030504040204" pitchFamily="34" charset="-128"/>
              </a:rPr>
              <a:t>5-4    </a:t>
            </a:r>
            <a:r>
              <a:rPr lang="ja-JP" altLang="en-US" sz="2400" dirty="0">
                <a:solidFill>
                  <a:schemeClr val="tx1"/>
                </a:solidFill>
                <a:latin typeface="Meiryo" panose="020B0604030504040204" pitchFamily="34" charset="-128"/>
                <a:ea typeface="Meiryo" panose="020B0604030504040204" pitchFamily="34" charset="-128"/>
              </a:rPr>
              <a:t>男性の育児休業取得推進　取組事例①</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37</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2344835"/>
            <a:ext cx="8139420" cy="168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・全社員対象に「男性育休に関する知識・意識調査」を実施。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⇒率直な不安や要望を収集・分析した結果、</a:t>
            </a:r>
            <a:r>
              <a:rPr lang="ja-JP" altLang="en-US" sz="16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収入面の不安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が浮き彫りになった。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・アンケート結果では、育休中は給付金があることも認識がなかった。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⇒その制度と給与明細から簡単な操作で収入の変化が把握できるよう</a:t>
            </a:r>
            <a:r>
              <a:rPr lang="ja-JP" altLang="en-US" sz="16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給付金シミュレーション </a:t>
            </a:r>
            <a:endParaRPr lang="en-US" altLang="ja-JP" sz="16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ツールを作成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し、不安の解消を行った。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299" y="1400774"/>
            <a:ext cx="8833258" cy="486805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8" y="1064155"/>
            <a:ext cx="6159225" cy="647700"/>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株式会社技研製作所</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（高知県、製造業、従業員数：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453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男性育休取得率：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61.5%</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60.6</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4" y="209331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▶︎アンケート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で課題を分析、給付金シミュレーションツールを構築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BC930F09-1E95-4C13-ACC5-076FED4BD067}"/>
              </a:ext>
            </a:extLst>
          </p:cNvPr>
          <p:cNvSpPr/>
          <p:nvPr/>
        </p:nvSpPr>
        <p:spPr>
          <a:xfrm>
            <a:off x="662163" y="1793197"/>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AB4AFF7-B507-4FD9-A0D1-0C5962CFB528}"/>
              </a:ext>
            </a:extLst>
          </p:cNvPr>
          <p:cNvSpPr/>
          <p:nvPr/>
        </p:nvSpPr>
        <p:spPr>
          <a:xfrm>
            <a:off x="616110" y="4186168"/>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86AF4CC-6D09-4519-BF24-9EDF1391901B}"/>
              </a:ext>
            </a:extLst>
          </p:cNvPr>
          <p:cNvSpPr/>
          <p:nvPr/>
        </p:nvSpPr>
        <p:spPr>
          <a:xfrm>
            <a:off x="792514" y="4520679"/>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従業員の育休取得率が向上</a:t>
            </a:r>
          </a:p>
        </p:txBody>
      </p:sp>
      <p:sp>
        <p:nvSpPr>
          <p:cNvPr id="20" name="コンテンツ プレースホルダー 1">
            <a:extLst>
              <a:ext uri="{FF2B5EF4-FFF2-40B4-BE49-F238E27FC236}">
                <a16:creationId xmlns:a16="http://schemas.microsoft.com/office/drawing/2014/main" id="{C6AF73D4-6011-42B2-9947-45500DEAFD0B}"/>
              </a:ext>
            </a:extLst>
          </p:cNvPr>
          <p:cNvSpPr txBox="1">
            <a:spLocks/>
          </p:cNvSpPr>
          <p:nvPr/>
        </p:nvSpPr>
        <p:spPr bwMode="auto">
          <a:xfrm>
            <a:off x="836799" y="4800315"/>
            <a:ext cx="81394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21" name="正方形/長方形 20">
            <a:extLst>
              <a:ext uri="{FF2B5EF4-FFF2-40B4-BE49-F238E27FC236}">
                <a16:creationId xmlns:a16="http://schemas.microsoft.com/office/drawing/2014/main" id="{2A465AB8-88CA-4A56-8F2E-D324CEE96770}"/>
              </a:ext>
            </a:extLst>
          </p:cNvPr>
          <p:cNvSpPr/>
          <p:nvPr/>
        </p:nvSpPr>
        <p:spPr>
          <a:xfrm>
            <a:off x="792514" y="525213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確保への好影響</a:t>
            </a:r>
          </a:p>
        </p:txBody>
      </p:sp>
      <p:sp>
        <p:nvSpPr>
          <p:cNvPr id="22" name="コンテンツ プレースホルダー 1">
            <a:extLst>
              <a:ext uri="{FF2B5EF4-FFF2-40B4-BE49-F238E27FC236}">
                <a16:creationId xmlns:a16="http://schemas.microsoft.com/office/drawing/2014/main" id="{29AFBD17-EE2E-4BED-991F-772C2EC0A2A0}"/>
              </a:ext>
            </a:extLst>
          </p:cNvPr>
          <p:cNvSpPr txBox="1">
            <a:spLocks/>
          </p:cNvSpPr>
          <p:nvPr/>
        </p:nvSpPr>
        <p:spPr bwMode="auto">
          <a:xfrm>
            <a:off x="836799" y="5523304"/>
            <a:ext cx="8139420" cy="7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・各種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の取組が評価され、イクメン企業アワードを受賞するなど</a:t>
            </a:r>
            <a:r>
              <a:rPr lang="ja-JP" altLang="en-US" sz="1600">
                <a:latin typeface="Meiryo UI" panose="020B0604030504040204" pitchFamily="50" charset="-128"/>
                <a:ea typeface="Meiryo UI" panose="020B0604030504040204" pitchFamily="50" charset="-128"/>
                <a:cs typeface="Meiryo UI" panose="020B0604030504040204" pitchFamily="50" charset="-128"/>
              </a:rPr>
              <a:t>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当社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の取組が広く周知</a:t>
            </a:r>
            <a:r>
              <a:rPr lang="ja-JP" altLang="en-US" sz="1600">
                <a:latin typeface="Meiryo UI" panose="020B0604030504040204" pitchFamily="50" charset="-128"/>
                <a:ea typeface="Meiryo UI" panose="020B0604030504040204" pitchFamily="50" charset="-128"/>
                <a:cs typeface="Meiryo UI" panose="020B0604030504040204" pitchFamily="50" charset="-128"/>
              </a:rPr>
              <a:t>されて、新卒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採用の応募者数が増加（前年比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1600" dirty="0">
              <a:latin typeface="Meiryo UI" panose="020B0604030504040204" pitchFamily="50" charset="-128"/>
              <a:ea typeface="Meiryo UI" panose="020B0604030504040204" pitchFamily="50" charset="-128"/>
            </a:endParaRPr>
          </a:p>
          <a:p>
            <a:pPr algn="just">
              <a:spcBef>
                <a:spcPts val="600"/>
              </a:spcBef>
            </a:pPr>
            <a:endParaRPr lang="ja-JP" altLang="en-US" sz="1600" dirty="0"/>
          </a:p>
        </p:txBody>
      </p:sp>
      <p:pic>
        <p:nvPicPr>
          <p:cNvPr id="6" name="図 5" descr="人形, おもちゃ が含まれている画像&#10;&#10;自動的に生成された説明">
            <a:extLst>
              <a:ext uri="{FF2B5EF4-FFF2-40B4-BE49-F238E27FC236}">
                <a16:creationId xmlns:a16="http://schemas.microsoft.com/office/drawing/2014/main" id="{C7B9FF57-DC44-410A-9030-111B9A88F97C}"/>
              </a:ext>
            </a:extLst>
          </p:cNvPr>
          <p:cNvPicPr>
            <a:picLocks noChangeAspect="1"/>
          </p:cNvPicPr>
          <p:nvPr/>
        </p:nvPicPr>
        <p:blipFill>
          <a:blip r:embed="rId3"/>
          <a:stretch>
            <a:fillRect/>
          </a:stretch>
        </p:blipFill>
        <p:spPr>
          <a:xfrm>
            <a:off x="6839114" y="3775109"/>
            <a:ext cx="1898485" cy="1898485"/>
          </a:xfrm>
          <a:prstGeom prst="rect">
            <a:avLst/>
          </a:prstGeom>
        </p:spPr>
      </p:pic>
    </p:spTree>
    <p:extLst>
      <p:ext uri="{BB962C8B-B14F-4D97-AF65-F5344CB8AC3E}">
        <p14:creationId xmlns:p14="http://schemas.microsoft.com/office/powerpoint/2010/main" val="4224524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93808" y="274583"/>
            <a:ext cx="9772825" cy="647700"/>
          </a:xfrm>
        </p:spPr>
        <p:txBody>
          <a:bodyPr/>
          <a:lstStyle/>
          <a:p>
            <a:r>
              <a:rPr lang="en-US" altLang="ja-JP" sz="2400" dirty="0">
                <a:latin typeface="Meiryo" panose="020B0604030504040204" pitchFamily="34" charset="-128"/>
                <a:ea typeface="Meiryo" panose="020B0604030504040204" pitchFamily="34" charset="-128"/>
              </a:rPr>
              <a:t>5-5    </a:t>
            </a:r>
            <a:r>
              <a:rPr lang="ja-JP" altLang="en-US" sz="2400" dirty="0">
                <a:solidFill>
                  <a:schemeClr val="tx1"/>
                </a:solidFill>
                <a:latin typeface="Meiryo" panose="020B0604030504040204" pitchFamily="34" charset="-128"/>
                <a:ea typeface="Meiryo" panose="020B0604030504040204" pitchFamily="34" charset="-128"/>
              </a:rPr>
              <a:t>男性の育児休業取得推進　取組事例②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38</a:t>
            </a:fld>
            <a:endParaRPr lang="en-US" altLang="ja-JP" sz="1600" dirty="0"/>
          </a:p>
        </p:txBody>
      </p:sp>
      <p:sp>
        <p:nvSpPr>
          <p:cNvPr id="8" name="コンテンツ プレースホルダー 1">
            <a:extLst>
              <a:ext uri="{FF2B5EF4-FFF2-40B4-BE49-F238E27FC236}">
                <a16:creationId xmlns:a16="http://schemas.microsoft.com/office/drawing/2014/main" id="{067D47E7-D7D1-4F5A-9DF1-55C6A3068071}"/>
              </a:ext>
            </a:extLst>
          </p:cNvPr>
          <p:cNvSpPr txBox="1">
            <a:spLocks/>
          </p:cNvSpPr>
          <p:nvPr/>
        </p:nvSpPr>
        <p:spPr bwMode="auto">
          <a:xfrm>
            <a:off x="831077" y="2357514"/>
            <a:ext cx="8312728" cy="187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200"/>
              </a:lnSpc>
              <a:spcBef>
                <a:spcPts val="600"/>
              </a:spcBef>
              <a:buClr>
                <a:schemeClr val="tx1"/>
              </a:buClr>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・育休を取得した男性（役職者含む）による座談会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を実施し、その様子を社内報に公開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lnSpc>
                <a:spcPts val="22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・社内従業員向けに育休取得男性が登壇し、「取得までの流れ～ 制度説明等」を行う、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2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育休セミナーを実施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2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・従業員が育休取得経験者に直接相談できるよう、育休取得経験者をリストアップして社内公開。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2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・会社とのつながりを感じモチベーションを高め、キャリアビジョン創出を支援することを目的とし、</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社長と年</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回、人事担当と年</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対</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で面談する「全社員面談」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9" name="Rectangle 23">
            <a:extLst>
              <a:ext uri="{FF2B5EF4-FFF2-40B4-BE49-F238E27FC236}">
                <a16:creationId xmlns:a16="http://schemas.microsoft.com/office/drawing/2014/main" id="{5CF81681-DE16-45F1-9131-7585697BDC34}"/>
              </a:ext>
            </a:extLst>
          </p:cNvPr>
          <p:cNvSpPr>
            <a:spLocks noChangeArrowheads="1"/>
          </p:cNvSpPr>
          <p:nvPr/>
        </p:nvSpPr>
        <p:spPr bwMode="auto">
          <a:xfrm>
            <a:off x="489577" y="1395552"/>
            <a:ext cx="9077756" cy="4873275"/>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0" name="コンテンツ プレースホルダー 1">
            <a:extLst>
              <a:ext uri="{FF2B5EF4-FFF2-40B4-BE49-F238E27FC236}">
                <a16:creationId xmlns:a16="http://schemas.microsoft.com/office/drawing/2014/main" id="{1B69C48D-B21A-4188-93A1-D010F516DB73}"/>
              </a:ext>
            </a:extLst>
          </p:cNvPr>
          <p:cNvSpPr txBox="1">
            <a:spLocks/>
          </p:cNvSpPr>
          <p:nvPr/>
        </p:nvSpPr>
        <p:spPr bwMode="auto">
          <a:xfrm>
            <a:off x="831076" y="1077787"/>
            <a:ext cx="6130442"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株式会社コーソル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（東京都、情報通信業、従業員数：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127</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男性育休取得率</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0"/>
              </a:spcBef>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E736BED-ED63-4BE7-822C-46DEBFC094C2}"/>
              </a:ext>
            </a:extLst>
          </p:cNvPr>
          <p:cNvSpPr/>
          <p:nvPr/>
        </p:nvSpPr>
        <p:spPr>
          <a:xfrm>
            <a:off x="786792" y="2106947"/>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▶︎イクメン</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座談会、セミナー、面談等の実施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97C1838F-5354-4D69-B76C-6E3A798D1ADA}"/>
              </a:ext>
            </a:extLst>
          </p:cNvPr>
          <p:cNvSpPr/>
          <p:nvPr/>
        </p:nvSpPr>
        <p:spPr>
          <a:xfrm>
            <a:off x="616110" y="1794434"/>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FA2840EE-ADAC-4DF6-BE89-AF0DDF49BA6F}"/>
              </a:ext>
            </a:extLst>
          </p:cNvPr>
          <p:cNvSpPr/>
          <p:nvPr/>
        </p:nvSpPr>
        <p:spPr>
          <a:xfrm>
            <a:off x="616110" y="4305666"/>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8007BEE-E496-422E-8154-B09B84630EA8}"/>
              </a:ext>
            </a:extLst>
          </p:cNvPr>
          <p:cNvSpPr/>
          <p:nvPr/>
        </p:nvSpPr>
        <p:spPr>
          <a:xfrm>
            <a:off x="792514" y="4630750"/>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従業員の育休取得率が向上</a:t>
            </a:r>
          </a:p>
        </p:txBody>
      </p:sp>
      <p:sp>
        <p:nvSpPr>
          <p:cNvPr id="15" name="コンテンツ プレースホルダー 1">
            <a:extLst>
              <a:ext uri="{FF2B5EF4-FFF2-40B4-BE49-F238E27FC236}">
                <a16:creationId xmlns:a16="http://schemas.microsoft.com/office/drawing/2014/main" id="{983522FA-A4AC-42FE-B978-5037883FA02C}"/>
              </a:ext>
            </a:extLst>
          </p:cNvPr>
          <p:cNvSpPr txBox="1">
            <a:spLocks/>
          </p:cNvSpPr>
          <p:nvPr/>
        </p:nvSpPr>
        <p:spPr bwMode="auto">
          <a:xfrm>
            <a:off x="883290" y="4894118"/>
            <a:ext cx="81394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7" name="正方形/長方形 16">
            <a:extLst>
              <a:ext uri="{FF2B5EF4-FFF2-40B4-BE49-F238E27FC236}">
                <a16:creationId xmlns:a16="http://schemas.microsoft.com/office/drawing/2014/main" id="{C859CAD1-56F5-4C55-A008-202A7B44591C}"/>
              </a:ext>
            </a:extLst>
          </p:cNvPr>
          <p:cNvSpPr/>
          <p:nvPr/>
        </p:nvSpPr>
        <p:spPr>
          <a:xfrm>
            <a:off x="792514" y="53029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▶︎両立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できる風土の醸成</a:t>
            </a:r>
          </a:p>
        </p:txBody>
      </p:sp>
      <p:sp>
        <p:nvSpPr>
          <p:cNvPr id="20" name="コンテンツ プレースホルダー 1">
            <a:extLst>
              <a:ext uri="{FF2B5EF4-FFF2-40B4-BE49-F238E27FC236}">
                <a16:creationId xmlns:a16="http://schemas.microsoft.com/office/drawing/2014/main" id="{55C643C8-4A05-4D49-B372-FE737DE289EB}"/>
              </a:ext>
            </a:extLst>
          </p:cNvPr>
          <p:cNvSpPr txBox="1">
            <a:spLocks/>
          </p:cNvSpPr>
          <p:nvPr/>
        </p:nvSpPr>
        <p:spPr bwMode="auto">
          <a:xfrm>
            <a:off x="883290" y="5597888"/>
            <a:ext cx="8541765" cy="6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ts val="20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・座談会により男女とも仕事と育児を両立するイメージが持てるようになったり、育休取得経験者に</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気軽に相談でき、両立のための取組・工夫の情報共有が進み、両立のための雰囲気が醸成された。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ja-JP" altLang="en-US" sz="1600" dirty="0"/>
          </a:p>
        </p:txBody>
      </p:sp>
      <p:pic>
        <p:nvPicPr>
          <p:cNvPr id="2" name="図 1">
            <a:extLst>
              <a:ext uri="{FF2B5EF4-FFF2-40B4-BE49-F238E27FC236}">
                <a16:creationId xmlns:a16="http://schemas.microsoft.com/office/drawing/2014/main" id="{73818083-4392-4410-AFEC-AB48950B416E}"/>
              </a:ext>
            </a:extLst>
          </p:cNvPr>
          <p:cNvPicPr>
            <a:picLocks noChangeAspect="1"/>
          </p:cNvPicPr>
          <p:nvPr/>
        </p:nvPicPr>
        <p:blipFill>
          <a:blip r:embed="rId3"/>
          <a:stretch>
            <a:fillRect/>
          </a:stretch>
        </p:blipFill>
        <p:spPr>
          <a:xfrm>
            <a:off x="7582017" y="3992631"/>
            <a:ext cx="1678315" cy="1580116"/>
          </a:xfrm>
          <a:prstGeom prst="rect">
            <a:avLst/>
          </a:prstGeom>
        </p:spPr>
      </p:pic>
    </p:spTree>
    <p:extLst>
      <p:ext uri="{BB962C8B-B14F-4D97-AF65-F5344CB8AC3E}">
        <p14:creationId xmlns:p14="http://schemas.microsoft.com/office/powerpoint/2010/main" val="317110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3</a:t>
            </a:fld>
            <a:endParaRPr lang="en-US" altLang="ja-JP" sz="1600" dirty="0"/>
          </a:p>
        </p:txBody>
      </p:sp>
      <p:sp>
        <p:nvSpPr>
          <p:cNvPr id="14" name="タイトル 2">
            <a:extLst>
              <a:ext uri="{FF2B5EF4-FFF2-40B4-BE49-F238E27FC236}">
                <a16:creationId xmlns:a16="http://schemas.microsoft.com/office/drawing/2014/main" id="{36993B6C-D2DD-51DD-3B89-6223222B8226}"/>
              </a:ext>
            </a:extLst>
          </p:cNvPr>
          <p:cNvSpPr>
            <a:spLocks noGrp="1"/>
          </p:cNvSpPr>
          <p:nvPr>
            <p:ph type="title"/>
          </p:nvPr>
        </p:nvSpPr>
        <p:spPr>
          <a:xfrm>
            <a:off x="495300" y="274638"/>
            <a:ext cx="8915400" cy="647700"/>
          </a:xfrm>
        </p:spPr>
        <p:txBody>
          <a:bodyPr anchor="ctr"/>
          <a:lstStyle/>
          <a:p>
            <a:r>
              <a:rPr lang="en-US" altLang="ja-JP" sz="2400" dirty="0">
                <a:latin typeface="Meiryo" panose="020B0604030504040204" pitchFamily="34" charset="-128"/>
                <a:ea typeface="Meiryo" panose="020B0604030504040204" pitchFamily="34" charset="-128"/>
              </a:rPr>
              <a:t> 1-1    </a:t>
            </a:r>
            <a:r>
              <a:rPr kumimoji="1" lang="ja-JP" altLang="en-US" sz="2400">
                <a:solidFill>
                  <a:schemeClr val="tx1"/>
                </a:solidFill>
                <a:latin typeface="Meiryo" panose="020B0604030504040204" pitchFamily="34" charset="-128"/>
                <a:ea typeface="Meiryo" panose="020B0604030504040204" pitchFamily="34" charset="-128"/>
              </a:rPr>
              <a:t>男性</a:t>
            </a:r>
            <a:r>
              <a:rPr kumimoji="1" lang="ja-JP" altLang="en-US" sz="2400" dirty="0">
                <a:solidFill>
                  <a:schemeClr val="tx1"/>
                </a:solidFill>
                <a:latin typeface="Meiryo" panose="020B0604030504040204" pitchFamily="34" charset="-128"/>
                <a:ea typeface="Meiryo" panose="020B0604030504040204" pitchFamily="34" charset="-128"/>
              </a:rPr>
              <a:t>の育児休業取得の現状</a:t>
            </a:r>
          </a:p>
        </p:txBody>
      </p:sp>
      <p:sp>
        <p:nvSpPr>
          <p:cNvPr id="3" name="正方形/長方形 2">
            <a:extLst>
              <a:ext uri="{FF2B5EF4-FFF2-40B4-BE49-F238E27FC236}">
                <a16:creationId xmlns:a16="http://schemas.microsoft.com/office/drawing/2014/main" id="{0E208967-8A5D-B215-A39E-C312BED91BDC}"/>
              </a:ext>
            </a:extLst>
          </p:cNvPr>
          <p:cNvSpPr/>
          <p:nvPr/>
        </p:nvSpPr>
        <p:spPr>
          <a:xfrm>
            <a:off x="1735989" y="5557627"/>
            <a:ext cx="6130679" cy="19447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A3735A8F-14B4-FDE6-29B1-E00F9A05C2C1}"/>
              </a:ext>
            </a:extLst>
          </p:cNvPr>
          <p:cNvSpPr/>
          <p:nvPr/>
        </p:nvSpPr>
        <p:spPr>
          <a:xfrm>
            <a:off x="2234501" y="5745968"/>
            <a:ext cx="5761473" cy="4498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26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希望と現実が乖離！！</a:t>
            </a:r>
          </a:p>
        </p:txBody>
      </p:sp>
      <p:sp>
        <p:nvSpPr>
          <p:cNvPr id="6" name="正方形/長方形 5">
            <a:extLst>
              <a:ext uri="{FF2B5EF4-FFF2-40B4-BE49-F238E27FC236}">
                <a16:creationId xmlns:a16="http://schemas.microsoft.com/office/drawing/2014/main" id="{175690C1-674A-FB74-6B8A-DCE37E28A161}"/>
              </a:ext>
            </a:extLst>
          </p:cNvPr>
          <p:cNvSpPr/>
          <p:nvPr/>
        </p:nvSpPr>
        <p:spPr>
          <a:xfrm>
            <a:off x="1917107" y="5339965"/>
            <a:ext cx="6078867" cy="4060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panose="020B0604030504040204" pitchFamily="34" charset="-128"/>
                <a:ea typeface="Meiryo" panose="020B0604030504040204" pitchFamily="34" charset="-128"/>
                <a:cs typeface="Meiryo UI" panose="020B0604030504040204" pitchFamily="50" charset="-128"/>
              </a:rPr>
              <a:t>育児休業取得を希望しているが、取得できない！</a:t>
            </a:r>
            <a:endParaRPr lang="en-US" altLang="ja-JP" sz="20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7" name="正方形/長方形 6">
            <a:extLst>
              <a:ext uri="{FF2B5EF4-FFF2-40B4-BE49-F238E27FC236}">
                <a16:creationId xmlns:a16="http://schemas.microsoft.com/office/drawing/2014/main" id="{B17D3448-7A5E-62F0-9D7C-66E3583EEF50}"/>
              </a:ext>
            </a:extLst>
          </p:cNvPr>
          <p:cNvSpPr/>
          <p:nvPr/>
        </p:nvSpPr>
        <p:spPr>
          <a:xfrm>
            <a:off x="628145" y="4639623"/>
            <a:ext cx="3993898" cy="6092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rPr>
              <a:t>男性新入社員の</a:t>
            </a:r>
            <a:r>
              <a:rPr lang="ja-JP" altLang="en-US" sz="1400" b="1" dirty="0">
                <a:solidFill>
                  <a:srgbClr val="C00000"/>
                </a:solidFill>
                <a:latin typeface="Meiryo" panose="020B0604030504040204" pitchFamily="34" charset="-128"/>
                <a:ea typeface="Meiryo" panose="020B0604030504040204" pitchFamily="34" charset="-128"/>
              </a:rPr>
              <a:t>約</a:t>
            </a:r>
            <a:r>
              <a:rPr lang="en-US" altLang="ja-JP" sz="1400" b="1" dirty="0">
                <a:solidFill>
                  <a:srgbClr val="C00000"/>
                </a:solidFill>
                <a:latin typeface="Meiryo" panose="020B0604030504040204" pitchFamily="34" charset="-128"/>
                <a:ea typeface="Meiryo" panose="020B0604030504040204" pitchFamily="34" charset="-128"/>
              </a:rPr>
              <a:t>8</a:t>
            </a:r>
            <a:r>
              <a:rPr lang="ja-JP" altLang="en-US" sz="1400" b="1" dirty="0">
                <a:solidFill>
                  <a:srgbClr val="C00000"/>
                </a:solidFill>
                <a:latin typeface="Meiryo" panose="020B0604030504040204" pitchFamily="34" charset="-128"/>
                <a:ea typeface="Meiryo" panose="020B0604030504040204" pitchFamily="34" charset="-128"/>
              </a:rPr>
              <a:t>割が育休取得を希望</a:t>
            </a:r>
            <a:r>
              <a:rPr lang="ja-JP" altLang="en-US" sz="1400" b="1" dirty="0">
                <a:solidFill>
                  <a:schemeClr val="tx1"/>
                </a:solidFill>
                <a:latin typeface="Meiryo" panose="020B0604030504040204" pitchFamily="34" charset="-128"/>
                <a:ea typeface="Meiryo" panose="020B0604030504040204" pitchFamily="34" charset="-128"/>
              </a:rPr>
              <a:t>しているというデータもある</a:t>
            </a:r>
          </a:p>
        </p:txBody>
      </p:sp>
      <p:sp>
        <p:nvSpPr>
          <p:cNvPr id="8" name="正方形/長方形 7">
            <a:extLst>
              <a:ext uri="{FF2B5EF4-FFF2-40B4-BE49-F238E27FC236}">
                <a16:creationId xmlns:a16="http://schemas.microsoft.com/office/drawing/2014/main" id="{C1DED79E-40E5-067C-7CDE-0B6C0FE4CAD5}"/>
              </a:ext>
            </a:extLst>
          </p:cNvPr>
          <p:cNvSpPr/>
          <p:nvPr/>
        </p:nvSpPr>
        <p:spPr>
          <a:xfrm>
            <a:off x="5179816" y="4602996"/>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cs typeface="Meiryo UI" panose="020B0604030504040204" pitchFamily="50" charset="-128"/>
              </a:rPr>
              <a:t>直近の男性の育児休業取得率は</a:t>
            </a:r>
            <a:r>
              <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17%</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台</a:t>
            </a:r>
          </a:p>
        </p:txBody>
      </p:sp>
      <p:grpSp>
        <p:nvGrpSpPr>
          <p:cNvPr id="9" name="グループ化 8">
            <a:extLst>
              <a:ext uri="{FF2B5EF4-FFF2-40B4-BE49-F238E27FC236}">
                <a16:creationId xmlns:a16="http://schemas.microsoft.com/office/drawing/2014/main" id="{9AF68AF8-B366-5993-D28C-C5956293F52D}"/>
              </a:ext>
            </a:extLst>
          </p:cNvPr>
          <p:cNvGrpSpPr/>
          <p:nvPr/>
        </p:nvGrpSpPr>
        <p:grpSpPr>
          <a:xfrm>
            <a:off x="2682144" y="5858325"/>
            <a:ext cx="546659" cy="283648"/>
            <a:chOff x="3834492" y="6554518"/>
            <a:chExt cx="546659" cy="283648"/>
          </a:xfrm>
        </p:grpSpPr>
        <p:sp>
          <p:nvSpPr>
            <p:cNvPr id="10" name="山形 9">
              <a:extLst>
                <a:ext uri="{FF2B5EF4-FFF2-40B4-BE49-F238E27FC236}">
                  <a16:creationId xmlns:a16="http://schemas.microsoft.com/office/drawing/2014/main" id="{D05C37FB-2815-822C-ED96-3A72E2E154A6}"/>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79E07EEB-1ED0-F9BA-DC15-15180A7C1B32}"/>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山形 11">
              <a:extLst>
                <a:ext uri="{FF2B5EF4-FFF2-40B4-BE49-F238E27FC236}">
                  <a16:creationId xmlns:a16="http://schemas.microsoft.com/office/drawing/2014/main" id="{0711F95C-DF9E-8605-E78F-780F50B26D7C}"/>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7" name="Rectangle 23">
            <a:extLst>
              <a:ext uri="{FF2B5EF4-FFF2-40B4-BE49-F238E27FC236}">
                <a16:creationId xmlns:a16="http://schemas.microsoft.com/office/drawing/2014/main" id="{30E00950-0BD3-EE60-1457-59D125BD8F7A}"/>
              </a:ext>
            </a:extLst>
          </p:cNvPr>
          <p:cNvSpPr>
            <a:spLocks noChangeArrowheads="1"/>
          </p:cNvSpPr>
          <p:nvPr/>
        </p:nvSpPr>
        <p:spPr bwMode="auto">
          <a:xfrm>
            <a:off x="460682" y="1252030"/>
            <a:ext cx="4442923" cy="3314449"/>
          </a:xfrm>
          <a:prstGeom prst="roundRect">
            <a:avLst>
              <a:gd name="adj" fmla="val 7932"/>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30" name="正方形/長方形 29">
            <a:extLst>
              <a:ext uri="{FF2B5EF4-FFF2-40B4-BE49-F238E27FC236}">
                <a16:creationId xmlns:a16="http://schemas.microsoft.com/office/drawing/2014/main" id="{454CC36A-01FD-57F2-87C8-2BAE1F36F1DA}"/>
              </a:ext>
            </a:extLst>
          </p:cNvPr>
          <p:cNvSpPr/>
          <p:nvPr/>
        </p:nvSpPr>
        <p:spPr>
          <a:xfrm>
            <a:off x="1315903" y="4185075"/>
            <a:ext cx="3587604"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出典：日本生産性本部「新入社員　秋の意識調査」（</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H24</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H29</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p>
        </p:txBody>
      </p:sp>
      <p:sp>
        <p:nvSpPr>
          <p:cNvPr id="32" name="テキスト ボックス 31">
            <a:extLst>
              <a:ext uri="{FF2B5EF4-FFF2-40B4-BE49-F238E27FC236}">
                <a16:creationId xmlns:a16="http://schemas.microsoft.com/office/drawing/2014/main" id="{B869A46E-0BFC-390F-29AC-E6A3851A3381}"/>
              </a:ext>
            </a:extLst>
          </p:cNvPr>
          <p:cNvSpPr txBox="1"/>
          <p:nvPr/>
        </p:nvSpPr>
        <p:spPr>
          <a:xfrm>
            <a:off x="1389200" y="1013826"/>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育児休業の取得意向</a:t>
            </a:r>
            <a:endParaRPr lang="en-US" altLang="ja-JP" sz="1200" b="1" spc="300" dirty="0">
              <a:latin typeface="MS Gothic" panose="020B0609070205080204" pitchFamily="49" charset="-128"/>
              <a:ea typeface="MS Gothic" panose="020B0609070205080204" pitchFamily="49" charset="-128"/>
              <a:cs typeface="Meiryo UI" panose="020B0604030504040204" pitchFamily="50" charset="-128"/>
            </a:endParaRPr>
          </a:p>
        </p:txBody>
      </p:sp>
      <p:graphicFrame>
        <p:nvGraphicFramePr>
          <p:cNvPr id="33" name="グラフ 32">
            <a:extLst>
              <a:ext uri="{FF2B5EF4-FFF2-40B4-BE49-F238E27FC236}">
                <a16:creationId xmlns:a16="http://schemas.microsoft.com/office/drawing/2014/main" id="{F708213D-0455-F8D8-FD7D-41F2164296DC}"/>
              </a:ext>
            </a:extLst>
          </p:cNvPr>
          <p:cNvGraphicFramePr>
            <a:graphicFrameLocks/>
          </p:cNvGraphicFramePr>
          <p:nvPr/>
        </p:nvGraphicFramePr>
        <p:xfrm>
          <a:off x="561323" y="1406277"/>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23">
            <a:extLst>
              <a:ext uri="{FF2B5EF4-FFF2-40B4-BE49-F238E27FC236}">
                <a16:creationId xmlns:a16="http://schemas.microsoft.com/office/drawing/2014/main" id="{F23D6127-F4BD-2375-9311-171B40317AF9}"/>
              </a:ext>
            </a:extLst>
          </p:cNvPr>
          <p:cNvSpPr>
            <a:spLocks noChangeArrowheads="1"/>
          </p:cNvSpPr>
          <p:nvPr/>
        </p:nvSpPr>
        <p:spPr bwMode="auto">
          <a:xfrm>
            <a:off x="5012244" y="1282410"/>
            <a:ext cx="4442923" cy="3314451"/>
          </a:xfrm>
          <a:prstGeom prst="roundRect">
            <a:avLst>
              <a:gd name="adj" fmla="val 8118"/>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37" name="正方形/長方形 36">
            <a:extLst>
              <a:ext uri="{FF2B5EF4-FFF2-40B4-BE49-F238E27FC236}">
                <a16:creationId xmlns:a16="http://schemas.microsoft.com/office/drawing/2014/main" id="{EF289855-8337-1402-3D07-068CD2D644EA}"/>
              </a:ext>
            </a:extLst>
          </p:cNvPr>
          <p:cNvSpPr/>
          <p:nvPr/>
        </p:nvSpPr>
        <p:spPr>
          <a:xfrm>
            <a:off x="6382420" y="4290565"/>
            <a:ext cx="2973848"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latin typeface="MS Gothic" panose="020B0609070205080204" pitchFamily="49" charset="-128"/>
                <a:ea typeface="MS Gothic" panose="020B0609070205080204" pitchFamily="49" charset="-128"/>
                <a:cs typeface="Meiryo UI" panose="020B0604030504040204" pitchFamily="50" charset="-128"/>
              </a:rPr>
              <a:t>出典：厚生労働省「雇用均等基本調査」</a:t>
            </a:r>
          </a:p>
        </p:txBody>
      </p:sp>
      <p:sp>
        <p:nvSpPr>
          <p:cNvPr id="38" name="テキスト ボックス 37">
            <a:extLst>
              <a:ext uri="{FF2B5EF4-FFF2-40B4-BE49-F238E27FC236}">
                <a16:creationId xmlns:a16="http://schemas.microsoft.com/office/drawing/2014/main" id="{20283EEE-5686-1813-9796-1ECA3A274785}"/>
              </a:ext>
            </a:extLst>
          </p:cNvPr>
          <p:cNvSpPr txBox="1"/>
          <p:nvPr/>
        </p:nvSpPr>
        <p:spPr>
          <a:xfrm>
            <a:off x="5973524" y="1029275"/>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育児休業取得率の推移</a:t>
            </a:r>
          </a:p>
        </p:txBody>
      </p:sp>
      <p:pic>
        <p:nvPicPr>
          <p:cNvPr id="20" name="図 19">
            <a:extLst>
              <a:ext uri="{FF2B5EF4-FFF2-40B4-BE49-F238E27FC236}">
                <a16:creationId xmlns:a16="http://schemas.microsoft.com/office/drawing/2014/main" id="{21618E7E-E245-D088-9A88-14C7BC71E0A8}"/>
              </a:ext>
            </a:extLst>
          </p:cNvPr>
          <p:cNvPicPr>
            <a:picLocks noChangeAspect="1"/>
          </p:cNvPicPr>
          <p:nvPr/>
        </p:nvPicPr>
        <p:blipFill>
          <a:blip r:embed="rId4"/>
          <a:stretch>
            <a:fillRect/>
          </a:stretch>
        </p:blipFill>
        <p:spPr>
          <a:xfrm>
            <a:off x="5197068" y="1512238"/>
            <a:ext cx="4041822" cy="2765457"/>
          </a:xfrm>
          <a:prstGeom prst="rect">
            <a:avLst/>
          </a:prstGeom>
        </p:spPr>
      </p:pic>
      <p:cxnSp>
        <p:nvCxnSpPr>
          <p:cNvPr id="22" name="直線コネクタ 21">
            <a:extLst>
              <a:ext uri="{FF2B5EF4-FFF2-40B4-BE49-F238E27FC236}">
                <a16:creationId xmlns:a16="http://schemas.microsoft.com/office/drawing/2014/main" id="{5765CE6A-F0EC-250C-FB3D-27B17A7683C2}"/>
              </a:ext>
            </a:extLst>
          </p:cNvPr>
          <p:cNvCxnSpPr/>
          <p:nvPr/>
        </p:nvCxnSpPr>
        <p:spPr>
          <a:xfrm flipH="1">
            <a:off x="8833449" y="3105509"/>
            <a:ext cx="60385" cy="232914"/>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85193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495300" y="1168401"/>
            <a:ext cx="9186582" cy="5073008"/>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2" name="正方形/長方形 1">
            <a:extLst>
              <a:ext uri="{FF2B5EF4-FFF2-40B4-BE49-F238E27FC236}">
                <a16:creationId xmlns:a16="http://schemas.microsoft.com/office/drawing/2014/main" id="{806FE6E6-5BB8-C0F2-F0AB-918BA5F854F4}"/>
              </a:ext>
            </a:extLst>
          </p:cNvPr>
          <p:cNvSpPr/>
          <p:nvPr/>
        </p:nvSpPr>
        <p:spPr>
          <a:xfrm>
            <a:off x="777240" y="1013460"/>
            <a:ext cx="6347460" cy="75028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コンテンツ プレースホルダー 1">
            <a:extLst>
              <a:ext uri="{FF2B5EF4-FFF2-40B4-BE49-F238E27FC236}">
                <a16:creationId xmlns:a16="http://schemas.microsoft.com/office/drawing/2014/main" id="{1B69C48D-B21A-4188-93A1-D010F516DB73}"/>
              </a:ext>
            </a:extLst>
          </p:cNvPr>
          <p:cNvSpPr txBox="1">
            <a:spLocks/>
          </p:cNvSpPr>
          <p:nvPr/>
        </p:nvSpPr>
        <p:spPr bwMode="auto">
          <a:xfrm>
            <a:off x="912999" y="922984"/>
            <a:ext cx="6211701" cy="854439"/>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株式会社サカタ製作所</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（新潟県、製造業、従業員数：</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男性育児休業取得率：</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154.7</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87829" y="236036"/>
            <a:ext cx="9572625" cy="647700"/>
          </a:xfrm>
        </p:spPr>
        <p:txBody>
          <a:bodyPr/>
          <a:lstStyle/>
          <a:p>
            <a:r>
              <a:rPr lang="en-US" altLang="ja-JP" sz="2400" dirty="0">
                <a:latin typeface="Meiryo UI" panose="020B0604030504040204" pitchFamily="34" charset="-128"/>
                <a:ea typeface="Meiryo UI" panose="020B0604030504040204" pitchFamily="34" charset="-128"/>
              </a:rPr>
              <a:t>5-6    </a:t>
            </a:r>
            <a:r>
              <a:rPr lang="ja-JP" altLang="en-US" sz="2400" dirty="0">
                <a:solidFill>
                  <a:schemeClr val="tx1"/>
                </a:solidFill>
                <a:latin typeface="Meiryo UI" panose="020B0604030504040204" pitchFamily="34" charset="-128"/>
                <a:ea typeface="Meiryo UI" panose="020B0604030504040204" pitchFamily="34" charset="-128"/>
              </a:rPr>
              <a:t>男性の育児休業取得促進　取組事例③</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39</a:t>
            </a:fld>
            <a:endParaRPr lang="en-US" altLang="ja-JP" sz="1600" dirty="0"/>
          </a:p>
        </p:txBody>
      </p:sp>
      <p:sp>
        <p:nvSpPr>
          <p:cNvPr id="8" name="コンテンツ プレースホルダー 1">
            <a:extLst>
              <a:ext uri="{FF2B5EF4-FFF2-40B4-BE49-F238E27FC236}">
                <a16:creationId xmlns:a16="http://schemas.microsoft.com/office/drawing/2014/main" id="{067D47E7-D7D1-4F5A-9DF1-55C6A3068071}"/>
              </a:ext>
            </a:extLst>
          </p:cNvPr>
          <p:cNvSpPr txBox="1">
            <a:spLocks/>
          </p:cNvSpPr>
          <p:nvPr/>
        </p:nvSpPr>
        <p:spPr bwMode="auto">
          <a:xfrm>
            <a:off x="818122" y="2327560"/>
            <a:ext cx="7139663" cy="4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ct val="150000"/>
              </a:lnSpc>
              <a:spcBef>
                <a:spcPts val="600"/>
              </a:spcBef>
              <a:buClr>
                <a:schemeClr val="tx1">
                  <a:lumMod val="95000"/>
                  <a:lumOff val="5000"/>
                </a:schemeClr>
              </a:buCl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・業績が落ちても構わない／育休を取得した社員・育休取得を推進した管理職の表彰を実施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E736BED-ED63-4BE7-822C-46DEBFC094C2}"/>
              </a:ext>
            </a:extLst>
          </p:cNvPr>
          <p:cNvSpPr/>
          <p:nvPr/>
        </p:nvSpPr>
        <p:spPr>
          <a:xfrm>
            <a:off x="889692" y="2069960"/>
            <a:ext cx="5117407"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社長から社員にメッセージを発信、イクメンを称賛</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EC2C8F6D-AB65-4D6A-A475-97573FAB9A68}"/>
              </a:ext>
            </a:extLst>
          </p:cNvPr>
          <p:cNvSpPr/>
          <p:nvPr/>
        </p:nvSpPr>
        <p:spPr>
          <a:xfrm>
            <a:off x="915092" y="4215148"/>
            <a:ext cx="6078942" cy="45130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▶︎男性従業員の育休取得率</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を継続達成</a:t>
            </a:r>
          </a:p>
        </p:txBody>
      </p:sp>
      <p:sp>
        <p:nvSpPr>
          <p:cNvPr id="17" name="コンテンツ プレースホルダー 1">
            <a:extLst>
              <a:ext uri="{FF2B5EF4-FFF2-40B4-BE49-F238E27FC236}">
                <a16:creationId xmlns:a16="http://schemas.microsoft.com/office/drawing/2014/main" id="{ECB82750-3C43-4BA6-ADF8-94921AFC1A0A}"/>
              </a:ext>
            </a:extLst>
          </p:cNvPr>
          <p:cNvSpPr txBox="1">
            <a:spLocks/>
          </p:cNvSpPr>
          <p:nvPr/>
        </p:nvSpPr>
        <p:spPr bwMode="auto">
          <a:xfrm>
            <a:off x="959376" y="4458299"/>
            <a:ext cx="5220896" cy="35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年度以降、継続して男性育休取得率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400" dirty="0"/>
          </a:p>
        </p:txBody>
      </p:sp>
      <p:sp>
        <p:nvSpPr>
          <p:cNvPr id="20" name="正方形/長方形 19">
            <a:extLst>
              <a:ext uri="{FF2B5EF4-FFF2-40B4-BE49-F238E27FC236}">
                <a16:creationId xmlns:a16="http://schemas.microsoft.com/office/drawing/2014/main" id="{CDA6AAD0-1FAD-4192-A90E-78A311FBD47C}"/>
              </a:ext>
            </a:extLst>
          </p:cNvPr>
          <p:cNvSpPr/>
          <p:nvPr/>
        </p:nvSpPr>
        <p:spPr>
          <a:xfrm>
            <a:off x="915092" y="5460460"/>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▶︎チームワークの向上</a:t>
            </a:r>
          </a:p>
        </p:txBody>
      </p:sp>
      <p:sp>
        <p:nvSpPr>
          <p:cNvPr id="21" name="コンテンツ プレースホルダー 1">
            <a:extLst>
              <a:ext uri="{FF2B5EF4-FFF2-40B4-BE49-F238E27FC236}">
                <a16:creationId xmlns:a16="http://schemas.microsoft.com/office/drawing/2014/main" id="{B2DEB69B-FF9A-49BD-B509-D58343F57509}"/>
              </a:ext>
            </a:extLst>
          </p:cNvPr>
          <p:cNvSpPr txBox="1">
            <a:spLocks/>
          </p:cNvSpPr>
          <p:nvPr/>
        </p:nvSpPr>
        <p:spPr bwMode="auto">
          <a:xfrm>
            <a:off x="959376" y="5737605"/>
            <a:ext cx="6511736" cy="76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355600" indent="-10160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・育休取得者が「自分の希望を叶えてくれた上司や同僚への感謝の気持ち」を持つようになり、育休復帰者のモチベーション向上、職場のコミュニケーション・チームワークが向上</a:t>
            </a:r>
            <a:endParaRPr lang="ja-JP" altLang="en-US" sz="1400" dirty="0"/>
          </a:p>
        </p:txBody>
      </p:sp>
      <p:sp>
        <p:nvSpPr>
          <p:cNvPr id="22" name="正方形/長方形 21">
            <a:extLst>
              <a:ext uri="{FF2B5EF4-FFF2-40B4-BE49-F238E27FC236}">
                <a16:creationId xmlns:a16="http://schemas.microsoft.com/office/drawing/2014/main" id="{5D67F563-2E50-478F-8F17-12310C426431}"/>
              </a:ext>
            </a:extLst>
          </p:cNvPr>
          <p:cNvSpPr/>
          <p:nvPr/>
        </p:nvSpPr>
        <p:spPr>
          <a:xfrm>
            <a:off x="915092" y="4862652"/>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従業員の平均育休取得日数の増加</a:t>
            </a:r>
          </a:p>
        </p:txBody>
      </p:sp>
      <p:sp>
        <p:nvSpPr>
          <p:cNvPr id="23" name="コンテンツ プレースホルダー 1">
            <a:extLst>
              <a:ext uri="{FF2B5EF4-FFF2-40B4-BE49-F238E27FC236}">
                <a16:creationId xmlns:a16="http://schemas.microsoft.com/office/drawing/2014/main" id="{DAF0CA7D-522F-4143-84E5-4DEB21473CCA}"/>
              </a:ext>
            </a:extLst>
          </p:cNvPr>
          <p:cNvSpPr txBox="1">
            <a:spLocks/>
          </p:cNvSpPr>
          <p:nvPr/>
        </p:nvSpPr>
        <p:spPr bwMode="auto">
          <a:xfrm>
            <a:off x="959375" y="5108965"/>
            <a:ext cx="5433575" cy="44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154.7</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1">
            <a:extLst>
              <a:ext uri="{FF2B5EF4-FFF2-40B4-BE49-F238E27FC236}">
                <a16:creationId xmlns:a16="http://schemas.microsoft.com/office/drawing/2014/main" id="{070E38A4-1D8A-E2BB-C4F4-083616C5200D}"/>
              </a:ext>
            </a:extLst>
          </p:cNvPr>
          <p:cNvSpPr txBox="1">
            <a:spLocks/>
          </p:cNvSpPr>
          <p:nvPr/>
        </p:nvSpPr>
        <p:spPr bwMode="auto">
          <a:xfrm>
            <a:off x="818122" y="2970671"/>
            <a:ext cx="6175911" cy="4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300"/>
              </a:spcBef>
              <a:buClr>
                <a:schemeClr val="tx1">
                  <a:lumMod val="95000"/>
                  <a:lumOff val="5000"/>
                </a:schemeClr>
              </a:buCl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・属人化解消につながるトレーニングの実施、業務の棚卸で無駄な作業をなくす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A3309A48-29FD-394A-B3C1-10C04BC2F594}"/>
              </a:ext>
            </a:extLst>
          </p:cNvPr>
          <p:cNvSpPr/>
          <p:nvPr/>
        </p:nvSpPr>
        <p:spPr>
          <a:xfrm>
            <a:off x="889692" y="2713071"/>
            <a:ext cx="452372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▶︎業務の改善で取得を促進</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
            <a:extLst>
              <a:ext uri="{FF2B5EF4-FFF2-40B4-BE49-F238E27FC236}">
                <a16:creationId xmlns:a16="http://schemas.microsoft.com/office/drawing/2014/main" id="{2DE047F5-46DB-F6F0-39F4-A6C00FF323DF}"/>
              </a:ext>
            </a:extLst>
          </p:cNvPr>
          <p:cNvSpPr txBox="1">
            <a:spLocks/>
          </p:cNvSpPr>
          <p:nvPr/>
        </p:nvSpPr>
        <p:spPr bwMode="auto">
          <a:xfrm>
            <a:off x="818121" y="3513363"/>
            <a:ext cx="8375524" cy="4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361950" indent="-107950">
              <a:spcBef>
                <a:spcPts val="600"/>
              </a:spcBef>
              <a:buClr>
                <a:schemeClr val="tx1">
                  <a:lumMod val="95000"/>
                  <a:lumOff val="5000"/>
                </a:schemeClr>
              </a:buCl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・育児休業給付金の受給額や、社会保険料が免除になることをシミュレーションを用いて説明、具体的な金額を明示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68BB4F9F-6668-E55D-620E-E383E42F8E82}"/>
              </a:ext>
            </a:extLst>
          </p:cNvPr>
          <p:cNvSpPr/>
          <p:nvPr/>
        </p:nvSpPr>
        <p:spPr>
          <a:xfrm>
            <a:off x="889691" y="3258975"/>
            <a:ext cx="452372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収入シミュレーションを実施</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して不安を解消</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descr="おもちゃ, 人形 が含まれている画像&#10;&#10;自動的に生成された説明">
            <a:extLst>
              <a:ext uri="{FF2B5EF4-FFF2-40B4-BE49-F238E27FC236}">
                <a16:creationId xmlns:a16="http://schemas.microsoft.com/office/drawing/2014/main" id="{40DE855D-382F-3B01-CCB6-774EA2001104}"/>
              </a:ext>
            </a:extLst>
          </p:cNvPr>
          <p:cNvPicPr>
            <a:picLocks noChangeAspect="1"/>
          </p:cNvPicPr>
          <p:nvPr/>
        </p:nvPicPr>
        <p:blipFill>
          <a:blip r:embed="rId3"/>
          <a:stretch>
            <a:fillRect/>
          </a:stretch>
        </p:blipFill>
        <p:spPr>
          <a:xfrm>
            <a:off x="7878000" y="1818698"/>
            <a:ext cx="1610302" cy="1610302"/>
          </a:xfrm>
          <a:prstGeom prst="rect">
            <a:avLst/>
          </a:prstGeom>
        </p:spPr>
      </p:pic>
      <p:sp>
        <p:nvSpPr>
          <p:cNvPr id="5" name="四角形: 角を丸くする 4">
            <a:extLst>
              <a:ext uri="{FF2B5EF4-FFF2-40B4-BE49-F238E27FC236}">
                <a16:creationId xmlns:a16="http://schemas.microsoft.com/office/drawing/2014/main" id="{0BD7B6AE-4836-A843-914A-3086F2B56CF9}"/>
              </a:ext>
            </a:extLst>
          </p:cNvPr>
          <p:cNvSpPr/>
          <p:nvPr/>
        </p:nvSpPr>
        <p:spPr>
          <a:xfrm>
            <a:off x="644493" y="1744207"/>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B7B0EFAD-92E0-7B7F-5830-1DB23D1BC4B5}"/>
              </a:ext>
            </a:extLst>
          </p:cNvPr>
          <p:cNvSpPr/>
          <p:nvPr/>
        </p:nvSpPr>
        <p:spPr>
          <a:xfrm>
            <a:off x="616110" y="3885046"/>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79083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292872" cy="360362"/>
          </a:xfrm>
        </p:spPr>
        <p:txBody>
          <a:bodyPr/>
          <a:lstStyle/>
          <a:p>
            <a:pPr>
              <a:defRPr/>
            </a:pPr>
            <a:fld id="{E998A1A3-FEA1-4990-8247-73F0C5D4C06C}" type="slidenum">
              <a:rPr lang="ja-JP" altLang="en-US" sz="1600" smtClean="0"/>
              <a:pPr>
                <a:defRPr/>
              </a:pPr>
              <a:t>40</a:t>
            </a:fld>
            <a:endParaRPr lang="en-US" altLang="ja-JP" sz="1600" dirty="0"/>
          </a:p>
        </p:txBody>
      </p:sp>
      <p:sp>
        <p:nvSpPr>
          <p:cNvPr id="2" name="タイトル 1">
            <a:extLst>
              <a:ext uri="{FF2B5EF4-FFF2-40B4-BE49-F238E27FC236}">
                <a16:creationId xmlns:a16="http://schemas.microsoft.com/office/drawing/2014/main" id="{634D0E13-A1BA-06E4-5F5B-2323E73E12A2}"/>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kumimoji="1" lang="ja-JP" altLang="en-US" sz="2800" b="1" spc="300" dirty="0">
                <a:solidFill>
                  <a:schemeClr val="bg1"/>
                </a:solidFill>
                <a:latin typeface="Meiryo" panose="020B0604030504040204" pitchFamily="34" charset="-128"/>
                <a:ea typeface="Meiryo" panose="020B0604030504040204" pitchFamily="34" charset="-128"/>
              </a:rPr>
              <a:t>企業における</a:t>
            </a:r>
            <a:endParaRPr kumimoji="1"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kumimoji="1" lang="ja-JP" altLang="en-US" sz="2800" b="1" spc="300" dirty="0">
                <a:solidFill>
                  <a:schemeClr val="bg1"/>
                </a:solidFill>
                <a:latin typeface="Meiryo" panose="020B0604030504040204" pitchFamily="34" charset="-128"/>
                <a:ea typeface="Meiryo" panose="020B0604030504040204" pitchFamily="34" charset="-128"/>
              </a:rPr>
              <a:t>両親学級</a:t>
            </a:r>
            <a:endParaRPr lang="ja-JP" altLang="en-US" sz="2600" b="1" spc="30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9B3505B8-1B27-2724-B3C2-205B0F12EF41}"/>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A5C1F2E-D814-A727-A6B4-EB0FF6324C83}"/>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第六章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274054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3">
            <a:extLst>
              <a:ext uri="{FF2B5EF4-FFF2-40B4-BE49-F238E27FC236}">
                <a16:creationId xmlns:a16="http://schemas.microsoft.com/office/drawing/2014/main" id="{12C02388-CB77-43C2-93D9-37C92160DAAD}"/>
              </a:ext>
            </a:extLst>
          </p:cNvPr>
          <p:cNvSpPr>
            <a:spLocks noChangeArrowheads="1"/>
          </p:cNvSpPr>
          <p:nvPr/>
        </p:nvSpPr>
        <p:spPr bwMode="auto">
          <a:xfrm>
            <a:off x="495298" y="1233180"/>
            <a:ext cx="9110173" cy="1043957"/>
          </a:xfrm>
          <a:prstGeom prst="roundRect">
            <a:avLst>
              <a:gd name="adj" fmla="val 23074"/>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2" name="Rectangle 23">
            <a:extLst>
              <a:ext uri="{FF2B5EF4-FFF2-40B4-BE49-F238E27FC236}">
                <a16:creationId xmlns:a16="http://schemas.microsoft.com/office/drawing/2014/main" id="{DD4ECE27-81D2-477D-9D7D-694BBDDD1BD5}"/>
              </a:ext>
            </a:extLst>
          </p:cNvPr>
          <p:cNvSpPr>
            <a:spLocks noChangeArrowheads="1"/>
          </p:cNvSpPr>
          <p:nvPr/>
        </p:nvSpPr>
        <p:spPr bwMode="auto">
          <a:xfrm>
            <a:off x="495299" y="2562440"/>
            <a:ext cx="9110173" cy="3796032"/>
          </a:xfrm>
          <a:prstGeom prst="roundRect">
            <a:avLst>
              <a:gd name="adj" fmla="val 6915"/>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73039" y="300177"/>
            <a:ext cx="8915400" cy="647700"/>
          </a:xfrm>
        </p:spPr>
        <p:txBody>
          <a:bodyPr/>
          <a:lstStyle/>
          <a:p>
            <a:r>
              <a:rPr kumimoji="1" lang="en-US" altLang="ja-JP" sz="2400" dirty="0">
                <a:latin typeface="Meiryo" panose="020B0604030504040204" pitchFamily="34" charset="-128"/>
                <a:ea typeface="Meiryo" panose="020B0604030504040204" pitchFamily="34" charset="-128"/>
              </a:rPr>
              <a:t>6-1</a:t>
            </a:r>
            <a:r>
              <a:rPr kumimoji="1"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企業</a:t>
            </a:r>
            <a:r>
              <a:rPr kumimoji="1" lang="ja-JP" altLang="en-US" sz="2400" dirty="0">
                <a:solidFill>
                  <a:schemeClr val="tx1"/>
                </a:solidFill>
                <a:latin typeface="Meiryo" panose="020B0604030504040204" pitchFamily="34" charset="-128"/>
                <a:ea typeface="Meiryo" panose="020B0604030504040204" pitchFamily="34" charset="-128"/>
              </a:rPr>
              <a:t>における両親学級の目的</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41</a:t>
            </a:fld>
            <a:endParaRPr lang="en-US" altLang="ja-JP" sz="1600" dirty="0"/>
          </a:p>
        </p:txBody>
      </p:sp>
      <p:sp>
        <p:nvSpPr>
          <p:cNvPr id="8" name="正方形/長方形 7"/>
          <p:cNvSpPr/>
          <p:nvPr/>
        </p:nvSpPr>
        <p:spPr>
          <a:xfrm>
            <a:off x="792515" y="2763896"/>
            <a:ext cx="8541765" cy="359457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▶︎職場</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の経営層の仕事と家庭の両立に関する思い・考えを伝える。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の両立支援に関する制度を伝える。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の職場環境を伝える。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の子育て中の同僚との交流を通じて、仕事と家庭で有用な情報交換を図り、</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ネットワーク作りの場を提供する。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育てに必要な知識・スキルを伝える。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とのコミュニケーションのコツ・ヒントを伝える。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と仕事と家庭の両立について、真剣に話し合うきっかけ作りの場を提供する。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・自身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および配偶者のキャリア継続のコツ・ヒントを伝える。</a:t>
            </a:r>
          </a:p>
        </p:txBody>
      </p:sp>
      <p:sp>
        <p:nvSpPr>
          <p:cNvPr id="10" name="正方形/長方形 9">
            <a:extLst>
              <a:ext uri="{FF2B5EF4-FFF2-40B4-BE49-F238E27FC236}">
                <a16:creationId xmlns:a16="http://schemas.microsoft.com/office/drawing/2014/main" id="{DD2E6B4C-D52F-4D57-96AF-F4758513B61F}"/>
              </a:ext>
            </a:extLst>
          </p:cNvPr>
          <p:cNvSpPr/>
          <p:nvPr/>
        </p:nvSpPr>
        <p:spPr>
          <a:xfrm>
            <a:off x="738431" y="1417292"/>
            <a:ext cx="8867040" cy="92588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自治体版両親学級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：妊娠期や出産直後の育児に焦点をあて、主に出産直後の育児のコツ・ヒントを学ぶ場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4200" indent="-1854200">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企業版両親学級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：仕事と家庭の両立に焦点をあて、以下に示すような</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両立のための制度の内容・その活用方法や、配偶者との協力の大切さ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等を学ぶ場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51A7EFF4-0457-4210-951C-0480CB4155BA}"/>
              </a:ext>
            </a:extLst>
          </p:cNvPr>
          <p:cNvSpPr/>
          <p:nvPr/>
        </p:nvSpPr>
        <p:spPr>
          <a:xfrm>
            <a:off x="616111" y="2424380"/>
            <a:ext cx="2928368"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仕事と家庭の両立のために</a:t>
            </a:r>
            <a:endParaRPr kumimoji="1" lang="ja-JP" altLang="en-US" sz="1600" dirty="0">
              <a:latin typeface="Meiryo UI" panose="020B0604030504040204" pitchFamily="50" charset="-128"/>
              <a:ea typeface="Meiryo UI" panose="020B0604030504040204" pitchFamily="50" charset="-128"/>
            </a:endParaRPr>
          </a:p>
        </p:txBody>
      </p:sp>
      <p:pic>
        <p:nvPicPr>
          <p:cNvPr id="13" name="図 12" descr="おもちゃの人形と人の絵&#10;&#10;中程度の精度で自動的に生成された説明">
            <a:extLst>
              <a:ext uri="{FF2B5EF4-FFF2-40B4-BE49-F238E27FC236}">
                <a16:creationId xmlns:a16="http://schemas.microsoft.com/office/drawing/2014/main" id="{DA43C366-3384-4076-B309-E56172EBC7A5}"/>
              </a:ext>
            </a:extLst>
          </p:cNvPr>
          <p:cNvPicPr>
            <a:picLocks noChangeAspect="1"/>
          </p:cNvPicPr>
          <p:nvPr/>
        </p:nvPicPr>
        <p:blipFill>
          <a:blip r:embed="rId3"/>
          <a:stretch>
            <a:fillRect/>
          </a:stretch>
        </p:blipFill>
        <p:spPr>
          <a:xfrm>
            <a:off x="7269805" y="2623381"/>
            <a:ext cx="1401005" cy="1344964"/>
          </a:xfrm>
          <a:prstGeom prst="rect">
            <a:avLst/>
          </a:prstGeom>
        </p:spPr>
      </p:pic>
      <p:pic>
        <p:nvPicPr>
          <p:cNvPr id="15" name="図 14" descr="食品 が含まれている画像&#10;&#10;自動的に生成された説明">
            <a:extLst>
              <a:ext uri="{FF2B5EF4-FFF2-40B4-BE49-F238E27FC236}">
                <a16:creationId xmlns:a16="http://schemas.microsoft.com/office/drawing/2014/main" id="{78DE322F-BC72-4CAA-AADE-C8606F81A213}"/>
              </a:ext>
            </a:extLst>
          </p:cNvPr>
          <p:cNvPicPr>
            <a:picLocks noChangeAspect="1"/>
          </p:cNvPicPr>
          <p:nvPr/>
        </p:nvPicPr>
        <p:blipFill>
          <a:blip r:embed="rId4"/>
          <a:stretch>
            <a:fillRect/>
          </a:stretch>
        </p:blipFill>
        <p:spPr>
          <a:xfrm>
            <a:off x="8011780" y="4380815"/>
            <a:ext cx="1593692" cy="1760985"/>
          </a:xfrm>
          <a:prstGeom prst="rect">
            <a:avLst/>
          </a:prstGeom>
        </p:spPr>
      </p:pic>
      <p:sp>
        <p:nvSpPr>
          <p:cNvPr id="14" name="四角形: 角を丸くする 13">
            <a:extLst>
              <a:ext uri="{FF2B5EF4-FFF2-40B4-BE49-F238E27FC236}">
                <a16:creationId xmlns:a16="http://schemas.microsoft.com/office/drawing/2014/main" id="{F1C617C1-6C6D-44EA-A0C3-839637B16656}"/>
              </a:ext>
            </a:extLst>
          </p:cNvPr>
          <p:cNvSpPr/>
          <p:nvPr/>
        </p:nvSpPr>
        <p:spPr>
          <a:xfrm>
            <a:off x="616111" y="1077776"/>
            <a:ext cx="2928368"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両親学級の目的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182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2955" y="310551"/>
            <a:ext cx="9176601" cy="647700"/>
          </a:xfrm>
        </p:spPr>
        <p:txBody>
          <a:bodyPr/>
          <a:lstStyle/>
          <a:p>
            <a:r>
              <a:rPr kumimoji="1" lang="en-US" altLang="ja-JP" sz="2400" dirty="0">
                <a:latin typeface="Meiryo" panose="020B0604030504040204" pitchFamily="34" charset="-128"/>
                <a:ea typeface="Meiryo" panose="020B0604030504040204" pitchFamily="34" charset="-128"/>
              </a:rPr>
              <a:t>6-2    </a:t>
            </a:r>
            <a:r>
              <a:rPr kumimoji="1" lang="ja-JP" altLang="en-US" sz="2400">
                <a:solidFill>
                  <a:schemeClr val="tx1"/>
                </a:solidFill>
                <a:latin typeface="Meiryo" panose="020B0604030504040204" pitchFamily="34" charset="-128"/>
                <a:ea typeface="Meiryo" panose="020B0604030504040204" pitchFamily="34" charset="-128"/>
              </a:rPr>
              <a:t>企業</a:t>
            </a:r>
            <a:r>
              <a:rPr kumimoji="1" lang="ja-JP" altLang="en-US" sz="2400" dirty="0">
                <a:solidFill>
                  <a:schemeClr val="tx1"/>
                </a:solidFill>
                <a:latin typeface="Meiryo" panose="020B0604030504040204" pitchFamily="34" charset="-128"/>
                <a:ea typeface="Meiryo" panose="020B0604030504040204" pitchFamily="34" charset="-128"/>
              </a:rPr>
              <a:t>における両親学級での説明内容例</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42</a:t>
            </a:fld>
            <a:endParaRPr lang="en-US" altLang="ja-JP" sz="1600" dirty="0"/>
          </a:p>
        </p:txBody>
      </p:sp>
      <p:sp>
        <p:nvSpPr>
          <p:cNvPr id="8" name="正方形/長方形 7"/>
          <p:cNvSpPr/>
          <p:nvPr/>
        </p:nvSpPr>
        <p:spPr>
          <a:xfrm>
            <a:off x="792515" y="1153561"/>
            <a:ext cx="8541765" cy="5181463"/>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の育児関連制度の説明</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休業制度、育児目的休暇制度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・時短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勤務制度、子の看護休暇制度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のワーク・ライフ・バランスに関する取組説明</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トップのメッセージ紹介・イクボス宣言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・テレワーク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制度、（コアタイムのない）フレックスタイム制度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ともに家事・育児に参画することの意義・メリット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5588">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企業の観点）業務効率向上、コミュニケーション活性化</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、女性活躍推進につながる</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55588">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個人の観点）夫婦どちらか一方の大きなキャリアロスの回避、家庭生活の円満、収入の確保</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を取得した従業員の体験談紹介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・育休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取得のきっかけ、育休前の業務の調整・引継ぎの仕方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・育休中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の過ごし方、育休取得によるメリット　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▶︎同僚</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や子を持つ従業員などとのネットワーク構築のためのグループワーク</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と家庭の両立を実現するために行うべき取組についての議論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の過ごし方についての議論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endParaRPr lang="ja-JP" altLang="en-US" sz="1600" dirty="0">
              <a:solidFill>
                <a:schemeClr val="accent3"/>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ゲームの画面&#10;&#10;低い精度で自動的に生成された説明">
            <a:extLst>
              <a:ext uri="{FF2B5EF4-FFF2-40B4-BE49-F238E27FC236}">
                <a16:creationId xmlns:a16="http://schemas.microsoft.com/office/drawing/2014/main" id="{675DBADE-3712-4A26-A08E-1219337F540A}"/>
              </a:ext>
            </a:extLst>
          </p:cNvPr>
          <p:cNvPicPr>
            <a:picLocks noChangeAspect="1"/>
          </p:cNvPicPr>
          <p:nvPr/>
        </p:nvPicPr>
        <p:blipFill>
          <a:blip r:embed="rId3"/>
          <a:stretch>
            <a:fillRect/>
          </a:stretch>
        </p:blipFill>
        <p:spPr>
          <a:xfrm>
            <a:off x="6646585" y="1494272"/>
            <a:ext cx="2800508" cy="2010143"/>
          </a:xfrm>
          <a:prstGeom prst="rect">
            <a:avLst/>
          </a:prstGeom>
        </p:spPr>
      </p:pic>
      <p:pic>
        <p:nvPicPr>
          <p:cNvPr id="10" name="図 9" descr="白いバックグラウンドの前に座っている人形&#10;&#10;中程度の精度で自動的に生成された説明">
            <a:extLst>
              <a:ext uri="{FF2B5EF4-FFF2-40B4-BE49-F238E27FC236}">
                <a16:creationId xmlns:a16="http://schemas.microsoft.com/office/drawing/2014/main" id="{09EEF2C2-A1E5-477E-B19E-7BAF10D7ABFD}"/>
              </a:ext>
            </a:extLst>
          </p:cNvPr>
          <p:cNvPicPr>
            <a:picLocks noChangeAspect="1"/>
          </p:cNvPicPr>
          <p:nvPr/>
        </p:nvPicPr>
        <p:blipFill>
          <a:blip r:embed="rId4"/>
          <a:stretch>
            <a:fillRect/>
          </a:stretch>
        </p:blipFill>
        <p:spPr>
          <a:xfrm>
            <a:off x="7706170" y="4444698"/>
            <a:ext cx="1628110" cy="1628110"/>
          </a:xfrm>
          <a:prstGeom prst="rect">
            <a:avLst/>
          </a:prstGeom>
        </p:spPr>
      </p:pic>
    </p:spTree>
    <p:extLst>
      <p:ext uri="{BB962C8B-B14F-4D97-AF65-F5344CB8AC3E}">
        <p14:creationId xmlns:p14="http://schemas.microsoft.com/office/powerpoint/2010/main" val="881250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1197" y="317082"/>
            <a:ext cx="8915400" cy="647700"/>
          </a:xfrm>
        </p:spPr>
        <p:txBody>
          <a:bodyPr/>
          <a:lstStyle/>
          <a:p>
            <a:r>
              <a:rPr kumimoji="1" lang="en-US" altLang="ja-JP" sz="2400" dirty="0">
                <a:latin typeface="Meiryo" panose="020B0604030504040204" pitchFamily="34" charset="-128"/>
                <a:ea typeface="Meiryo" panose="020B0604030504040204" pitchFamily="34" charset="-128"/>
              </a:rPr>
              <a:t>6-3    </a:t>
            </a:r>
            <a:r>
              <a:rPr kumimoji="1" lang="ja-JP" altLang="en-US" sz="2400">
                <a:solidFill>
                  <a:schemeClr val="tx1"/>
                </a:solidFill>
                <a:latin typeface="Meiryo" panose="020B0604030504040204" pitchFamily="34" charset="-128"/>
                <a:ea typeface="Meiryo" panose="020B0604030504040204" pitchFamily="34" charset="-128"/>
              </a:rPr>
              <a:t>企業</a:t>
            </a:r>
            <a:r>
              <a:rPr kumimoji="1" lang="ja-JP" altLang="en-US" sz="2400" dirty="0">
                <a:solidFill>
                  <a:schemeClr val="tx1"/>
                </a:solidFill>
                <a:latin typeface="Meiryo" panose="020B0604030504040204" pitchFamily="34" charset="-128"/>
                <a:ea typeface="Meiryo" panose="020B0604030504040204" pitchFamily="34" charset="-128"/>
              </a:rPr>
              <a:t>が両親学級を開催するメリット</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43</a:t>
            </a:fld>
            <a:endParaRPr lang="en-US" altLang="ja-JP" sz="1600" dirty="0"/>
          </a:p>
        </p:txBody>
      </p:sp>
      <p:sp>
        <p:nvSpPr>
          <p:cNvPr id="8" name="正方形/長方形 7"/>
          <p:cNvSpPr/>
          <p:nvPr/>
        </p:nvSpPr>
        <p:spPr>
          <a:xfrm>
            <a:off x="792515" y="1945064"/>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が仕事と家庭を両立する・両立することを意識することにより</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時間で業務を行えるよう、</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業務効率化が推進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・自分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自身の仕事の見える化を行い、急遽、</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業務から抜けた際にも滞りなく業務をまわせる！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buClr>
                <a:schemeClr val="tx1"/>
              </a:buClr>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を理由とした離職が減る！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優秀な女性従業員を確保し、</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女性活躍推進にもつながる！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のことをより知る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・自社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の育児休業に関する制度や両立支援制度を知るきっかけとなり、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育児を理由とした離職や</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効率低下を改善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latin typeface="Meiryo UI" panose="020B0604030504040204" pitchFamily="50" charset="-128"/>
                <a:ea typeface="Meiryo UI" panose="020B0604030504040204" pitchFamily="50" charset="-128"/>
                <a:cs typeface="Meiryo UI" panose="020B0604030504040204" pitchFamily="50" charset="-128"/>
              </a:rPr>
              <a:t>・職場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環境等を知るきっかけをつくる！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▶︎同僚</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とのネットワーク構築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、子どもの話をすることで、男女関係なくコミュニケーションが取れるようになり、</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の関係だけでは作れない良好な関係を構築！職場環境も改善！！</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部署の同僚との交流を通じて、育児に関する情報交換のみならず、仕事と家庭を両立する</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交換を行うことにより、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横のつながりができる！</a:t>
            </a:r>
          </a:p>
          <a:p>
            <a:pPr marL="540000" indent="-285750">
              <a:spcBef>
                <a:spcPts val="600"/>
              </a:spcBef>
              <a:buFont typeface="Arial" panose="020B0604020202020204" pitchFamily="34" charset="0"/>
              <a:buChar cha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企業が両親学級を開催するメリット！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E7825B54-9A40-95E5-FA77-FA27C887A2C9}"/>
              </a:ext>
            </a:extLst>
          </p:cNvPr>
          <p:cNvGrpSpPr/>
          <p:nvPr/>
        </p:nvGrpSpPr>
        <p:grpSpPr>
          <a:xfrm>
            <a:off x="662163" y="1216792"/>
            <a:ext cx="1607298" cy="630037"/>
            <a:chOff x="667476" y="1504761"/>
            <a:chExt cx="1607298" cy="630037"/>
          </a:xfrm>
        </p:grpSpPr>
        <p:sp>
          <p:nvSpPr>
            <p:cNvPr id="5" name="角丸四角形 4">
              <a:extLst>
                <a:ext uri="{FF2B5EF4-FFF2-40B4-BE49-F238E27FC236}">
                  <a16:creationId xmlns:a16="http://schemas.microsoft.com/office/drawing/2014/main" id="{F7E4E9E4-6E84-EB8F-5A49-0D643AE16E43}"/>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4025EDE2-626B-4DC3-78E3-DDA8BAB2CF9F}"/>
                </a:ext>
              </a:extLst>
            </p:cNvPr>
            <p:cNvGrpSpPr/>
            <p:nvPr/>
          </p:nvGrpSpPr>
          <p:grpSpPr>
            <a:xfrm>
              <a:off x="667476" y="1504761"/>
              <a:ext cx="1493768" cy="630037"/>
              <a:chOff x="667476" y="1504761"/>
              <a:chExt cx="1493768" cy="630037"/>
            </a:xfrm>
          </p:grpSpPr>
          <p:pic>
            <p:nvPicPr>
              <p:cNvPr id="7" name="図 6" descr="ダイアグラム&#10;&#10;自動的に生成された説明">
                <a:extLst>
                  <a:ext uri="{FF2B5EF4-FFF2-40B4-BE49-F238E27FC236}">
                    <a16:creationId xmlns:a16="http://schemas.microsoft.com/office/drawing/2014/main" id="{87E35CE0-3422-9E07-02F4-97247504EEC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9" name="図 8" descr="図形&#10;&#10;中程度の精度で自動的に生成された説明">
                <a:extLst>
                  <a:ext uri="{FF2B5EF4-FFF2-40B4-BE49-F238E27FC236}">
                    <a16:creationId xmlns:a16="http://schemas.microsoft.com/office/drawing/2014/main" id="{18E70BE1-A7CE-47E0-ACE0-DBD77DFD5F3B}"/>
                  </a:ext>
                </a:extLst>
              </p:cNvPr>
              <p:cNvPicPr>
                <a:picLocks noChangeAspect="1"/>
              </p:cNvPicPr>
              <p:nvPr/>
            </p:nvPicPr>
            <p:blipFill>
              <a:blip r:embed="rId5"/>
              <a:stretch>
                <a:fillRect/>
              </a:stretch>
            </p:blipFill>
            <p:spPr>
              <a:xfrm>
                <a:off x="1234154" y="1623370"/>
                <a:ext cx="927090" cy="257291"/>
              </a:xfrm>
              <a:prstGeom prst="rect">
                <a:avLst/>
              </a:prstGeom>
            </p:spPr>
          </p:pic>
        </p:grpSp>
      </p:grpSp>
    </p:spTree>
    <p:extLst>
      <p:ext uri="{BB962C8B-B14F-4D97-AF65-F5344CB8AC3E}">
        <p14:creationId xmlns:p14="http://schemas.microsoft.com/office/powerpoint/2010/main" val="128092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44</a:t>
            </a:fld>
            <a:endParaRPr lang="en-US" altLang="ja-JP" sz="1600" dirty="0"/>
          </a:p>
        </p:txBody>
      </p:sp>
      <p:sp>
        <p:nvSpPr>
          <p:cNvPr id="8" name="正方形/長方形 7"/>
          <p:cNvSpPr/>
          <p:nvPr/>
        </p:nvSpPr>
        <p:spPr>
          <a:xfrm>
            <a:off x="792515" y="1945064"/>
            <a:ext cx="8915400"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▶︎夫婦で参加することにより</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育児・家事の関わり方を考えるきっかけ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5425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・パートナーとの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コミュニケーションの大切さを理解</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54250">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・お互いの仕事環境に理解が深まり、妻（夫）の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復職がスムーズ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にできる！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仕事に対する考え方を見直す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・自社の両立支援制度の内容や同僚の職場環境を知ることにより、自身のキャリア構築をどのように</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行えば良いかがわかり、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キャリアを継続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・育児中の同僚の話を聞くことで、職場で活用できる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業務効率化のアイデアを共有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したり、</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仕事と育児の両立のヒントを得る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育児のヒントも得る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5588">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・育児中の同僚の話から、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育休中の育児のコツや、職場復帰してからの育児のコツも得る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ことができる！　</a:t>
            </a:r>
          </a:p>
          <a:p>
            <a:pPr>
              <a:spcBef>
                <a:spcPts val="10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▶︎キャリア継続で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収入確保</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5588">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・夫婦がともにキャリアを継続できれば、収入も安定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従業員が両親学級に参加するメリット！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C3AC6048-EAC4-BB95-56CC-681652FC7F34}"/>
              </a:ext>
            </a:extLst>
          </p:cNvPr>
          <p:cNvGrpSpPr/>
          <p:nvPr/>
        </p:nvGrpSpPr>
        <p:grpSpPr>
          <a:xfrm>
            <a:off x="659679" y="1220351"/>
            <a:ext cx="1607298" cy="630037"/>
            <a:chOff x="667476" y="1504761"/>
            <a:chExt cx="1607298" cy="630037"/>
          </a:xfrm>
        </p:grpSpPr>
        <p:sp>
          <p:nvSpPr>
            <p:cNvPr id="5" name="角丸四角形 4">
              <a:extLst>
                <a:ext uri="{FF2B5EF4-FFF2-40B4-BE49-F238E27FC236}">
                  <a16:creationId xmlns:a16="http://schemas.microsoft.com/office/drawing/2014/main" id="{6F50CA59-5D78-FD29-A698-D9CFAD8B2BFB}"/>
                </a:ext>
              </a:extLst>
            </p:cNvPr>
            <p:cNvSpPr/>
            <p:nvPr/>
          </p:nvSpPr>
          <p:spPr>
            <a:xfrm>
              <a:off x="1234156" y="158020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3EB33EB8-1D20-1B19-4AEA-B763413E7E7E}"/>
                </a:ext>
              </a:extLst>
            </p:cNvPr>
            <p:cNvGrpSpPr/>
            <p:nvPr/>
          </p:nvGrpSpPr>
          <p:grpSpPr>
            <a:xfrm>
              <a:off x="667476" y="1504761"/>
              <a:ext cx="1493768" cy="630037"/>
              <a:chOff x="667476" y="1504761"/>
              <a:chExt cx="1493768" cy="630037"/>
            </a:xfrm>
          </p:grpSpPr>
          <p:pic>
            <p:nvPicPr>
              <p:cNvPr id="7" name="図 6" descr="ダイアグラム&#10;&#10;自動的に生成された説明">
                <a:extLst>
                  <a:ext uri="{FF2B5EF4-FFF2-40B4-BE49-F238E27FC236}">
                    <a16:creationId xmlns:a16="http://schemas.microsoft.com/office/drawing/2014/main" id="{18418DAF-C859-3FA5-902B-C543F031BDB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688184" y="1484053"/>
                <a:ext cx="630037" cy="671454"/>
              </a:xfrm>
              <a:prstGeom prst="rect">
                <a:avLst/>
              </a:prstGeom>
            </p:spPr>
          </p:pic>
          <p:pic>
            <p:nvPicPr>
              <p:cNvPr id="9" name="図 8" descr="図形&#10;&#10;中程度の精度で自動的に生成された説明">
                <a:extLst>
                  <a:ext uri="{FF2B5EF4-FFF2-40B4-BE49-F238E27FC236}">
                    <a16:creationId xmlns:a16="http://schemas.microsoft.com/office/drawing/2014/main" id="{6E22050C-DDAF-1103-4D0C-BFDA12FA0E26}"/>
                  </a:ext>
                </a:extLst>
              </p:cNvPr>
              <p:cNvPicPr>
                <a:picLocks noChangeAspect="1"/>
              </p:cNvPicPr>
              <p:nvPr/>
            </p:nvPicPr>
            <p:blipFill>
              <a:blip r:embed="rId5"/>
              <a:stretch>
                <a:fillRect/>
              </a:stretch>
            </p:blipFill>
            <p:spPr>
              <a:xfrm>
                <a:off x="1234154" y="1623370"/>
                <a:ext cx="927090" cy="257291"/>
              </a:xfrm>
              <a:prstGeom prst="rect">
                <a:avLst/>
              </a:prstGeom>
            </p:spPr>
          </p:pic>
        </p:grpSp>
      </p:grpSp>
      <p:sp>
        <p:nvSpPr>
          <p:cNvPr id="10" name="タイトル 2">
            <a:extLst>
              <a:ext uri="{FF2B5EF4-FFF2-40B4-BE49-F238E27FC236}">
                <a16:creationId xmlns:a16="http://schemas.microsoft.com/office/drawing/2014/main" id="{C0366AC6-17AE-7D85-8AEB-D4DA9D14F65C}"/>
              </a:ext>
            </a:extLst>
          </p:cNvPr>
          <p:cNvSpPr txBox="1">
            <a:spLocks/>
          </p:cNvSpPr>
          <p:nvPr/>
        </p:nvSpPr>
        <p:spPr bwMode="auto">
          <a:xfrm>
            <a:off x="571197" y="31708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6-4    </a:t>
            </a:r>
            <a:r>
              <a:rPr kumimoji="1" lang="ja-JP" altLang="en-US" sz="2400">
                <a:solidFill>
                  <a:schemeClr val="tx1"/>
                </a:solidFill>
                <a:latin typeface="Meiryo" panose="020B0604030504040204" pitchFamily="34" charset="-128"/>
                <a:ea typeface="Meiryo" panose="020B0604030504040204" pitchFamily="34" charset="-128"/>
              </a:rPr>
              <a:t>従業員</a:t>
            </a:r>
            <a:r>
              <a:rPr lang="ja-JP" altLang="en-US" sz="2400">
                <a:solidFill>
                  <a:schemeClr val="tx1"/>
                </a:solidFill>
                <a:latin typeface="Meiryo" panose="020B0604030504040204" pitchFamily="34" charset="-128"/>
                <a:ea typeface="Meiryo" panose="020B0604030504040204" pitchFamily="34" charset="-128"/>
              </a:rPr>
              <a:t>が両親学級を開催するメリット</a:t>
            </a:r>
            <a:endParaRPr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56829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45</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800" y="1574868"/>
            <a:ext cx="8232400" cy="45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な人財の活躍（ダイバーシティ）」と「仕事と家庭の両立（ワーク・ライフ・バランス）」を</a:t>
            </a:r>
            <a:r>
              <a:rPr lang="ja-JP" altLang="en-US" sz="140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育児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との両立において、育児休業制度や時短勤務トライアルなどにより、女性だけでなく</a:t>
            </a:r>
            <a:r>
              <a:rPr lang="ja-JP" altLang="en-US" sz="1400">
                <a:latin typeface="Meiryo UI" panose="020B0604030504040204" pitchFamily="50" charset="-128"/>
                <a:ea typeface="Meiryo UI" panose="020B0604030504040204" pitchFamily="50" charset="-128"/>
                <a:cs typeface="Meiryo UI" panose="020B0604030504040204" pitchFamily="50" charset="-128"/>
              </a:rPr>
              <a:t>男性の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育児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参加も後押し。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・仕事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と家庭の両立のため、職場だけでなく家族の理解と協力が一層重要であると</a:t>
            </a:r>
            <a:r>
              <a:rPr lang="ja-JP" altLang="en-US" sz="1400">
                <a:latin typeface="Meiryo UI" panose="020B0604030504040204" pitchFamily="50" charset="-128"/>
                <a:ea typeface="Meiryo UI" panose="020B0604030504040204" pitchFamily="50" charset="-128"/>
                <a:cs typeface="Meiryo UI" panose="020B0604030504040204" pitchFamily="50" charset="-128"/>
              </a:rPr>
              <a:t>考え、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　他社</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勤務のパートナーも参加できる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夫婦参加型セミナー“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Family Café”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Family Café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の目的＞</a:t>
            </a:r>
          </a:p>
          <a:p>
            <a:pPr marL="446088" indent="-250825">
              <a:lnSpc>
                <a:spcPct val="150000"/>
              </a:lnSpc>
              <a:spcBef>
                <a:spcPts val="0"/>
              </a:spcBef>
              <a:buFont typeface="+mj-ea"/>
              <a:buAutoNum type="circleNumDbPlain"/>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男性の子育てやパートナーとのコミュニケーションのコツ</a:t>
            </a:r>
            <a:r>
              <a:rPr lang="ja-JP" altLang="en-US" sz="140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ct val="150000"/>
              </a:lnSpc>
              <a:spcBef>
                <a:spcPts val="0"/>
              </a:spcBef>
              <a:buFont typeface="+mj-ea"/>
              <a:buAutoNum type="circleNumDbPlain"/>
            </a:pP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と家庭の両立へのヒントを</a:t>
            </a: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つかむ。</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ct val="150000"/>
              </a:lnSpc>
              <a:spcBef>
                <a:spcPts val="600"/>
              </a:spcBef>
              <a:buClr>
                <a:schemeClr val="tx1">
                  <a:lumMod val="95000"/>
                  <a:lumOff val="5000"/>
                </a:schemeClr>
              </a:buClr>
              <a:buFont typeface="+mj-ea"/>
              <a:buAutoNum type="circleNumDbPlain"/>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自社の両立支援制度や職場環境等を知る</a:t>
            </a:r>
            <a:r>
              <a:rPr lang="ja-JP" altLang="en-US" sz="1400">
                <a:latin typeface="Meiryo UI" panose="020B0604030504040204" pitchFamily="50" charset="-128"/>
                <a:ea typeface="Meiryo UI" panose="020B0604030504040204" pitchFamily="50" charset="-128"/>
                <a:cs typeface="Meiryo UI" panose="020B0604030504040204" pitchFamily="50" charset="-128"/>
              </a:rPr>
              <a:t>きっかけをつくる。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ct val="150000"/>
              </a:lnSpc>
              <a:spcBef>
                <a:spcPts val="600"/>
              </a:spcBef>
              <a:buClr>
                <a:schemeClr val="tx1">
                  <a:lumMod val="95000"/>
                  <a:lumOff val="5000"/>
                </a:schemeClr>
              </a:buClr>
              <a:buFont typeface="+mj-ea"/>
              <a:buAutoNum type="circleNumDbPlain"/>
            </a:pPr>
            <a:r>
              <a:rPr lang="ja-JP" altLang="en-US" sz="1400">
                <a:latin typeface="Meiryo UI" panose="020B0604030504040204" pitchFamily="50" charset="-128"/>
                <a:ea typeface="Meiryo UI" panose="020B0604030504040204" pitchFamily="50" charset="-128"/>
                <a:cs typeface="Meiryo UI" panose="020B0604030504040204" pitchFamily="50" charset="-128"/>
              </a:rPr>
              <a:t>先輩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・後輩を含めた自社内の育児中の行員との交流を</a:t>
            </a:r>
            <a:r>
              <a:rPr lang="ja-JP" altLang="en-US" sz="1400">
                <a:latin typeface="Meiryo UI" panose="020B0604030504040204" pitchFamily="50" charset="-128"/>
                <a:ea typeface="Meiryo UI" panose="020B0604030504040204" pitchFamily="50" charset="-128"/>
                <a:cs typeface="Meiryo UI" panose="020B0604030504040204" pitchFamily="50" charset="-128"/>
              </a:rPr>
              <a:t>通じて、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5263">
              <a:lnSpc>
                <a:spcPct val="150000"/>
              </a:lnSpc>
              <a:spcBef>
                <a:spcPts val="600"/>
              </a:spcBef>
              <a:buClr>
                <a:schemeClr val="tx1">
                  <a:lumMod val="95000"/>
                  <a:lumOff val="5000"/>
                </a:schemeClr>
              </a:buClr>
            </a:pP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　　仕事と家庭の両面での情報交換を図り、ネットワークづくり</a:t>
            </a:r>
            <a:r>
              <a:rPr lang="ja-JP" altLang="en-US" sz="1400">
                <a:latin typeface="Meiryo UI" panose="020B0604030504040204" pitchFamily="50" charset="-128"/>
                <a:ea typeface="Meiryo UI" panose="020B0604030504040204" pitchFamily="50" charset="-128"/>
                <a:cs typeface="Meiryo UI" panose="020B0604030504040204" pitchFamily="50" charset="-128"/>
              </a:rPr>
              <a:t>の場にする。</a:t>
            </a:r>
          </a:p>
          <a:p>
            <a:pPr marL="195263">
              <a:lnSpc>
                <a:spcPct val="150000"/>
              </a:lnSpc>
              <a:spcBef>
                <a:spcPts val="600"/>
              </a:spcBef>
              <a:buClr>
                <a:schemeClr val="tx1">
                  <a:lumMod val="95000"/>
                  <a:lumOff val="5000"/>
                </a:schemeClr>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⑤セミナーは</a:t>
            </a: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他社勤務のパートナーにも参加してもらえるよう休日に開催。</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・子どもは別室の託児室に預け、夫婦でじっくり話してもらう時間を設けている。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ct val="150000"/>
              </a:lnSpc>
              <a:spcBef>
                <a:spcPts val="600"/>
              </a:spcBef>
              <a:buClr>
                <a:schemeClr val="tx1">
                  <a:lumMod val="95000"/>
                  <a:lumOff val="5000"/>
                </a:schemeClr>
              </a:buClr>
              <a:buFont typeface="+mj-ea"/>
              <a:buAutoNum type="circleNumDbPlain"/>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95263">
              <a:lnSpc>
                <a:spcPct val="150000"/>
              </a:lnSpc>
              <a:spcBef>
                <a:spcPts val="600"/>
              </a:spcBef>
              <a:buClr>
                <a:schemeClr val="tx1">
                  <a:lumMod val="95000"/>
                  <a:lumOff val="5000"/>
                </a:schemeClr>
              </a:buClr>
            </a:pPr>
            <a:endParaRPr lang="en-US" altLang="ja-JP" sz="1400" dirty="0">
              <a:latin typeface="Meiryo UI" panose="020B0604030504040204" pitchFamily="50" charset="-128"/>
              <a:ea typeface="Meiryo UI" panose="020B0604030504040204" pitchFamily="50" charset="-128"/>
            </a:endParaRPr>
          </a:p>
          <a:p>
            <a:pPr>
              <a:lnSpc>
                <a:spcPct val="150000"/>
              </a:lnSpc>
              <a:spcBef>
                <a:spcPts val="600"/>
              </a:spcBef>
            </a:pPr>
            <a:endParaRPr lang="ja-JP" altLang="en-US" sz="14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415655"/>
            <a:ext cx="8833258" cy="4757712"/>
          </a:xfrm>
          <a:prstGeom prst="roundRect">
            <a:avLst>
              <a:gd name="adj" fmla="val 669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126171"/>
            <a:ext cx="243490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株式会社京葉銀行</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pic>
        <p:nvPicPr>
          <p:cNvPr id="6" name="図 5">
            <a:extLst>
              <a:ext uri="{FF2B5EF4-FFF2-40B4-BE49-F238E27FC236}">
                <a16:creationId xmlns:a16="http://schemas.microsoft.com/office/drawing/2014/main" id="{87E4940C-3E25-4F86-85B6-D630CE47F933}"/>
              </a:ext>
            </a:extLst>
          </p:cNvPr>
          <p:cNvPicPr>
            <a:picLocks noChangeAspect="1"/>
          </p:cNvPicPr>
          <p:nvPr/>
        </p:nvPicPr>
        <p:blipFill>
          <a:blip r:embed="rId3"/>
          <a:stretch>
            <a:fillRect/>
          </a:stretch>
        </p:blipFill>
        <p:spPr>
          <a:xfrm>
            <a:off x="6684282" y="3722912"/>
            <a:ext cx="2115727" cy="1319143"/>
          </a:xfrm>
          <a:prstGeom prst="rect">
            <a:avLst/>
          </a:prstGeom>
        </p:spPr>
      </p:pic>
      <p:sp>
        <p:nvSpPr>
          <p:cNvPr id="2" name="タイトル 2">
            <a:extLst>
              <a:ext uri="{FF2B5EF4-FFF2-40B4-BE49-F238E27FC236}">
                <a16:creationId xmlns:a16="http://schemas.microsoft.com/office/drawing/2014/main" id="{C48E0A47-B213-B046-D3F8-32C8283039AB}"/>
              </a:ext>
            </a:extLst>
          </p:cNvPr>
          <p:cNvSpPr txBox="1">
            <a:spLocks/>
          </p:cNvSpPr>
          <p:nvPr/>
        </p:nvSpPr>
        <p:spPr bwMode="auto">
          <a:xfrm>
            <a:off x="571197" y="31708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6-5</a:t>
            </a:r>
            <a:r>
              <a:rPr lang="ja-JP" altLang="en-US" sz="240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企業における両親学級開催事例①</a:t>
            </a:r>
            <a:endParaRPr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97121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46</a:t>
            </a:fld>
            <a:endParaRPr lang="en-US" altLang="ja-JP" sz="1600" dirty="0"/>
          </a:p>
        </p:txBody>
      </p:sp>
      <p:sp>
        <p:nvSpPr>
          <p:cNvPr id="11" name="コンテンツ プレースホルダー 1">
            <a:extLst>
              <a:ext uri="{FF2B5EF4-FFF2-40B4-BE49-F238E27FC236}">
                <a16:creationId xmlns:a16="http://schemas.microsoft.com/office/drawing/2014/main" id="{1ECD6391-B19A-4D66-9CE7-D857C2F82099}"/>
              </a:ext>
            </a:extLst>
          </p:cNvPr>
          <p:cNvSpPr txBox="1">
            <a:spLocks/>
          </p:cNvSpPr>
          <p:nvPr/>
        </p:nvSpPr>
        <p:spPr bwMode="auto">
          <a:xfrm>
            <a:off x="555895" y="1465515"/>
            <a:ext cx="8734686" cy="47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a:t>
            </a:r>
            <a:r>
              <a:rPr lang="ja-JP" altLang="en-US" sz="1600" dirty="0">
                <a:solidFill>
                  <a:schemeClr val="tx1"/>
                </a:solidFill>
                <a:latin typeface="Meiryo UI" panose="020B0604030504040204" pitchFamily="50" charset="-128"/>
                <a:ea typeface="Meiryo UI" panose="020B0604030504040204" pitchFamily="50" charset="-128"/>
              </a:rPr>
              <a:t>“社員一人ひとり”が、働きがいを実感して能力を発揮し、会社と共に成長することを</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a:t>
            </a:r>
            <a:r>
              <a:rPr lang="ja-JP" altLang="ja-JP" sz="1600" dirty="0">
                <a:solidFill>
                  <a:schemeClr val="tx1"/>
                </a:solidFill>
                <a:latin typeface="Meiryo UI" panose="020B0604030504040204" pitchFamily="50" charset="-128"/>
                <a:ea typeface="Meiryo UI" panose="020B0604030504040204" pitchFamily="50" charset="-128"/>
              </a:rPr>
              <a:t>働き方改革</a:t>
            </a:r>
            <a:r>
              <a:rPr lang="ja-JP" altLang="en-US" sz="1600" dirty="0">
                <a:solidFill>
                  <a:schemeClr val="tx1"/>
                </a:solidFill>
                <a:latin typeface="Meiryo UI" panose="020B0604030504040204" pitchFamily="50" charset="-128"/>
                <a:ea typeface="Meiryo UI" panose="020B0604030504040204" pitchFamily="50" charset="-128"/>
              </a:rPr>
              <a:t>」と「ダイバーシティ推進」</a:t>
            </a:r>
            <a:r>
              <a:rPr lang="ja-JP" altLang="ja-JP" sz="1600" dirty="0">
                <a:solidFill>
                  <a:schemeClr val="tx1"/>
                </a:solidFill>
                <a:latin typeface="Meiryo UI" panose="020B0604030504040204" pitchFamily="50" charset="-128"/>
                <a:ea typeface="Meiryo UI" panose="020B0604030504040204" pitchFamily="50" charset="-128"/>
              </a:rPr>
              <a:t>の両輪</a:t>
            </a:r>
            <a:r>
              <a:rPr lang="ja-JP" altLang="en-US" sz="1600" dirty="0">
                <a:solidFill>
                  <a:schemeClr val="tx1"/>
                </a:solidFill>
                <a:latin typeface="Meiryo UI" panose="020B0604030504040204" pitchFamily="50" charset="-128"/>
                <a:ea typeface="Meiryo UI" panose="020B0604030504040204" pitchFamily="50" charset="-128"/>
              </a:rPr>
              <a:t>で推進。日数制限のないリモートワーク、コアタイム無しの</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フレックス制度、就業時間が</a:t>
            </a:r>
            <a:r>
              <a:rPr lang="en-US" altLang="ja-JP" sz="1600" dirty="0">
                <a:solidFill>
                  <a:schemeClr val="tx1"/>
                </a:solidFill>
                <a:latin typeface="Meiryo UI" panose="020B0604030504040204" pitchFamily="50" charset="-128"/>
                <a:ea typeface="Meiryo UI" panose="020B0604030504040204" pitchFamily="50" charset="-128"/>
              </a:rPr>
              <a:t>16:30</a:t>
            </a:r>
            <a:r>
              <a:rPr lang="ja-JP" altLang="en-US" sz="1600" dirty="0">
                <a:solidFill>
                  <a:schemeClr val="tx1"/>
                </a:solidFill>
                <a:latin typeface="Meiryo UI" panose="020B0604030504040204" pitchFamily="50" charset="-128"/>
                <a:ea typeface="Meiryo UI" panose="020B0604030504040204" pitchFamily="50" charset="-128"/>
              </a:rPr>
              <a:t>までなど、</a:t>
            </a:r>
            <a:r>
              <a:rPr lang="ja-JP" altLang="ja-JP" sz="1600" dirty="0">
                <a:latin typeface="Meiryo UI" panose="020B0604030504040204" pitchFamily="50" charset="-128"/>
                <a:ea typeface="Meiryo UI" panose="020B0604030504040204" pitchFamily="50" charset="-128"/>
              </a:rPr>
              <a:t>個人のキャリアをつなぎ（働き方の多様性）、</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活かす（キャリアの多様性）</a:t>
            </a:r>
            <a:r>
              <a:rPr lang="ja-JP" altLang="en-US" sz="1600" dirty="0">
                <a:latin typeface="Meiryo UI" panose="020B0604030504040204" pitchFamily="50" charset="-128"/>
                <a:ea typeface="Meiryo UI" panose="020B0604030504040204" pitchFamily="50" charset="-128"/>
              </a:rPr>
              <a:t>制度や</a:t>
            </a:r>
            <a:r>
              <a:rPr lang="ja-JP" altLang="ja-JP" sz="1600" dirty="0">
                <a:latin typeface="Meiryo UI" panose="020B0604030504040204" pitchFamily="50" charset="-128"/>
                <a:ea typeface="Meiryo UI" panose="020B0604030504040204" pitchFamily="50" charset="-128"/>
              </a:rPr>
              <a:t>仕組みを整備</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solidFill>
                  <a:schemeClr val="tx1"/>
                </a:solidFill>
                <a:latin typeface="Meiryo UI" panose="020B0604030504040204" pitchFamily="50" charset="-128"/>
                <a:ea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rPr>
              <a:t>仕事と生活の両立には、一番近しい家庭内の協力が大きく影響</a:t>
            </a:r>
            <a:r>
              <a:rPr lang="ja-JP" altLang="en-US" sz="1600" dirty="0">
                <a:solidFill>
                  <a:schemeClr val="tx1"/>
                </a:solidFill>
                <a:latin typeface="Meiryo UI" panose="020B0604030504040204" pitchFamily="50" charset="-128"/>
                <a:ea typeface="Meiryo UI" panose="020B0604030504040204" pitchFamily="50" charset="-128"/>
              </a:rPr>
              <a:t>することから、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従業員の配偶者</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（社外含む）も同席し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育児・家事を夫婦</a:t>
            </a:r>
            <a:r>
              <a:rPr lang="ja-JP" altLang="en-US" sz="1600" dirty="0">
                <a:latin typeface="Meiryo UI" panose="020B0604030504040204" pitchFamily="50" charset="-128"/>
                <a:ea typeface="Meiryo UI" panose="020B0604030504040204" pitchFamily="50" charset="-128"/>
              </a:rPr>
              <a:t>や家族</a:t>
            </a:r>
            <a:r>
              <a:rPr lang="ja-JP" altLang="ja-JP" sz="1600" dirty="0">
                <a:latin typeface="Meiryo UI" panose="020B0604030504040204" pitchFamily="50" charset="-128"/>
                <a:ea typeface="Meiryo UI" panose="020B0604030504040204" pitchFamily="50" charset="-128"/>
              </a:rPr>
              <a:t>で協力することの重要性をお互いに実感し</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話し合う機会を</a:t>
            </a:r>
            <a:r>
              <a:rPr lang="ja-JP" altLang="en-US" sz="1600" dirty="0">
                <a:latin typeface="Meiryo UI" panose="020B0604030504040204" pitchFamily="50" charset="-128"/>
                <a:ea typeface="Meiryo UI" panose="020B0604030504040204" pitchFamily="50" charset="-128"/>
              </a:rPr>
              <a:t>企業が</a:t>
            </a:r>
            <a:r>
              <a:rPr lang="ja-JP" altLang="ja-JP" sz="1600" dirty="0">
                <a:latin typeface="Meiryo UI" panose="020B0604030504040204" pitchFamily="50" charset="-128"/>
                <a:ea typeface="Meiryo UI" panose="020B0604030504040204" pitchFamily="50" charset="-128"/>
              </a:rPr>
              <a:t>提供</a:t>
            </a:r>
            <a:r>
              <a:rPr lang="ja-JP" altLang="en-US" sz="1600" dirty="0">
                <a:latin typeface="Meiryo UI" panose="020B0604030504040204" pitchFamily="50" charset="-128"/>
                <a:ea typeface="Meiryo UI" panose="020B0604030504040204" pitchFamily="50" charset="-128"/>
              </a:rPr>
              <a:t>し、性差なく働く環境づくりをサポートする「両立支援セミナー」を</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年より実施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＜仕事と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生活の両立支援セミナーの目的＞</a:t>
            </a:r>
          </a:p>
          <a:p>
            <a:pPr marL="446088" indent="-250825">
              <a:lnSpc>
                <a:spcPts val="2500"/>
              </a:lnSpc>
              <a:spcBef>
                <a:spcPts val="0"/>
              </a:spcBef>
              <a:buFont typeface="+mj-ea"/>
              <a:buAutoNum type="circleNumDbPlain"/>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「復職後、仕事と育児を両立できるか不安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（母親）」、</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5263">
              <a:lnSpc>
                <a:spcPts val="2500"/>
              </a:lnSpc>
              <a:spcBef>
                <a:spcPts val="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「家事・育児に協力したいけど何をしていいかわからない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（父親）」といった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5263">
              <a:lnSpc>
                <a:spcPts val="25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仕事と育児の両立や育児自体に関する不安を解消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ts val="2500"/>
              </a:lnSpc>
              <a:spcBef>
                <a:spcPts val="600"/>
              </a:spcBef>
              <a:buFont typeface="+mj-ea"/>
              <a:buAutoNum type="circleNumDbPlain"/>
            </a:pPr>
            <a:r>
              <a:rPr lang="ja-JP" altLang="en-US" sz="1600" dirty="0">
                <a:solidFill>
                  <a:schemeClr val="tx1"/>
                </a:solidFill>
                <a:latin typeface="Meiryo UI" panose="020B0604030504040204" pitchFamily="50" charset="-128"/>
                <a:ea typeface="Meiryo UI" panose="020B0604030504040204" pitchFamily="50" charset="-128"/>
              </a:rPr>
              <a:t>家庭での考え方を尊重しつつ、</a:t>
            </a:r>
            <a:r>
              <a:rPr lang="ja-JP" altLang="en-US" sz="1600" dirty="0">
                <a:latin typeface="Meiryo UI" panose="020B0604030504040204" pitchFamily="50" charset="-128"/>
                <a:ea typeface="Meiryo UI" panose="020B0604030504040204" pitchFamily="50" charset="-128"/>
              </a:rPr>
              <a:t>家庭という「チーム」で</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どのように仕事と生活をマネジメントするかを パートナー</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と一緒に考える機会を提供し</a:t>
            </a:r>
            <a:r>
              <a:rPr lang="ja-JP" altLang="en-US" sz="1600" b="1" dirty="0">
                <a:solidFill>
                  <a:srgbClr val="C00000"/>
                </a:solidFill>
                <a:latin typeface="Meiryo UI" panose="020B0604030504040204" pitchFamily="50" charset="-128"/>
                <a:ea typeface="Meiryo UI" panose="020B0604030504040204" pitchFamily="50" charset="-128"/>
              </a:rPr>
              <a:t>仕事と生活の両立の一助</a:t>
            </a:r>
            <a:r>
              <a:rPr lang="ja-JP" altLang="en-US" sz="1600" dirty="0">
                <a:solidFill>
                  <a:schemeClr val="tx1"/>
                </a:solidFill>
                <a:latin typeface="Meiryo UI" panose="020B0604030504040204" pitchFamily="50" charset="-128"/>
                <a:ea typeface="Meiryo UI" panose="020B0604030504040204" pitchFamily="50" charset="-128"/>
              </a:rPr>
              <a:t>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2" name="Rectangle 23">
            <a:extLst>
              <a:ext uri="{FF2B5EF4-FFF2-40B4-BE49-F238E27FC236}">
                <a16:creationId xmlns:a16="http://schemas.microsoft.com/office/drawing/2014/main" id="{B38E99E8-AB77-420C-80CD-FF97BE0D82B3}"/>
              </a:ext>
            </a:extLst>
          </p:cNvPr>
          <p:cNvSpPr>
            <a:spLocks noChangeArrowheads="1"/>
          </p:cNvSpPr>
          <p:nvPr/>
        </p:nvSpPr>
        <p:spPr bwMode="auto">
          <a:xfrm>
            <a:off x="365761" y="1270535"/>
            <a:ext cx="9230626" cy="4960754"/>
          </a:xfrm>
          <a:prstGeom prst="roundRect">
            <a:avLst>
              <a:gd name="adj" fmla="val 5829"/>
            </a:avLst>
          </a:prstGeom>
          <a:noFill/>
          <a:ln w="19050">
            <a:solidFill>
              <a:srgbClr val="FF6600"/>
            </a:solidFill>
            <a:miter lim="800000"/>
            <a:headEnd/>
            <a:tailEnd/>
          </a:ln>
        </p:spPr>
        <p:txBody>
          <a:bodyPr wrap="none" anchor="ctr"/>
          <a:lstStyle/>
          <a:p>
            <a:endParaRPr lang="ja-JP" altLang="en-US" dirty="0">
              <a:latin typeface="Meriyo"/>
            </a:endParaRPr>
          </a:p>
        </p:txBody>
      </p:sp>
      <p:pic>
        <p:nvPicPr>
          <p:cNvPr id="14" name="図 13">
            <a:extLst>
              <a:ext uri="{FF2B5EF4-FFF2-40B4-BE49-F238E27FC236}">
                <a16:creationId xmlns:a16="http://schemas.microsoft.com/office/drawing/2014/main" id="{85A51D03-ED73-41C9-9791-2094391D9D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13385" y="4583172"/>
            <a:ext cx="2977196" cy="1372309"/>
          </a:xfrm>
          <a:prstGeom prst="rect">
            <a:avLst/>
          </a:prstGeom>
        </p:spPr>
      </p:pic>
      <p:sp>
        <p:nvSpPr>
          <p:cNvPr id="15" name="コンテンツ プレースホルダー 1">
            <a:extLst>
              <a:ext uri="{FF2B5EF4-FFF2-40B4-BE49-F238E27FC236}">
                <a16:creationId xmlns:a16="http://schemas.microsoft.com/office/drawing/2014/main" id="{0CA6AB64-34BA-4C9E-97CE-E7E8E7B2CF28}"/>
              </a:ext>
            </a:extLst>
          </p:cNvPr>
          <p:cNvSpPr txBox="1">
            <a:spLocks/>
          </p:cNvSpPr>
          <p:nvPr/>
        </p:nvSpPr>
        <p:spPr bwMode="auto">
          <a:xfrm>
            <a:off x="615419" y="1017974"/>
            <a:ext cx="2124514"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味の素株式会社</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5" name="タイトル 2">
            <a:extLst>
              <a:ext uri="{FF2B5EF4-FFF2-40B4-BE49-F238E27FC236}">
                <a16:creationId xmlns:a16="http://schemas.microsoft.com/office/drawing/2014/main" id="{9968FB0D-3DEC-08B6-5584-04F1539D3830}"/>
              </a:ext>
            </a:extLst>
          </p:cNvPr>
          <p:cNvSpPr txBox="1">
            <a:spLocks/>
          </p:cNvSpPr>
          <p:nvPr/>
        </p:nvSpPr>
        <p:spPr bwMode="auto">
          <a:xfrm>
            <a:off x="571197" y="31708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6-6</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企業における両親学級開催事例②</a:t>
            </a:r>
          </a:p>
        </p:txBody>
      </p:sp>
    </p:spTree>
    <p:extLst>
      <p:ext uri="{BB962C8B-B14F-4D97-AF65-F5344CB8AC3E}">
        <p14:creationId xmlns:p14="http://schemas.microsoft.com/office/powerpoint/2010/main" val="4096541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47</a:t>
            </a:fld>
            <a:endParaRPr lang="en-US" altLang="ja-JP" sz="1600" dirty="0"/>
          </a:p>
        </p:txBody>
      </p:sp>
      <p:sp>
        <p:nvSpPr>
          <p:cNvPr id="8" name="正方形/長方形 7"/>
          <p:cNvSpPr/>
          <p:nvPr/>
        </p:nvSpPr>
        <p:spPr>
          <a:xfrm>
            <a:off x="1452234" y="1508589"/>
            <a:ext cx="7854748" cy="503232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▶︎両親学級なんて大企業のはなし・・・ではない！</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・中小企業にはできない、従業員数が少なく出産の機会が少ない、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若い人がいないから必要ない・・・やらない理由、今すぐに必要ではない理由はあるものの、準備して</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いかないと</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取り残されるおそれが</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spc="-2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また、育休については法改正により</a:t>
            </a:r>
            <a:r>
              <a:rPr lang="ja-JP" altLang="en-US" sz="1400"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育児休業を取得しやすい雇用環境</a:t>
            </a:r>
            <a:endParaRPr lang="en-US" altLang="ja-JP" sz="1400"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の整備（研修、相談窓口設置等）など新たな取組などが企業に義務づけられる。</a:t>
            </a:r>
            <a:endParaRPr lang="en-US" altLang="ja-JP" sz="1400"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b="1"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spc="-2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対象者が少ない分、丁寧な対応も可能。</a:t>
            </a:r>
            <a:r>
              <a:rPr lang="ja-JP" altLang="en-US" sz="1400" spc="-2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spc="-20" dirty="0">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▶︎複数の企業が合同で実施</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・個社での実施が難しければ、近隣企業や業界団体・地域の団体等が主催の</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複数社合同で</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実施するという方法も。</a:t>
            </a:r>
            <a:b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buClr>
                <a:schemeClr val="tx1">
                  <a:lumMod val="95000"/>
                  <a:lumOff val="5000"/>
                </a:schemeClr>
              </a:buCl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▶︎国・自治体の</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助成金等の制度を確認</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・育休を取得しやすい職場づくりのための研修等を実施し、男性が育休を取得することで、国・自治体等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から助成金が支給される場合あり。企業の負担軽減の</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制度を調べて積極的に利用しましょう！</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▶︎取組実施もさることながら、</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企業が従業員のことを考えている姿勢を内外に示すことも重要</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・従業員のワーク・ライフ・バランスに配慮した取組を進めること、こういったことを企業が考えていることを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従業員や外部に示すことで、</a:t>
            </a:r>
            <a:r>
              <a:rPr lang="ja-JP" altLang="en-US"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従業員の満足度向上、定着率向上、人材確保などにつながる！</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477798" y="1078712"/>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中小企業が両親学級を開催するためのポイント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2">
            <a:extLst>
              <a:ext uri="{FF2B5EF4-FFF2-40B4-BE49-F238E27FC236}">
                <a16:creationId xmlns:a16="http://schemas.microsoft.com/office/drawing/2014/main" id="{BCABCF72-FA10-5436-DA38-9E0C668D6715}"/>
              </a:ext>
            </a:extLst>
          </p:cNvPr>
          <p:cNvSpPr txBox="1">
            <a:spLocks/>
          </p:cNvSpPr>
          <p:nvPr/>
        </p:nvSpPr>
        <p:spPr bwMode="auto">
          <a:xfrm>
            <a:off x="571197" y="31708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6-7</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中小企業における両親学級のススメ</a:t>
            </a:r>
          </a:p>
        </p:txBody>
      </p:sp>
      <p:grpSp>
        <p:nvGrpSpPr>
          <p:cNvPr id="6" name="グループ化 5">
            <a:extLst>
              <a:ext uri="{FF2B5EF4-FFF2-40B4-BE49-F238E27FC236}">
                <a16:creationId xmlns:a16="http://schemas.microsoft.com/office/drawing/2014/main" id="{0782B4AD-3A45-0FFF-E22A-3A59F0E7C79C}"/>
              </a:ext>
            </a:extLst>
          </p:cNvPr>
          <p:cNvGrpSpPr/>
          <p:nvPr/>
        </p:nvGrpSpPr>
        <p:grpSpPr>
          <a:xfrm>
            <a:off x="397733" y="1025549"/>
            <a:ext cx="1054501" cy="906546"/>
            <a:chOff x="1437687" y="794391"/>
            <a:chExt cx="1456033" cy="1211738"/>
          </a:xfrm>
        </p:grpSpPr>
        <p:sp>
          <p:nvSpPr>
            <p:cNvPr id="7" name="角丸四角形 6">
              <a:extLst>
                <a:ext uri="{FF2B5EF4-FFF2-40B4-BE49-F238E27FC236}">
                  <a16:creationId xmlns:a16="http://schemas.microsoft.com/office/drawing/2014/main" id="{CAE3F7A7-F767-74C5-5D9A-790A46CBC17B}"/>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ダイアグラム&#10;&#10;自動的に生成された説明">
              <a:extLst>
                <a:ext uri="{FF2B5EF4-FFF2-40B4-BE49-F238E27FC236}">
                  <a16:creationId xmlns:a16="http://schemas.microsoft.com/office/drawing/2014/main" id="{6F6B5152-43DB-B3BD-7C2D-CDB51B1BE6C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0" name="図 9" descr="図形&#10;&#10;中程度の精度で自動的に生成された説明">
              <a:extLst>
                <a:ext uri="{FF2B5EF4-FFF2-40B4-BE49-F238E27FC236}">
                  <a16:creationId xmlns:a16="http://schemas.microsoft.com/office/drawing/2014/main" id="{7586072A-D9DA-801F-A686-EC8F26F7377C}"/>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3238904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46CD910-38D5-0A84-8F07-F06C2798A596}"/>
              </a:ext>
            </a:extLst>
          </p:cNvPr>
          <p:cNvSpPr>
            <a:spLocks noGrp="1"/>
          </p:cNvSpPr>
          <p:nvPr>
            <p:ph type="sldNum" sz="quarter" idx="11"/>
          </p:nvPr>
        </p:nvSpPr>
        <p:spPr/>
        <p:txBody>
          <a:bodyPr/>
          <a:lstStyle/>
          <a:p>
            <a:pPr>
              <a:defRPr/>
            </a:pPr>
            <a:fld id="{E272C5AB-C05E-492A-A3C4-3B48F3F2192C}" type="slidenum">
              <a:rPr lang="ja-JP" altLang="en-US" smtClean="0"/>
              <a:pPr>
                <a:defRPr/>
              </a:pPr>
              <a:t>48</a:t>
            </a:fld>
            <a:endParaRPr lang="en-US" altLang="ja-JP" dirty="0"/>
          </a:p>
        </p:txBody>
      </p:sp>
      <p:sp>
        <p:nvSpPr>
          <p:cNvPr id="6" name="タイトル 2">
            <a:extLst>
              <a:ext uri="{FF2B5EF4-FFF2-40B4-BE49-F238E27FC236}">
                <a16:creationId xmlns:a16="http://schemas.microsoft.com/office/drawing/2014/main" id="{262F3D7A-BE80-D7D6-B1A2-41752C5C2DBA}"/>
              </a:ext>
            </a:extLst>
          </p:cNvPr>
          <p:cNvSpPr txBox="1">
            <a:spLocks/>
          </p:cNvSpPr>
          <p:nvPr/>
        </p:nvSpPr>
        <p:spPr bwMode="auto">
          <a:xfrm>
            <a:off x="571197" y="317082"/>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6-8</a:t>
            </a:r>
            <a:r>
              <a:rPr lang="ja-JP" altLang="en-US" sz="2400" dirty="0">
                <a:latin typeface="Meiryo" panose="020B0604030504040204" pitchFamily="34" charset="-128"/>
                <a:ea typeface="Meiryo" panose="020B0604030504040204" pitchFamily="34" charset="-128"/>
              </a:rPr>
              <a:t>　</a:t>
            </a:r>
            <a:r>
              <a:rPr lang="en-US" altLang="ja-JP" sz="2400" dirty="0">
                <a:latin typeface="Meiryo" panose="020B0604030504040204" pitchFamily="34" charset="-128"/>
                <a:ea typeface="Meiryo" panose="020B0604030504040204" pitchFamily="34" charset="-128"/>
              </a:rPr>
              <a:t> </a:t>
            </a:r>
            <a:r>
              <a:rPr lang="ja-JP" altLang="en-US" sz="2400" dirty="0">
                <a:solidFill>
                  <a:schemeClr val="tx1"/>
                </a:solidFill>
                <a:latin typeface="Meiryo" panose="020B0604030504040204" pitchFamily="34" charset="-128"/>
                <a:ea typeface="Meiryo" panose="020B0604030504040204" pitchFamily="34" charset="-128"/>
              </a:rPr>
              <a:t>両親学級を開催してみよう</a:t>
            </a:r>
          </a:p>
        </p:txBody>
      </p:sp>
      <p:sp>
        <p:nvSpPr>
          <p:cNvPr id="7" name="テキスト ボックス 6">
            <a:extLst>
              <a:ext uri="{FF2B5EF4-FFF2-40B4-BE49-F238E27FC236}">
                <a16:creationId xmlns:a16="http://schemas.microsoft.com/office/drawing/2014/main" id="{10915250-F752-C4DC-AAF0-09D33B5B030A}"/>
              </a:ext>
            </a:extLst>
          </p:cNvPr>
          <p:cNvSpPr txBox="1"/>
          <p:nvPr/>
        </p:nvSpPr>
        <p:spPr>
          <a:xfrm>
            <a:off x="1477798" y="1053423"/>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「企業版両親学級開催マニュアル」をご活用ください！</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64D9AD27-9D19-C296-6171-0ECB2D399ED0}"/>
              </a:ext>
            </a:extLst>
          </p:cNvPr>
          <p:cNvGrpSpPr/>
          <p:nvPr/>
        </p:nvGrpSpPr>
        <p:grpSpPr>
          <a:xfrm>
            <a:off x="397733" y="1000260"/>
            <a:ext cx="1054501" cy="906546"/>
            <a:chOff x="1437687" y="794391"/>
            <a:chExt cx="1456033" cy="1211738"/>
          </a:xfrm>
        </p:grpSpPr>
        <p:sp>
          <p:nvSpPr>
            <p:cNvPr id="9" name="角丸四角形 6">
              <a:extLst>
                <a:ext uri="{FF2B5EF4-FFF2-40B4-BE49-F238E27FC236}">
                  <a16:creationId xmlns:a16="http://schemas.microsoft.com/office/drawing/2014/main" id="{3736FC62-22B4-620A-381E-9E3FA1C2E100}"/>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descr="ダイアグラム&#10;&#10;自動的に生成された説明">
              <a:extLst>
                <a:ext uri="{FF2B5EF4-FFF2-40B4-BE49-F238E27FC236}">
                  <a16:creationId xmlns:a16="http://schemas.microsoft.com/office/drawing/2014/main" id="{A7C8FEC9-2780-F841-C113-2E75DD9A4E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1" name="図 10" descr="図形&#10;&#10;中程度の精度で自動的に生成された説明">
              <a:extLst>
                <a:ext uri="{FF2B5EF4-FFF2-40B4-BE49-F238E27FC236}">
                  <a16:creationId xmlns:a16="http://schemas.microsoft.com/office/drawing/2014/main" id="{6DB35918-A97F-65B2-7C60-9633932B7E58}"/>
                </a:ext>
              </a:extLst>
            </p:cNvPr>
            <p:cNvPicPr>
              <a:picLocks noChangeAspect="1"/>
            </p:cNvPicPr>
            <p:nvPr/>
          </p:nvPicPr>
          <p:blipFill>
            <a:blip r:embed="rId5"/>
            <a:stretch>
              <a:fillRect/>
            </a:stretch>
          </p:blipFill>
          <p:spPr>
            <a:xfrm>
              <a:off x="1437687" y="911700"/>
              <a:ext cx="1280107" cy="343909"/>
            </a:xfrm>
            <a:prstGeom prst="rect">
              <a:avLst/>
            </a:prstGeom>
          </p:spPr>
        </p:pic>
      </p:grpSp>
      <p:pic>
        <p:nvPicPr>
          <p:cNvPr id="15" name="図 14">
            <a:extLst>
              <a:ext uri="{FF2B5EF4-FFF2-40B4-BE49-F238E27FC236}">
                <a16:creationId xmlns:a16="http://schemas.microsoft.com/office/drawing/2014/main" id="{DA14778D-DF6A-A580-ACF3-A7355FF5E520}"/>
              </a:ext>
            </a:extLst>
          </p:cNvPr>
          <p:cNvPicPr>
            <a:picLocks noChangeAspect="1"/>
          </p:cNvPicPr>
          <p:nvPr/>
        </p:nvPicPr>
        <p:blipFill>
          <a:blip r:embed="rId6"/>
          <a:stretch>
            <a:fillRect/>
          </a:stretch>
        </p:blipFill>
        <p:spPr>
          <a:xfrm>
            <a:off x="6550779" y="2383607"/>
            <a:ext cx="1038962" cy="1465028"/>
          </a:xfrm>
          <a:prstGeom prst="rect">
            <a:avLst/>
          </a:prstGeom>
          <a:ln>
            <a:solidFill>
              <a:schemeClr val="bg1">
                <a:lumMod val="75000"/>
              </a:schemeClr>
            </a:solidFill>
          </a:ln>
        </p:spPr>
      </p:pic>
      <p:sp>
        <p:nvSpPr>
          <p:cNvPr id="18" name="正方形/長方形 17">
            <a:extLst>
              <a:ext uri="{FF2B5EF4-FFF2-40B4-BE49-F238E27FC236}">
                <a16:creationId xmlns:a16="http://schemas.microsoft.com/office/drawing/2014/main" id="{79811366-87C5-5E6C-39A0-412C2A53BAD2}"/>
              </a:ext>
            </a:extLst>
          </p:cNvPr>
          <p:cNvSpPr/>
          <p:nvPr/>
        </p:nvSpPr>
        <p:spPr>
          <a:xfrm>
            <a:off x="1731444" y="2487640"/>
            <a:ext cx="4089627" cy="176807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2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企業版両親学級の意義・目的</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企業版両親学級で伝えるべき大事なポイント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企業版両親学級開催の手順</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資料編</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3">
            <a:extLst>
              <a:ext uri="{FF2B5EF4-FFF2-40B4-BE49-F238E27FC236}">
                <a16:creationId xmlns:a16="http://schemas.microsoft.com/office/drawing/2014/main" id="{5596CCB0-D5B9-0BF9-CF52-4EA535D14DC9}"/>
              </a:ext>
            </a:extLst>
          </p:cNvPr>
          <p:cNvSpPr>
            <a:spLocks noChangeArrowheads="1"/>
          </p:cNvSpPr>
          <p:nvPr/>
        </p:nvSpPr>
        <p:spPr bwMode="auto">
          <a:xfrm>
            <a:off x="1324823" y="2299935"/>
            <a:ext cx="8250787" cy="1637336"/>
          </a:xfrm>
          <a:prstGeom prst="roundRect">
            <a:avLst>
              <a:gd name="adj" fmla="val 17030"/>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7" name="四角形: 角を丸くする 16">
            <a:extLst>
              <a:ext uri="{FF2B5EF4-FFF2-40B4-BE49-F238E27FC236}">
                <a16:creationId xmlns:a16="http://schemas.microsoft.com/office/drawing/2014/main" id="{8DA20E04-4079-9FA7-F52D-B70FB5BCEFAB}"/>
              </a:ext>
            </a:extLst>
          </p:cNvPr>
          <p:cNvSpPr/>
          <p:nvPr/>
        </p:nvSpPr>
        <p:spPr>
          <a:xfrm>
            <a:off x="1731444" y="2109939"/>
            <a:ext cx="2928368"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マニュアル内容</a:t>
            </a:r>
            <a:endParaRPr kumimoji="1" lang="ja-JP" altLang="en-US" sz="1600" dirty="0">
              <a:latin typeface="Meiryo UI" panose="020B0604030504040204" pitchFamily="50" charset="-128"/>
              <a:ea typeface="Meiryo UI" panose="020B0604030504040204" pitchFamily="50" charset="-128"/>
            </a:endParaRPr>
          </a:p>
        </p:txBody>
      </p:sp>
      <p:sp>
        <p:nvSpPr>
          <p:cNvPr id="21" name="コンテンツ プレースホルダー 1">
            <a:extLst>
              <a:ext uri="{FF2B5EF4-FFF2-40B4-BE49-F238E27FC236}">
                <a16:creationId xmlns:a16="http://schemas.microsoft.com/office/drawing/2014/main" id="{50B5E79F-5B91-5761-7B61-1BF387219AF9}"/>
              </a:ext>
            </a:extLst>
          </p:cNvPr>
          <p:cNvSpPr txBox="1">
            <a:spLocks/>
          </p:cNvSpPr>
          <p:nvPr/>
        </p:nvSpPr>
        <p:spPr bwMode="auto">
          <a:xfrm>
            <a:off x="1794145" y="1449795"/>
            <a:ext cx="7616555" cy="63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600" dirty="0">
                <a:latin typeface="Meiryo UI" panose="020B0604030504040204" pitchFamily="50" charset="-128"/>
                <a:ea typeface="Meiryo UI" panose="020B0604030504040204" pitchFamily="50" charset="-128"/>
              </a:rPr>
              <a:t>イクメンプロジェクトでは、「企業版両親学級開催マニュアル」を作成・公表しています。</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ぜひマニュアルを参考に、両親学級の開催を検討してみてください。</a:t>
            </a:r>
            <a:endParaRPr lang="ja-JP" altLang="en-US" sz="1600" dirty="0"/>
          </a:p>
        </p:txBody>
      </p:sp>
      <p:sp>
        <p:nvSpPr>
          <p:cNvPr id="22" name="テキスト ボックス 21">
            <a:extLst>
              <a:ext uri="{FF2B5EF4-FFF2-40B4-BE49-F238E27FC236}">
                <a16:creationId xmlns:a16="http://schemas.microsoft.com/office/drawing/2014/main" id="{BB16781D-E289-3098-5E03-1ED83632552F}"/>
              </a:ext>
            </a:extLst>
          </p:cNvPr>
          <p:cNvSpPr txBox="1"/>
          <p:nvPr/>
        </p:nvSpPr>
        <p:spPr>
          <a:xfrm>
            <a:off x="1477798" y="4170061"/>
            <a:ext cx="7742402"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「企業版両親学級オンラインセミナー」のアーカイブを公開しています！</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a:extLst>
              <a:ext uri="{FF2B5EF4-FFF2-40B4-BE49-F238E27FC236}">
                <a16:creationId xmlns:a16="http://schemas.microsoft.com/office/drawing/2014/main" id="{9CB6B0D8-C961-580C-D751-8EA6E23826B9}"/>
              </a:ext>
            </a:extLst>
          </p:cNvPr>
          <p:cNvGrpSpPr/>
          <p:nvPr/>
        </p:nvGrpSpPr>
        <p:grpSpPr>
          <a:xfrm>
            <a:off x="397733" y="4116898"/>
            <a:ext cx="1054501" cy="906546"/>
            <a:chOff x="1437687" y="794391"/>
            <a:chExt cx="1456033" cy="1211738"/>
          </a:xfrm>
        </p:grpSpPr>
        <p:sp>
          <p:nvSpPr>
            <p:cNvPr id="24" name="角丸四角形 6">
              <a:extLst>
                <a:ext uri="{FF2B5EF4-FFF2-40B4-BE49-F238E27FC236}">
                  <a16:creationId xmlns:a16="http://schemas.microsoft.com/office/drawing/2014/main" id="{1CA9DA18-56D9-2A14-AEA2-461C771EC613}"/>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descr="ダイアグラム&#10;&#10;自動的に生成された説明">
              <a:extLst>
                <a:ext uri="{FF2B5EF4-FFF2-40B4-BE49-F238E27FC236}">
                  <a16:creationId xmlns:a16="http://schemas.microsoft.com/office/drawing/2014/main" id="{554A3D0B-76A7-5BE9-D313-AFE147EEEF1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6" name="図 25" descr="図形&#10;&#10;中程度の精度で自動的に生成された説明">
              <a:extLst>
                <a:ext uri="{FF2B5EF4-FFF2-40B4-BE49-F238E27FC236}">
                  <a16:creationId xmlns:a16="http://schemas.microsoft.com/office/drawing/2014/main" id="{800FD1D3-3E40-7DCB-7B10-4CA0B3BCC82A}"/>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7" name="コンテンツ プレースホルダー 1">
            <a:extLst>
              <a:ext uri="{FF2B5EF4-FFF2-40B4-BE49-F238E27FC236}">
                <a16:creationId xmlns:a16="http://schemas.microsoft.com/office/drawing/2014/main" id="{7D4390FB-CA56-18AE-54F6-9DA712BE470E}"/>
              </a:ext>
            </a:extLst>
          </p:cNvPr>
          <p:cNvSpPr txBox="1">
            <a:spLocks/>
          </p:cNvSpPr>
          <p:nvPr/>
        </p:nvSpPr>
        <p:spPr bwMode="auto">
          <a:xfrm>
            <a:off x="1794144" y="4569454"/>
            <a:ext cx="7616555" cy="11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年１月にイクメンプロジェクトが開催した「企業版両親学級オンラインセミナー」の</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アーカイブ動画を公開しています。</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両親学級の開催が難しい場合は、</a:t>
            </a:r>
            <a:endParaRPr lang="en-US" altLang="ja-JP" sz="1600" dirty="0">
              <a:latin typeface="Meiryo UI" panose="020B0604030504040204" pitchFamily="50" charset="-128"/>
              <a:ea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rPr>
              <a:t>こちらの動画をご活用ください。</a:t>
            </a:r>
            <a:endParaRPr lang="ja-JP" altLang="en-US" sz="1600" dirty="0"/>
          </a:p>
        </p:txBody>
      </p:sp>
      <p:pic>
        <p:nvPicPr>
          <p:cNvPr id="13" name="図 12">
            <a:extLst>
              <a:ext uri="{FF2B5EF4-FFF2-40B4-BE49-F238E27FC236}">
                <a16:creationId xmlns:a16="http://schemas.microsoft.com/office/drawing/2014/main" id="{B78DD98D-C40F-2997-97B0-0974B6664BD6}"/>
              </a:ext>
            </a:extLst>
          </p:cNvPr>
          <p:cNvPicPr>
            <a:picLocks noChangeAspect="1"/>
          </p:cNvPicPr>
          <p:nvPr/>
        </p:nvPicPr>
        <p:blipFill>
          <a:blip r:embed="rId7"/>
          <a:stretch>
            <a:fillRect/>
          </a:stretch>
        </p:blipFill>
        <p:spPr>
          <a:xfrm>
            <a:off x="7802332" y="2371244"/>
            <a:ext cx="1514475" cy="1514475"/>
          </a:xfrm>
          <a:prstGeom prst="rect">
            <a:avLst/>
          </a:prstGeom>
        </p:spPr>
      </p:pic>
      <p:pic>
        <p:nvPicPr>
          <p:cNvPr id="14" name="図 13">
            <a:extLst>
              <a:ext uri="{FF2B5EF4-FFF2-40B4-BE49-F238E27FC236}">
                <a16:creationId xmlns:a16="http://schemas.microsoft.com/office/drawing/2014/main" id="{4F804EDF-CC87-54CA-2A7C-DC00072EEDAD}"/>
              </a:ext>
            </a:extLst>
          </p:cNvPr>
          <p:cNvPicPr>
            <a:picLocks noChangeAspect="1"/>
          </p:cNvPicPr>
          <p:nvPr/>
        </p:nvPicPr>
        <p:blipFill>
          <a:blip r:embed="rId8"/>
          <a:stretch>
            <a:fillRect/>
          </a:stretch>
        </p:blipFill>
        <p:spPr>
          <a:xfrm>
            <a:off x="7951928" y="4911804"/>
            <a:ext cx="1334685" cy="1334685"/>
          </a:xfrm>
          <a:prstGeom prst="rect">
            <a:avLst/>
          </a:prstGeom>
        </p:spPr>
      </p:pic>
      <p:pic>
        <p:nvPicPr>
          <p:cNvPr id="29" name="図 28">
            <a:extLst>
              <a:ext uri="{FF2B5EF4-FFF2-40B4-BE49-F238E27FC236}">
                <a16:creationId xmlns:a16="http://schemas.microsoft.com/office/drawing/2014/main" id="{F8CDCCBB-5264-06CF-EF44-3FADF7CF27C4}"/>
              </a:ext>
            </a:extLst>
          </p:cNvPr>
          <p:cNvPicPr>
            <a:picLocks noChangeAspect="1"/>
          </p:cNvPicPr>
          <p:nvPr/>
        </p:nvPicPr>
        <p:blipFill>
          <a:blip r:embed="rId9"/>
          <a:stretch>
            <a:fillRect/>
          </a:stretch>
        </p:blipFill>
        <p:spPr>
          <a:xfrm>
            <a:off x="5193101" y="4969564"/>
            <a:ext cx="2430811" cy="1189908"/>
          </a:xfrm>
          <a:prstGeom prst="rect">
            <a:avLst/>
          </a:prstGeom>
          <a:ln>
            <a:solidFill>
              <a:schemeClr val="tx1"/>
            </a:solidFill>
          </a:ln>
        </p:spPr>
      </p:pic>
    </p:spTree>
    <p:extLst>
      <p:ext uri="{BB962C8B-B14F-4D97-AF65-F5344CB8AC3E}">
        <p14:creationId xmlns:p14="http://schemas.microsoft.com/office/powerpoint/2010/main" val="357735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AED24C70-974C-E52F-3498-68F433A6C31B}"/>
              </a:ext>
            </a:extLst>
          </p:cNvPr>
          <p:cNvSpPr/>
          <p:nvPr/>
        </p:nvSpPr>
        <p:spPr>
          <a:xfrm>
            <a:off x="371731" y="5797496"/>
            <a:ext cx="3651735" cy="87677"/>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F4EE253-0D67-4438-746C-96DD2891138D}"/>
              </a:ext>
            </a:extLst>
          </p:cNvPr>
          <p:cNvSpPr/>
          <p:nvPr/>
        </p:nvSpPr>
        <p:spPr>
          <a:xfrm>
            <a:off x="371731" y="6042100"/>
            <a:ext cx="5477649" cy="128245"/>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46265" y="254819"/>
            <a:ext cx="8915400" cy="647700"/>
          </a:xfrm>
        </p:spPr>
        <p:txBody>
          <a:bodyPr/>
          <a:lstStyle/>
          <a:p>
            <a:r>
              <a:rPr lang="en-US" altLang="ja-JP" sz="2400" dirty="0">
                <a:latin typeface="Meiryo UI" panose="020B0604030504040204" pitchFamily="34" charset="-128"/>
                <a:ea typeface="Meiryo UI" panose="020B0604030504040204" pitchFamily="34" charset="-128"/>
              </a:rPr>
              <a:t>1-2     </a:t>
            </a:r>
            <a:r>
              <a:rPr lang="ja-JP" altLang="en-US" sz="2400" dirty="0">
                <a:solidFill>
                  <a:schemeClr val="tx1"/>
                </a:solidFill>
                <a:latin typeface="Meiryo UI" panose="020B0604030504040204" pitchFamily="34" charset="-128"/>
                <a:ea typeface="Meiryo UI" panose="020B0604030504040204" pitchFamily="34" charset="-128"/>
              </a:rPr>
              <a:t>男性の育児・家事に関する世代別の意識　</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4</a:t>
            </a:fld>
            <a:endParaRPr lang="en-US" altLang="ja-JP" sz="1600" dirty="0"/>
          </a:p>
        </p:txBody>
      </p:sp>
      <p:graphicFrame>
        <p:nvGraphicFramePr>
          <p:cNvPr id="5" name="グラフ 4">
            <a:extLst>
              <a:ext uri="{FF2B5EF4-FFF2-40B4-BE49-F238E27FC236}">
                <a16:creationId xmlns:a16="http://schemas.microsoft.com/office/drawing/2014/main" id="{E2DD7EB4-A3FF-4542-A7E3-4B133960BE60}"/>
              </a:ext>
            </a:extLst>
          </p:cNvPr>
          <p:cNvGraphicFramePr>
            <a:graphicFrameLocks/>
          </p:cNvGraphicFramePr>
          <p:nvPr/>
        </p:nvGraphicFramePr>
        <p:xfrm>
          <a:off x="309385" y="1323836"/>
          <a:ext cx="9287229" cy="440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BDD4339-D4F4-43A6-AE9D-9C64D654DFB1}"/>
              </a:ext>
            </a:extLst>
          </p:cNvPr>
          <p:cNvSpPr txBox="1"/>
          <p:nvPr/>
        </p:nvSpPr>
        <p:spPr>
          <a:xfrm>
            <a:off x="269342" y="5585571"/>
            <a:ext cx="5830436" cy="584775"/>
          </a:xfrm>
          <a:prstGeom prst="rect">
            <a:avLst/>
          </a:prstGeom>
          <a:noFill/>
        </p:spPr>
        <p:txBody>
          <a:bodyPr wrap="square" rtlCol="0">
            <a:spAutoFit/>
          </a:bodyPr>
          <a:lstStyle/>
          <a:p>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代の男性は、育児や家事に</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spc="-100">
                <a:latin typeface="Meiryo UI" panose="020B0604030504040204" pitchFamily="50" charset="-128"/>
                <a:ea typeface="Meiryo UI" panose="020B0604030504040204" pitchFamily="50" charset="-128"/>
                <a:cs typeface="Meiryo UI" panose="020B0604030504040204" pitchFamily="50" charset="-128"/>
              </a:rPr>
              <a:t>「</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妻も夫も同様に行う」「どちらかできる方がすればよい」と考える人が</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多い　　　</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CC9BD1B-60E6-45D7-B0F2-C2AEC4DBB8A9}"/>
              </a:ext>
            </a:extLst>
          </p:cNvPr>
          <p:cNvSpPr/>
          <p:nvPr/>
        </p:nvSpPr>
        <p:spPr>
          <a:xfrm>
            <a:off x="5988731" y="5276448"/>
            <a:ext cx="3780202" cy="239874"/>
          </a:xfrm>
          <a:prstGeom prst="rect">
            <a:avLst/>
          </a:prstGeom>
        </p:spPr>
        <p:txBody>
          <a:bodyPr wrap="non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内閣府「家族と地域における子育てに関する意識調査」（平成</a:t>
            </a:r>
            <a:r>
              <a:rPr kumimoji="0" lang="en-US" altLang="ja-JP" sz="900" dirty="0">
                <a:latin typeface="Meiryo UI" panose="020B0604030504040204" pitchFamily="50" charset="-128"/>
                <a:ea typeface="Meiryo UI" panose="020B0604030504040204" pitchFamily="50" charset="-128"/>
              </a:rPr>
              <a:t>25</a:t>
            </a:r>
            <a:r>
              <a:rPr kumimoji="0" lang="ja-JP" altLang="en-US" sz="900" dirty="0">
                <a:latin typeface="Meiryo UI" panose="020B0604030504040204" pitchFamily="50" charset="-128"/>
                <a:ea typeface="Meiryo UI" panose="020B0604030504040204" pitchFamily="50" charset="-128"/>
              </a:rPr>
              <a:t>年）</a:t>
            </a:r>
            <a:endParaRPr kumimoji="0" lang="zh-TW" altLang="en-US" sz="9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0D43C9B7-9663-4FEB-A4FB-F763FE7F751C}"/>
              </a:ext>
            </a:extLst>
          </p:cNvPr>
          <p:cNvSpPr/>
          <p:nvPr/>
        </p:nvSpPr>
        <p:spPr>
          <a:xfrm>
            <a:off x="5210917" y="1136717"/>
            <a:ext cx="1494946" cy="2781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6DE8D8B-0635-4E6E-8454-268CD8FD21B0}"/>
              </a:ext>
            </a:extLst>
          </p:cNvPr>
          <p:cNvSpPr/>
          <p:nvPr/>
        </p:nvSpPr>
        <p:spPr>
          <a:xfrm>
            <a:off x="9357358" y="4271561"/>
            <a:ext cx="300082" cy="239874"/>
          </a:xfrm>
          <a:prstGeom prst="rect">
            <a:avLst/>
          </a:prstGeom>
        </p:spPr>
        <p:txBody>
          <a:bodyPr wrap="none" anchor="b">
            <a:spAutoFit/>
          </a:bodyPr>
          <a:lstStyle/>
          <a:p>
            <a:pPr algn="r">
              <a:lnSpc>
                <a:spcPct val="120000"/>
              </a:lnSpc>
            </a:pPr>
            <a:r>
              <a:rPr kumimoji="0" lang="ja-JP" altLang="en-US" sz="900" dirty="0">
                <a:latin typeface="Meiryo UI" panose="020B0604030504040204" pitchFamily="50" charset="-128"/>
                <a:ea typeface="Meiryo UI" panose="020B0604030504040204" pitchFamily="50" charset="-128"/>
              </a:rPr>
              <a:t>％</a:t>
            </a:r>
            <a:endParaRPr kumimoji="0" lang="zh-TW" altLang="en-US" sz="9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15D840C-4846-49D3-AF8C-EE269BB504FC}"/>
              </a:ext>
            </a:extLst>
          </p:cNvPr>
          <p:cNvSpPr/>
          <p:nvPr/>
        </p:nvSpPr>
        <p:spPr>
          <a:xfrm>
            <a:off x="5206182" y="1136717"/>
            <a:ext cx="140615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妻も夫も同様に行う</a:t>
            </a:r>
            <a:endParaRPr kumimoji="0" lang="zh-TW" altLang="en-US"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BE30C2-3942-44EE-86AE-CF804B60424C}"/>
              </a:ext>
            </a:extLst>
          </p:cNvPr>
          <p:cNvSpPr/>
          <p:nvPr/>
        </p:nvSpPr>
        <p:spPr>
          <a:xfrm>
            <a:off x="7088514" y="1179309"/>
            <a:ext cx="190308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どちらかできる方がすればよい</a:t>
            </a:r>
            <a:endParaRPr kumimoji="0" lang="zh-TW" altLang="en-US"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4CCB0C04-C5F6-41A6-B584-3EB25BB42AE1}"/>
              </a:ext>
            </a:extLst>
          </p:cNvPr>
          <p:cNvCxnSpPr>
            <a:cxnSpLocks/>
            <a:stCxn id="8" idx="2"/>
          </p:cNvCxnSpPr>
          <p:nvPr/>
        </p:nvCxnSpPr>
        <p:spPr>
          <a:xfrm flipH="1">
            <a:off x="5705064" y="1414872"/>
            <a:ext cx="253326" cy="1540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a:extLst>
              <a:ext uri="{FF2B5EF4-FFF2-40B4-BE49-F238E27FC236}">
                <a16:creationId xmlns:a16="http://schemas.microsoft.com/office/drawing/2014/main" id="{27BFB5BE-6833-432C-8B14-094F6158CB55}"/>
              </a:ext>
            </a:extLst>
          </p:cNvPr>
          <p:cNvCxnSpPr>
            <a:cxnSpLocks/>
          </p:cNvCxnSpPr>
          <p:nvPr/>
        </p:nvCxnSpPr>
        <p:spPr>
          <a:xfrm flipH="1">
            <a:off x="8225247" y="1460174"/>
            <a:ext cx="80705" cy="123053"/>
          </a:xfrm>
          <a:prstGeom prst="line">
            <a:avLst/>
          </a:prstGeom>
        </p:spPr>
        <p:style>
          <a:lnRef idx="2">
            <a:schemeClr val="accent4"/>
          </a:lnRef>
          <a:fillRef idx="0">
            <a:schemeClr val="accent4"/>
          </a:fillRef>
          <a:effectRef idx="1">
            <a:schemeClr val="accent4"/>
          </a:effectRef>
          <a:fontRef idx="minor">
            <a:schemeClr val="tx1"/>
          </a:fontRef>
        </p:style>
      </p:cxnSp>
      <p:sp>
        <p:nvSpPr>
          <p:cNvPr id="18" name="四角形: 角を丸くする 17">
            <a:extLst>
              <a:ext uri="{FF2B5EF4-FFF2-40B4-BE49-F238E27FC236}">
                <a16:creationId xmlns:a16="http://schemas.microsoft.com/office/drawing/2014/main" id="{F4E07EB1-A9E5-4255-B6E6-8BDF9A6D0E8A}"/>
              </a:ext>
            </a:extLst>
          </p:cNvPr>
          <p:cNvSpPr/>
          <p:nvPr/>
        </p:nvSpPr>
        <p:spPr>
          <a:xfrm>
            <a:off x="7026535" y="1162085"/>
            <a:ext cx="2027041" cy="28905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4">
            <a:extLst>
              <a:ext uri="{FF2B5EF4-FFF2-40B4-BE49-F238E27FC236}">
                <a16:creationId xmlns:a16="http://schemas.microsoft.com/office/drawing/2014/main" id="{3E1FCE41-CCDB-4319-9FF4-C24BE6F254E2}"/>
              </a:ext>
            </a:extLst>
          </p:cNvPr>
          <p:cNvSpPr/>
          <p:nvPr/>
        </p:nvSpPr>
        <p:spPr>
          <a:xfrm>
            <a:off x="223017" y="1068856"/>
            <a:ext cx="4889639" cy="330490"/>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a:solidFill>
                  <a:prstClr val="black">
                    <a:lumMod val="75000"/>
                    <a:lumOff val="25000"/>
                  </a:prstClr>
                </a:solidFill>
                <a:latin typeface="ＭＳ Ｐゴシック" panose="020B0600070205080204" pitchFamily="50" charset="-128"/>
                <a:ea typeface="ＭＳ Ｐゴシック" panose="020B0600070205080204" pitchFamily="50" charset="-128"/>
              </a:rPr>
              <a:t>「育児</a:t>
            </a: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や家事は誰の役割だと思うか」世代別・男性の回答</a:t>
            </a:r>
          </a:p>
        </p:txBody>
      </p:sp>
      <p:sp>
        <p:nvSpPr>
          <p:cNvPr id="10" name="テキスト ボックス 9">
            <a:extLst>
              <a:ext uri="{FF2B5EF4-FFF2-40B4-BE49-F238E27FC236}">
                <a16:creationId xmlns:a16="http://schemas.microsoft.com/office/drawing/2014/main" id="{9A14DCAC-CFBB-F080-AEC4-92B24DB9B601}"/>
              </a:ext>
            </a:extLst>
          </p:cNvPr>
          <p:cNvSpPr txBox="1"/>
          <p:nvPr/>
        </p:nvSpPr>
        <p:spPr>
          <a:xfrm>
            <a:off x="6462334" y="5792469"/>
            <a:ext cx="3231561" cy="369332"/>
          </a:xfrm>
          <a:prstGeom prst="rect">
            <a:avLst/>
          </a:prstGeom>
          <a:noFill/>
        </p:spPr>
        <p:txBody>
          <a:bodyPr wrap="square">
            <a:spAutoFit/>
          </a:bodyPr>
          <a:lstStyle/>
          <a:p>
            <a:r>
              <a:rPr lang="ja-JP" altLang="en-US" sz="1800" b="1" spc="-100">
                <a:solidFill>
                  <a:srgbClr val="C00000"/>
                </a:solidFill>
                <a:latin typeface="Meiryo UI" panose="020B0604030504040204" pitchFamily="50" charset="-128"/>
                <a:ea typeface="Meiryo UI" panose="020B0604030504040204" pitchFamily="50" charset="-128"/>
                <a:cs typeface="Meiryo UI" panose="020B0604030504040204" pitchFamily="50" charset="-128"/>
              </a:rPr>
              <a:t>　世代間に意識のギャップがある　</a:t>
            </a:r>
            <a:endParaRPr lang="ja-JP" altLang="en-US" sz="1800">
              <a:solidFill>
                <a:srgbClr val="C00000"/>
              </a:solidFill>
            </a:endParaRPr>
          </a:p>
        </p:txBody>
      </p:sp>
      <p:grpSp>
        <p:nvGrpSpPr>
          <p:cNvPr id="11" name="グループ化 10">
            <a:extLst>
              <a:ext uri="{FF2B5EF4-FFF2-40B4-BE49-F238E27FC236}">
                <a16:creationId xmlns:a16="http://schemas.microsoft.com/office/drawing/2014/main" id="{62A8451C-1DAA-314F-61B9-D22E0ED2CA4B}"/>
              </a:ext>
            </a:extLst>
          </p:cNvPr>
          <p:cNvGrpSpPr/>
          <p:nvPr/>
        </p:nvGrpSpPr>
        <p:grpSpPr>
          <a:xfrm>
            <a:off x="5994041" y="5835311"/>
            <a:ext cx="546659" cy="283648"/>
            <a:chOff x="3834492" y="6554518"/>
            <a:chExt cx="546659" cy="283648"/>
          </a:xfrm>
        </p:grpSpPr>
        <p:sp>
          <p:nvSpPr>
            <p:cNvPr id="13" name="山形 12">
              <a:extLst>
                <a:ext uri="{FF2B5EF4-FFF2-40B4-BE49-F238E27FC236}">
                  <a16:creationId xmlns:a16="http://schemas.microsoft.com/office/drawing/2014/main" id="{11C3E0CE-BCE1-738D-D7FC-3D14AF8CB451}"/>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山形 13">
              <a:extLst>
                <a:ext uri="{FF2B5EF4-FFF2-40B4-BE49-F238E27FC236}">
                  <a16:creationId xmlns:a16="http://schemas.microsoft.com/office/drawing/2014/main" id="{4E48D8C9-664E-4F15-BD39-79A1BF691663}"/>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山形 19">
              <a:extLst>
                <a:ext uri="{FF2B5EF4-FFF2-40B4-BE49-F238E27FC236}">
                  <a16:creationId xmlns:a16="http://schemas.microsoft.com/office/drawing/2014/main" id="{4542FA27-1F0A-9F03-BB21-5E4619A7C5A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909530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292872" cy="360362"/>
          </a:xfrm>
        </p:spPr>
        <p:txBody>
          <a:bodyPr/>
          <a:lstStyle/>
          <a:p>
            <a:pPr>
              <a:defRPr/>
            </a:pPr>
            <a:fld id="{E998A1A3-FEA1-4990-8247-73F0C5D4C06C}" type="slidenum">
              <a:rPr lang="ja-JP" altLang="en-US" sz="1600" smtClean="0"/>
              <a:pPr>
                <a:defRPr/>
              </a:pPr>
              <a:t>49</a:t>
            </a:fld>
            <a:endParaRPr lang="en-US" altLang="ja-JP" sz="1600" dirty="0"/>
          </a:p>
        </p:txBody>
      </p:sp>
      <p:sp>
        <p:nvSpPr>
          <p:cNvPr id="2" name="タイトル 1">
            <a:extLst>
              <a:ext uri="{FF2B5EF4-FFF2-40B4-BE49-F238E27FC236}">
                <a16:creationId xmlns:a16="http://schemas.microsoft.com/office/drawing/2014/main" id="{634D0E13-A1BA-06E4-5F5B-2323E73E12A2}"/>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kumimoji="1" lang="ja-JP" altLang="en-US" sz="2800" b="1" spc="300">
                <a:solidFill>
                  <a:schemeClr val="bg1"/>
                </a:solidFill>
                <a:latin typeface="Meiryo" panose="020B0604030504040204" pitchFamily="34" charset="-128"/>
                <a:ea typeface="Meiryo" panose="020B0604030504040204" pitchFamily="34" charset="-128"/>
              </a:rPr>
              <a:t>みんなで考えて</a:t>
            </a:r>
            <a:r>
              <a:rPr lang="ja-JP" altLang="en-US" sz="2800" b="1" spc="300">
                <a:solidFill>
                  <a:schemeClr val="bg1"/>
                </a:solidFill>
                <a:latin typeface="Meiryo" panose="020B0604030504040204" pitchFamily="34" charset="-128"/>
                <a:ea typeface="Meiryo" panose="020B0604030504040204" pitchFamily="34" charset="-128"/>
              </a:rPr>
              <a:t>み</a:t>
            </a:r>
            <a:r>
              <a:rPr kumimoji="1" lang="ja-JP" altLang="en-US" sz="2800" b="1" spc="300">
                <a:solidFill>
                  <a:schemeClr val="bg1"/>
                </a:solidFill>
                <a:latin typeface="Meiryo" panose="020B0604030504040204" pitchFamily="34" charset="-128"/>
                <a:ea typeface="Meiryo" panose="020B0604030504040204" pitchFamily="34" charset="-128"/>
              </a:rPr>
              <a:t>よう</a:t>
            </a:r>
            <a:endParaRPr lang="ja-JP" altLang="en-US" sz="2600" b="1" spc="30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9B3505B8-1B27-2724-B3C2-205B0F12EF41}"/>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A5C1F2E-D814-A727-A6B4-EB0FF6324C83}"/>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第七章　</a:t>
            </a:r>
            <a:endParaRPr lang="ja-JP" altLang="en-US" sz="2058" b="1">
              <a:solidFill>
                <a:srgbClr val="C000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45578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495300" y="1222375"/>
            <a:ext cx="8928100" cy="4606925"/>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仕事と育児の両立のためには、良好な職場環境が必要です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以下の事項について考え、自らの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職場環境を改善するために、何ができるか、考えてみましょう！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▶︎今の職場の現状と問題点は？</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は取れていますか？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長時間労働、深夜残業が常態化</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していませんか？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特定の人に偏っていませんか？</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▶︎職場の問題点をどうしたら改善できると思いますか？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コミュニケーション</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労働時間</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業務の属人化</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76945" y="333375"/>
            <a:ext cx="9410700" cy="647700"/>
          </a:xfrm>
        </p:spPr>
        <p:txBody>
          <a:bodyPr/>
          <a:lstStyle/>
          <a:p>
            <a:r>
              <a:rPr lang="en-US" altLang="ja-JP" sz="2400" dirty="0">
                <a:latin typeface="Meiryo" panose="020B0604030504040204" pitchFamily="34" charset="-128"/>
                <a:ea typeface="Meiryo" panose="020B0604030504040204" pitchFamily="34" charset="-128"/>
              </a:rPr>
              <a:t>7-1    </a:t>
            </a:r>
            <a:r>
              <a:rPr kumimoji="1" lang="ja-JP" altLang="en-US" sz="2400">
                <a:solidFill>
                  <a:schemeClr val="tx1"/>
                </a:solidFill>
                <a:latin typeface="Meiryo" panose="020B0604030504040204" pitchFamily="34" charset="-128"/>
                <a:ea typeface="Meiryo" panose="020B0604030504040204" pitchFamily="34" charset="-128"/>
              </a:rPr>
              <a:t>職場</a:t>
            </a:r>
            <a:r>
              <a:rPr kumimoji="1" lang="ja-JP" altLang="en-US" sz="2400" dirty="0">
                <a:solidFill>
                  <a:schemeClr val="tx1"/>
                </a:solidFill>
                <a:latin typeface="Meiryo" panose="020B0604030504040204" pitchFamily="34" charset="-128"/>
                <a:ea typeface="Meiryo" panose="020B0604030504040204" pitchFamily="34" charset="-128"/>
              </a:rPr>
              <a:t>環境の改善について考えてみましょう①</a:t>
            </a: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50</a:t>
            </a:fld>
            <a:endParaRPr lang="en-US" altLang="ja-JP" sz="1600" dirty="0"/>
          </a:p>
        </p:txBody>
      </p:sp>
    </p:spTree>
    <p:extLst>
      <p:ext uri="{BB962C8B-B14F-4D97-AF65-F5344CB8AC3E}">
        <p14:creationId xmlns:p14="http://schemas.microsoft.com/office/powerpoint/2010/main" val="2226904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51</a:t>
            </a:fld>
            <a:endParaRPr lang="en-US" altLang="ja-JP" sz="1600" dirty="0"/>
          </a:p>
        </p:txBody>
      </p:sp>
      <p:sp>
        <p:nvSpPr>
          <p:cNvPr id="5" name="コンテンツ プレースホルダー 1"/>
          <p:cNvSpPr txBox="1">
            <a:spLocks/>
          </p:cNvSpPr>
          <p:nvPr/>
        </p:nvSpPr>
        <p:spPr bwMode="auto">
          <a:xfrm>
            <a:off x="698500" y="11964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1200"/>
              </a:spcBef>
            </a:pPr>
            <a:r>
              <a:rPr lang="ja-JP" altLang="en-US" sz="1800" b="1">
                <a:latin typeface="Meiryo UI" panose="020B0604030504040204" pitchFamily="50" charset="-128"/>
                <a:ea typeface="Meiryo UI" panose="020B0604030504040204" pitchFamily="50" charset="-128"/>
                <a:cs typeface="Meiryo UI" panose="020B0604030504040204" pitchFamily="50" charset="-128"/>
              </a:rPr>
              <a:t>▶︎今</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の職場の現状と問題点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1200"/>
              </a:spcBef>
            </a:pPr>
            <a:r>
              <a:rPr lang="ja-JP" altLang="en-US" sz="1800" b="1">
                <a:latin typeface="Meiryo UI" panose="020B0604030504040204" pitchFamily="50" charset="-128"/>
                <a:ea typeface="Meiryo UI" panose="020B0604030504040204" pitchFamily="50" charset="-128"/>
                <a:cs typeface="Meiryo UI" panose="020B0604030504040204" pitchFamily="50" charset="-128"/>
              </a:rPr>
              <a:t>▶︎職場</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の問題点の改善策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2">
            <a:extLst>
              <a:ext uri="{FF2B5EF4-FFF2-40B4-BE49-F238E27FC236}">
                <a16:creationId xmlns:a16="http://schemas.microsoft.com/office/drawing/2014/main" id="{082AC100-C5C8-DC4F-91D2-A42430D9DD6A}"/>
              </a:ext>
            </a:extLst>
          </p:cNvPr>
          <p:cNvSpPr>
            <a:spLocks noGrp="1"/>
          </p:cNvSpPr>
          <p:nvPr>
            <p:ph type="title"/>
          </p:nvPr>
        </p:nvSpPr>
        <p:spPr>
          <a:xfrm>
            <a:off x="576945" y="333375"/>
            <a:ext cx="9410700" cy="647700"/>
          </a:xfrm>
        </p:spPr>
        <p:txBody>
          <a:bodyPr/>
          <a:lstStyle/>
          <a:p>
            <a:r>
              <a:rPr lang="en-US" altLang="ja-JP" sz="2400" dirty="0">
                <a:latin typeface="Meiryo" panose="020B0604030504040204" pitchFamily="34" charset="-128"/>
                <a:ea typeface="Meiryo" panose="020B0604030504040204" pitchFamily="34" charset="-128"/>
              </a:rPr>
              <a:t>7-2    </a:t>
            </a:r>
            <a:r>
              <a:rPr kumimoji="1" lang="ja-JP" altLang="en-US" sz="2400">
                <a:solidFill>
                  <a:schemeClr val="tx1"/>
                </a:solidFill>
                <a:latin typeface="Meiryo" panose="020B0604030504040204" pitchFamily="34" charset="-128"/>
                <a:ea typeface="Meiryo" panose="020B0604030504040204" pitchFamily="34" charset="-128"/>
              </a:rPr>
              <a:t>職場</a:t>
            </a:r>
            <a:r>
              <a:rPr kumimoji="1" lang="ja-JP" altLang="en-US" sz="2400" dirty="0">
                <a:solidFill>
                  <a:schemeClr val="tx1"/>
                </a:solidFill>
                <a:latin typeface="Meiryo" panose="020B0604030504040204" pitchFamily="34" charset="-128"/>
                <a:ea typeface="Meiryo" panose="020B0604030504040204" pitchFamily="34" charset="-128"/>
              </a:rPr>
              <a:t>環境の改善について</a:t>
            </a:r>
            <a:r>
              <a:rPr kumimoji="1" lang="ja-JP" altLang="en-US" sz="2400">
                <a:solidFill>
                  <a:schemeClr val="tx1"/>
                </a:solidFill>
                <a:latin typeface="Meiryo" panose="020B0604030504040204" pitchFamily="34" charset="-128"/>
                <a:ea typeface="Meiryo" panose="020B0604030504040204" pitchFamily="34" charset="-128"/>
              </a:rPr>
              <a:t>考えてみましょう②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703743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495300" y="1040074"/>
            <a:ext cx="9105900" cy="1962286"/>
          </a:xfrm>
        </p:spPr>
        <p:txBody>
          <a:bodyPr/>
          <a:lstStyle/>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あなたの所属する部署で、育児休業取得者が出ることになったとき・・・</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以下の事項について考え、育児休業取得をきっかけとして、自らの職場や組織を良くするために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育児休業取得者が、部署のリーダークラスだった場合／自分の同僚だった場合／後輩だった場合の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それぞれについて、考えてみましょう。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52</a:t>
            </a:fld>
            <a:endParaRPr lang="en-US" altLang="ja-JP" sz="1600" dirty="0"/>
          </a:p>
        </p:txBody>
      </p:sp>
      <p:sp>
        <p:nvSpPr>
          <p:cNvPr id="6" name="コンテンツ プレースホルダー 1"/>
          <p:cNvSpPr txBox="1">
            <a:spLocks/>
          </p:cNvSpPr>
          <p:nvPr/>
        </p:nvSpPr>
        <p:spPr bwMode="auto">
          <a:xfrm>
            <a:off x="698500" y="3072880"/>
            <a:ext cx="8712200" cy="120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1200"/>
              </a:spcBef>
            </a:pPr>
            <a:r>
              <a:rPr lang="ja-JP" altLang="en-US" sz="1800" b="1">
                <a:latin typeface="Meiryo UI" panose="020B0604030504040204" pitchFamily="50" charset="-128"/>
                <a:ea typeface="Meiryo UI" panose="020B0604030504040204" pitchFamily="50" charset="-128"/>
                <a:cs typeface="Meiryo UI" panose="020B0604030504040204" pitchFamily="50" charset="-128"/>
              </a:rPr>
              <a:t>▶︎チーム</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として、どのような対応が必要でしょうか？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95300" y="2996680"/>
            <a:ext cx="9105900" cy="31247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98500" y="34290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各人の業務の状況を把握するため、コミュニケーションをしっかりと取る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仕事を見える化（マニュアル化など）し、すべての人がすべての業務をできるようにする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2">
            <a:extLst>
              <a:ext uri="{FF2B5EF4-FFF2-40B4-BE49-F238E27FC236}">
                <a16:creationId xmlns:a16="http://schemas.microsoft.com/office/drawing/2014/main" id="{778F04AE-9476-4B41-D0BF-780ED5AC0BB9}"/>
              </a:ext>
            </a:extLst>
          </p:cNvPr>
          <p:cNvSpPr txBox="1">
            <a:spLocks/>
          </p:cNvSpPr>
          <p:nvPr/>
        </p:nvSpPr>
        <p:spPr bwMode="auto">
          <a:xfrm>
            <a:off x="576945" y="333375"/>
            <a:ext cx="941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7-3    </a:t>
            </a:r>
            <a:r>
              <a:rPr kumimoji="1" lang="ja-JP" altLang="en-US" sz="2400">
                <a:solidFill>
                  <a:schemeClr val="tx1"/>
                </a:solidFill>
                <a:latin typeface="Meiryo" panose="020B0604030504040204" pitchFamily="34" charset="-128"/>
                <a:ea typeface="Meiryo" panose="020B0604030504040204" pitchFamily="34" charset="-128"/>
              </a:rPr>
              <a:t>育児休業の取得について考えてみましょう①</a:t>
            </a:r>
            <a:endParaRPr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185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53</a:t>
            </a:fld>
            <a:endParaRPr lang="en-US" altLang="ja-JP" sz="1600" dirty="0"/>
          </a:p>
        </p:txBody>
      </p:sp>
      <p:sp>
        <p:nvSpPr>
          <p:cNvPr id="5" name="コンテンツ プレースホルダー 1"/>
          <p:cNvSpPr txBox="1">
            <a:spLocks/>
          </p:cNvSpPr>
          <p:nvPr/>
        </p:nvSpPr>
        <p:spPr bwMode="auto">
          <a:xfrm>
            <a:off x="698500" y="1129780"/>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1200"/>
              </a:spcBef>
            </a:pPr>
            <a:r>
              <a:rPr lang="ja-JP" altLang="en-US" sz="1800" b="1">
                <a:latin typeface="Meiryo UI" panose="020B0604030504040204" pitchFamily="50" charset="-128"/>
                <a:ea typeface="Meiryo UI" panose="020B0604030504040204" pitchFamily="50" charset="-128"/>
                <a:cs typeface="Meiryo UI" panose="020B0604030504040204" pitchFamily="50" charset="-128"/>
              </a:rPr>
              <a:t>▶︎あなた</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個人は、どのように対応しますか？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bwMode="auto">
          <a:xfrm>
            <a:off x="698500" y="4037654"/>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1200"/>
              </a:spcBef>
            </a:pPr>
            <a:r>
              <a:rPr lang="ja-JP" altLang="en-US" sz="1800" b="1">
                <a:latin typeface="Meiryo UI" panose="020B0604030504040204" pitchFamily="50" charset="-128"/>
                <a:ea typeface="Meiryo UI" panose="020B0604030504040204" pitchFamily="50" charset="-128"/>
                <a:cs typeface="Meiryo UI" panose="020B0604030504040204" pitchFamily="50" charset="-128"/>
              </a:rPr>
              <a:t>▶︎会社</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・上司には、どのような対応をしてもらいたいですか？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495300" y="3961454"/>
            <a:ext cx="9105900" cy="2375846"/>
          </a:xfrm>
          <a:prstGeom prst="roundRect">
            <a:avLst>
              <a:gd name="adj" fmla="val 12816"/>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495300" y="1066280"/>
            <a:ext cx="9105900" cy="28072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698500" y="14859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業務の優先順位をつけ、業務を効率的に実施できるようにする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同僚、後輩の業務上や個人的な悩み相談に乗る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98500" y="43688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業務分担の割り振りの実施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育休取得者の業務を担当する上で必要な能力開発（教育）の機会の設定・確保</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2">
            <a:extLst>
              <a:ext uri="{FF2B5EF4-FFF2-40B4-BE49-F238E27FC236}">
                <a16:creationId xmlns:a16="http://schemas.microsoft.com/office/drawing/2014/main" id="{BBB308C3-9D30-08B9-313C-E8AD15130BDA}"/>
              </a:ext>
            </a:extLst>
          </p:cNvPr>
          <p:cNvSpPr txBox="1">
            <a:spLocks/>
          </p:cNvSpPr>
          <p:nvPr/>
        </p:nvSpPr>
        <p:spPr bwMode="auto">
          <a:xfrm>
            <a:off x="576945" y="333375"/>
            <a:ext cx="9410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panose="020B0604030504040204" pitchFamily="34" charset="-128"/>
                <a:ea typeface="Meiryo" panose="020B0604030504040204" pitchFamily="34" charset="-128"/>
              </a:rPr>
              <a:t>7-4    </a:t>
            </a:r>
            <a:r>
              <a:rPr kumimoji="1" lang="ja-JP" altLang="en-US" sz="2400" dirty="0">
                <a:solidFill>
                  <a:schemeClr val="tx1"/>
                </a:solidFill>
                <a:latin typeface="Meiryo" panose="020B0604030504040204" pitchFamily="34" charset="-128"/>
                <a:ea typeface="Meiryo" panose="020B0604030504040204" pitchFamily="34" charset="-128"/>
              </a:rPr>
              <a:t>育児休業の取得について考えてみましょう</a:t>
            </a:r>
            <a:r>
              <a:rPr kumimoji="1" lang="en-US" altLang="ja-JP" sz="2400" dirty="0">
                <a:solidFill>
                  <a:schemeClr val="tx1"/>
                </a:solidFill>
                <a:latin typeface="Meiryo" panose="020B0604030504040204" pitchFamily="34" charset="-128"/>
                <a:ea typeface="Meiryo" panose="020B0604030504040204" pitchFamily="34" charset="-128"/>
              </a:rPr>
              <a:t>②</a:t>
            </a:r>
            <a:endParaRPr lang="ja-JP" altLang="en-US" sz="24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65472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10A105B2-2823-4255-1FA4-8639DE4516DE}"/>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a:pPr>
                <a:defRPr/>
              </a:pPr>
              <a:t>54</a:t>
            </a:fld>
            <a:endParaRPr lang="en-US" altLang="ja-JP" sz="1600" dirty="0"/>
          </a:p>
        </p:txBody>
      </p:sp>
      <p:sp>
        <p:nvSpPr>
          <p:cNvPr id="9" name="タイトル 2">
            <a:extLst>
              <a:ext uri="{FF2B5EF4-FFF2-40B4-BE49-F238E27FC236}">
                <a16:creationId xmlns:a16="http://schemas.microsoft.com/office/drawing/2014/main" id="{DD104586-95E7-30AB-E7EB-EAF0F7DE2595}"/>
              </a:ext>
            </a:extLst>
          </p:cNvPr>
          <p:cNvSpPr>
            <a:spLocks noGrp="1"/>
          </p:cNvSpPr>
          <p:nvPr>
            <p:ph type="title"/>
          </p:nvPr>
        </p:nvSpPr>
        <p:spPr>
          <a:xfrm>
            <a:off x="495300" y="258596"/>
            <a:ext cx="8915400" cy="647700"/>
          </a:xfrm>
        </p:spPr>
        <p:txBody>
          <a:bodyPr anchor="ctr"/>
          <a:lstStyle/>
          <a:p>
            <a:r>
              <a:rPr kumimoji="1"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ご確認</a:t>
            </a:r>
            <a:r>
              <a:rPr kumimoji="1" lang="ja-JP" altLang="en-US" sz="2400" dirty="0">
                <a:solidFill>
                  <a:schemeClr val="tx1"/>
                </a:solidFill>
                <a:latin typeface="Meiryo" panose="020B0604030504040204" pitchFamily="34" charset="-128"/>
                <a:ea typeface="Meiryo" panose="020B0604030504040204" pitchFamily="34" charset="-128"/>
              </a:rPr>
              <a:t>ください</a:t>
            </a:r>
          </a:p>
        </p:txBody>
      </p:sp>
      <p:sp>
        <p:nvSpPr>
          <p:cNvPr id="10" name="コンテンツ プレースホルダー 1">
            <a:extLst>
              <a:ext uri="{FF2B5EF4-FFF2-40B4-BE49-F238E27FC236}">
                <a16:creationId xmlns:a16="http://schemas.microsoft.com/office/drawing/2014/main" id="{5DC23330-74B8-9AC4-79A4-65FE90A01188}"/>
              </a:ext>
            </a:extLst>
          </p:cNvPr>
          <p:cNvSpPr>
            <a:spLocks noGrp="1"/>
          </p:cNvSpPr>
          <p:nvPr>
            <p:ph idx="1"/>
          </p:nvPr>
        </p:nvSpPr>
        <p:spPr>
          <a:xfrm>
            <a:off x="1049698" y="1227204"/>
            <a:ext cx="7806601" cy="4920122"/>
          </a:xfrm>
        </p:spPr>
        <p:txBody>
          <a:bodyPr/>
          <a:lstStyle/>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本資料の利用について</a:t>
            </a:r>
            <a:endParaRPr lang="en-US" altLang="ja-JP"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本資料ご利用の際は、厚生労働省ホームページの利用規約をよく読んでから</a:t>
            </a:r>
            <a:br>
              <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b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ご利用ください。　　　　　　　　</a:t>
            </a:r>
            <a:r>
              <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         </a:t>
            </a:r>
            <a:r>
              <a:rPr lang="en-US" altLang="ja-JP" sz="1200" dirty="0">
                <a:solidFill>
                  <a:srgbClr val="00B0F0"/>
                </a:solidFill>
                <a:latin typeface="Meiryo UI" panose="020B0604030504040204" pitchFamily="34" charset="-128"/>
                <a:ea typeface="Meiryo UI" panose="020B0604030504040204" pitchFamily="34" charset="-128"/>
                <a:cs typeface="Meiryo UI" panose="020B0604030504040204" pitchFamily="50" charset="-128"/>
                <a:hlinkClick r:id="rId3"/>
              </a:rPr>
              <a:t>https://www.mhlw.go.jp/chosakuken/</a:t>
            </a:r>
            <a:endParaRPr lang="en-US" altLang="ja-JP" sz="1200" dirty="0">
              <a:solidFill>
                <a:srgbClr val="00B0F0"/>
              </a:solidFill>
              <a:latin typeface="Meiryo UI" panose="020B0604030504040204" pitchFamily="34" charset="-128"/>
              <a:ea typeface="Meiryo UI" panose="020B0604030504040204" pitchFamily="34" charset="-128"/>
              <a:cs typeface="Meiryo UI" panose="020B0604030504040204" pitchFamily="50" charset="-128"/>
            </a:endParaRPr>
          </a:p>
          <a:p>
            <a:pPr>
              <a:spcBef>
                <a:spcPts val="600"/>
              </a:spcBef>
            </a:pPr>
            <a:endParaRPr kumimoji="1" lang="en-US" altLang="ja-JP" sz="1800" dirty="0">
              <a:latin typeface="Meiryo UI" panose="020B0604030504040204" pitchFamily="34" charset="-128"/>
              <a:ea typeface="Meiryo UI" panose="020B0604030504040204" pitchFamily="34" charset="-128"/>
              <a:cs typeface="Meiryo UI" panose="020B0604030504040204" pitchFamily="50" charset="-128"/>
            </a:endParaRPr>
          </a:p>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b="1" u="sng" dirty="0">
                <a:latin typeface="Meiryo UI" panose="020B0604030504040204" pitchFamily="34" charset="-128"/>
                <a:ea typeface="Meiryo UI" panose="020B0604030504040204" pitchFamily="34" charset="-128"/>
                <a:cs typeface="Meiryo UI" panose="020B0604030504040204" pitchFamily="50" charset="-128"/>
              </a:rPr>
              <a:t>イクメンプロジェクトについて</a:t>
            </a:r>
            <a:endParaRPr lang="en-US" altLang="ja-JP" b="1" u="sng" dirty="0">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厚生労働省では、育児を積極的に行う男性「イクメン」を応援し、</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男性の仕事と育児の両立を推進するイクメンプロジェクトを実施しています。</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ホームページでは、取組事例集</a:t>
            </a:r>
            <a:r>
              <a:rPr lang="ja-JP" altLang="en-US" sz="1600" dirty="0">
                <a:latin typeface="Meiryo UI" panose="020B0604030504040204" pitchFamily="34" charset="-128"/>
                <a:ea typeface="Meiryo UI" panose="020B0604030504040204" pitchFamily="34" charset="-128"/>
                <a:cs typeface="Meiryo UI" panose="020B0604030504040204" pitchFamily="50" charset="-128"/>
              </a:rPr>
              <a:t>や体験談の掲載、各種イベントの紹介等を</a:t>
            </a:r>
            <a:br>
              <a:rPr lang="en-US" altLang="ja-JP" sz="1600" dirty="0">
                <a:latin typeface="Meiryo UI" panose="020B0604030504040204" pitchFamily="34" charset="-128"/>
                <a:ea typeface="Meiryo UI" panose="020B0604030504040204" pitchFamily="34" charset="-128"/>
                <a:cs typeface="Meiryo UI" panose="020B0604030504040204" pitchFamily="50" charset="-128"/>
              </a:rPr>
            </a:br>
            <a:r>
              <a:rPr lang="ja-JP" altLang="en-US" sz="1600" dirty="0">
                <a:latin typeface="Meiryo UI" panose="020B0604030504040204" pitchFamily="34" charset="-128"/>
                <a:ea typeface="Meiryo UI" panose="020B0604030504040204" pitchFamily="34" charset="-128"/>
                <a:cs typeface="Meiryo UI" panose="020B0604030504040204" pitchFamily="50" charset="-128"/>
              </a:rPr>
              <a:t>行っています。ぜひご覧ください。 </a:t>
            </a:r>
            <a:r>
              <a:rPr lang="en-US" altLang="ja-JP" sz="1600" dirty="0">
                <a:latin typeface="Meiryo UI" panose="020B0604030504040204" pitchFamily="34" charset="-128"/>
                <a:ea typeface="Meiryo UI" panose="020B0604030504040204" pitchFamily="34" charset="-128"/>
                <a:cs typeface="Meiryo UI" panose="020B0604030504040204" pitchFamily="50" charset="-128"/>
              </a:rPr>
              <a:t>        </a:t>
            </a:r>
            <a:r>
              <a:rPr lang="en-US" altLang="ja-JP" sz="1200" dirty="0">
                <a:latin typeface="Meiryo UI" panose="020B0604030504040204" pitchFamily="34" charset="-128"/>
                <a:ea typeface="Meiryo UI" panose="020B0604030504040204" pitchFamily="34" charset="-128"/>
                <a:cs typeface="Meiryo UI" panose="020B0604030504040204" pitchFamily="50" charset="-128"/>
                <a:hlinkClick r:id="rId4"/>
              </a:rPr>
              <a:t>https://ikumen-project.mhlw.go</a:t>
            </a:r>
            <a:r>
              <a:rPr lang="en-US" altLang="ja-JP" sz="1400" dirty="0">
                <a:latin typeface="Meiryo UI" panose="020B0604030504040204" pitchFamily="34" charset="-128"/>
                <a:ea typeface="Meiryo UI" panose="020B0604030504040204" pitchFamily="34" charset="-128"/>
                <a:cs typeface="Meiryo UI" panose="020B0604030504040204" pitchFamily="50" charset="-128"/>
                <a:hlinkClick r:id="rId4"/>
              </a:rPr>
              <a:t>.jp/</a:t>
            </a:r>
            <a:endParaRPr lang="en-US" altLang="ja-JP" sz="1400" dirty="0">
              <a:latin typeface="Meiryo UI" panose="020B0604030504040204" pitchFamily="34" charset="-128"/>
              <a:ea typeface="Meiryo UI" panose="020B0604030504040204" pitchFamily="34" charset="-128"/>
              <a:cs typeface="Meiryo UI" panose="020B0604030504040204" pitchFamily="50" charset="-128"/>
            </a:endParaRPr>
          </a:p>
          <a:p>
            <a:pPr>
              <a:spcBef>
                <a:spcPts val="600"/>
              </a:spcBef>
            </a:pPr>
            <a:endParaRPr lang="en-US" altLang="ja-JP" sz="1400" b="1" dirty="0">
              <a:solidFill>
                <a:srgbClr val="FF0000"/>
              </a:solidFill>
              <a:latin typeface="Meiryo UI" panose="020B0604030504040204" pitchFamily="34" charset="-128"/>
              <a:ea typeface="Meiryo UI" panose="020B0604030504040204" pitchFamily="34" charset="-128"/>
              <a:cs typeface="Meiryo UI" panose="020B0604030504040204" pitchFamily="50" charset="-128"/>
            </a:endParaRPr>
          </a:p>
          <a:p>
            <a:pPr>
              <a:spcBef>
                <a:spcPts val="600"/>
              </a:spcBef>
            </a:pPr>
            <a:r>
              <a:rPr lang="ja-JP" altLang="en-US" sz="1800" b="1"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a:t>
            </a:r>
            <a:r>
              <a:rPr lang="ja-JP" altLang="en-US" sz="1800"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育児・介護休業法について</a:t>
            </a:r>
            <a:endParaRPr lang="en-US" altLang="ja-JP" sz="1800" b="1" u="sng"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marL="177799">
              <a:lnSpc>
                <a:spcPct val="150000"/>
              </a:lnSpc>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厚生労働省ホームページでは、育児・介護休業法について紹介しています。</a:t>
            </a: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a:p>
            <a:pPr>
              <a:spcBef>
                <a:spcPts val="0"/>
              </a:spcBef>
            </a:pPr>
            <a:r>
              <a:rPr lang="ja-JP" altLang="en-US"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　</a:t>
            </a:r>
            <a:r>
              <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50" charset="-128"/>
              </a:rPr>
              <a:t>                  </a:t>
            </a:r>
            <a:r>
              <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50" charset="-128"/>
                <a:hlinkClick r:id="rId5"/>
              </a:rPr>
              <a:t>https://www.mhlw.go.jp/stf/seisakunitsuite/bunya/0000130583.html</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50" charset="-128"/>
            </a:endParaRPr>
          </a:p>
        </p:txBody>
      </p:sp>
      <p:pic>
        <p:nvPicPr>
          <p:cNvPr id="11" name="Picture 2">
            <a:extLst>
              <a:ext uri="{FF2B5EF4-FFF2-40B4-BE49-F238E27FC236}">
                <a16:creationId xmlns:a16="http://schemas.microsoft.com/office/drawing/2014/main" id="{C3CF14AF-231A-CFEA-35B0-3F9984FE1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801" y="1384734"/>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E0B95874-A327-C860-3891-7794A9C61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600" y="3642835"/>
            <a:ext cx="1008232" cy="10082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BA26E5A-5C02-B85E-E3FF-84913F6B50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1599" y="5033252"/>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0CD26F5F-668A-97C7-DE9F-A936D1CE400A}"/>
              </a:ext>
            </a:extLst>
          </p:cNvPr>
          <p:cNvSpPr txBox="1"/>
          <p:nvPr/>
        </p:nvSpPr>
        <p:spPr>
          <a:xfrm>
            <a:off x="2436909" y="6519702"/>
            <a:ext cx="3766089" cy="338298"/>
          </a:xfrm>
          <a:prstGeom prst="rect">
            <a:avLst/>
          </a:prstGeom>
          <a:noFill/>
        </p:spPr>
        <p:txBody>
          <a:bodyPr wrap="square" rtlCol="0">
            <a:spAutoFit/>
          </a:bodyPr>
          <a:lstStyle/>
          <a:p>
            <a:pPr algn="r"/>
            <a:r>
              <a:rPr lang="ja-JP" altLang="en-US" sz="799" dirty="0">
                <a:latin typeface="Arial"/>
              </a:rPr>
              <a:t>「男性の育児休業取得促進 研修資料－ 中小企業における取組推進のために －」</a:t>
            </a:r>
          </a:p>
          <a:p>
            <a:pPr algn="r"/>
            <a:r>
              <a:rPr lang="en-US" altLang="ja-JP" sz="799" dirty="0">
                <a:latin typeface="Arial"/>
              </a:rPr>
              <a:t>2017</a:t>
            </a:r>
            <a:r>
              <a:rPr lang="ja-JP" altLang="en-US" sz="799" dirty="0">
                <a:latin typeface="Arial"/>
              </a:rPr>
              <a:t>年</a:t>
            </a:r>
            <a:r>
              <a:rPr lang="en-US" altLang="ja-JP" sz="799" dirty="0">
                <a:latin typeface="Arial"/>
              </a:rPr>
              <a:t>10</a:t>
            </a:r>
            <a:r>
              <a:rPr lang="ja-JP" altLang="en-US" sz="799" dirty="0">
                <a:latin typeface="Arial"/>
              </a:rPr>
              <a:t>月作成、</a:t>
            </a:r>
            <a:r>
              <a:rPr lang="en-US" altLang="ja-JP" sz="799" dirty="0">
                <a:latin typeface="Arial"/>
              </a:rPr>
              <a:t>2018</a:t>
            </a:r>
            <a:r>
              <a:rPr lang="ja-JP" altLang="en-US" sz="799" dirty="0">
                <a:latin typeface="Arial"/>
              </a:rPr>
              <a:t>年</a:t>
            </a:r>
            <a:r>
              <a:rPr lang="en-US" altLang="ja-JP" sz="799" dirty="0">
                <a:latin typeface="Arial"/>
              </a:rPr>
              <a:t>10</a:t>
            </a:r>
            <a:r>
              <a:rPr lang="ja-JP" altLang="en-US" sz="799" dirty="0">
                <a:latin typeface="Arial"/>
              </a:rPr>
              <a:t>月改訂、</a:t>
            </a:r>
            <a:r>
              <a:rPr lang="en-US" altLang="ja-JP" sz="799" dirty="0">
                <a:latin typeface="Arial"/>
              </a:rPr>
              <a:t>2019</a:t>
            </a:r>
            <a:r>
              <a:rPr lang="ja-JP" altLang="en-US" sz="799" dirty="0">
                <a:latin typeface="Arial"/>
              </a:rPr>
              <a:t>年</a:t>
            </a:r>
            <a:r>
              <a:rPr lang="en-US" altLang="ja-JP" sz="799" dirty="0">
                <a:latin typeface="Arial"/>
              </a:rPr>
              <a:t>2</a:t>
            </a:r>
            <a:r>
              <a:rPr lang="ja-JP" altLang="en-US" sz="799" dirty="0">
                <a:latin typeface="Arial"/>
              </a:rPr>
              <a:t>月改訂、</a:t>
            </a:r>
            <a:r>
              <a:rPr lang="en-US" altLang="ja-JP" sz="799" dirty="0">
                <a:latin typeface="Arial"/>
              </a:rPr>
              <a:t>2023</a:t>
            </a:r>
            <a:r>
              <a:rPr lang="ja-JP" altLang="en-US" sz="799" dirty="0">
                <a:latin typeface="Arial"/>
              </a:rPr>
              <a:t>年</a:t>
            </a:r>
            <a:r>
              <a:rPr lang="en-US" altLang="ja-JP" sz="799" dirty="0">
                <a:latin typeface="Arial"/>
              </a:rPr>
              <a:t>3</a:t>
            </a:r>
            <a:r>
              <a:rPr lang="ja-JP" altLang="en-US" sz="799" dirty="0">
                <a:latin typeface="Arial"/>
              </a:rPr>
              <a:t>月改訂</a:t>
            </a:r>
          </a:p>
        </p:txBody>
      </p:sp>
    </p:spTree>
    <p:extLst>
      <p:ext uri="{BB962C8B-B14F-4D97-AF65-F5344CB8AC3E}">
        <p14:creationId xmlns:p14="http://schemas.microsoft.com/office/powerpoint/2010/main" val="314003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5</a:t>
            </a:fld>
            <a:endParaRPr lang="en-US" altLang="ja-JP" sz="1600" dirty="0"/>
          </a:p>
        </p:txBody>
      </p:sp>
      <p:sp>
        <p:nvSpPr>
          <p:cNvPr id="26" name="正方形/長方形 25">
            <a:extLst>
              <a:ext uri="{FF2B5EF4-FFF2-40B4-BE49-F238E27FC236}">
                <a16:creationId xmlns:a16="http://schemas.microsoft.com/office/drawing/2014/main" id="{10AF8A8D-F864-4400-E315-AD75C9D0D288}"/>
              </a:ext>
            </a:extLst>
          </p:cNvPr>
          <p:cNvSpPr/>
          <p:nvPr/>
        </p:nvSpPr>
        <p:spPr>
          <a:xfrm>
            <a:off x="947469" y="5372546"/>
            <a:ext cx="7982522" cy="16887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タイトル 2">
            <a:extLst>
              <a:ext uri="{FF2B5EF4-FFF2-40B4-BE49-F238E27FC236}">
                <a16:creationId xmlns:a16="http://schemas.microsoft.com/office/drawing/2014/main" id="{D1B5E8BF-B63C-961A-27B0-419388F872B1}"/>
              </a:ext>
            </a:extLst>
          </p:cNvPr>
          <p:cNvSpPr>
            <a:spLocks noGrp="1"/>
          </p:cNvSpPr>
          <p:nvPr>
            <p:ph type="title"/>
          </p:nvPr>
        </p:nvSpPr>
        <p:spPr>
          <a:xfrm>
            <a:off x="495300" y="274638"/>
            <a:ext cx="9387609" cy="647700"/>
          </a:xfrm>
        </p:spPr>
        <p:txBody>
          <a:bodyPr anchor="ctr"/>
          <a:lstStyle/>
          <a:p>
            <a:r>
              <a:rPr lang="en-US" altLang="ja-JP" sz="2400" dirty="0">
                <a:latin typeface="Meiryo" panose="020B0604030504040204" pitchFamily="34" charset="-128"/>
                <a:ea typeface="Meiryo" panose="020B0604030504040204" pitchFamily="34" charset="-128"/>
              </a:rPr>
              <a:t> 1-3    </a:t>
            </a:r>
            <a:r>
              <a:rPr kumimoji="1" lang="ja-JP" altLang="en-US" sz="2400" dirty="0">
                <a:solidFill>
                  <a:schemeClr val="tx1"/>
                </a:solidFill>
                <a:latin typeface="Meiryo" panose="020B0604030504040204" pitchFamily="34" charset="-128"/>
                <a:ea typeface="Meiryo" panose="020B0604030504040204" pitchFamily="34" charset="-128"/>
              </a:rPr>
              <a:t>共働き世帯の現状</a:t>
            </a:r>
            <a:endParaRPr lang="ja-JP" altLang="en-US" sz="2400" spc="-100"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8C219F7D-42A4-9C5B-81B4-151D7A4F2AD8}"/>
              </a:ext>
            </a:extLst>
          </p:cNvPr>
          <p:cNvSpPr txBox="1"/>
          <p:nvPr/>
        </p:nvSpPr>
        <p:spPr>
          <a:xfrm>
            <a:off x="947469" y="5187879"/>
            <a:ext cx="7982522" cy="369332"/>
          </a:xfrm>
          <a:prstGeom prst="rect">
            <a:avLst/>
          </a:prstGeom>
          <a:noFill/>
        </p:spPr>
        <p:txBody>
          <a:bodyPr wrap="square" rtlCol="0">
            <a:spAutoFit/>
          </a:bodyPr>
          <a:lstStyle/>
          <a:p>
            <a:pPr algn="ctr"/>
            <a:r>
              <a:rPr lang="ja-JP" altLang="en-US" sz="1800" b="1" spc="300" dirty="0">
                <a:latin typeface="Meiryo" panose="020B0604030504040204" pitchFamily="34" charset="-128"/>
                <a:ea typeface="Meiryo" panose="020B0604030504040204" pitchFamily="34" charset="-128"/>
                <a:cs typeface="Meiryo UI" panose="020B0604030504040204" pitchFamily="50" charset="-128"/>
              </a:rPr>
              <a:t>夫の家事・育児時間が長いほど、就業を継続する妻の割合が高い</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p:txBody>
      </p:sp>
      <p:sp>
        <p:nvSpPr>
          <p:cNvPr id="29" name="角丸四角形 28">
            <a:extLst>
              <a:ext uri="{FF2B5EF4-FFF2-40B4-BE49-F238E27FC236}">
                <a16:creationId xmlns:a16="http://schemas.microsoft.com/office/drawing/2014/main" id="{1954812B-9FBE-804C-F259-15942C84A47E}"/>
              </a:ext>
            </a:extLst>
          </p:cNvPr>
          <p:cNvSpPr/>
          <p:nvPr/>
        </p:nvSpPr>
        <p:spPr>
          <a:xfrm>
            <a:off x="2415539" y="1092573"/>
            <a:ext cx="507492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schemeClr val="tx1"/>
                </a:solidFill>
                <a:latin typeface="Meiryo" panose="020B0604030504040204" pitchFamily="34" charset="-128"/>
                <a:ea typeface="Meiryo" panose="020B0604030504040204" pitchFamily="34" charset="-128"/>
              </a:rPr>
              <a:t>夫の平日の家事・育児時間別にみた妻の就業継続割合</a:t>
            </a:r>
          </a:p>
        </p:txBody>
      </p:sp>
      <p:sp>
        <p:nvSpPr>
          <p:cNvPr id="30" name="正方形/長方形 29">
            <a:extLst>
              <a:ext uri="{FF2B5EF4-FFF2-40B4-BE49-F238E27FC236}">
                <a16:creationId xmlns:a16="http://schemas.microsoft.com/office/drawing/2014/main" id="{5B4A8871-A0CA-94FA-2DDD-6160B25D52EF}"/>
              </a:ext>
            </a:extLst>
          </p:cNvPr>
          <p:cNvSpPr/>
          <p:nvPr/>
        </p:nvSpPr>
        <p:spPr>
          <a:xfrm>
            <a:off x="1754671" y="5640158"/>
            <a:ext cx="6868864" cy="8467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gn="ct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女性が出産後も継続して活躍</a:t>
            </a: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していくためには、</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lgn="ctr"/>
            <a:r>
              <a:rPr lang="ja-JP" altLang="en-US" sz="2167" b="1">
                <a:solidFill>
                  <a:schemeClr val="tx1"/>
                </a:solidFill>
                <a:latin typeface="Meiryo" panose="020B0604030504040204" pitchFamily="34" charset="-128"/>
                <a:ea typeface="Meiryo" panose="020B0604030504040204" pitchFamily="34" charset="-128"/>
                <a:cs typeface="Meiryo UI" panose="020B0604030504040204" pitchFamily="50" charset="-128"/>
              </a:rPr>
              <a:t>男性</a:t>
            </a:r>
            <a:r>
              <a:rPr lang="ja-JP" altLang="en-US" sz="2167" b="1" dirty="0">
                <a:solidFill>
                  <a:schemeClr val="tx1"/>
                </a:solidFill>
                <a:latin typeface="Meiryo" panose="020B0604030504040204" pitchFamily="34" charset="-128"/>
                <a:ea typeface="Meiryo" panose="020B0604030504040204" pitchFamily="34" charset="-128"/>
                <a:cs typeface="Meiryo UI" panose="020B0604030504040204" pitchFamily="50" charset="-128"/>
              </a:rPr>
              <a:t>の家事・育児への参画が不可欠</a:t>
            </a:r>
            <a:endParaRPr lang="en-US" altLang="ja-JP" sz="2167"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pic>
        <p:nvPicPr>
          <p:cNvPr id="31" name="図 30">
            <a:extLst>
              <a:ext uri="{FF2B5EF4-FFF2-40B4-BE49-F238E27FC236}">
                <a16:creationId xmlns:a16="http://schemas.microsoft.com/office/drawing/2014/main" id="{689C74C2-7B52-8244-73C5-6E6B7E0ED77E}"/>
              </a:ext>
            </a:extLst>
          </p:cNvPr>
          <p:cNvPicPr>
            <a:picLocks noChangeAspect="1"/>
          </p:cNvPicPr>
          <p:nvPr/>
        </p:nvPicPr>
        <p:blipFill>
          <a:blip r:embed="rId3"/>
          <a:stretch>
            <a:fillRect/>
          </a:stretch>
        </p:blipFill>
        <p:spPr>
          <a:xfrm>
            <a:off x="259194" y="1524365"/>
            <a:ext cx="9387609" cy="2710251"/>
          </a:xfrm>
          <a:prstGeom prst="rect">
            <a:avLst/>
          </a:prstGeom>
        </p:spPr>
      </p:pic>
      <p:sp>
        <p:nvSpPr>
          <p:cNvPr id="32" name="正方形/長方形 31">
            <a:extLst>
              <a:ext uri="{FF2B5EF4-FFF2-40B4-BE49-F238E27FC236}">
                <a16:creationId xmlns:a16="http://schemas.microsoft.com/office/drawing/2014/main" id="{6A216FD7-D3A2-ECD0-3409-BA0408B60B88}"/>
              </a:ext>
            </a:extLst>
          </p:cNvPr>
          <p:cNvSpPr/>
          <p:nvPr/>
        </p:nvSpPr>
        <p:spPr>
          <a:xfrm>
            <a:off x="5273183" y="4319730"/>
            <a:ext cx="4229524" cy="233910"/>
          </a:xfrm>
          <a:prstGeom prst="rect">
            <a:avLst/>
          </a:prstGeom>
        </p:spPr>
        <p:txBody>
          <a:bodyPr wrap="square" anchor="b">
            <a:spAutoFit/>
          </a:bodyPr>
          <a:lstStyle/>
          <a:p>
            <a:pPr algn="r">
              <a:lnSpc>
                <a:spcPct val="120000"/>
              </a:lnSpc>
            </a:pPr>
            <a:r>
              <a:rPr kumimoji="0" lang="zh-TW" altLang="en-US" sz="800" dirty="0">
                <a:latin typeface="Meiryo" panose="020B0604030504040204" pitchFamily="34" charset="-128"/>
                <a:ea typeface="Meiryo" panose="020B0604030504040204" pitchFamily="34" charset="-128"/>
              </a:rPr>
              <a:t>出典：</a:t>
            </a:r>
            <a:r>
              <a:rPr kumimoji="0" lang="ja-JP" altLang="en-US" sz="800" dirty="0">
                <a:latin typeface="Meiryo" panose="020B0604030504040204" pitchFamily="34" charset="-128"/>
                <a:ea typeface="Meiryo" panose="020B0604030504040204" pitchFamily="34" charset="-128"/>
              </a:rPr>
              <a:t>仕事と生活の調和（ワーク・ライフ・バランス）レポート</a:t>
            </a:r>
            <a:r>
              <a:rPr kumimoji="0" lang="en-US" altLang="ja-JP" sz="800" dirty="0">
                <a:latin typeface="Meiryo" panose="020B0604030504040204" pitchFamily="34" charset="-128"/>
                <a:ea typeface="Meiryo" panose="020B0604030504040204" pitchFamily="34" charset="-128"/>
              </a:rPr>
              <a:t>2019</a:t>
            </a:r>
            <a:endParaRPr kumimoji="0" lang="zh-TW" altLang="en-US" sz="800" dirty="0">
              <a:highlight>
                <a:srgbClr val="FF0000"/>
              </a:highlight>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159E2274-6B39-3594-846A-F4B7B5178E3C}"/>
              </a:ext>
            </a:extLst>
          </p:cNvPr>
          <p:cNvSpPr/>
          <p:nvPr/>
        </p:nvSpPr>
        <p:spPr>
          <a:xfrm>
            <a:off x="277313" y="4203862"/>
            <a:ext cx="5130202" cy="830972"/>
          </a:xfrm>
          <a:prstGeom prst="rect">
            <a:avLst/>
          </a:prstGeom>
        </p:spPr>
        <p:txBody>
          <a:bodyPr wrap="none" lIns="91416" tIns="45708" rIns="91416" bIns="45708">
            <a:spAutoFit/>
          </a:bodyPr>
          <a:lstStyle/>
          <a:p>
            <a:pPr marL="452436" indent="-452436">
              <a:tabLst>
                <a:tab pos="360043" algn="l"/>
              </a:tabLst>
            </a:pPr>
            <a:r>
              <a:rPr kumimoji="0" lang="ja-JP" altLang="en-US" sz="800" dirty="0">
                <a:latin typeface="Meiryo" panose="020B0604030504040204" pitchFamily="34" charset="-128"/>
                <a:ea typeface="Meiryo" panose="020B0604030504040204" pitchFamily="34" charset="-128"/>
              </a:rPr>
              <a:t>注：</a:t>
            </a:r>
            <a:r>
              <a:rPr kumimoji="0" lang="en-US" altLang="ja-JP" sz="800" dirty="0">
                <a:latin typeface="Meiryo" panose="020B0604030504040204" pitchFamily="34" charset="-128"/>
                <a:ea typeface="Meiryo" panose="020B0604030504040204" pitchFamily="34" charset="-128"/>
              </a:rPr>
              <a:t>1</a:t>
            </a:r>
            <a:r>
              <a:rPr kumimoji="0" lang="ja-JP" altLang="en-US" sz="800" dirty="0">
                <a:latin typeface="Meiryo" panose="020B0604030504040204" pitchFamily="34" charset="-128"/>
                <a:ea typeface="Meiryo" panose="020B0604030504040204" pitchFamily="34" charset="-128"/>
              </a:rPr>
              <a:t>）集計対象は、①または②に該当し、かつ③に該当する同居夫婦である。</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①第１回調査から第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②第１回調査に独身で第</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回調査までの間に結婚し、結婚後第</a:t>
            </a:r>
            <a:r>
              <a:rPr kumimoji="0" lang="en-US" altLang="ja-JP" sz="800" dirty="0">
                <a:latin typeface="Meiryo" panose="020B0604030504040204" pitchFamily="34" charset="-128"/>
                <a:ea typeface="Meiryo" panose="020B0604030504040204" pitchFamily="34" charset="-128"/>
              </a:rPr>
              <a:t>14</a:t>
            </a:r>
            <a:r>
              <a:rPr kumimoji="0" lang="ja-JP" altLang="en-US" sz="800" dirty="0">
                <a:latin typeface="Meiryo" panose="020B0604030504040204" pitchFamily="34" charset="-128"/>
                <a:ea typeface="Meiryo" panose="020B0604030504040204" pitchFamily="34" charset="-128"/>
              </a:rPr>
              <a:t>回調査まで双方が回答した夫婦</a:t>
            </a:r>
            <a:br>
              <a:rPr kumimoji="0" lang="en-US" altLang="ja-JP" sz="800" dirty="0">
                <a:latin typeface="Meiryo" panose="020B0604030504040204" pitchFamily="34" charset="-128"/>
                <a:ea typeface="Meiryo" panose="020B0604030504040204" pitchFamily="34" charset="-128"/>
              </a:rPr>
            </a:br>
            <a:r>
              <a:rPr kumimoji="0" lang="en-US" altLang="ja-JP" sz="800" dirty="0">
                <a:latin typeface="Meiryo" panose="020B0604030504040204" pitchFamily="34" charset="-128"/>
                <a:ea typeface="Meiryo" panose="020B0604030504040204" pitchFamily="34" charset="-128"/>
              </a:rPr>
              <a:t>	</a:t>
            </a:r>
            <a:r>
              <a:rPr kumimoji="0" lang="ja-JP" altLang="en-US" sz="800" dirty="0">
                <a:latin typeface="Meiryo" panose="020B0604030504040204" pitchFamily="34" charset="-128"/>
                <a:ea typeface="Meiryo" panose="020B0604030504040204" pitchFamily="34" charset="-128"/>
              </a:rPr>
              <a:t>③妻が出産前に仕事ありで、かつ、「女性票」の対象者で、この</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年間に子どもが生まれた夫婦</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en-US" altLang="ja-JP" sz="800" dirty="0">
                <a:latin typeface="Meiryo" panose="020B0604030504040204" pitchFamily="34" charset="-128"/>
                <a:ea typeface="Meiryo" panose="020B0604030504040204" pitchFamily="34" charset="-128"/>
              </a:rPr>
              <a:t>	2</a:t>
            </a:r>
            <a:r>
              <a:rPr kumimoji="0" lang="ja-JP" altLang="en-US" sz="800" dirty="0">
                <a:latin typeface="Meiryo" panose="020B0604030504040204" pitchFamily="34" charset="-128"/>
                <a:ea typeface="Meiryo" panose="020B0604030504040204" pitchFamily="34" charset="-128"/>
              </a:rPr>
              <a:t>）</a:t>
            </a:r>
            <a:r>
              <a:rPr kumimoji="0" lang="en-US" altLang="ja-JP" sz="800" dirty="0">
                <a:latin typeface="Meiryo" panose="020B0604030504040204" pitchFamily="34" charset="-128"/>
                <a:ea typeface="Meiryo" panose="020B0604030504040204" pitchFamily="34" charset="-128"/>
              </a:rPr>
              <a:t>13</a:t>
            </a:r>
            <a:r>
              <a:rPr kumimoji="0" lang="ja-JP" altLang="en-US" sz="800" dirty="0">
                <a:latin typeface="Meiryo" panose="020B0604030504040204" pitchFamily="34" charset="-128"/>
                <a:ea typeface="Meiryo" panose="020B0604030504040204" pitchFamily="34" charset="-128"/>
              </a:rPr>
              <a:t>年間で２人以上出生ありの場合は、末子について計上している。</a:t>
            </a:r>
            <a:endParaRPr kumimoji="0" lang="en-US" altLang="ja-JP" sz="800" dirty="0">
              <a:latin typeface="Meiryo" panose="020B0604030504040204" pitchFamily="34" charset="-128"/>
              <a:ea typeface="Meiryo" panose="020B0604030504040204" pitchFamily="34" charset="-128"/>
            </a:endParaRPr>
          </a:p>
          <a:p>
            <a:pPr marL="241299" indent="-241299">
              <a:tabLst>
                <a:tab pos="360043" algn="l"/>
              </a:tabLst>
            </a:pPr>
            <a:r>
              <a:rPr kumimoji="0" lang="ja-JP" altLang="en-US" sz="800" dirty="0">
                <a:latin typeface="Meiryo" panose="020B0604030504040204" pitchFamily="34" charset="-128"/>
                <a:ea typeface="Meiryo" panose="020B0604030504040204" pitchFamily="34" charset="-128"/>
              </a:rPr>
              <a:t>　　 </a:t>
            </a:r>
            <a:r>
              <a:rPr kumimoji="0" lang="en-US" altLang="ja-JP" sz="800" dirty="0">
                <a:latin typeface="Meiryo" panose="020B0604030504040204" pitchFamily="34" charset="-128"/>
                <a:ea typeface="Meiryo" panose="020B0604030504040204" pitchFamily="34" charset="-128"/>
              </a:rPr>
              <a:t>3)</a:t>
            </a:r>
            <a:r>
              <a:rPr kumimoji="0" lang="ja-JP" altLang="en-US" sz="800" dirty="0">
                <a:latin typeface="Meiryo" panose="020B0604030504040204" pitchFamily="34" charset="-128"/>
                <a:ea typeface="Meiryo" panose="020B0604030504040204" pitchFamily="34" charset="-128"/>
              </a:rPr>
              <a:t>　家事・育児時間の「総数」には、家事・育児時間不詳を含む。</a:t>
            </a:r>
          </a:p>
        </p:txBody>
      </p:sp>
      <p:sp>
        <p:nvSpPr>
          <p:cNvPr id="34" name="角丸四角形 24">
            <a:extLst>
              <a:ext uri="{FF2B5EF4-FFF2-40B4-BE49-F238E27FC236}">
                <a16:creationId xmlns:a16="http://schemas.microsoft.com/office/drawing/2014/main" id="{0AFE1CE8-BB0C-0A3C-D0E7-83F74F82A73E}"/>
              </a:ext>
            </a:extLst>
          </p:cNvPr>
          <p:cNvSpPr/>
          <p:nvPr/>
        </p:nvSpPr>
        <p:spPr>
          <a:xfrm>
            <a:off x="947469" y="3674174"/>
            <a:ext cx="5985993" cy="45840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nvGrpSpPr>
          <p:cNvPr id="35" name="グループ化 34">
            <a:extLst>
              <a:ext uri="{FF2B5EF4-FFF2-40B4-BE49-F238E27FC236}">
                <a16:creationId xmlns:a16="http://schemas.microsoft.com/office/drawing/2014/main" id="{4C8C029D-4FD8-196B-7EFB-ABC3DFEAEDE8}"/>
              </a:ext>
            </a:extLst>
          </p:cNvPr>
          <p:cNvGrpSpPr/>
          <p:nvPr/>
        </p:nvGrpSpPr>
        <p:grpSpPr>
          <a:xfrm>
            <a:off x="1375323" y="5819069"/>
            <a:ext cx="546659" cy="283648"/>
            <a:chOff x="3834492" y="6554518"/>
            <a:chExt cx="546659" cy="283648"/>
          </a:xfrm>
        </p:grpSpPr>
        <p:sp>
          <p:nvSpPr>
            <p:cNvPr id="36" name="山形 35">
              <a:extLst>
                <a:ext uri="{FF2B5EF4-FFF2-40B4-BE49-F238E27FC236}">
                  <a16:creationId xmlns:a16="http://schemas.microsoft.com/office/drawing/2014/main" id="{BA8AFB24-BCF0-0C8C-0762-A6CC0795CC7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山形 36">
              <a:extLst>
                <a:ext uri="{FF2B5EF4-FFF2-40B4-BE49-F238E27FC236}">
                  <a16:creationId xmlns:a16="http://schemas.microsoft.com/office/drawing/2014/main" id="{07A358BF-69FE-24F0-5430-8DD692BED78D}"/>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山形 37">
              <a:extLst>
                <a:ext uri="{FF2B5EF4-FFF2-40B4-BE49-F238E27FC236}">
                  <a16:creationId xmlns:a16="http://schemas.microsoft.com/office/drawing/2014/main" id="{C292CCD2-B25E-5308-DF79-947EB9220DB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88039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6</a:t>
            </a:fld>
            <a:endParaRPr lang="en-US" altLang="ja-JP" sz="1600" dirty="0"/>
          </a:p>
        </p:txBody>
      </p:sp>
      <p:sp>
        <p:nvSpPr>
          <p:cNvPr id="6" name="正方形/長方形 5">
            <a:extLst>
              <a:ext uri="{FF2B5EF4-FFF2-40B4-BE49-F238E27FC236}">
                <a16:creationId xmlns:a16="http://schemas.microsoft.com/office/drawing/2014/main" id="{BFB1DF9C-5859-10E6-C653-BC6E82AC73A5}"/>
              </a:ext>
            </a:extLst>
          </p:cNvPr>
          <p:cNvSpPr/>
          <p:nvPr/>
        </p:nvSpPr>
        <p:spPr>
          <a:xfrm>
            <a:off x="2135554" y="5353618"/>
            <a:ext cx="5413111" cy="19372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DA27D83E-2B0C-9F99-1F2A-46A9A4912B6E}"/>
              </a:ext>
            </a:extLst>
          </p:cNvPr>
          <p:cNvSpPr/>
          <p:nvPr/>
        </p:nvSpPr>
        <p:spPr>
          <a:xfrm>
            <a:off x="2309208" y="5625163"/>
            <a:ext cx="5035687" cy="193724"/>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8" name="グラフ 7">
            <a:extLst>
              <a:ext uri="{FF2B5EF4-FFF2-40B4-BE49-F238E27FC236}">
                <a16:creationId xmlns:a16="http://schemas.microsoft.com/office/drawing/2014/main" id="{E8D4555C-D89D-E63D-DF1D-FCEE78B7751F}"/>
              </a:ext>
            </a:extLst>
          </p:cNvPr>
          <p:cNvGraphicFramePr>
            <a:graphicFrameLocks noChangeAspect="1"/>
          </p:cNvGraphicFramePr>
          <p:nvPr>
            <p:extLst>
              <p:ext uri="{D42A27DB-BD31-4B8C-83A1-F6EECF244321}">
                <p14:modId xmlns:p14="http://schemas.microsoft.com/office/powerpoint/2010/main" val="2340565097"/>
              </p:ext>
            </p:extLst>
          </p:nvPr>
        </p:nvGraphicFramePr>
        <p:xfrm>
          <a:off x="1185456" y="1528591"/>
          <a:ext cx="7535087" cy="3490319"/>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2">
            <a:extLst>
              <a:ext uri="{FF2B5EF4-FFF2-40B4-BE49-F238E27FC236}">
                <a16:creationId xmlns:a16="http://schemas.microsoft.com/office/drawing/2014/main" id="{8A1BFA60-274D-486E-E4F2-C5103A2C5E14}"/>
              </a:ext>
            </a:extLst>
          </p:cNvPr>
          <p:cNvSpPr>
            <a:spLocks noGrp="1"/>
          </p:cNvSpPr>
          <p:nvPr>
            <p:ph type="title"/>
          </p:nvPr>
        </p:nvSpPr>
        <p:spPr>
          <a:xfrm>
            <a:off x="495301" y="274638"/>
            <a:ext cx="9258300" cy="647700"/>
          </a:xfrm>
        </p:spPr>
        <p:txBody>
          <a:bodyPr anchor="ctr"/>
          <a:lstStyle/>
          <a:p>
            <a:r>
              <a:rPr lang="en-US" altLang="ja-JP" sz="2400" dirty="0">
                <a:latin typeface="Meiryo" panose="020B0604030504040204" pitchFamily="34" charset="-128"/>
                <a:ea typeface="Meiryo" panose="020B0604030504040204" pitchFamily="34" charset="-128"/>
              </a:rPr>
              <a:t> 1-4    </a:t>
            </a:r>
            <a:r>
              <a:rPr kumimoji="1" lang="ja-JP" altLang="en-US" sz="2400" dirty="0">
                <a:solidFill>
                  <a:schemeClr val="tx1"/>
                </a:solidFill>
                <a:latin typeface="Meiryo" panose="020B0604030504040204" pitchFamily="34" charset="-128"/>
                <a:ea typeface="Meiryo" panose="020B0604030504040204" pitchFamily="34" charset="-128"/>
              </a:rPr>
              <a:t>企業の経営課題①</a:t>
            </a:r>
          </a:p>
        </p:txBody>
      </p:sp>
      <p:sp>
        <p:nvSpPr>
          <p:cNvPr id="14" name="テキスト ボックス 13">
            <a:extLst>
              <a:ext uri="{FF2B5EF4-FFF2-40B4-BE49-F238E27FC236}">
                <a16:creationId xmlns:a16="http://schemas.microsoft.com/office/drawing/2014/main" id="{1E9212A9-3180-E6BA-9B2F-0222037FE1A5}"/>
              </a:ext>
            </a:extLst>
          </p:cNvPr>
          <p:cNvSpPr txBox="1"/>
          <p:nvPr/>
        </p:nvSpPr>
        <p:spPr>
          <a:xfrm>
            <a:off x="1556273" y="5224176"/>
            <a:ext cx="6541556" cy="646331"/>
          </a:xfrm>
          <a:prstGeom prst="rect">
            <a:avLst/>
          </a:prstGeom>
          <a:noFill/>
        </p:spPr>
        <p:txBody>
          <a:bodyPr wrap="square" rtlCol="0">
            <a:spAutoFit/>
          </a:bodyPr>
          <a:lstStyle/>
          <a:p>
            <a:pPr algn="ctr">
              <a:buClr>
                <a:schemeClr val="tx1"/>
              </a:buClr>
            </a:pPr>
            <a:r>
              <a:rPr lang="ja-JP" altLang="en-US" sz="1800" b="1" spc="300" dirty="0">
                <a:solidFill>
                  <a:srgbClr val="C00000"/>
                </a:solidFill>
                <a:latin typeface="Meiryo" panose="020B0604030504040204" pitchFamily="34" charset="-128"/>
                <a:ea typeface="Meiryo" panose="020B0604030504040204" pitchFamily="34" charset="-128"/>
                <a:cs typeface="Meiryo UI" panose="020B0604030504040204" pitchFamily="50" charset="-128"/>
              </a:rPr>
              <a:t>「人材不足」「知識・ノウハウの不足」</a:t>
            </a:r>
            <a:r>
              <a:rPr lang="ja-JP" altLang="en-US" sz="1800" b="1" spc="300">
                <a:latin typeface="Meiryo" panose="020B0604030504040204" pitchFamily="34" charset="-128"/>
                <a:ea typeface="Meiryo" panose="020B0604030504040204" pitchFamily="34" charset="-128"/>
                <a:cs typeface="Meiryo UI" panose="020B0604030504040204" pitchFamily="50" charset="-128"/>
              </a:rPr>
              <a:t>などを</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a:p>
            <a:pPr algn="ctr">
              <a:buClr>
                <a:schemeClr val="tx1"/>
              </a:buClr>
            </a:pPr>
            <a:r>
              <a:rPr lang="ja-JP" altLang="en-US" sz="1800" b="1" spc="300">
                <a:latin typeface="Meiryo" panose="020B0604030504040204" pitchFamily="34" charset="-128"/>
                <a:ea typeface="Meiryo" panose="020B0604030504040204" pitchFamily="34" charset="-128"/>
                <a:cs typeface="Meiryo UI" panose="020B0604030504040204" pitchFamily="50" charset="-128"/>
              </a:rPr>
              <a:t>経営</a:t>
            </a:r>
            <a:r>
              <a:rPr lang="ja-JP" altLang="en-US" sz="1800" b="1" spc="300" dirty="0">
                <a:latin typeface="Meiryo" panose="020B0604030504040204" pitchFamily="34" charset="-128"/>
                <a:ea typeface="Meiryo" panose="020B0604030504040204" pitchFamily="34" charset="-128"/>
                <a:cs typeface="Meiryo UI" panose="020B0604030504040204" pitchFamily="50" charset="-128"/>
              </a:rPr>
              <a:t>課題として感じている企業が多い</a:t>
            </a:r>
            <a:endParaRPr lang="en-US" altLang="ja-JP" sz="1800" b="1" spc="300" dirty="0">
              <a:latin typeface="Meiryo" panose="020B0604030504040204" pitchFamily="34" charset="-128"/>
              <a:ea typeface="Meiryo" panose="020B0604030504040204" pitchFamily="34"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23ED8753-82BB-E355-1346-82B90D355F4F}"/>
              </a:ext>
            </a:extLst>
          </p:cNvPr>
          <p:cNvSpPr/>
          <p:nvPr/>
        </p:nvSpPr>
        <p:spPr>
          <a:xfrm>
            <a:off x="3933819" y="4890721"/>
            <a:ext cx="4786724" cy="230832"/>
          </a:xfrm>
          <a:prstGeom prst="rect">
            <a:avLst/>
          </a:prstGeom>
        </p:spPr>
        <p:txBody>
          <a:bodyPr wrap="square">
            <a:spAutoFit/>
          </a:bodyPr>
          <a:lstStyle/>
          <a:p>
            <a:r>
              <a:rPr lang="ja-JP" altLang="en-US" sz="900" dirty="0">
                <a:latin typeface="MS Gothic" panose="020B0609070205080204" pitchFamily="49" charset="-128"/>
                <a:ea typeface="MS Gothic" panose="020B0609070205080204" pitchFamily="49" charset="-128"/>
              </a:rPr>
              <a:t>出典：</a:t>
            </a:r>
            <a:r>
              <a:rPr lang="ja-JP" altLang="en-US" sz="900" dirty="0">
                <a:latin typeface="MS Gothic" panose="020B0609070205080204" pitchFamily="49" charset="-128"/>
                <a:ea typeface="MS Gothic" panose="020B0609070205080204" pitchFamily="49" charset="-128"/>
                <a:cs typeface="Meiryo UI" panose="020B0604030504040204" pitchFamily="50" charset="-128"/>
              </a:rPr>
              <a:t>東京商工会議所「中小企業の経営課題に関するアンケート調査結果」</a:t>
            </a:r>
            <a:r>
              <a:rPr lang="en-US" altLang="ja-JP" sz="900" dirty="0">
                <a:latin typeface="MS Gothic" panose="020B0609070205080204" pitchFamily="49" charset="-128"/>
                <a:ea typeface="MS Gothic" panose="020B0609070205080204" pitchFamily="49" charset="-128"/>
                <a:cs typeface="Meiryo UI" panose="020B0604030504040204" pitchFamily="50" charset="-128"/>
              </a:rPr>
              <a:t>H30</a:t>
            </a:r>
            <a:r>
              <a:rPr lang="ja-JP" altLang="en-US" sz="900" dirty="0">
                <a:latin typeface="MS Gothic" panose="020B0609070205080204" pitchFamily="49" charset="-128"/>
                <a:ea typeface="MS Gothic" panose="020B0609070205080204" pitchFamily="49" charset="-128"/>
                <a:cs typeface="Meiryo UI" panose="020B0604030504040204" pitchFamily="50" charset="-128"/>
              </a:rPr>
              <a:t>年</a:t>
            </a:r>
            <a:r>
              <a:rPr lang="en-US" altLang="ja-JP" sz="900" dirty="0">
                <a:latin typeface="MS Gothic" panose="020B0609070205080204" pitchFamily="49" charset="-128"/>
                <a:ea typeface="MS Gothic" panose="020B0609070205080204" pitchFamily="49" charset="-128"/>
                <a:cs typeface="Meiryo UI" panose="020B0604030504040204" pitchFamily="50" charset="-128"/>
              </a:rPr>
              <a:t>3</a:t>
            </a:r>
            <a:r>
              <a:rPr lang="ja-JP" altLang="en-US" sz="900" dirty="0">
                <a:latin typeface="MS Gothic" panose="020B0609070205080204" pitchFamily="49" charset="-128"/>
                <a:ea typeface="MS Gothic" panose="020B0609070205080204" pitchFamily="49" charset="-128"/>
                <a:cs typeface="Meiryo UI" panose="020B0604030504040204" pitchFamily="50" charset="-128"/>
              </a:rPr>
              <a:t>月</a:t>
            </a:r>
            <a:endParaRPr lang="ja-JP" altLang="en-US" sz="900" dirty="0">
              <a:latin typeface="MS Gothic" panose="020B0609070205080204" pitchFamily="49" charset="-128"/>
              <a:ea typeface="MS Gothic" panose="020B0609070205080204" pitchFamily="49" charset="-128"/>
            </a:endParaRPr>
          </a:p>
        </p:txBody>
      </p:sp>
      <p:sp>
        <p:nvSpPr>
          <p:cNvPr id="16" name="正方形/長方形 15">
            <a:extLst>
              <a:ext uri="{FF2B5EF4-FFF2-40B4-BE49-F238E27FC236}">
                <a16:creationId xmlns:a16="http://schemas.microsoft.com/office/drawing/2014/main" id="{351DBA2C-0271-431E-7932-CA5C65CEF0E9}"/>
              </a:ext>
            </a:extLst>
          </p:cNvPr>
          <p:cNvSpPr/>
          <p:nvPr/>
        </p:nvSpPr>
        <p:spPr>
          <a:xfrm>
            <a:off x="2259741" y="5822184"/>
            <a:ext cx="6460802"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100" b="1" dirty="0">
                <a:solidFill>
                  <a:schemeClr val="tx1"/>
                </a:solidFill>
                <a:latin typeface="Meiryo" panose="020B0604030504040204" pitchFamily="34" charset="-128"/>
                <a:ea typeface="Meiryo" panose="020B0604030504040204" pitchFamily="34" charset="-128"/>
                <a:cs typeface="Meiryo UI" panose="020B0604030504040204" pitchFamily="50" charset="-128"/>
              </a:rPr>
              <a:t>多くの中小企業で</a:t>
            </a:r>
            <a:r>
              <a:rPr lang="ja-JP" altLang="en-US" sz="21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「人」</a:t>
            </a:r>
            <a:r>
              <a:rPr lang="ja-JP" altLang="en-US" sz="2100" b="1" dirty="0">
                <a:solidFill>
                  <a:schemeClr val="tx1"/>
                </a:solidFill>
                <a:latin typeface="Meiryo" panose="020B0604030504040204" pitchFamily="34" charset="-128"/>
                <a:ea typeface="Meiryo" panose="020B0604030504040204" pitchFamily="34" charset="-128"/>
                <a:cs typeface="Meiryo UI" panose="020B0604030504040204" pitchFamily="50" charset="-128"/>
              </a:rPr>
              <a:t>を中心とした課題あり</a:t>
            </a:r>
            <a:endParaRPr lang="en-US" altLang="ja-JP" sz="21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66A932E-E734-77B3-548A-95A6088731BA}"/>
              </a:ext>
            </a:extLst>
          </p:cNvPr>
          <p:cNvSpPr txBox="1"/>
          <p:nvPr/>
        </p:nvSpPr>
        <p:spPr>
          <a:xfrm>
            <a:off x="3163749" y="1084839"/>
            <a:ext cx="3921403" cy="306467"/>
          </a:xfrm>
          <a:prstGeom prst="roundRect">
            <a:avLst/>
          </a:prstGeom>
          <a:solidFill>
            <a:schemeClr val="bg1">
              <a:lumMod val="85000"/>
            </a:schemeClr>
          </a:solidFill>
        </p:spPr>
        <p:txBody>
          <a:bodyPr wrap="square" rtlCol="0" anchor="ctr">
            <a:spAutoFit/>
          </a:bodyPr>
          <a:lstStyle/>
          <a:p>
            <a:pPr algn="ctr"/>
            <a:r>
              <a:rPr lang="ja-JP" altLang="en-US" sz="1200" b="1" spc="300" dirty="0">
                <a:latin typeface="Meiryo" panose="020B0604030504040204" pitchFamily="34" charset="-128"/>
                <a:ea typeface="Meiryo" panose="020B0604030504040204" pitchFamily="34" charset="-128"/>
              </a:rPr>
              <a:t>売上拡大に取り組む上での課題</a:t>
            </a:r>
          </a:p>
        </p:txBody>
      </p:sp>
      <p:sp>
        <p:nvSpPr>
          <p:cNvPr id="18" name="角丸四角形 17">
            <a:extLst>
              <a:ext uri="{FF2B5EF4-FFF2-40B4-BE49-F238E27FC236}">
                <a16:creationId xmlns:a16="http://schemas.microsoft.com/office/drawing/2014/main" id="{9AC42763-8E4C-7599-E55E-0EBA0711DFEB}"/>
              </a:ext>
            </a:extLst>
          </p:cNvPr>
          <p:cNvSpPr/>
          <p:nvPr/>
        </p:nvSpPr>
        <p:spPr>
          <a:xfrm>
            <a:off x="1272901" y="1844298"/>
            <a:ext cx="1653458" cy="1167358"/>
          </a:xfrm>
          <a:prstGeom prst="roundRect">
            <a:avLst>
              <a:gd name="adj" fmla="val 19854"/>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grpSp>
        <p:nvGrpSpPr>
          <p:cNvPr id="20" name="グループ化 19">
            <a:extLst>
              <a:ext uri="{FF2B5EF4-FFF2-40B4-BE49-F238E27FC236}">
                <a16:creationId xmlns:a16="http://schemas.microsoft.com/office/drawing/2014/main" id="{9F47950B-319E-3313-39D8-3980EC2837D9}"/>
              </a:ext>
            </a:extLst>
          </p:cNvPr>
          <p:cNvGrpSpPr/>
          <p:nvPr/>
        </p:nvGrpSpPr>
        <p:grpSpPr>
          <a:xfrm>
            <a:off x="1552971" y="6037628"/>
            <a:ext cx="546659" cy="283648"/>
            <a:chOff x="3834492" y="6554518"/>
            <a:chExt cx="546659" cy="283648"/>
          </a:xfrm>
        </p:grpSpPr>
        <p:sp>
          <p:nvSpPr>
            <p:cNvPr id="21" name="山形 20">
              <a:extLst>
                <a:ext uri="{FF2B5EF4-FFF2-40B4-BE49-F238E27FC236}">
                  <a16:creationId xmlns:a16="http://schemas.microsoft.com/office/drawing/2014/main" id="{356D45F5-B17C-CC53-241B-1E3E1B2497C1}"/>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山形 21">
              <a:extLst>
                <a:ext uri="{FF2B5EF4-FFF2-40B4-BE49-F238E27FC236}">
                  <a16:creationId xmlns:a16="http://schemas.microsoft.com/office/drawing/2014/main" id="{30B48C61-BA6F-A20E-8936-5EE7ECF17A70}"/>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山形 22">
              <a:extLst>
                <a:ext uri="{FF2B5EF4-FFF2-40B4-BE49-F238E27FC236}">
                  <a16:creationId xmlns:a16="http://schemas.microsoft.com/office/drawing/2014/main" id="{7A359996-AF25-4D79-E157-D9ADA2C932AD}"/>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96771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7</a:t>
            </a:fld>
            <a:endParaRPr lang="en-US" altLang="ja-JP" sz="1600" dirty="0"/>
          </a:p>
        </p:txBody>
      </p:sp>
      <p:sp>
        <p:nvSpPr>
          <p:cNvPr id="8" name="タイトル 2">
            <a:extLst>
              <a:ext uri="{FF2B5EF4-FFF2-40B4-BE49-F238E27FC236}">
                <a16:creationId xmlns:a16="http://schemas.microsoft.com/office/drawing/2014/main" id="{4E674161-F686-3F3E-A7BA-351DEB2A35C2}"/>
              </a:ext>
            </a:extLst>
          </p:cNvPr>
          <p:cNvSpPr>
            <a:spLocks noGrp="1"/>
          </p:cNvSpPr>
          <p:nvPr>
            <p:ph type="title"/>
          </p:nvPr>
        </p:nvSpPr>
        <p:spPr>
          <a:xfrm>
            <a:off x="495301" y="274638"/>
            <a:ext cx="9258300" cy="647700"/>
          </a:xfrm>
        </p:spPr>
        <p:txBody>
          <a:bodyPr anchor="ctr"/>
          <a:lstStyle/>
          <a:p>
            <a:r>
              <a:rPr lang="en-US" altLang="ja-JP" sz="2400" dirty="0">
                <a:latin typeface="Meiryo" panose="020B0604030504040204" pitchFamily="34" charset="-128"/>
                <a:ea typeface="Meiryo" panose="020B0604030504040204" pitchFamily="34" charset="-128"/>
              </a:rPr>
              <a:t> 1-5    </a:t>
            </a:r>
            <a:r>
              <a:rPr lang="ja-JP" altLang="en-US" sz="2400" dirty="0">
                <a:solidFill>
                  <a:schemeClr val="tx1"/>
                </a:solidFill>
                <a:latin typeface="Meiryo" panose="020B0604030504040204" pitchFamily="34" charset="-128"/>
                <a:ea typeface="Meiryo" panose="020B0604030504040204" pitchFamily="34" charset="-128"/>
              </a:rPr>
              <a:t>企業の経営課題②</a:t>
            </a: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2" name="正方形/長方形 1">
            <a:extLst>
              <a:ext uri="{FF2B5EF4-FFF2-40B4-BE49-F238E27FC236}">
                <a16:creationId xmlns:a16="http://schemas.microsoft.com/office/drawing/2014/main" id="{90CD20EE-15F5-CB6F-2CAE-6C89B371CF79}"/>
              </a:ext>
            </a:extLst>
          </p:cNvPr>
          <p:cNvSpPr/>
          <p:nvPr/>
        </p:nvSpPr>
        <p:spPr>
          <a:xfrm>
            <a:off x="765009" y="5137948"/>
            <a:ext cx="4579053" cy="16014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F95AA85F-E829-9B47-6C57-E91B25AA2A87}"/>
              </a:ext>
            </a:extLst>
          </p:cNvPr>
          <p:cNvSpPr/>
          <p:nvPr/>
        </p:nvSpPr>
        <p:spPr>
          <a:xfrm>
            <a:off x="765009" y="5496752"/>
            <a:ext cx="4843002" cy="16014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01B64F5-FF93-5D6E-B159-B2E3BEA656F3}"/>
              </a:ext>
            </a:extLst>
          </p:cNvPr>
          <p:cNvSpPr/>
          <p:nvPr/>
        </p:nvSpPr>
        <p:spPr>
          <a:xfrm>
            <a:off x="0" y="5771294"/>
            <a:ext cx="9906000" cy="479699"/>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58601AD-B4DC-678C-076E-F574D3BE8ABE}"/>
              </a:ext>
            </a:extLst>
          </p:cNvPr>
          <p:cNvSpPr txBox="1"/>
          <p:nvPr/>
        </p:nvSpPr>
        <p:spPr>
          <a:xfrm>
            <a:off x="654540" y="4905169"/>
            <a:ext cx="5224288" cy="779381"/>
          </a:xfrm>
          <a:prstGeom prst="rect">
            <a:avLst/>
          </a:prstGeom>
          <a:noFill/>
        </p:spPr>
        <p:txBody>
          <a:bodyPr wrap="square" rtlCol="0">
            <a:spAutoFit/>
          </a:bodyPr>
          <a:lstStyle/>
          <a:p>
            <a:pPr>
              <a:lnSpc>
                <a:spcPct val="150000"/>
              </a:lnSpc>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週間の就業時間が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時間以上の割合は</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latin typeface="Meiryo UI" panose="020B0604030504040204" pitchFamily="50" charset="-128"/>
                <a:ea typeface="Meiryo UI" panose="020B0604030504040204" pitchFamily="50" charset="-128"/>
                <a:cs typeface="Meiryo UI" panose="020B0604030504040204" pitchFamily="50" charset="-128"/>
              </a:rPr>
              <a:t>・特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に子育て世代の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代前半の男性は高い傾向</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9CFA8118-9625-F873-8D09-E5B3CD9D457E}"/>
              </a:ext>
            </a:extLst>
          </p:cNvPr>
          <p:cNvSpPr/>
          <p:nvPr/>
        </p:nvSpPr>
        <p:spPr>
          <a:xfrm>
            <a:off x="6406652" y="5013433"/>
            <a:ext cx="299191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時間外労働の常態化や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長時間労働の抑止が必要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D1A66A04-AE3F-1DA9-5A66-A3236F24FD19}"/>
              </a:ext>
            </a:extLst>
          </p:cNvPr>
          <p:cNvSpPr txBox="1"/>
          <p:nvPr/>
        </p:nvSpPr>
        <p:spPr>
          <a:xfrm>
            <a:off x="1828722" y="5780312"/>
            <a:ext cx="6591458" cy="461665"/>
          </a:xfrm>
          <a:prstGeom prst="rect">
            <a:avLst/>
          </a:prstGeom>
          <a:noFill/>
        </p:spPr>
        <p:txBody>
          <a:bodyPr wrap="square" rtlCol="0" anchor="ctr">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こうした経営課題を育休取得促進とともに解決！！</a:t>
            </a:r>
            <a:endParaRPr lang="en-US" altLang="ja-JP"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a:extLst>
              <a:ext uri="{FF2B5EF4-FFF2-40B4-BE49-F238E27FC236}">
                <a16:creationId xmlns:a16="http://schemas.microsoft.com/office/drawing/2014/main" id="{EFDDF392-E7D7-D4F6-BFE6-565E152F7FF0}"/>
              </a:ext>
            </a:extLst>
          </p:cNvPr>
          <p:cNvGrpSpPr/>
          <p:nvPr/>
        </p:nvGrpSpPr>
        <p:grpSpPr>
          <a:xfrm>
            <a:off x="5756364" y="5213104"/>
            <a:ext cx="546659" cy="283648"/>
            <a:chOff x="3834492" y="6554518"/>
            <a:chExt cx="546659" cy="283648"/>
          </a:xfrm>
        </p:grpSpPr>
        <p:sp>
          <p:nvSpPr>
            <p:cNvPr id="17" name="山形 16">
              <a:extLst>
                <a:ext uri="{FF2B5EF4-FFF2-40B4-BE49-F238E27FC236}">
                  <a16:creationId xmlns:a16="http://schemas.microsoft.com/office/drawing/2014/main" id="{CE2A8004-E304-8419-2116-C3A46579955D}"/>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山形 25">
              <a:extLst>
                <a:ext uri="{FF2B5EF4-FFF2-40B4-BE49-F238E27FC236}">
                  <a16:creationId xmlns:a16="http://schemas.microsoft.com/office/drawing/2014/main" id="{3232E645-AB89-DEFA-A884-675F6F3D6499}"/>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山形 27">
              <a:extLst>
                <a:ext uri="{FF2B5EF4-FFF2-40B4-BE49-F238E27FC236}">
                  <a16:creationId xmlns:a16="http://schemas.microsoft.com/office/drawing/2014/main" id="{460B6CD0-1461-1E15-ACB0-CB69D1510729}"/>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0" name="テキスト ボックス 29">
            <a:extLst>
              <a:ext uri="{FF2B5EF4-FFF2-40B4-BE49-F238E27FC236}">
                <a16:creationId xmlns:a16="http://schemas.microsoft.com/office/drawing/2014/main" id="{C4457F78-C566-367C-76FC-BFD9103EBF35}"/>
              </a:ext>
            </a:extLst>
          </p:cNvPr>
          <p:cNvSpPr txBox="1"/>
          <p:nvPr/>
        </p:nvSpPr>
        <p:spPr>
          <a:xfrm>
            <a:off x="2530862" y="1185749"/>
            <a:ext cx="4804014" cy="290789"/>
          </a:xfrm>
          <a:prstGeom prst="roundRect">
            <a:avLst/>
          </a:prstGeom>
          <a:solidFill>
            <a:schemeClr val="bg1">
              <a:lumMod val="85000"/>
            </a:schemeClr>
          </a:solidFill>
        </p:spPr>
        <p:txBody>
          <a:bodyPr wrap="square" rtlCol="0">
            <a:spAutoFit/>
          </a:bodyPr>
          <a:lstStyle/>
          <a:p>
            <a:pPr algn="ctr"/>
            <a:r>
              <a:rPr lang="ja-JP" altLang="en-US" sz="1108" b="1" spc="277" dirty="0">
                <a:latin typeface="Arial"/>
              </a:rPr>
              <a:t>年齢別　男性の月末</a:t>
            </a:r>
            <a:r>
              <a:rPr lang="en-US" altLang="ja-JP" sz="1108" b="1" spc="277" dirty="0">
                <a:latin typeface="Arial"/>
              </a:rPr>
              <a:t>1</a:t>
            </a:r>
            <a:r>
              <a:rPr lang="ja-JP" altLang="en-US" sz="1108" b="1" spc="277" dirty="0">
                <a:latin typeface="Arial"/>
              </a:rPr>
              <a:t>週間の就業時間が</a:t>
            </a:r>
            <a:r>
              <a:rPr lang="en-US" altLang="ja-JP" sz="1108" b="1" spc="277" dirty="0">
                <a:latin typeface="Arial"/>
              </a:rPr>
              <a:t>60</a:t>
            </a:r>
            <a:r>
              <a:rPr lang="ja-JP" altLang="en-US" sz="1108" b="1" spc="277" dirty="0">
                <a:latin typeface="Arial"/>
              </a:rPr>
              <a:t>時間以上の割合</a:t>
            </a:r>
          </a:p>
        </p:txBody>
      </p:sp>
      <p:graphicFrame>
        <p:nvGraphicFramePr>
          <p:cNvPr id="31" name="グラフ 30">
            <a:extLst>
              <a:ext uri="{FF2B5EF4-FFF2-40B4-BE49-F238E27FC236}">
                <a16:creationId xmlns:a16="http://schemas.microsoft.com/office/drawing/2014/main" id="{8ABB6644-3CCE-5BFD-AD7E-3D0A4879BE45}"/>
              </a:ext>
            </a:extLst>
          </p:cNvPr>
          <p:cNvGraphicFramePr>
            <a:graphicFrameLocks/>
          </p:cNvGraphicFramePr>
          <p:nvPr>
            <p:extLst>
              <p:ext uri="{D42A27DB-BD31-4B8C-83A1-F6EECF244321}">
                <p14:modId xmlns:p14="http://schemas.microsoft.com/office/powerpoint/2010/main" val="3614943564"/>
              </p:ext>
            </p:extLst>
          </p:nvPr>
        </p:nvGraphicFramePr>
        <p:xfrm>
          <a:off x="901911" y="1846646"/>
          <a:ext cx="7774950" cy="2996065"/>
        </p:xfrm>
        <a:graphic>
          <a:graphicData uri="http://schemas.openxmlformats.org/drawingml/2006/chart">
            <c:chart xmlns:c="http://schemas.openxmlformats.org/drawingml/2006/chart" xmlns:r="http://schemas.openxmlformats.org/officeDocument/2006/relationships" r:id="rId3"/>
          </a:graphicData>
        </a:graphic>
      </p:graphicFrame>
      <p:sp>
        <p:nvSpPr>
          <p:cNvPr id="32" name="正方形/長方形 31">
            <a:extLst>
              <a:ext uri="{FF2B5EF4-FFF2-40B4-BE49-F238E27FC236}">
                <a16:creationId xmlns:a16="http://schemas.microsoft.com/office/drawing/2014/main" id="{EA4ED4DA-FC38-C4AC-638D-2786C13B3521}"/>
              </a:ext>
            </a:extLst>
          </p:cNvPr>
          <p:cNvSpPr/>
          <p:nvPr/>
        </p:nvSpPr>
        <p:spPr>
          <a:xfrm>
            <a:off x="5656663" y="4617105"/>
            <a:ext cx="3112223"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出典：総務省「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年労働力調査」をもとに作成</a:t>
            </a:r>
          </a:p>
        </p:txBody>
      </p:sp>
      <p:sp>
        <p:nvSpPr>
          <p:cNvPr id="29" name="角丸四角形 29">
            <a:extLst>
              <a:ext uri="{FF2B5EF4-FFF2-40B4-BE49-F238E27FC236}">
                <a16:creationId xmlns:a16="http://schemas.microsoft.com/office/drawing/2014/main" id="{EF92F8A6-5EA7-4E8C-DAEC-E1EFC70189C1}"/>
              </a:ext>
            </a:extLst>
          </p:cNvPr>
          <p:cNvSpPr/>
          <p:nvPr/>
        </p:nvSpPr>
        <p:spPr>
          <a:xfrm>
            <a:off x="3289853" y="1846646"/>
            <a:ext cx="2366810" cy="2669751"/>
          </a:xfrm>
          <a:prstGeom prst="roundRect">
            <a:avLst>
              <a:gd name="adj" fmla="val 5687"/>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dirty="0"/>
          </a:p>
        </p:txBody>
      </p:sp>
    </p:spTree>
    <p:extLst>
      <p:ext uri="{BB962C8B-B14F-4D97-AF65-F5344CB8AC3E}">
        <p14:creationId xmlns:p14="http://schemas.microsoft.com/office/powerpoint/2010/main" val="371065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a:extLst>
              <a:ext uri="{FF2B5EF4-FFF2-40B4-BE49-F238E27FC236}">
                <a16:creationId xmlns:a16="http://schemas.microsoft.com/office/drawing/2014/main" id="{8DAAFEED-8952-8FDB-4872-11EB281A1BD5}"/>
              </a:ext>
            </a:extLst>
          </p:cNvPr>
          <p:cNvGraphicFramePr>
            <a:graphicFrameLocks/>
          </p:cNvGraphicFramePr>
          <p:nvPr>
            <p:extLst>
              <p:ext uri="{D42A27DB-BD31-4B8C-83A1-F6EECF244321}">
                <p14:modId xmlns:p14="http://schemas.microsoft.com/office/powerpoint/2010/main" val="3609124761"/>
              </p:ext>
            </p:extLst>
          </p:nvPr>
        </p:nvGraphicFramePr>
        <p:xfrm>
          <a:off x="617660" y="1025867"/>
          <a:ext cx="8670680" cy="3530362"/>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8</a:t>
            </a:fld>
            <a:endParaRPr lang="en-US" altLang="ja-JP" sz="1600" dirty="0"/>
          </a:p>
        </p:txBody>
      </p:sp>
      <p:sp>
        <p:nvSpPr>
          <p:cNvPr id="7" name="タイトル 2">
            <a:extLst>
              <a:ext uri="{FF2B5EF4-FFF2-40B4-BE49-F238E27FC236}">
                <a16:creationId xmlns:a16="http://schemas.microsoft.com/office/drawing/2014/main" id="{3D8B25F1-2DBD-FFB4-4009-A9F2C6994E71}"/>
              </a:ext>
            </a:extLst>
          </p:cNvPr>
          <p:cNvSpPr>
            <a:spLocks noGrp="1"/>
          </p:cNvSpPr>
          <p:nvPr>
            <p:ph type="title"/>
          </p:nvPr>
        </p:nvSpPr>
        <p:spPr>
          <a:xfrm>
            <a:off x="495300" y="274638"/>
            <a:ext cx="9387609" cy="647700"/>
          </a:xfrm>
        </p:spPr>
        <p:txBody>
          <a:bodyPr anchor="ctr"/>
          <a:lstStyle/>
          <a:p>
            <a:r>
              <a:rPr kumimoji="1" lang="en-US" altLang="ja-JP" sz="2400" dirty="0">
                <a:latin typeface="Meiryo" panose="020B0604030504040204" pitchFamily="34" charset="-128"/>
                <a:ea typeface="Meiryo" panose="020B0604030504040204" pitchFamily="34" charset="-128"/>
              </a:rPr>
              <a:t> 1-6    </a:t>
            </a:r>
            <a:r>
              <a:rPr lang="ja-JP" altLang="en-US" sz="2400" spc="-100" dirty="0">
                <a:solidFill>
                  <a:schemeClr val="tx1"/>
                </a:solidFill>
                <a:latin typeface="Meiryo" panose="020B0604030504040204" pitchFamily="34" charset="-128"/>
                <a:ea typeface="Meiryo" panose="020B0604030504040204" pitchFamily="34" charset="-128"/>
              </a:rPr>
              <a:t>男性の育児休業取得における課題①</a:t>
            </a:r>
          </a:p>
        </p:txBody>
      </p:sp>
      <p:sp>
        <p:nvSpPr>
          <p:cNvPr id="2" name="角丸四角形 16">
            <a:extLst>
              <a:ext uri="{FF2B5EF4-FFF2-40B4-BE49-F238E27FC236}">
                <a16:creationId xmlns:a16="http://schemas.microsoft.com/office/drawing/2014/main" id="{C49DE78B-53D3-2DDE-9C87-2BC8FA450835}"/>
              </a:ext>
            </a:extLst>
          </p:cNvPr>
          <p:cNvSpPr/>
          <p:nvPr/>
        </p:nvSpPr>
        <p:spPr>
          <a:xfrm>
            <a:off x="766117" y="5999534"/>
            <a:ext cx="5318815" cy="360362"/>
          </a:xfrm>
          <a:prstGeom prst="roundRect">
            <a:avLst>
              <a:gd name="adj" fmla="val 12088"/>
            </a:avLst>
          </a:prstGeom>
          <a:solidFill>
            <a:schemeClr val="accent3">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000" dirty="0"/>
          </a:p>
        </p:txBody>
      </p:sp>
      <p:sp>
        <p:nvSpPr>
          <p:cNvPr id="3" name="テキスト ボックス 2">
            <a:extLst>
              <a:ext uri="{FF2B5EF4-FFF2-40B4-BE49-F238E27FC236}">
                <a16:creationId xmlns:a16="http://schemas.microsoft.com/office/drawing/2014/main" id="{A8968319-26E1-8AA0-1645-020086AD277A}"/>
              </a:ext>
            </a:extLst>
          </p:cNvPr>
          <p:cNvSpPr txBox="1"/>
          <p:nvPr/>
        </p:nvSpPr>
        <p:spPr>
          <a:xfrm>
            <a:off x="495300" y="4743305"/>
            <a:ext cx="5438768" cy="1223412"/>
          </a:xfrm>
          <a:prstGeom prst="rect">
            <a:avLst/>
          </a:prstGeom>
          <a:noFill/>
        </p:spPr>
        <p:txBody>
          <a:bodyPr wrap="square" rtlCol="0">
            <a:spAutoFit/>
          </a:bodyPr>
          <a:lstStyle/>
          <a:p>
            <a:pPr>
              <a:spcAft>
                <a:spcPts val="600"/>
              </a:spcAft>
            </a:pPr>
            <a:r>
              <a:rPr lang="ja-JP" altLang="en-US" sz="1400" b="1" dirty="0">
                <a:latin typeface="Meiryo" panose="020B0604030504040204" pitchFamily="34" charset="-128"/>
                <a:ea typeface="Meiryo" panose="020B0604030504040204" pitchFamily="34" charset="-128"/>
                <a:cs typeface="Meiryo UI" panose="020B0604030504040204" pitchFamily="50" charset="-128"/>
              </a:rPr>
              <a:t>・新入社員の多くが育休取得を希望しているのに対し、</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Aft>
                <a:spcPts val="600"/>
              </a:spcAft>
            </a:pP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「男性自身に育児休業を取る意識がない」</a:t>
            </a:r>
            <a:r>
              <a:rPr lang="ja-JP" altLang="en-US" sz="1400" b="1" dirty="0">
                <a:latin typeface="Meiryo" panose="020B0604030504040204" pitchFamily="34" charset="-128"/>
                <a:ea typeface="Meiryo" panose="020B0604030504040204" pitchFamily="34" charset="-128"/>
                <a:cs typeface="Meiryo UI" panose="020B0604030504040204" pitchFamily="50" charset="-128"/>
              </a:rPr>
              <a:t>との回答も多数</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Aft>
                <a:spcPts val="600"/>
              </a:spcAft>
            </a:pPr>
            <a:r>
              <a:rPr lang="ja-JP" altLang="en-US" sz="1400" b="1" dirty="0">
                <a:latin typeface="Meiryo" panose="020B0604030504040204" pitchFamily="34" charset="-128"/>
                <a:ea typeface="Meiryo" panose="020B0604030504040204" pitchFamily="34" charset="-128"/>
                <a:cs typeface="Meiryo UI" panose="020B0604030504040204" pitchFamily="50" charset="-128"/>
              </a:rPr>
              <a:t>・</a:t>
            </a:r>
            <a:r>
              <a:rPr lang="ja-JP" altLang="en-US" sz="1400" b="1" spc="-100" dirty="0">
                <a:latin typeface="Meiryo" panose="020B0604030504040204" pitchFamily="34" charset="-128"/>
                <a:ea typeface="Meiryo" panose="020B0604030504040204" pitchFamily="34" charset="-128"/>
                <a:cs typeface="Meiryo UI" panose="020B0604030504040204" pitchFamily="50" charset="-128"/>
              </a:rPr>
              <a:t>事業所、従業員ともに</a:t>
            </a:r>
            <a:r>
              <a:rPr lang="ja-JP" altLang="en-US" sz="1400" b="1" spc="-100" dirty="0">
                <a:solidFill>
                  <a:srgbClr val="C00000"/>
                </a:solidFill>
                <a:latin typeface="Meiryo" panose="020B0604030504040204" pitchFamily="34" charset="-128"/>
                <a:ea typeface="Meiryo" panose="020B0604030504040204" pitchFamily="34" charset="-128"/>
                <a:cs typeface="Meiryo UI" panose="020B0604030504040204" pitchFamily="50" charset="-128"/>
              </a:rPr>
              <a:t>「代替要員の確保」</a:t>
            </a:r>
            <a:r>
              <a:rPr lang="ja-JP" altLang="en-US" sz="1400" b="1" spc="-100" dirty="0">
                <a:latin typeface="Meiryo" panose="020B0604030504040204" pitchFamily="34" charset="-128"/>
                <a:ea typeface="Meiryo" panose="020B0604030504040204" pitchFamily="34" charset="-128"/>
                <a:cs typeface="Meiryo UI" panose="020B0604030504040204" pitchFamily="50" charset="-128"/>
              </a:rPr>
              <a:t>が最も多い</a:t>
            </a:r>
            <a:endParaRPr lang="en-US" altLang="ja-JP" sz="1400" b="1" dirty="0">
              <a:latin typeface="Meiryo" panose="020B0604030504040204" pitchFamily="34" charset="-128"/>
              <a:ea typeface="Meiryo" panose="020B0604030504040204" pitchFamily="34" charset="-128"/>
              <a:cs typeface="Meiryo UI" panose="020B0604030504040204" pitchFamily="50" charset="-128"/>
            </a:endParaRPr>
          </a:p>
          <a:p>
            <a:pPr>
              <a:spcBef>
                <a:spcPts val="300"/>
              </a:spcBef>
            </a:pPr>
            <a:r>
              <a:rPr lang="ja-JP" altLang="en-US" sz="1400" b="1" dirty="0">
                <a:latin typeface="Meiryo" panose="020B0604030504040204" pitchFamily="34" charset="-128"/>
                <a:ea typeface="Meiryo" panose="020B0604030504040204" pitchFamily="34" charset="-128"/>
                <a:cs typeface="Meiryo UI" panose="020B0604030504040204" pitchFamily="50" charset="-128"/>
              </a:rPr>
              <a:t>・以下の項目は、</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事業所と従業員の認識に大きなギャップあり</a:t>
            </a:r>
            <a:endPar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8588813B-70E4-B07D-14A8-718D9AE07933}"/>
              </a:ext>
            </a:extLst>
          </p:cNvPr>
          <p:cNvSpPr/>
          <p:nvPr/>
        </p:nvSpPr>
        <p:spPr>
          <a:xfrm>
            <a:off x="6217620" y="4838733"/>
            <a:ext cx="3322505" cy="1580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が育休</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取得しやすい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の醸成、キャリア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の懸念</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払拭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D0A0AA0-D889-84C3-BC3F-CC86D9EED897}"/>
              </a:ext>
            </a:extLst>
          </p:cNvPr>
          <p:cNvSpPr txBox="1"/>
          <p:nvPr/>
        </p:nvSpPr>
        <p:spPr>
          <a:xfrm>
            <a:off x="859918" y="6011035"/>
            <a:ext cx="5074150" cy="325089"/>
          </a:xfrm>
          <a:prstGeom prst="rect">
            <a:avLst/>
          </a:prstGeom>
          <a:noFill/>
        </p:spPr>
        <p:txBody>
          <a:bodyPr wrap="square">
            <a:spAutoFit/>
          </a:bodyPr>
          <a:lstStyle/>
          <a:p>
            <a:pPr>
              <a:lnSpc>
                <a:spcPct val="150000"/>
              </a:lnSpc>
              <a:spcBef>
                <a:spcPts val="200"/>
              </a:spcBef>
            </a:pPr>
            <a:r>
              <a:rPr lang="ja-JP" altLang="en-US" sz="1100" dirty="0">
                <a:latin typeface="Meiryo" panose="020B0604030504040204" pitchFamily="34" charset="-128"/>
                <a:ea typeface="Meiryo" panose="020B0604030504040204" pitchFamily="34" charset="-128"/>
                <a:cs typeface="Meiryo UI" panose="020B0604030504040204" pitchFamily="50" charset="-128"/>
              </a:rPr>
              <a:t>「職場がそのような雰囲気でない」「キャリア形成において不利になる懸念」</a:t>
            </a:r>
            <a:endParaRPr lang="en-US" altLang="ja-JP" sz="1100" dirty="0">
              <a:solidFill>
                <a:schemeClr val="tx1">
                  <a:lumMod val="95000"/>
                  <a:lumOff val="5000"/>
                </a:schemeClr>
              </a:solidFill>
              <a:latin typeface="Meiryo" panose="020B0604030504040204" pitchFamily="34" charset="-128"/>
              <a:ea typeface="Meiryo" panose="020B0604030504040204" pitchFamily="34" charset="-128"/>
              <a:cs typeface="Meiryo UI" panose="020B0604030504040204" pitchFamily="50" charset="-128"/>
            </a:endParaRPr>
          </a:p>
        </p:txBody>
      </p:sp>
      <p:grpSp>
        <p:nvGrpSpPr>
          <p:cNvPr id="13" name="グループ化 12">
            <a:extLst>
              <a:ext uri="{FF2B5EF4-FFF2-40B4-BE49-F238E27FC236}">
                <a16:creationId xmlns:a16="http://schemas.microsoft.com/office/drawing/2014/main" id="{B344BC9A-1CEC-82BC-1A49-A48B45FB0106}"/>
              </a:ext>
            </a:extLst>
          </p:cNvPr>
          <p:cNvGrpSpPr/>
          <p:nvPr/>
        </p:nvGrpSpPr>
        <p:grpSpPr>
          <a:xfrm>
            <a:off x="5660738" y="5487307"/>
            <a:ext cx="546659" cy="283648"/>
            <a:chOff x="3834492" y="6554518"/>
            <a:chExt cx="546659" cy="283648"/>
          </a:xfrm>
        </p:grpSpPr>
        <p:sp>
          <p:nvSpPr>
            <p:cNvPr id="14" name="山形 13">
              <a:extLst>
                <a:ext uri="{FF2B5EF4-FFF2-40B4-BE49-F238E27FC236}">
                  <a16:creationId xmlns:a16="http://schemas.microsoft.com/office/drawing/2014/main" id="{E39B845E-98E3-DE8D-D0A7-15419B0EDA79}"/>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山形 14">
              <a:extLst>
                <a:ext uri="{FF2B5EF4-FFF2-40B4-BE49-F238E27FC236}">
                  <a16:creationId xmlns:a16="http://schemas.microsoft.com/office/drawing/2014/main" id="{59759DE6-4AED-28C6-73C5-02FC721102D6}"/>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山形 15">
              <a:extLst>
                <a:ext uri="{FF2B5EF4-FFF2-40B4-BE49-F238E27FC236}">
                  <a16:creationId xmlns:a16="http://schemas.microsoft.com/office/drawing/2014/main" id="{07D7DE27-20B0-258C-A910-A28BB5633EB8}"/>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7" name="テキスト ボックス 26">
            <a:extLst>
              <a:ext uri="{FF2B5EF4-FFF2-40B4-BE49-F238E27FC236}">
                <a16:creationId xmlns:a16="http://schemas.microsoft.com/office/drawing/2014/main" id="{014E5739-ED37-F15C-7720-20039DFEAB45}"/>
              </a:ext>
            </a:extLst>
          </p:cNvPr>
          <p:cNvSpPr txBox="1"/>
          <p:nvPr/>
        </p:nvSpPr>
        <p:spPr>
          <a:xfrm>
            <a:off x="3343997" y="1025867"/>
            <a:ext cx="3321918" cy="290789"/>
          </a:xfrm>
          <a:prstGeom prst="roundRect">
            <a:avLst/>
          </a:prstGeom>
          <a:solidFill>
            <a:schemeClr val="bg1">
              <a:lumMod val="85000"/>
            </a:schemeClr>
          </a:solidFill>
        </p:spPr>
        <p:txBody>
          <a:bodyPr wrap="square" rtlCol="0">
            <a:spAutoFit/>
          </a:bodyPr>
          <a:lstStyle/>
          <a:p>
            <a:pPr algn="ctr"/>
            <a:r>
              <a:rPr lang="ja-JP" altLang="en-US" sz="1108" b="1" spc="277" dirty="0">
                <a:latin typeface="Arial"/>
              </a:rPr>
              <a:t>男性の育児休業取得にあたっての課題</a:t>
            </a:r>
          </a:p>
        </p:txBody>
      </p:sp>
      <p:sp>
        <p:nvSpPr>
          <p:cNvPr id="28" name="角丸四角形 20">
            <a:extLst>
              <a:ext uri="{FF2B5EF4-FFF2-40B4-BE49-F238E27FC236}">
                <a16:creationId xmlns:a16="http://schemas.microsoft.com/office/drawing/2014/main" id="{5A2D8697-5E5F-1A19-9C64-A68B011402FA}"/>
              </a:ext>
            </a:extLst>
          </p:cNvPr>
          <p:cNvSpPr/>
          <p:nvPr/>
        </p:nvSpPr>
        <p:spPr>
          <a:xfrm>
            <a:off x="1588985" y="1778799"/>
            <a:ext cx="2166629"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角丸四角形 28">
            <a:extLst>
              <a:ext uri="{FF2B5EF4-FFF2-40B4-BE49-F238E27FC236}">
                <a16:creationId xmlns:a16="http://schemas.microsoft.com/office/drawing/2014/main" id="{30C78AB7-7BBD-9398-1BF5-4F2EE253721C}"/>
              </a:ext>
            </a:extLst>
          </p:cNvPr>
          <p:cNvSpPr/>
          <p:nvPr/>
        </p:nvSpPr>
        <p:spPr>
          <a:xfrm>
            <a:off x="2847670" y="1473515"/>
            <a:ext cx="907944"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dirty="0"/>
          </a:p>
        </p:txBody>
      </p:sp>
      <p:sp>
        <p:nvSpPr>
          <p:cNvPr id="31" name="角丸四角形 16">
            <a:extLst>
              <a:ext uri="{FF2B5EF4-FFF2-40B4-BE49-F238E27FC236}">
                <a16:creationId xmlns:a16="http://schemas.microsoft.com/office/drawing/2014/main" id="{A5425E14-FB05-3D5D-9697-130C3FE519FF}"/>
              </a:ext>
            </a:extLst>
          </p:cNvPr>
          <p:cNvSpPr/>
          <p:nvPr/>
        </p:nvSpPr>
        <p:spPr>
          <a:xfrm>
            <a:off x="1567137" y="2713638"/>
            <a:ext cx="2166629" cy="212639"/>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13" dirty="0"/>
          </a:p>
        </p:txBody>
      </p:sp>
      <p:sp>
        <p:nvSpPr>
          <p:cNvPr id="33" name="正方形/長方形 32">
            <a:extLst>
              <a:ext uri="{FF2B5EF4-FFF2-40B4-BE49-F238E27FC236}">
                <a16:creationId xmlns:a16="http://schemas.microsoft.com/office/drawing/2014/main" id="{B9BDFD81-5000-718F-B54F-B4B967EE1580}"/>
              </a:ext>
            </a:extLst>
          </p:cNvPr>
          <p:cNvSpPr/>
          <p:nvPr/>
        </p:nvSpPr>
        <p:spPr>
          <a:xfrm>
            <a:off x="3977066" y="4403738"/>
            <a:ext cx="4409051" cy="196208"/>
          </a:xfrm>
          <a:prstGeom prst="rect">
            <a:avLst/>
          </a:prstGeom>
        </p:spPr>
        <p:txBody>
          <a:bodyPr wrap="square">
            <a:spAutoFit/>
          </a:bodyPr>
          <a:lstStyle/>
          <a:p>
            <a:r>
              <a:rPr lang="ja-JP" altLang="en-US" sz="675" dirty="0">
                <a:latin typeface="Meiryo UI" panose="020B0604030504040204" pitchFamily="50" charset="-128"/>
                <a:ea typeface="Meiryo UI" panose="020B0604030504040204" pitchFamily="50" charset="-128"/>
                <a:cs typeface="Meiryo UI" panose="020B0604030504040204" pitchFamily="50" charset="-128"/>
              </a:rPr>
              <a:t>出典：東京都産業労働局「令和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年度東京都男女雇用平等参画状況調査結果報告書」（令和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4</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月）から作成　</a:t>
            </a:r>
          </a:p>
        </p:txBody>
      </p:sp>
      <p:sp>
        <p:nvSpPr>
          <p:cNvPr id="21" name="角丸四角形 16">
            <a:extLst>
              <a:ext uri="{FF2B5EF4-FFF2-40B4-BE49-F238E27FC236}">
                <a16:creationId xmlns:a16="http://schemas.microsoft.com/office/drawing/2014/main" id="{128DD3AE-A2FA-40ED-96EF-7E00D4CE353E}"/>
              </a:ext>
            </a:extLst>
          </p:cNvPr>
          <p:cNvSpPr/>
          <p:nvPr/>
        </p:nvSpPr>
        <p:spPr>
          <a:xfrm>
            <a:off x="1567136" y="3311892"/>
            <a:ext cx="2166629" cy="212639"/>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13" dirty="0"/>
          </a:p>
        </p:txBody>
      </p:sp>
      <p:sp>
        <p:nvSpPr>
          <p:cNvPr id="22" name="正方形/長方形 21">
            <a:extLst>
              <a:ext uri="{FF2B5EF4-FFF2-40B4-BE49-F238E27FC236}">
                <a16:creationId xmlns:a16="http://schemas.microsoft.com/office/drawing/2014/main" id="{A59D3AAE-D697-4C74-A6A4-8B5C7CB08590}"/>
              </a:ext>
            </a:extLst>
          </p:cNvPr>
          <p:cNvSpPr/>
          <p:nvPr/>
        </p:nvSpPr>
        <p:spPr>
          <a:xfrm>
            <a:off x="7769483" y="2749534"/>
            <a:ext cx="1340992" cy="554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3" name="テキスト ボックス 22">
            <a:extLst>
              <a:ext uri="{FF2B5EF4-FFF2-40B4-BE49-F238E27FC236}">
                <a16:creationId xmlns:a16="http://schemas.microsoft.com/office/drawing/2014/main" id="{1E33C36B-2E6A-41A4-B2B6-C3247CD1D36D}"/>
              </a:ext>
            </a:extLst>
          </p:cNvPr>
          <p:cNvSpPr txBox="1"/>
          <p:nvPr/>
        </p:nvSpPr>
        <p:spPr>
          <a:xfrm>
            <a:off x="8530264" y="2830503"/>
            <a:ext cx="669144" cy="196208"/>
          </a:xfrm>
          <a:prstGeom prst="rect">
            <a:avLst/>
          </a:prstGeom>
          <a:noFill/>
        </p:spPr>
        <p:txBody>
          <a:bodyPr wrap="square" rtlCol="0">
            <a:spAutoFit/>
          </a:bodyPr>
          <a:lstStyle/>
          <a:p>
            <a:r>
              <a:rPr kumimoji="1" lang="ja-JP" altLang="en-US" sz="675" dirty="0"/>
              <a:t>「</a:t>
            </a:r>
            <a:r>
              <a:rPr kumimoji="1" lang="en-US" altLang="ja-JP" sz="675" dirty="0"/>
              <a:t>n=564</a:t>
            </a:r>
            <a:r>
              <a:rPr kumimoji="1" lang="ja-JP" altLang="en-US" sz="675" dirty="0"/>
              <a:t>」</a:t>
            </a:r>
          </a:p>
        </p:txBody>
      </p:sp>
      <p:sp>
        <p:nvSpPr>
          <p:cNvPr id="24" name="テキスト ボックス 23">
            <a:extLst>
              <a:ext uri="{FF2B5EF4-FFF2-40B4-BE49-F238E27FC236}">
                <a16:creationId xmlns:a16="http://schemas.microsoft.com/office/drawing/2014/main" id="{D79E2B84-5400-4057-8D51-D2B337981AD1}"/>
              </a:ext>
            </a:extLst>
          </p:cNvPr>
          <p:cNvSpPr txBox="1"/>
          <p:nvPr/>
        </p:nvSpPr>
        <p:spPr>
          <a:xfrm>
            <a:off x="8530226" y="3044354"/>
            <a:ext cx="535054" cy="196208"/>
          </a:xfrm>
          <a:prstGeom prst="rect">
            <a:avLst/>
          </a:prstGeom>
          <a:noFill/>
        </p:spPr>
        <p:txBody>
          <a:bodyPr wrap="square" rtlCol="0">
            <a:spAutoFit/>
          </a:bodyPr>
          <a:lstStyle/>
          <a:p>
            <a:r>
              <a:rPr kumimoji="1" lang="ja-JP" altLang="en-US" sz="675" dirty="0"/>
              <a:t>「</a:t>
            </a:r>
            <a:r>
              <a:rPr kumimoji="1" lang="en-US" altLang="ja-JP" sz="675" dirty="0"/>
              <a:t>n=673</a:t>
            </a:r>
            <a:r>
              <a:rPr kumimoji="1" lang="ja-JP" altLang="en-US" sz="675" dirty="0"/>
              <a:t>」</a:t>
            </a:r>
          </a:p>
        </p:txBody>
      </p:sp>
    </p:spTree>
    <p:extLst>
      <p:ext uri="{BB962C8B-B14F-4D97-AF65-F5344CB8AC3E}">
        <p14:creationId xmlns:p14="http://schemas.microsoft.com/office/powerpoint/2010/main" val="3884286518"/>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DAE43-9F2B-45EB-8154-30173066E3CC}">
  <ds:schemaRefs>
    <ds:schemaRef ds:uri="http://purl.org/dc/terms/"/>
    <ds:schemaRef ds:uri="http://www.w3.org/XML/1998/namespace"/>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12827</TotalTime>
  <Words>18759</Words>
  <Application>Microsoft Office PowerPoint</Application>
  <PresentationFormat>A4 210 x 297 mm</PresentationFormat>
  <Paragraphs>1255</Paragraphs>
  <Slides>55</Slides>
  <Notes>55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55</vt:i4>
      </vt:variant>
    </vt:vector>
  </HeadingPairs>
  <TitlesOfParts>
    <vt:vector size="67" baseType="lpstr">
      <vt:lpstr>HGP創英角ｺﾞｼｯｸUB</vt:lpstr>
      <vt:lpstr>Meiryo UI</vt:lpstr>
      <vt:lpstr>Meriyo</vt:lpstr>
      <vt:lpstr>ＭＳ Ｐゴシック</vt:lpstr>
      <vt:lpstr>ＭＳ Ｐゴシック 本文</vt:lpstr>
      <vt:lpstr>MS Gothic</vt:lpstr>
      <vt:lpstr>Meiryo</vt:lpstr>
      <vt:lpstr>Meiryo</vt:lpstr>
      <vt:lpstr>Arial</vt:lpstr>
      <vt:lpstr>Calibri</vt:lpstr>
      <vt:lpstr>Wingdings</vt:lpstr>
      <vt:lpstr>4_既定のテーマ</vt:lpstr>
      <vt:lpstr>PowerPoint プレゼンテーション</vt:lpstr>
      <vt:lpstr>　はじめに</vt:lpstr>
      <vt:lpstr>男性の育児休業取得の現状 と企業における課題</vt:lpstr>
      <vt:lpstr> 1-1    男性の育児休業取得の現状</vt:lpstr>
      <vt:lpstr>1-2     男性の育児・家事に関する世代別の意識　</vt:lpstr>
      <vt:lpstr> 1-3    共働き世帯の現状</vt:lpstr>
      <vt:lpstr> 1-4    企業の経営課題①</vt:lpstr>
      <vt:lpstr> 1-5    企業の経営課題②</vt:lpstr>
      <vt:lpstr> 1-6    男性の育児休業取得における課題①</vt:lpstr>
      <vt:lpstr> 1-7    男性の育児休業取得における課題②</vt:lpstr>
      <vt:lpstr>PowerPoint プレゼンテーション</vt:lpstr>
      <vt:lpstr>2-1    育児休業取得者（男性）にとってのメリット</vt:lpstr>
      <vt:lpstr>2-2　 家族にとってのメリット</vt:lpstr>
      <vt:lpstr>PowerPoint プレゼンテーション</vt:lpstr>
      <vt:lpstr>2-4    企業・職場にとってのメリット</vt:lpstr>
      <vt:lpstr>PowerPoint プレゼンテーション</vt:lpstr>
      <vt:lpstr>PowerPoint プレゼンテーション</vt:lpstr>
      <vt:lpstr> 3-1　 育児休業制度の概要①</vt:lpstr>
      <vt:lpstr> 3-2　 育児休業制度の概要②</vt:lpstr>
      <vt:lpstr> 3-3　育児休業等を取得しやすくするための会社の義務①</vt:lpstr>
      <vt:lpstr>PowerPoint プレゼンテーション</vt:lpstr>
      <vt:lpstr>PowerPoint プレゼンテーション</vt:lpstr>
      <vt:lpstr> 3-6　 育児休業を取得したこと等による不利益取扱いの禁止</vt:lpstr>
      <vt:lpstr>3-7　 ハラスメント防止について</vt:lpstr>
      <vt:lpstr>3-8　 育児等に関するハラスメントを起こさないために</vt:lpstr>
      <vt:lpstr>PowerPoint プレゼンテーション</vt:lpstr>
      <vt:lpstr>PowerPoint プレゼンテーション</vt:lpstr>
      <vt:lpstr>4-1    育児休業取得者のポイント</vt:lpstr>
      <vt:lpstr>4-2    同僚のポイント</vt:lpstr>
      <vt:lpstr>PowerPoint プレゼンテーション</vt:lpstr>
      <vt:lpstr>PowerPoint プレゼンテーション</vt:lpstr>
      <vt:lpstr>4-5    仕事と育児の両立ができる企業・職場は危機に強い</vt:lpstr>
      <vt:lpstr>4-6    女性のキャリア形成の視点</vt:lpstr>
      <vt:lpstr>PowerPoint プレゼンテーション</vt:lpstr>
      <vt:lpstr>5-1    育児休業取得者の体験談①</vt:lpstr>
      <vt:lpstr>5-2    育児休業取得者の体験談②</vt:lpstr>
      <vt:lpstr>5-3　　 育児休業取得者の体験談③</vt:lpstr>
      <vt:lpstr>5-4    男性の育児休業取得推進　取組事例①</vt:lpstr>
      <vt:lpstr>5-5    男性の育児休業取得推進　取組事例②</vt:lpstr>
      <vt:lpstr>5-6    男性の育児休業取得促進　取組事例③</vt:lpstr>
      <vt:lpstr>PowerPoint プレゼンテーション</vt:lpstr>
      <vt:lpstr>6-1    企業における両親学級の目的</vt:lpstr>
      <vt:lpstr>6-2    企業における両親学級での説明内容例</vt:lpstr>
      <vt:lpstr>6-3    企業が両親学級を開催するメリット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7-1    職場環境の改善について考えてみましょう①</vt:lpstr>
      <vt:lpstr>7-2    職場環境の改善について考えてみましょう②</vt:lpstr>
      <vt:lpstr>PowerPoint プレゼンテーション</vt:lpstr>
      <vt:lpstr>PowerPoint プレゼンテーション</vt:lpstr>
      <vt:lpstr>           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R176070</cp:lastModifiedBy>
  <cp:revision>1231</cp:revision>
  <cp:lastPrinted>2023-08-25T00:33:21Z</cp:lastPrinted>
  <dcterms:created xsi:type="dcterms:W3CDTF">2015-02-16T04:41:11Z</dcterms:created>
  <dcterms:modified xsi:type="dcterms:W3CDTF">2024-03-08T04:38:48Z</dcterms:modified>
</cp:coreProperties>
</file>