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332" r:id="rId3"/>
    <p:sldId id="295" r:id="rId4"/>
    <p:sldId id="328" r:id="rId5"/>
    <p:sldId id="333" r:id="rId6"/>
    <p:sldId id="296" r:id="rId7"/>
    <p:sldId id="320" r:id="rId8"/>
    <p:sldId id="315" r:id="rId9"/>
    <p:sldId id="324" r:id="rId10"/>
    <p:sldId id="297" r:id="rId11"/>
    <p:sldId id="310" r:id="rId12"/>
    <p:sldId id="293" r:id="rId13"/>
    <p:sldId id="305" r:id="rId14"/>
    <p:sldId id="292" r:id="rId15"/>
    <p:sldId id="300" r:id="rId16"/>
    <p:sldId id="303" r:id="rId17"/>
    <p:sldId id="294" r:id="rId18"/>
    <p:sldId id="306" r:id="rId19"/>
    <p:sldId id="331" r:id="rId20"/>
    <p:sldId id="298" r:id="rId21"/>
    <p:sldId id="325" r:id="rId22"/>
  </p:sldIdLst>
  <p:sldSz cx="9144000" cy="6858000" type="screen4x3"/>
  <p:notesSz cx="10007600" cy="6946900"/>
  <p:defaultTextStyle>
    <a:defPPr>
      <a:defRPr lang="ja-JP"/>
    </a:defPPr>
    <a:lvl1pPr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1pPr>
    <a:lvl2pPr marL="4572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2pPr>
    <a:lvl3pPr marL="9144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3pPr>
    <a:lvl4pPr marL="13716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4pPr>
    <a:lvl5pPr marL="18288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5pPr>
    <a:lvl6pPr marL="2286000" algn="l" defTabSz="457200" rtl="0" eaLnBrk="1" latinLnBrk="0" hangingPunct="1">
      <a:defRPr kumimoji="1" sz="1200" kern="1200">
        <a:solidFill>
          <a:schemeClr val="tx1"/>
        </a:solidFill>
        <a:latin typeface="Arial" charset="0"/>
        <a:ea typeface="ＭＳ ゴシック" charset="0"/>
        <a:cs typeface="ＭＳ ゴシック" charset="0"/>
      </a:defRPr>
    </a:lvl6pPr>
    <a:lvl7pPr marL="2743200" algn="l" defTabSz="457200" rtl="0" eaLnBrk="1" latinLnBrk="0" hangingPunct="1">
      <a:defRPr kumimoji="1" sz="1200" kern="1200">
        <a:solidFill>
          <a:schemeClr val="tx1"/>
        </a:solidFill>
        <a:latin typeface="Arial" charset="0"/>
        <a:ea typeface="ＭＳ ゴシック" charset="0"/>
        <a:cs typeface="ＭＳ ゴシック" charset="0"/>
      </a:defRPr>
    </a:lvl7pPr>
    <a:lvl8pPr marL="3200400" algn="l" defTabSz="457200" rtl="0" eaLnBrk="1" latinLnBrk="0" hangingPunct="1">
      <a:defRPr kumimoji="1" sz="1200" kern="1200">
        <a:solidFill>
          <a:schemeClr val="tx1"/>
        </a:solidFill>
        <a:latin typeface="Arial" charset="0"/>
        <a:ea typeface="ＭＳ ゴシック" charset="0"/>
        <a:cs typeface="ＭＳ ゴシック" charset="0"/>
      </a:defRPr>
    </a:lvl8pPr>
    <a:lvl9pPr marL="3657600" algn="l" defTabSz="457200" rtl="0" eaLnBrk="1" latinLnBrk="0" hangingPunct="1">
      <a:defRPr kumimoji="1" sz="1200" kern="1200">
        <a:solidFill>
          <a:schemeClr val="tx1"/>
        </a:solidFill>
        <a:latin typeface="Arial" charset="0"/>
        <a:ea typeface="ＭＳ ゴシック" charset="0"/>
        <a:cs typeface="ＭＳ 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CC"/>
    <a:srgbClr val="FF3300"/>
    <a:srgbClr val="FFFFFF"/>
    <a:srgbClr val="0066CC"/>
    <a:srgbClr val="0000FF"/>
    <a:srgbClr val="008000"/>
    <a:srgbClr val="E1FFFF"/>
    <a:srgbClr val="CCFF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52" autoAdjust="0"/>
  </p:normalViewPr>
  <p:slideViewPr>
    <p:cSldViewPr>
      <p:cViewPr>
        <p:scale>
          <a:sx n="100" d="100"/>
          <a:sy n="100" d="100"/>
        </p:scale>
        <p:origin x="-516" y="1224"/>
      </p:cViewPr>
      <p:guideLst>
        <p:guide orient="horz" pos="2160"/>
        <p:guide pos="2880"/>
      </p:guideLst>
    </p:cSldViewPr>
  </p:slideViewPr>
  <p:notesTextViewPr>
    <p:cViewPr>
      <p:scale>
        <a:sx n="100" d="100"/>
        <a:sy n="100" d="100"/>
      </p:scale>
      <p:origin x="0" y="1332"/>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fckhpwg3file1h.mhlwds.mhlw.go.jp\&#35506;&#23460;&#38936;&#22495;2\11911000_&#38599;&#29992;&#29872;&#22659;&#12539;&#22343;&#31561;&#23616;&#12288;&#32887;&#26989;&#29983;&#27963;&#20001;&#31435;&#35506;\&#19968;&#33324;&#20107;&#26989;&#20027;&#34892;&#21205;&#35336;&#30011;&#20418;\01%20&#12452;&#12463;&#12513;&#12531;&#12503;&#12525;&#12472;&#12455;&#12463;&#12488;(H22-)\H29\02%20&#12475;&#12511;&#12490;&#12540;&#23455;&#26045;&#20107;&#26989;\02%20&#32887;&#22580;&#20869;&#30740;&#20462;&#36039;&#26009;\28&#24180;&#24230;&#20316;&#25104;&#36039;&#26009;&#12398;&#20462;&#27491;\graph.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D107\Desktop\&#12452;&#12463;&#12513;&#12531;PJ\&#12452;&#12463;&#12513;&#12531;&#30740;&#20462;&#36039;&#26009;&#29992;&#34920;&#12539;&#12464;&#12521;&#12501;&#20803;&#12487;&#12540;&#12479;.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D107\Desktop\&#12452;&#12463;&#12513;&#12531;PJ\&#12452;&#12463;&#12513;&#12531;&#30740;&#20462;&#36039;&#26009;&#29992;&#34920;&#12539;&#12464;&#12521;&#12501;&#20803;&#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sng" strike="noStrike" kern="1200" cap="none" spc="0" normalizeH="0" baseline="0">
                <a:solidFill>
                  <a:schemeClr val="dk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defRPr>
            </a:pPr>
            <a:r>
              <a:rPr lang="ja-JP" sz="1200" u="sng" dirty="0">
                <a:latin typeface="Meiryo UI" panose="020B0604030504040204" pitchFamily="50" charset="-128"/>
                <a:ea typeface="Meiryo UI" panose="020B0604030504040204" pitchFamily="50" charset="-128"/>
                <a:cs typeface="Meiryo UI" panose="020B0604030504040204" pitchFamily="50" charset="-128"/>
              </a:rPr>
              <a:t>育児休業制度の取得状況（</a:t>
            </a:r>
            <a:r>
              <a:rPr lang="ja-JP" sz="1200" u="sng" dirty="0" smtClean="0">
                <a:latin typeface="Meiryo UI" panose="020B0604030504040204" pitchFamily="50" charset="-128"/>
                <a:ea typeface="Meiryo UI" panose="020B0604030504040204" pitchFamily="50" charset="-128"/>
                <a:cs typeface="Meiryo UI" panose="020B0604030504040204" pitchFamily="50" charset="-128"/>
              </a:rPr>
              <a:t>男性</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正</a:t>
            </a:r>
            <a:r>
              <a:rPr lang="ja-JP" sz="1200" u="sng" dirty="0" smtClean="0">
                <a:latin typeface="Meiryo UI" panose="020B0604030504040204" pitchFamily="50" charset="-128"/>
                <a:ea typeface="Meiryo UI" panose="020B0604030504040204" pitchFamily="50" charset="-128"/>
                <a:cs typeface="Meiryo UI" panose="020B0604030504040204" pitchFamily="50" charset="-128"/>
              </a:rPr>
              <a:t>社員</a:t>
            </a:r>
            <a:r>
              <a:rPr lang="ja-JP" sz="1200" u="sng" dirty="0">
                <a:latin typeface="Meiryo UI" panose="020B0604030504040204" pitchFamily="50" charset="-128"/>
                <a:ea typeface="Meiryo UI" panose="020B0604030504040204" pitchFamily="50" charset="-128"/>
                <a:cs typeface="Meiryo UI" panose="020B0604030504040204" pitchFamily="50" charset="-128"/>
              </a:rPr>
              <a:t>）</a:t>
            </a:r>
          </a:p>
        </c:rich>
      </c:tx>
      <c:layout/>
      <c:overlay val="0"/>
      <c:spPr>
        <a:noFill/>
        <a:ln>
          <a:noFill/>
        </a:ln>
        <a:effectLst/>
      </c:spPr>
    </c:title>
    <c:autoTitleDeleted val="0"/>
    <c:plotArea>
      <c:layout/>
      <c:barChart>
        <c:barDir val="bar"/>
        <c:grouping val="percentStacked"/>
        <c:varyColors val="0"/>
        <c:ser>
          <c:idx val="0"/>
          <c:order val="0"/>
          <c:tx>
            <c:strRef>
              <c:f>[イクメン研修資料用表・グラフ元データ.xlsx]Sheet1!$A$5</c:f>
              <c:strCache>
                <c:ptCount val="1"/>
                <c:pt idx="0">
                  <c:v>制度を利用した</c:v>
                </c:pt>
              </c:strCache>
            </c:strRef>
          </c:tx>
          <c:spPr>
            <a:solidFill>
              <a:srgbClr val="FFFF99"/>
            </a:solidFill>
            <a:ln>
              <a:noFill/>
            </a:ln>
            <a:effectLst/>
          </c:spPr>
          <c:invertIfNegative val="0"/>
          <c:dLbls>
            <c:dLbl>
              <c:idx val="0"/>
              <c:layout>
                <c:manualLayout>
                  <c:x val="-1.2519561815336469E-2"/>
                  <c:y val="-4.2437781360066697E-17"/>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dk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[イクメン研修資料用表・グラフ元データ.xlsx]Sheet1!$B$4</c:f>
              <c:strCache>
                <c:ptCount val="1"/>
                <c:pt idx="0">
                  <c:v>割合</c:v>
                </c:pt>
              </c:strCache>
            </c:strRef>
          </c:cat>
          <c:val>
            <c:numRef>
              <c:f>[イクメン研修資料用表・グラフ元データ.xlsx]Sheet1!$B$5</c:f>
              <c:numCache>
                <c:formatCode>0.0%</c:formatCode>
                <c:ptCount val="1"/>
                <c:pt idx="0">
                  <c:v>5.4000000000000006E-2</c:v>
                </c:pt>
              </c:numCache>
            </c:numRef>
          </c:val>
        </c:ser>
        <c:ser>
          <c:idx val="1"/>
          <c:order val="1"/>
          <c:tx>
            <c:strRef>
              <c:f>[イクメン研修資料用表・グラフ元データ.xlsx]Sheet1!$A$6</c:f>
              <c:strCache>
                <c:ptCount val="1"/>
                <c:pt idx="0">
                  <c:v>制度を利用しなかったが、利用したかった</c:v>
                </c:pt>
              </c:strCache>
            </c:strRef>
          </c:tx>
          <c:spPr>
            <a:solidFill>
              <a:srgbClr val="FFCC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00FF"/>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[イクメン研修資料用表・グラフ元データ.xlsx]Sheet1!$B$4</c:f>
              <c:strCache>
                <c:ptCount val="1"/>
                <c:pt idx="0">
                  <c:v>割合</c:v>
                </c:pt>
              </c:strCache>
            </c:strRef>
          </c:cat>
          <c:val>
            <c:numRef>
              <c:f>[イクメン研修資料用表・グラフ元データ.xlsx]Sheet1!$B$6</c:f>
              <c:numCache>
                <c:formatCode>0.0%</c:formatCode>
                <c:ptCount val="1"/>
                <c:pt idx="0">
                  <c:v>0.126</c:v>
                </c:pt>
              </c:numCache>
            </c:numRef>
          </c:val>
        </c:ser>
        <c:ser>
          <c:idx val="2"/>
          <c:order val="2"/>
          <c:tx>
            <c:strRef>
              <c:f>[イクメン研修資料用表・グラフ元データ.xlsx]Sheet1!$A$7</c:f>
              <c:strCache>
                <c:ptCount val="1"/>
                <c:pt idx="0">
                  <c:v>制度を利用しておらず、利用したいとも思わなかった</c:v>
                </c:pt>
              </c:strCache>
            </c:strRef>
          </c:tx>
          <c:spPr>
            <a:solidFill>
              <a:srgbClr val="96969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dk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[イクメン研修資料用表・グラフ元データ.xlsx]Sheet1!$B$4</c:f>
              <c:strCache>
                <c:ptCount val="1"/>
                <c:pt idx="0">
                  <c:v>割合</c:v>
                </c:pt>
              </c:strCache>
            </c:strRef>
          </c:cat>
          <c:val>
            <c:numRef>
              <c:f>[イクメン研修資料用表・グラフ元データ.xlsx]Sheet1!$B$7</c:f>
              <c:numCache>
                <c:formatCode>0.0%</c:formatCode>
                <c:ptCount val="1"/>
                <c:pt idx="0">
                  <c:v>0.26200000000000001</c:v>
                </c:pt>
              </c:numCache>
            </c:numRef>
          </c:val>
        </c:ser>
        <c:ser>
          <c:idx val="3"/>
          <c:order val="3"/>
          <c:tx>
            <c:strRef>
              <c:f>[イクメン研修資料用表・グラフ元データ.xlsx]Sheet1!$A$8</c:f>
              <c:strCache>
                <c:ptCount val="1"/>
                <c:pt idx="0">
                  <c:v>制度を利用したかった</c:v>
                </c:pt>
              </c:strCache>
            </c:strRef>
          </c:tx>
          <c:spPr>
            <a:solidFill>
              <a:srgbClr val="FF99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00FF"/>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[イクメン研修資料用表・グラフ元データ.xlsx]Sheet1!$B$4</c:f>
              <c:strCache>
                <c:ptCount val="1"/>
                <c:pt idx="0">
                  <c:v>割合</c:v>
                </c:pt>
              </c:strCache>
            </c:strRef>
          </c:cat>
          <c:val>
            <c:numRef>
              <c:f>[イクメン研修資料用表・グラフ元データ.xlsx]Sheet1!$B$8</c:f>
              <c:numCache>
                <c:formatCode>0.0%</c:formatCode>
                <c:ptCount val="1"/>
                <c:pt idx="0">
                  <c:v>0.17500000000000002</c:v>
                </c:pt>
              </c:numCache>
            </c:numRef>
          </c:val>
        </c:ser>
        <c:ser>
          <c:idx val="4"/>
          <c:order val="4"/>
          <c:tx>
            <c:strRef>
              <c:f>[イクメン研修資料用表・グラフ元データ.xlsx]Sheet1!$A$9</c:f>
              <c:strCache>
                <c:ptCount val="1"/>
                <c:pt idx="0">
                  <c:v>制度を利用したいと思わなかった</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dk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[イクメン研修資料用表・グラフ元データ.xlsx]Sheet1!$B$4</c:f>
              <c:strCache>
                <c:ptCount val="1"/>
                <c:pt idx="0">
                  <c:v>割合</c:v>
                </c:pt>
              </c:strCache>
            </c:strRef>
          </c:cat>
          <c:val>
            <c:numRef>
              <c:f>[イクメン研修資料用表・グラフ元データ.xlsx]Sheet1!$B$9</c:f>
              <c:numCache>
                <c:formatCode>0.0%</c:formatCode>
                <c:ptCount val="1"/>
                <c:pt idx="0">
                  <c:v>0.20200000000000001</c:v>
                </c:pt>
              </c:numCache>
            </c:numRef>
          </c:val>
        </c:ser>
        <c:ser>
          <c:idx val="5"/>
          <c:order val="5"/>
          <c:tx>
            <c:strRef>
              <c:f>[イクメン研修資料用表・グラフ元データ.xlsx]Sheet1!$A$10</c:f>
              <c:strCache>
                <c:ptCount val="1"/>
                <c:pt idx="0">
                  <c:v>わからない</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dk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[イクメン研修資料用表・グラフ元データ.xlsx]Sheet1!$B$4</c:f>
              <c:strCache>
                <c:ptCount val="1"/>
                <c:pt idx="0">
                  <c:v>割合</c:v>
                </c:pt>
              </c:strCache>
            </c:strRef>
          </c:cat>
          <c:val>
            <c:numRef>
              <c:f>[イクメン研修資料用表・グラフ元データ.xlsx]Sheet1!$B$10</c:f>
              <c:numCache>
                <c:formatCode>0.0%</c:formatCode>
                <c:ptCount val="1"/>
                <c:pt idx="0">
                  <c:v>0.18200000000000002</c:v>
                </c:pt>
              </c:numCache>
            </c:numRef>
          </c:val>
        </c:ser>
        <c:dLbls>
          <c:showLegendKey val="0"/>
          <c:showVal val="1"/>
          <c:showCatName val="0"/>
          <c:showSerName val="0"/>
          <c:showPercent val="0"/>
          <c:showBubbleSize val="0"/>
        </c:dLbls>
        <c:gapWidth val="150"/>
        <c:overlap val="100"/>
        <c:axId val="139787648"/>
        <c:axId val="146687104"/>
      </c:barChart>
      <c:catAx>
        <c:axId val="139787648"/>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one"/>
        <c:crossAx val="146687104"/>
        <c:crosses val="autoZero"/>
        <c:auto val="1"/>
        <c:lblAlgn val="ctr"/>
        <c:lblOffset val="100"/>
        <c:noMultiLvlLbl val="0"/>
      </c:catAx>
      <c:valAx>
        <c:axId val="146687104"/>
        <c:scaling>
          <c:orientation val="minMax"/>
        </c:scaling>
        <c:delete val="0"/>
        <c:axPos val="b"/>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39787648"/>
        <c:crosses val="autoZero"/>
        <c:crossBetween val="between"/>
      </c:valAx>
      <c:spPr>
        <a:pattFill prst="ltDnDiag">
          <a:fgClr>
            <a:schemeClr val="dk1">
              <a:lumMod val="15000"/>
              <a:lumOff val="85000"/>
            </a:schemeClr>
          </a:fgClr>
          <a:bgClr>
            <a:schemeClr val="lt1"/>
          </a:bgClr>
        </a:pattFill>
        <a:ln>
          <a:noFill/>
        </a:ln>
        <a:effectLst/>
      </c:spPr>
    </c:plotArea>
    <c:legend>
      <c:legendPos val="b"/>
      <c:legendEntry>
        <c:idx val="1"/>
        <c:txPr>
          <a:bodyPr rot="0" spcFirstLastPara="1" vertOverflow="ellipsis" vert="horz" wrap="square" anchor="ctr" anchorCtr="1"/>
          <a:lstStyle/>
          <a:p>
            <a:pPr>
              <a:defRPr sz="900" b="0" i="0" u="sng" strike="noStrike" kern="1200" baseline="0">
                <a:solidFill>
                  <a:srgbClr val="0000FF"/>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Entry>
      <c:legendEntry>
        <c:idx val="3"/>
        <c:txPr>
          <a:bodyPr rot="0" spcFirstLastPara="1" vertOverflow="ellipsis" vert="horz" wrap="square" anchor="ctr" anchorCtr="1"/>
          <a:lstStyle/>
          <a:p>
            <a:pPr>
              <a:defRPr sz="900" b="0" i="0" u="sng" strike="noStrike" kern="1200" baseline="0">
                <a:solidFill>
                  <a:srgbClr val="0000FF"/>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Entry>
      <c:layout>
        <c:manualLayout>
          <c:xMode val="edge"/>
          <c:yMode val="edge"/>
          <c:x val="0.20005939398420272"/>
          <c:y val="0.50280766987459902"/>
          <c:w val="0.72820647419072615"/>
          <c:h val="0.4833034412365121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solidFill>
      <a:schemeClr val="lt1"/>
    </a:solidFill>
    <a:ln w="9525" cap="flat" cmpd="sng" algn="ctr">
      <a:solidFill>
        <a:schemeClr val="bg1">
          <a:lumMod val="75000"/>
        </a:schemeClr>
      </a:solidFill>
      <a:round/>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sng" strike="noStrike" kern="1200" spc="0" baseline="0">
                <a:solidFill>
                  <a:srgbClr val="7F7F7F"/>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200" b="1" u="sng">
                <a:solidFill>
                  <a:srgbClr val="7F7F7F"/>
                </a:solidFill>
                <a:latin typeface="Meiryo UI" panose="020B0604030504040204" pitchFamily="50" charset="-128"/>
                <a:ea typeface="Meiryo UI" panose="020B0604030504040204" pitchFamily="50" charset="-128"/>
                <a:cs typeface="Meiryo UI" panose="020B0604030504040204" pitchFamily="50" charset="-128"/>
              </a:rPr>
              <a:t>育児休業取得率の推移</a:t>
            </a:r>
          </a:p>
        </c:rich>
      </c:tx>
      <c:layout/>
      <c:overlay val="0"/>
      <c:spPr>
        <a:noFill/>
        <a:ln>
          <a:noFill/>
        </a:ln>
        <a:effectLst/>
      </c:spPr>
    </c:title>
    <c:autoTitleDeleted val="0"/>
    <c:plotArea>
      <c:layout/>
      <c:lineChart>
        <c:grouping val="standard"/>
        <c:varyColors val="0"/>
        <c:ser>
          <c:idx val="1"/>
          <c:order val="0"/>
          <c:tx>
            <c:strRef>
              <c:f>Sheet2!$B$4</c:f>
              <c:strCache>
                <c:ptCount val="1"/>
                <c:pt idx="0">
                  <c:v>女性</c:v>
                </c:pt>
              </c:strCache>
            </c:strRef>
          </c:tx>
          <c:spPr>
            <a:ln w="28575" cap="rnd">
              <a:solidFill>
                <a:srgbClr val="FF6600"/>
              </a:solidFill>
              <a:round/>
            </a:ln>
            <a:effectLst/>
          </c:spPr>
          <c:marker>
            <c:symbol val="circle"/>
            <c:size val="7"/>
            <c:spPr>
              <a:solidFill>
                <a:srgbClr val="FF6600"/>
              </a:solidFill>
              <a:ln w="9525">
                <a:solidFill>
                  <a:srgbClr val="FF66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rgbClr val="40404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Sheet2!$A$5:$A$14</c:f>
              <c:strCache>
                <c:ptCount val="10"/>
                <c:pt idx="0">
                  <c:v>H19</c:v>
                </c:pt>
                <c:pt idx="1">
                  <c:v>H20</c:v>
                </c:pt>
                <c:pt idx="2">
                  <c:v>H21</c:v>
                </c:pt>
                <c:pt idx="3">
                  <c:v>H22</c:v>
                </c:pt>
                <c:pt idx="4">
                  <c:v>H23</c:v>
                </c:pt>
                <c:pt idx="5">
                  <c:v>H24</c:v>
                </c:pt>
                <c:pt idx="6">
                  <c:v>H25</c:v>
                </c:pt>
                <c:pt idx="7">
                  <c:v>H26</c:v>
                </c:pt>
                <c:pt idx="8">
                  <c:v>H27</c:v>
                </c:pt>
                <c:pt idx="9">
                  <c:v>H28</c:v>
                </c:pt>
              </c:strCache>
            </c:strRef>
          </c:cat>
          <c:val>
            <c:numRef>
              <c:f>Sheet2!$B$5:$B$14</c:f>
              <c:numCache>
                <c:formatCode>0.0%</c:formatCode>
                <c:ptCount val="10"/>
                <c:pt idx="0">
                  <c:v>0.89700000000000002</c:v>
                </c:pt>
                <c:pt idx="1">
                  <c:v>0.90600000000000003</c:v>
                </c:pt>
                <c:pt idx="2">
                  <c:v>0.85599999999999998</c:v>
                </c:pt>
                <c:pt idx="3">
                  <c:v>0.83699999999999997</c:v>
                </c:pt>
                <c:pt idx="4">
                  <c:v>0.878</c:v>
                </c:pt>
                <c:pt idx="5">
                  <c:v>0.83599999999999997</c:v>
                </c:pt>
                <c:pt idx="6">
                  <c:v>0.83</c:v>
                </c:pt>
                <c:pt idx="7">
                  <c:v>0.86599999999999999</c:v>
                </c:pt>
                <c:pt idx="8">
                  <c:v>0.81499999999999995</c:v>
                </c:pt>
                <c:pt idx="9">
                  <c:v>0.81799999999999995</c:v>
                </c:pt>
              </c:numCache>
            </c:numRef>
          </c:val>
          <c:smooth val="0"/>
        </c:ser>
        <c:ser>
          <c:idx val="2"/>
          <c:order val="1"/>
          <c:tx>
            <c:strRef>
              <c:f>Sheet2!$C$4</c:f>
              <c:strCache>
                <c:ptCount val="1"/>
                <c:pt idx="0">
                  <c:v>男性</c:v>
                </c:pt>
              </c:strCache>
            </c:strRef>
          </c:tx>
          <c:spPr>
            <a:ln>
              <a:solidFill>
                <a:srgbClr val="00B0F0"/>
              </a:solidFill>
            </a:ln>
          </c:spPr>
          <c:marker>
            <c:spPr>
              <a:solidFill>
                <a:srgbClr val="00B0F0"/>
              </a:solidFill>
              <a:ln>
                <a:solidFill>
                  <a:srgbClr val="00B0F0"/>
                </a:solidFill>
              </a:ln>
            </c:spPr>
          </c:marker>
          <c:dLbls>
            <c:txPr>
              <a:bodyPr/>
              <a:lstStyle/>
              <a:p>
                <a:pPr>
                  <a:defRPr sz="700">
                    <a:solidFill>
                      <a:srgbClr val="40404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dLbls>
          <c:cat>
            <c:strRef>
              <c:f>Sheet2!$A$5:$A$14</c:f>
              <c:strCache>
                <c:ptCount val="10"/>
                <c:pt idx="0">
                  <c:v>H19</c:v>
                </c:pt>
                <c:pt idx="1">
                  <c:v>H20</c:v>
                </c:pt>
                <c:pt idx="2">
                  <c:v>H21</c:v>
                </c:pt>
                <c:pt idx="3">
                  <c:v>H22</c:v>
                </c:pt>
                <c:pt idx="4">
                  <c:v>H23</c:v>
                </c:pt>
                <c:pt idx="5">
                  <c:v>H24</c:v>
                </c:pt>
                <c:pt idx="6">
                  <c:v>H25</c:v>
                </c:pt>
                <c:pt idx="7">
                  <c:v>H26</c:v>
                </c:pt>
                <c:pt idx="8">
                  <c:v>H27</c:v>
                </c:pt>
                <c:pt idx="9">
                  <c:v>H28</c:v>
                </c:pt>
              </c:strCache>
            </c:strRef>
          </c:cat>
          <c:val>
            <c:numRef>
              <c:f>Sheet2!$C$5:$C$14</c:f>
              <c:numCache>
                <c:formatCode>0.00%</c:formatCode>
                <c:ptCount val="10"/>
                <c:pt idx="0">
                  <c:v>1.5599999999999999E-2</c:v>
                </c:pt>
                <c:pt idx="1">
                  <c:v>1.23E-2</c:v>
                </c:pt>
                <c:pt idx="2">
                  <c:v>1.72E-2</c:v>
                </c:pt>
                <c:pt idx="3">
                  <c:v>1.38E-2</c:v>
                </c:pt>
                <c:pt idx="4">
                  <c:v>2.63E-2</c:v>
                </c:pt>
                <c:pt idx="5">
                  <c:v>1.89E-2</c:v>
                </c:pt>
                <c:pt idx="6">
                  <c:v>2.0299999999999999E-2</c:v>
                </c:pt>
                <c:pt idx="7">
                  <c:v>2.3E-2</c:v>
                </c:pt>
                <c:pt idx="8">
                  <c:v>2.6499999999999999E-2</c:v>
                </c:pt>
                <c:pt idx="9">
                  <c:v>3.1600000000000003E-2</c:v>
                </c:pt>
              </c:numCache>
            </c:numRef>
          </c:val>
          <c:smooth val="0"/>
        </c:ser>
        <c:dLbls>
          <c:dLblPos val="t"/>
          <c:showLegendKey val="0"/>
          <c:showVal val="1"/>
          <c:showCatName val="0"/>
          <c:showSerName val="0"/>
          <c:showPercent val="0"/>
          <c:showBubbleSize val="0"/>
        </c:dLbls>
        <c:marker val="1"/>
        <c:smooth val="0"/>
        <c:axId val="172901888"/>
        <c:axId val="176272128"/>
      </c:lineChart>
      <c:catAx>
        <c:axId val="1729018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6272128"/>
        <c:crossesAt val="0"/>
        <c:auto val="1"/>
        <c:lblAlgn val="ctr"/>
        <c:lblOffset val="100"/>
        <c:tickMarkSkip val="1"/>
        <c:noMultiLvlLbl val="0"/>
      </c:catAx>
      <c:valAx>
        <c:axId val="17627212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2901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solidFill>
      <a:schemeClr val="bg1"/>
    </a:solidFill>
    <a:ln>
      <a:solidFill>
        <a:schemeClr val="bg1">
          <a:lumMod val="75000"/>
        </a:schemeClr>
      </a:solid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sng"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各種休業制度の取得率</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u="sng" dirty="0">
                <a:latin typeface="Meiryo UI" panose="020B0604030504040204" pitchFamily="50" charset="-128"/>
                <a:ea typeface="Meiryo UI" panose="020B0604030504040204" pitchFamily="50" charset="-128"/>
                <a:cs typeface="Meiryo UI" panose="020B0604030504040204" pitchFamily="50" charset="-128"/>
              </a:rPr>
              <a:t>※1</a:t>
            </a:r>
            <a:endParaRPr lang="ja-JP" altLang="en-US" sz="1200" b="1" u="sng" dirty="0">
              <a:latin typeface="Meiryo UI" panose="020B0604030504040204" pitchFamily="50" charset="-128"/>
              <a:ea typeface="Meiryo UI" panose="020B0604030504040204" pitchFamily="50" charset="-128"/>
              <a:cs typeface="Meiryo UI" panose="020B0604030504040204" pitchFamily="50" charset="-128"/>
            </a:endParaRPr>
          </a:p>
        </c:rich>
      </c:tx>
      <c:layout/>
      <c:overlay val="0"/>
      <c:spPr>
        <a:noFill/>
        <a:ln>
          <a:noFill/>
        </a:ln>
        <a:effectLst/>
      </c:spPr>
    </c:title>
    <c:autoTitleDeleted val="0"/>
    <c:plotArea>
      <c:layout/>
      <c:barChart>
        <c:barDir val="bar"/>
        <c:grouping val="clustered"/>
        <c:varyColors val="0"/>
        <c:ser>
          <c:idx val="0"/>
          <c:order val="0"/>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管理職のみ161004!$A$5:$A$7</c:f>
              <c:strCache>
                <c:ptCount val="3"/>
                <c:pt idx="0">
                  <c:v>失効年次有給休暇制度</c:v>
                </c:pt>
                <c:pt idx="1">
                  <c:v>配偶者出産休暇制度</c:v>
                </c:pt>
                <c:pt idx="2">
                  <c:v>年次有給休暇制度</c:v>
                </c:pt>
              </c:strCache>
            </c:strRef>
          </c:cat>
          <c:val>
            <c:numRef>
              <c:f>管理職のみ161004!$B$5:$B$7</c:f>
              <c:numCache>
                <c:formatCode>0.0%</c:formatCode>
                <c:ptCount val="3"/>
                <c:pt idx="0">
                  <c:v>2.1999999999999999E-2</c:v>
                </c:pt>
                <c:pt idx="1">
                  <c:v>0.19900000000000001</c:v>
                </c:pt>
                <c:pt idx="2">
                  <c:v>0.39</c:v>
                </c:pt>
              </c:numCache>
            </c:numRef>
          </c:val>
        </c:ser>
        <c:dLbls>
          <c:dLblPos val="outEnd"/>
          <c:showLegendKey val="0"/>
          <c:showVal val="1"/>
          <c:showCatName val="0"/>
          <c:showSerName val="0"/>
          <c:showPercent val="0"/>
          <c:showBubbleSize val="0"/>
        </c:dLbls>
        <c:gapWidth val="182"/>
        <c:axId val="147331328"/>
        <c:axId val="149902464"/>
      </c:barChart>
      <c:catAx>
        <c:axId val="147331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9902464"/>
        <c:crosses val="autoZero"/>
        <c:auto val="1"/>
        <c:lblAlgn val="ctr"/>
        <c:lblOffset val="100"/>
        <c:noMultiLvlLbl val="0"/>
      </c:catAx>
      <c:valAx>
        <c:axId val="14990246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7331328"/>
        <c:crosses val="autoZero"/>
        <c:crossBetween val="between"/>
      </c:valAx>
      <c:spPr>
        <a:noFill/>
        <a:ln>
          <a:noFill/>
        </a:ln>
        <a:effectLst/>
      </c:spPr>
    </c:plotArea>
    <c:plotVisOnly val="1"/>
    <c:dispBlanksAs val="gap"/>
    <c:showDLblsOverMax val="0"/>
  </c:chart>
  <c:spPr>
    <a:solidFill>
      <a:schemeClr val="bg1"/>
    </a:solidFill>
    <a:ln w="9525">
      <a:solidFill>
        <a:schemeClr val="bg1">
          <a:lumMod val="75000"/>
        </a:schemeClr>
      </a:solid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sng" strike="noStrike" kern="1200" spc="0" baseline="0">
                <a:solidFill>
                  <a:srgbClr val="7F7F7F"/>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200" b="1" u="sng">
                <a:solidFill>
                  <a:srgbClr val="7F7F7F"/>
                </a:solidFill>
                <a:latin typeface="Meiryo UI" panose="020B0604030504040204" pitchFamily="50" charset="-128"/>
                <a:ea typeface="Meiryo UI" panose="020B0604030504040204" pitchFamily="50" charset="-128"/>
                <a:cs typeface="Meiryo UI" panose="020B0604030504040204" pitchFamily="50" charset="-128"/>
              </a:rPr>
              <a:t>初産婦・経産婦別 </a:t>
            </a:r>
            <a:r>
              <a:rPr lang="en-US" altLang="ja-JP" sz="1200" b="1" u="sng">
                <a:solidFill>
                  <a:srgbClr val="7F7F7F"/>
                </a:solidFill>
                <a:latin typeface="Meiryo UI" panose="020B0604030504040204" pitchFamily="50" charset="-128"/>
                <a:ea typeface="Meiryo UI" panose="020B0604030504040204" pitchFamily="50" charset="-128"/>
                <a:cs typeface="Meiryo UI" panose="020B0604030504040204" pitchFamily="50" charset="-128"/>
              </a:rPr>
              <a:t>EPDS</a:t>
            </a:r>
            <a:r>
              <a:rPr lang="ja-JP" altLang="en-US" sz="1200" b="1" u="sng">
                <a:solidFill>
                  <a:srgbClr val="7F7F7F"/>
                </a:solidFill>
                <a:latin typeface="Meiryo UI" panose="020B0604030504040204" pitchFamily="50" charset="-128"/>
                <a:ea typeface="Meiryo UI" panose="020B0604030504040204" pitchFamily="50" charset="-128"/>
                <a:cs typeface="Meiryo UI" panose="020B0604030504040204" pitchFamily="50" charset="-128"/>
              </a:rPr>
              <a:t>ハイリスク者割合</a:t>
            </a:r>
          </a:p>
        </c:rich>
      </c:tx>
      <c:overlay val="0"/>
      <c:spPr>
        <a:noFill/>
        <a:ln>
          <a:noFill/>
        </a:ln>
        <a:effectLst/>
      </c:spPr>
    </c:title>
    <c:autoTitleDeleted val="0"/>
    <c:plotArea>
      <c:layout/>
      <c:lineChart>
        <c:grouping val="standard"/>
        <c:varyColors val="0"/>
        <c:ser>
          <c:idx val="0"/>
          <c:order val="0"/>
          <c:tx>
            <c:strRef>
              <c:f>Sheet3!$B$4</c:f>
              <c:strCache>
                <c:ptCount val="1"/>
                <c:pt idx="0">
                  <c:v>初産婦</c:v>
                </c:pt>
              </c:strCache>
            </c:strRef>
          </c:tx>
          <c:spPr>
            <a:ln w="28575" cap="rnd">
              <a:solidFill>
                <a:srgbClr val="00B0F0"/>
              </a:solidFill>
              <a:round/>
            </a:ln>
            <a:effectLst/>
          </c:spPr>
          <c:marker>
            <c:symbol val="circle"/>
            <c:size val="7"/>
            <c:spPr>
              <a:solidFill>
                <a:srgbClr val="00B0F0"/>
              </a:solidFill>
              <a:ln w="9525">
                <a:solidFill>
                  <a:srgbClr val="00B0F0"/>
                </a:solidFill>
              </a:ln>
              <a:effectLst/>
            </c:spPr>
          </c:marker>
          <c:cat>
            <c:strRef>
              <c:f>Sheet3!$A$5:$A$10</c:f>
              <c:strCache>
                <c:ptCount val="6"/>
                <c:pt idx="0">
                  <c:v>妊娠20週</c:v>
                </c:pt>
                <c:pt idx="1">
                  <c:v>産後数日</c:v>
                </c:pt>
                <c:pt idx="2">
                  <c:v>産後2週間</c:v>
                </c:pt>
                <c:pt idx="3">
                  <c:v>産後1か月</c:v>
                </c:pt>
                <c:pt idx="4">
                  <c:v>産後2か月</c:v>
                </c:pt>
                <c:pt idx="5">
                  <c:v>産後3か月</c:v>
                </c:pt>
              </c:strCache>
            </c:strRef>
          </c:cat>
          <c:val>
            <c:numRef>
              <c:f>Sheet3!$B$5:$B$10</c:f>
              <c:numCache>
                <c:formatCode>0.0%</c:formatCode>
                <c:ptCount val="6"/>
                <c:pt idx="0">
                  <c:v>0.1</c:v>
                </c:pt>
                <c:pt idx="1">
                  <c:v>0.16900000000000001</c:v>
                </c:pt>
                <c:pt idx="2">
                  <c:v>0.25</c:v>
                </c:pt>
                <c:pt idx="3">
                  <c:v>0.17400000000000002</c:v>
                </c:pt>
                <c:pt idx="4">
                  <c:v>9.4000000000000014E-2</c:v>
                </c:pt>
                <c:pt idx="5">
                  <c:v>7.3999999999999996E-2</c:v>
                </c:pt>
              </c:numCache>
            </c:numRef>
          </c:val>
          <c:smooth val="0"/>
        </c:ser>
        <c:ser>
          <c:idx val="1"/>
          <c:order val="1"/>
          <c:tx>
            <c:strRef>
              <c:f>Sheet3!$C$4</c:f>
              <c:strCache>
                <c:ptCount val="1"/>
                <c:pt idx="0">
                  <c:v>経産婦</c:v>
                </c:pt>
              </c:strCache>
            </c:strRef>
          </c:tx>
          <c:spPr>
            <a:ln w="28575" cap="rnd">
              <a:solidFill>
                <a:srgbClr val="FF6600"/>
              </a:solidFill>
              <a:round/>
            </a:ln>
            <a:effectLst/>
          </c:spPr>
          <c:marker>
            <c:symbol val="triangle"/>
            <c:size val="7"/>
            <c:spPr>
              <a:solidFill>
                <a:srgbClr val="FF6600"/>
              </a:solidFill>
              <a:ln w="9525">
                <a:solidFill>
                  <a:srgbClr val="FF6600"/>
                </a:solidFill>
              </a:ln>
              <a:effectLst/>
            </c:spPr>
          </c:marker>
          <c:cat>
            <c:strRef>
              <c:f>Sheet3!$A$5:$A$10</c:f>
              <c:strCache>
                <c:ptCount val="6"/>
                <c:pt idx="0">
                  <c:v>妊娠20週</c:v>
                </c:pt>
                <c:pt idx="1">
                  <c:v>産後数日</c:v>
                </c:pt>
                <c:pt idx="2">
                  <c:v>産後2週間</c:v>
                </c:pt>
                <c:pt idx="3">
                  <c:v>産後1か月</c:v>
                </c:pt>
                <c:pt idx="4">
                  <c:v>産後2か月</c:v>
                </c:pt>
                <c:pt idx="5">
                  <c:v>産後3か月</c:v>
                </c:pt>
              </c:strCache>
            </c:strRef>
          </c:cat>
          <c:val>
            <c:numRef>
              <c:f>Sheet3!$C$5:$C$10</c:f>
              <c:numCache>
                <c:formatCode>0.0%</c:formatCode>
                <c:ptCount val="6"/>
                <c:pt idx="0">
                  <c:v>8.6000000000000021E-2</c:v>
                </c:pt>
                <c:pt idx="1">
                  <c:v>8.5000000000000006E-2</c:v>
                </c:pt>
                <c:pt idx="2">
                  <c:v>7.5999999999999998E-2</c:v>
                </c:pt>
                <c:pt idx="3">
                  <c:v>5.5000000000000007E-2</c:v>
                </c:pt>
                <c:pt idx="4">
                  <c:v>6.7000000000000004E-2</c:v>
                </c:pt>
                <c:pt idx="5">
                  <c:v>7.5000000000000011E-2</c:v>
                </c:pt>
              </c:numCache>
            </c:numRef>
          </c:val>
          <c:smooth val="0"/>
        </c:ser>
        <c:dLbls>
          <c:showLegendKey val="0"/>
          <c:showVal val="0"/>
          <c:showCatName val="0"/>
          <c:showSerName val="0"/>
          <c:showPercent val="0"/>
          <c:showBubbleSize val="0"/>
        </c:dLbls>
        <c:marker val="1"/>
        <c:smooth val="0"/>
        <c:axId val="146378752"/>
        <c:axId val="146380672"/>
      </c:lineChart>
      <c:catAx>
        <c:axId val="14637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6380672"/>
        <c:crosses val="autoZero"/>
        <c:auto val="1"/>
        <c:lblAlgn val="ctr"/>
        <c:lblOffset val="100"/>
        <c:noMultiLvlLbl val="0"/>
      </c:catAx>
      <c:valAx>
        <c:axId val="146380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6378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solidFill>
      <a:schemeClr val="bg1"/>
    </a:solidFill>
    <a:ln>
      <a:solidFill>
        <a:schemeClr val="bg1">
          <a:lumMod val="75000"/>
        </a:schemeClr>
      </a:solid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0"/>
            <a:ext cx="4336937" cy="347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97" tIns="46248" rIns="92497" bIns="46248" numCol="1" anchor="t" anchorCtr="0" compatLnSpc="1">
            <a:prstTxWarp prst="textNoShape">
              <a:avLst/>
            </a:prstTxWarp>
          </a:bodyPr>
          <a:lstStyle>
            <a:lvl1pPr>
              <a:defRPr smtClean="0"/>
            </a:lvl1pPr>
          </a:lstStyle>
          <a:p>
            <a:pPr>
              <a:defRPr/>
            </a:pPr>
            <a:endParaRPr lang="en-US" altLang="ja-JP"/>
          </a:p>
        </p:txBody>
      </p:sp>
      <p:sp>
        <p:nvSpPr>
          <p:cNvPr id="23555" name="Rectangle 3"/>
          <p:cNvSpPr>
            <a:spLocks noGrp="1" noChangeArrowheads="1"/>
          </p:cNvSpPr>
          <p:nvPr>
            <p:ph type="dt" sz="quarter" idx="1"/>
          </p:nvPr>
        </p:nvSpPr>
        <p:spPr bwMode="auto">
          <a:xfrm>
            <a:off x="5670665" y="0"/>
            <a:ext cx="4336937" cy="347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97" tIns="46248" rIns="92497" bIns="46248" numCol="1" anchor="t" anchorCtr="0" compatLnSpc="1">
            <a:prstTxWarp prst="textNoShape">
              <a:avLst/>
            </a:prstTxWarp>
          </a:bodyPr>
          <a:lstStyle>
            <a:lvl1pPr algn="r">
              <a:defRPr smtClean="0"/>
            </a:lvl1pPr>
          </a:lstStyle>
          <a:p>
            <a:pPr>
              <a:defRPr/>
            </a:pPr>
            <a:endParaRPr lang="en-US" altLang="ja-JP"/>
          </a:p>
        </p:txBody>
      </p:sp>
      <p:sp>
        <p:nvSpPr>
          <p:cNvPr id="23556" name="Rectangle 4"/>
          <p:cNvSpPr>
            <a:spLocks noGrp="1" noChangeArrowheads="1"/>
          </p:cNvSpPr>
          <p:nvPr>
            <p:ph type="ftr" sz="quarter" idx="2"/>
          </p:nvPr>
        </p:nvSpPr>
        <p:spPr bwMode="auto">
          <a:xfrm>
            <a:off x="1" y="6599833"/>
            <a:ext cx="4336937" cy="347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97" tIns="46248" rIns="92497" bIns="46248" numCol="1" anchor="b" anchorCtr="0" compatLnSpc="1">
            <a:prstTxWarp prst="textNoShape">
              <a:avLst/>
            </a:prstTxWarp>
          </a:bodyPr>
          <a:lstStyle>
            <a:lvl1pPr>
              <a:defRPr smtClean="0"/>
            </a:lvl1pPr>
          </a:lstStyle>
          <a:p>
            <a:pPr>
              <a:defRPr/>
            </a:pPr>
            <a:endParaRPr lang="en-US" altLang="ja-JP"/>
          </a:p>
        </p:txBody>
      </p:sp>
      <p:sp>
        <p:nvSpPr>
          <p:cNvPr id="23557" name="Rectangle 5"/>
          <p:cNvSpPr>
            <a:spLocks noGrp="1" noChangeArrowheads="1"/>
          </p:cNvSpPr>
          <p:nvPr>
            <p:ph type="sldNum" sz="quarter" idx="3"/>
          </p:nvPr>
        </p:nvSpPr>
        <p:spPr bwMode="auto">
          <a:xfrm>
            <a:off x="5670665" y="6599833"/>
            <a:ext cx="4336937" cy="347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497" tIns="46248" rIns="92497" bIns="46248" numCol="1" anchor="b" anchorCtr="0" compatLnSpc="1">
            <a:prstTxWarp prst="textNoShape">
              <a:avLst/>
            </a:prstTxWarp>
          </a:bodyPr>
          <a:lstStyle>
            <a:lvl1pPr algn="r">
              <a:defRPr smtClean="0"/>
            </a:lvl1pPr>
          </a:lstStyle>
          <a:p>
            <a:pPr>
              <a:defRPr/>
            </a:pPr>
            <a:fld id="{4699EF6F-B1E2-2B46-B653-83B524A21C29}" type="slidenum">
              <a:rPr lang="en-US" altLang="ja-JP"/>
              <a:pPr>
                <a:defRPr/>
              </a:pPr>
              <a:t>‹#›</a:t>
            </a:fld>
            <a:endParaRPr lang="en-US" altLang="ja-JP"/>
          </a:p>
        </p:txBody>
      </p:sp>
    </p:spTree>
    <p:extLst>
      <p:ext uri="{BB962C8B-B14F-4D97-AF65-F5344CB8AC3E}">
        <p14:creationId xmlns:p14="http://schemas.microsoft.com/office/powerpoint/2010/main" val="1606654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36937" cy="347069"/>
          </a:xfrm>
          <a:prstGeom prst="rect">
            <a:avLst/>
          </a:prstGeom>
        </p:spPr>
        <p:txBody>
          <a:bodyPr vert="horz" lIns="92497" tIns="46248" rIns="92497" bIns="4624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68334" y="0"/>
            <a:ext cx="4336937" cy="347069"/>
          </a:xfrm>
          <a:prstGeom prst="rect">
            <a:avLst/>
          </a:prstGeom>
        </p:spPr>
        <p:txBody>
          <a:bodyPr vert="horz" lIns="92497" tIns="46248" rIns="92497" bIns="46248" rtlCol="0"/>
          <a:lstStyle>
            <a:lvl1pPr algn="r">
              <a:defRPr sz="1200"/>
            </a:lvl1pPr>
          </a:lstStyle>
          <a:p>
            <a:fld id="{24CECB27-3B5D-49D2-A160-5B2A2FCFF279}" type="datetimeFigureOut">
              <a:rPr kumimoji="1" lang="ja-JP" altLang="en-US" smtClean="0"/>
              <a:pPr/>
              <a:t>2017/10/31</a:t>
            </a:fld>
            <a:endParaRPr kumimoji="1" lang="ja-JP" altLang="en-US"/>
          </a:p>
        </p:txBody>
      </p:sp>
      <p:sp>
        <p:nvSpPr>
          <p:cNvPr id="4" name="スライド イメージ プレースホルダー 3"/>
          <p:cNvSpPr>
            <a:spLocks noGrp="1" noRot="1" noChangeAspect="1"/>
          </p:cNvSpPr>
          <p:nvPr>
            <p:ph type="sldImg" idx="2"/>
          </p:nvPr>
        </p:nvSpPr>
        <p:spPr>
          <a:xfrm>
            <a:off x="3267075" y="520700"/>
            <a:ext cx="3473450" cy="2605088"/>
          </a:xfrm>
          <a:prstGeom prst="rect">
            <a:avLst/>
          </a:prstGeom>
          <a:noFill/>
          <a:ln w="12700">
            <a:solidFill>
              <a:prstClr val="black"/>
            </a:solidFill>
          </a:ln>
        </p:spPr>
        <p:txBody>
          <a:bodyPr vert="horz" lIns="92497" tIns="46248" rIns="92497" bIns="46248" rtlCol="0" anchor="ctr"/>
          <a:lstStyle/>
          <a:p>
            <a:endParaRPr lang="ja-JP" altLang="en-US"/>
          </a:p>
        </p:txBody>
      </p:sp>
      <p:sp>
        <p:nvSpPr>
          <p:cNvPr id="5" name="ノート プレースホルダー 4"/>
          <p:cNvSpPr>
            <a:spLocks noGrp="1"/>
          </p:cNvSpPr>
          <p:nvPr>
            <p:ph type="body" sz="quarter" idx="3"/>
          </p:nvPr>
        </p:nvSpPr>
        <p:spPr>
          <a:xfrm>
            <a:off x="1000298" y="3299916"/>
            <a:ext cx="8007012" cy="3125829"/>
          </a:xfrm>
          <a:prstGeom prst="rect">
            <a:avLst/>
          </a:prstGeom>
        </p:spPr>
        <p:txBody>
          <a:bodyPr vert="horz" lIns="92497" tIns="46248" rIns="92497" bIns="4624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598725"/>
            <a:ext cx="4336937" cy="347068"/>
          </a:xfrm>
          <a:prstGeom prst="rect">
            <a:avLst/>
          </a:prstGeom>
        </p:spPr>
        <p:txBody>
          <a:bodyPr vert="horz" lIns="92497" tIns="46248" rIns="92497" bIns="462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68334" y="6598725"/>
            <a:ext cx="4336937" cy="347068"/>
          </a:xfrm>
          <a:prstGeom prst="rect">
            <a:avLst/>
          </a:prstGeom>
        </p:spPr>
        <p:txBody>
          <a:bodyPr vert="horz" lIns="92497" tIns="46248" rIns="92497" bIns="46248" rtlCol="0" anchor="b"/>
          <a:lstStyle>
            <a:lvl1pPr algn="r">
              <a:defRPr sz="1200"/>
            </a:lvl1pPr>
          </a:lstStyle>
          <a:p>
            <a:fld id="{147FA9DF-7C61-4EDF-BAFD-277CF19F23E5}" type="slidenum">
              <a:rPr kumimoji="1" lang="ja-JP" altLang="en-US" smtClean="0"/>
              <a:pPr/>
              <a:t>‹#›</a:t>
            </a:fld>
            <a:endParaRPr kumimoji="1" lang="ja-JP" altLang="en-US"/>
          </a:p>
        </p:txBody>
      </p:sp>
    </p:spTree>
    <p:extLst>
      <p:ext uri="{BB962C8B-B14F-4D97-AF65-F5344CB8AC3E}">
        <p14:creationId xmlns:p14="http://schemas.microsoft.com/office/powerpoint/2010/main" val="27619761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2</a:t>
            </a:fld>
            <a:endParaRPr kumimoji="1" lang="ja-JP" altLang="en-US"/>
          </a:p>
        </p:txBody>
      </p:sp>
    </p:spTree>
    <p:extLst>
      <p:ext uri="{BB962C8B-B14F-4D97-AF65-F5344CB8AC3E}">
        <p14:creationId xmlns:p14="http://schemas.microsoft.com/office/powerpoint/2010/main" val="1307728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ここ数年の男性</a:t>
            </a:r>
            <a:r>
              <a:rPr lang="ja-JP" altLang="en-US" dirty="0"/>
              <a:t>の育児休業取得率は</a:t>
            </a:r>
            <a:r>
              <a:rPr lang="en-US" altLang="ja-JP" dirty="0" smtClean="0"/>
              <a:t>2</a:t>
            </a:r>
            <a:r>
              <a:rPr lang="ja-JP" altLang="en-US" dirty="0" smtClean="0"/>
              <a:t>～</a:t>
            </a:r>
            <a:r>
              <a:rPr lang="en-US" altLang="ja-JP" dirty="0" smtClean="0"/>
              <a:t>3%</a:t>
            </a:r>
            <a:r>
              <a:rPr lang="ja-JP" altLang="en-US" dirty="0"/>
              <a:t>前後を推移して</a:t>
            </a:r>
            <a:r>
              <a:rPr lang="ja-JP" altLang="en-US" dirty="0" smtClean="0"/>
              <a:t>います。</a:t>
            </a:r>
            <a:endParaRPr lang="en-US" altLang="ja-JP" dirty="0" smtClean="0"/>
          </a:p>
          <a:p>
            <a:pPr defTabSz="933785">
              <a:defRPr/>
            </a:pPr>
            <a:r>
              <a:rPr lang="ja-JP" altLang="en-US" dirty="0" smtClean="0"/>
              <a:t>ちなみに、</a:t>
            </a:r>
            <a:r>
              <a:rPr lang="en-US" altLang="ja-JP" dirty="0" smtClean="0"/>
              <a:t>2020</a:t>
            </a:r>
            <a:r>
              <a:rPr lang="ja-JP" altLang="en-US" dirty="0" smtClean="0"/>
              <a:t>年には男性の育児休業取得率を</a:t>
            </a:r>
            <a:r>
              <a:rPr lang="en-US" altLang="ja-JP" dirty="0" smtClean="0"/>
              <a:t>13%</a:t>
            </a:r>
            <a:r>
              <a:rPr lang="ja-JP" altLang="en-US" dirty="0" smtClean="0"/>
              <a:t>にするのが目標です。（参照：内閣府</a:t>
            </a:r>
            <a:r>
              <a:rPr lang="en-US" altLang="ja-JP" dirty="0" smtClean="0"/>
              <a:t>(2015) </a:t>
            </a:r>
            <a:r>
              <a:rPr lang="ja-JP" altLang="en-US" dirty="0" smtClean="0"/>
              <a:t>「少子化社会対策大綱」）</a:t>
            </a:r>
            <a:endParaRPr lang="en-US" altLang="ja-JP" dirty="0" smtClean="0"/>
          </a:p>
          <a:p>
            <a:endParaRPr lang="en-US" altLang="ja-JP" dirty="0" smtClean="0"/>
          </a:p>
          <a:p>
            <a:pPr defTabSz="933785">
              <a:defRPr/>
            </a:pPr>
            <a:r>
              <a:rPr lang="ja-JP" altLang="en-US" dirty="0" smtClean="0"/>
              <a:t>この数値に対し、育休取得を希望しているが、取得できない男性社員は</a:t>
            </a:r>
            <a:r>
              <a:rPr lang="en-US" altLang="ja-JP" dirty="0" smtClean="0"/>
              <a:t>30%</a:t>
            </a:r>
            <a:r>
              <a:rPr lang="ja-JP" altLang="en-US" dirty="0" err="1" smtClean="0"/>
              <a:t>ほど</a:t>
            </a:r>
            <a:r>
              <a:rPr lang="ja-JP" altLang="en-US" dirty="0" smtClean="0"/>
              <a:t>います。</a:t>
            </a:r>
            <a:endParaRPr lang="en-US" altLang="ja-JP" dirty="0" smtClean="0"/>
          </a:p>
          <a:p>
            <a:pPr defTabSz="462485">
              <a:defRPr/>
            </a:pPr>
            <a:endParaRPr lang="en-US" altLang="ja-JP" dirty="0"/>
          </a:p>
          <a:p>
            <a:r>
              <a:rPr lang="ja-JP" altLang="en-US" dirty="0" smtClean="0"/>
              <a:t>この差から「</a:t>
            </a:r>
            <a:r>
              <a:rPr lang="ja-JP" altLang="en-US" dirty="0"/>
              <a:t>育休を取得したい」が「取得できていない」というのが現状で、</a:t>
            </a:r>
            <a:endParaRPr lang="en-US" altLang="ja-JP" dirty="0"/>
          </a:p>
          <a:p>
            <a:r>
              <a:rPr lang="ja-JP" altLang="en-US" dirty="0"/>
              <a:t>男性社員は希望と現実の乖離の中で葛藤していることが</a:t>
            </a:r>
            <a:r>
              <a:rPr lang="ja-JP" altLang="en-US" dirty="0" smtClean="0"/>
              <a:t>伺えます。</a:t>
            </a:r>
            <a:r>
              <a:rPr lang="en-US" altLang="ja-JP" dirty="0"/>
              <a:t/>
            </a:r>
            <a:br>
              <a:rPr lang="en-US" altLang="ja-JP" dirty="0"/>
            </a:br>
            <a:endParaRPr lang="en-US" altLang="ja-JP" dirty="0"/>
          </a:p>
          <a:p>
            <a:r>
              <a:rPr lang="ja-JP" altLang="en-US" dirty="0"/>
              <a:t>参考資料</a:t>
            </a:r>
            <a:endParaRPr lang="en-US" altLang="ja-JP" dirty="0"/>
          </a:p>
          <a:p>
            <a:r>
              <a:rPr lang="ja-JP" altLang="en-US" dirty="0"/>
              <a:t>厚生労働省（</a:t>
            </a:r>
            <a:r>
              <a:rPr lang="en-US" altLang="ja-JP" dirty="0"/>
              <a:t>2015</a:t>
            </a:r>
            <a:r>
              <a:rPr lang="ja-JP" altLang="en-US" dirty="0"/>
              <a:t>）平成</a:t>
            </a:r>
            <a:r>
              <a:rPr lang="en-US" altLang="ja-JP" dirty="0"/>
              <a:t>27</a:t>
            </a:r>
            <a:r>
              <a:rPr lang="ja-JP" altLang="en-US" dirty="0"/>
              <a:t>年度 仕事と家庭の両立に関する実態把握のための調査</a:t>
            </a:r>
            <a:r>
              <a:rPr lang="en-US" altLang="ja-JP" dirty="0"/>
              <a:t> (</a:t>
            </a:r>
            <a:r>
              <a:rPr lang="ja-JP" altLang="en-US" dirty="0"/>
              <a:t>労働者調査</a:t>
            </a:r>
            <a:r>
              <a:rPr lang="en-US" altLang="ja-JP" dirty="0"/>
              <a:t>)</a:t>
            </a:r>
            <a:endParaRPr lang="ja-JP" altLang="en-US" dirty="0" smtClean="0">
              <a:effectLst/>
            </a:endParaRPr>
          </a:p>
          <a:p>
            <a:r>
              <a:rPr kumimoji="1" lang="en-US" altLang="ja-JP" dirty="0" smtClean="0"/>
              <a:t>http://www.mhlw.go.jp/file/06-Seisakujouhou-11900000-Koyoukintoujidoukateikyoku/0000103111.pdf</a:t>
            </a:r>
            <a:br>
              <a:rPr kumimoji="1" lang="en-US" altLang="ja-JP" dirty="0" smtClean="0"/>
            </a:br>
            <a:r>
              <a:rPr kumimoji="1" lang="en-US" altLang="ja-JP" dirty="0" smtClean="0"/>
              <a:t/>
            </a:r>
            <a:br>
              <a:rPr kumimoji="1" lang="en-US" altLang="ja-JP" dirty="0" smtClean="0"/>
            </a:br>
            <a:r>
              <a:rPr lang="ja-JP" altLang="en-US" dirty="0"/>
              <a:t>厚生労働省</a:t>
            </a:r>
            <a:r>
              <a:rPr lang="en-US" altLang="ja-JP" dirty="0"/>
              <a:t>(</a:t>
            </a:r>
            <a:r>
              <a:rPr lang="en-US" altLang="ja-JP" dirty="0" smtClean="0"/>
              <a:t>2017) </a:t>
            </a:r>
            <a:r>
              <a:rPr lang="ja-JP" altLang="en-US" dirty="0"/>
              <a:t>平成</a:t>
            </a:r>
            <a:r>
              <a:rPr lang="en-US" altLang="ja-JP" dirty="0" smtClean="0"/>
              <a:t>28</a:t>
            </a:r>
            <a:r>
              <a:rPr lang="ja-JP" altLang="en-US" dirty="0" smtClean="0"/>
              <a:t>度</a:t>
            </a:r>
            <a:r>
              <a:rPr lang="ja-JP" altLang="en-US" dirty="0"/>
              <a:t>雇用均等基本調査</a:t>
            </a:r>
            <a:endParaRPr lang="en-US" altLang="ja-JP" dirty="0"/>
          </a:p>
          <a:p>
            <a:r>
              <a:rPr kumimoji="1" lang="en-US" altLang="ja-JP" dirty="0" smtClean="0"/>
              <a:t>http://www.mhlw.go.jp/toukei/list/dl/71-26r-07.pdf</a:t>
            </a:r>
          </a:p>
          <a:p>
            <a:endParaRPr kumimoji="1" lang="en-US" altLang="ja-JP" dirty="0" smtClean="0"/>
          </a:p>
          <a:p>
            <a:r>
              <a:rPr lang="ja-JP" altLang="en-US" dirty="0"/>
              <a:t>内閣府</a:t>
            </a:r>
            <a:r>
              <a:rPr lang="en-US" altLang="ja-JP" dirty="0"/>
              <a:t>(2015) </a:t>
            </a:r>
            <a:r>
              <a:rPr lang="ja-JP" altLang="en-US" dirty="0"/>
              <a:t>「少子化社会対策大綱」</a:t>
            </a:r>
            <a:endParaRPr lang="en-US" altLang="ja-JP" dirty="0"/>
          </a:p>
          <a:p>
            <a:r>
              <a:rPr kumimoji="1" lang="en-US" altLang="ja-JP" dirty="0" smtClean="0"/>
              <a:t>http://www8.cao.go.jp/shoushi/shoushika/law/pdf/shoushika_taikou2_g.pdf</a:t>
            </a:r>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15</a:t>
            </a:fld>
            <a:endParaRPr kumimoji="1" lang="ja-JP" altLang="en-US"/>
          </a:p>
        </p:txBody>
      </p:sp>
    </p:spTree>
    <p:extLst>
      <p:ext uri="{BB962C8B-B14F-4D97-AF65-F5344CB8AC3E}">
        <p14:creationId xmlns:p14="http://schemas.microsoft.com/office/powerpoint/2010/main" val="3555925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defRPr/>
            </a:pPr>
            <a:r>
              <a:rPr lang="ja-JP" altLang="en-US" dirty="0" smtClean="0"/>
              <a:t>さらに現状をお伝えすると、</a:t>
            </a:r>
            <a:endParaRPr lang="en-US" altLang="ja-JP" dirty="0" smtClean="0"/>
          </a:p>
          <a:p>
            <a:pPr>
              <a:defRPr/>
            </a:pPr>
            <a:r>
              <a:rPr lang="ja-JP" altLang="en-US" dirty="0" smtClean="0"/>
              <a:t>③は</a:t>
            </a:r>
            <a:r>
              <a:rPr lang="ja-JP" altLang="en-US" dirty="0"/>
              <a:t>　</a:t>
            </a:r>
            <a:r>
              <a:rPr lang="ja-JP" altLang="en-US" dirty="0" smtClean="0">
                <a:solidFill>
                  <a:schemeClr val="tx1"/>
                </a:solidFill>
                <a:latin typeface="メイリオ"/>
                <a:ea typeface="メイリオ"/>
                <a:cs typeface="メイリオ"/>
              </a:rPr>
              <a:t>育児休業制度は利用せずに年次有給休暇</a:t>
            </a:r>
            <a:r>
              <a:rPr lang="ja-JP" altLang="en-US" dirty="0" err="1" smtClean="0">
                <a:solidFill>
                  <a:schemeClr val="tx1"/>
                </a:solidFill>
                <a:latin typeface="メイリオ"/>
                <a:ea typeface="メイリオ"/>
                <a:cs typeface="メイリオ"/>
              </a:rPr>
              <a:t>などを</a:t>
            </a:r>
            <a:r>
              <a:rPr lang="ja-JP" altLang="en-US" dirty="0" smtClean="0">
                <a:solidFill>
                  <a:schemeClr val="tx1"/>
                </a:solidFill>
                <a:latin typeface="メイリオ"/>
                <a:ea typeface="メイリオ"/>
                <a:cs typeface="メイリオ"/>
              </a:rPr>
              <a:t>利用して産後の妻サポートや育児ために休暇を取得する父親も多い。</a:t>
            </a:r>
            <a:endParaRPr lang="en-US" altLang="ja-JP" dirty="0" smtClean="0">
              <a:solidFill>
                <a:schemeClr val="tx1"/>
              </a:solidFill>
              <a:latin typeface="メイリオ"/>
              <a:ea typeface="メイリオ"/>
              <a:cs typeface="メイリオ"/>
            </a:endParaRPr>
          </a:p>
          <a:p>
            <a:pPr>
              <a:defRPr/>
            </a:pPr>
            <a:r>
              <a:rPr lang="en-US" altLang="ja-JP" b="1" dirty="0" smtClean="0">
                <a:solidFill>
                  <a:srgbClr val="FF0000"/>
                </a:solidFill>
                <a:latin typeface="メイリオ"/>
                <a:ea typeface="メイリオ"/>
                <a:cs typeface="メイリオ"/>
              </a:rPr>
              <a:t/>
            </a:r>
            <a:br>
              <a:rPr lang="en-US" altLang="ja-JP" b="1" dirty="0" smtClean="0">
                <a:solidFill>
                  <a:srgbClr val="FF0000"/>
                </a:solidFill>
                <a:latin typeface="メイリオ"/>
                <a:ea typeface="メイリオ"/>
                <a:cs typeface="メイリオ"/>
              </a:rPr>
            </a:br>
            <a:r>
              <a:rPr lang="ja-JP" altLang="en-US" b="0" dirty="0" smtClean="0">
                <a:solidFill>
                  <a:schemeClr val="tx1"/>
                </a:solidFill>
                <a:latin typeface="メイリオ"/>
                <a:ea typeface="メイリオ"/>
                <a:cs typeface="メイリオ"/>
              </a:rPr>
              <a:t>また、現状④では、</a:t>
            </a:r>
            <a:endParaRPr lang="en-US" altLang="ja-JP" b="0" dirty="0" smtClean="0">
              <a:solidFill>
                <a:schemeClr val="tx1"/>
              </a:solidFill>
              <a:latin typeface="メイリオ"/>
              <a:ea typeface="メイリオ"/>
              <a:cs typeface="メイリオ"/>
            </a:endParaRPr>
          </a:p>
          <a:p>
            <a:pPr>
              <a:defRPr/>
            </a:pPr>
            <a:r>
              <a:rPr lang="ja-JP" altLang="en-US" b="0" dirty="0" smtClean="0">
                <a:solidFill>
                  <a:srgbClr val="FF0000"/>
                </a:solidFill>
                <a:latin typeface="メイリオ"/>
                <a:ea typeface="メイリオ"/>
                <a:cs typeface="メイリオ"/>
              </a:rPr>
              <a:t>・</a:t>
            </a:r>
            <a:r>
              <a:rPr lang="en-US" altLang="en-US" b="0" dirty="0" smtClean="0">
                <a:solidFill>
                  <a:srgbClr val="FF0000"/>
                </a:solidFill>
                <a:latin typeface="メイリオ"/>
                <a:ea typeface="メイリオ"/>
                <a:cs typeface="メイリオ"/>
              </a:rPr>
              <a:t>1</a:t>
            </a:r>
            <a:r>
              <a:rPr lang="ja-JP" altLang="en-US" b="0" dirty="0" smtClean="0">
                <a:solidFill>
                  <a:srgbClr val="FF0000"/>
                </a:solidFill>
                <a:latin typeface="メイリオ"/>
                <a:ea typeface="メイリオ"/>
                <a:cs typeface="メイリオ"/>
              </a:rPr>
              <a:t>歳半以下の乳幼児を持つ父親の</a:t>
            </a:r>
            <a:r>
              <a:rPr lang="en-US" altLang="ja-JP" b="0" dirty="0" smtClean="0">
                <a:solidFill>
                  <a:srgbClr val="FF0000"/>
                </a:solidFill>
                <a:latin typeface="メイリオ"/>
                <a:ea typeface="メイリオ"/>
                <a:cs typeface="メイリオ"/>
              </a:rPr>
              <a:t>46%</a:t>
            </a:r>
            <a:r>
              <a:rPr lang="ja-JP" altLang="en-US" b="0" dirty="0" smtClean="0">
                <a:solidFill>
                  <a:srgbClr val="FF0000"/>
                </a:solidFill>
                <a:latin typeface="メイリオ"/>
                <a:ea typeface="メイリオ"/>
                <a:cs typeface="メイリオ"/>
              </a:rPr>
              <a:t>が出産・育児のための休暇を取得。ただし、期間が非常に短い。</a:t>
            </a:r>
            <a:r>
              <a:rPr lang="en-US" altLang="ja-JP" b="0" dirty="0" smtClean="0">
                <a:solidFill>
                  <a:srgbClr val="FF0000"/>
                </a:solidFill>
                <a:latin typeface="メイリオ"/>
                <a:ea typeface="メイリオ"/>
                <a:cs typeface="メイリオ"/>
              </a:rPr>
              <a:t/>
            </a:r>
            <a:br>
              <a:rPr lang="en-US" altLang="ja-JP" b="0" dirty="0" smtClean="0">
                <a:solidFill>
                  <a:srgbClr val="FF0000"/>
                </a:solidFill>
                <a:latin typeface="メイリオ"/>
                <a:ea typeface="メイリオ"/>
                <a:cs typeface="メイリオ"/>
              </a:rPr>
            </a:br>
            <a:endParaRPr lang="en-US" altLang="ja-JP" b="0" dirty="0" smtClean="0">
              <a:solidFill>
                <a:srgbClr val="FF0000"/>
              </a:solidFill>
              <a:latin typeface="メイリオ"/>
              <a:ea typeface="メイリオ"/>
              <a:cs typeface="メイリオ"/>
            </a:endParaRPr>
          </a:p>
          <a:p>
            <a:pPr>
              <a:defRPr/>
            </a:pPr>
            <a:r>
              <a:rPr lang="ja-JP" altLang="en-US" b="0" dirty="0" smtClean="0">
                <a:solidFill>
                  <a:srgbClr val="FF0000"/>
                </a:solidFill>
                <a:latin typeface="メイリオ"/>
                <a:ea typeface="メイリオ"/>
                <a:cs typeface="メイリオ"/>
              </a:rPr>
              <a:t>・出産、育児のための休暇を取得しなかった父親の</a:t>
            </a:r>
            <a:r>
              <a:rPr lang="en-US" altLang="ja-JP" b="0" dirty="0" smtClean="0">
                <a:solidFill>
                  <a:srgbClr val="FF0000"/>
                </a:solidFill>
                <a:latin typeface="メイリオ"/>
                <a:ea typeface="メイリオ"/>
                <a:cs typeface="メイリオ"/>
              </a:rPr>
              <a:t>62.7%</a:t>
            </a:r>
            <a:r>
              <a:rPr lang="ja-JP" altLang="en-US" b="0" dirty="0" smtClean="0">
                <a:solidFill>
                  <a:srgbClr val="FF0000"/>
                </a:solidFill>
                <a:latin typeface="メイリオ"/>
                <a:ea typeface="メイリオ"/>
                <a:cs typeface="メイリオ"/>
              </a:rPr>
              <a:t>が出産・育児のための休暇の取得を希望。</a:t>
            </a:r>
            <a:r>
              <a:rPr lang="en-US" altLang="ja-JP" b="0" dirty="0" smtClean="0">
                <a:solidFill>
                  <a:srgbClr val="FF0000"/>
                </a:solidFill>
                <a:latin typeface="メイリオ"/>
                <a:ea typeface="メイリオ"/>
                <a:cs typeface="メイリオ"/>
              </a:rPr>
              <a:t/>
            </a:r>
            <a:br>
              <a:rPr lang="en-US" altLang="ja-JP" b="0" dirty="0" smtClean="0">
                <a:solidFill>
                  <a:srgbClr val="FF0000"/>
                </a:solidFill>
                <a:latin typeface="メイリオ"/>
                <a:ea typeface="メイリオ"/>
                <a:cs typeface="メイリオ"/>
              </a:rPr>
            </a:br>
            <a:endParaRPr lang="en-US" altLang="ja-JP" b="0" dirty="0" smtClean="0">
              <a:solidFill>
                <a:srgbClr val="FF0000"/>
              </a:solidFill>
              <a:latin typeface="メイリオ"/>
              <a:ea typeface="メイリオ"/>
              <a:cs typeface="メイリオ"/>
            </a:endParaRPr>
          </a:p>
          <a:p>
            <a:pPr>
              <a:defRPr/>
            </a:pPr>
            <a:r>
              <a:rPr lang="ja-JP" altLang="en-US" b="0" dirty="0" smtClean="0">
                <a:solidFill>
                  <a:srgbClr val="FF0000"/>
                </a:solidFill>
                <a:latin typeface="メイリオ"/>
                <a:ea typeface="メイリオ"/>
                <a:cs typeface="メイリオ"/>
              </a:rPr>
              <a:t>「育休を取得しなかった理由」と「育休を取得しやすい条件」で挙げられた声としては、</a:t>
            </a:r>
            <a:endParaRPr lang="en-US" altLang="ja-JP" b="0" dirty="0" smtClean="0">
              <a:solidFill>
                <a:srgbClr val="FF0000"/>
              </a:solidFill>
              <a:latin typeface="メイリオ"/>
              <a:ea typeface="メイリオ"/>
              <a:cs typeface="メイリオ"/>
            </a:endParaRPr>
          </a:p>
          <a:p>
            <a:pPr marL="173431" indent="-173431">
              <a:buFont typeface="Arial"/>
              <a:buChar char="•"/>
            </a:pPr>
            <a:r>
              <a:rPr lang="ja-JP" altLang="en-US" dirty="0"/>
              <a:t>職場の雰囲気や普段からの働き方が影響。</a:t>
            </a:r>
            <a:endParaRPr lang="en-US" altLang="ja-JP" dirty="0"/>
          </a:p>
          <a:p>
            <a:pPr marL="173431" indent="-173431">
              <a:buFont typeface="Arial"/>
              <a:buChar char="•"/>
            </a:pPr>
            <a:r>
              <a:rPr lang="ja-JP" altLang="en-US" dirty="0"/>
              <a:t>多く 父親は周囲からの働きかけや決まり</a:t>
            </a:r>
            <a:r>
              <a:rPr lang="ja-JP" altLang="en-US" dirty="0" err="1"/>
              <a:t>ごとに</a:t>
            </a:r>
            <a:r>
              <a:rPr lang="ja-JP" altLang="en-US" dirty="0"/>
              <a:t>後押しされる傾向にあると推測されることから、男性育休取得率向上に 、上司や人事部</a:t>
            </a:r>
            <a:r>
              <a:rPr lang="en-US" altLang="ja-JP" dirty="0"/>
              <a:t>(</a:t>
            </a:r>
            <a:r>
              <a:rPr lang="ja-JP" altLang="en-US" dirty="0"/>
              <a:t>会社</a:t>
            </a:r>
            <a:r>
              <a:rPr lang="en-US" altLang="ja-JP" dirty="0"/>
              <a:t>)</a:t>
            </a:r>
            <a:r>
              <a:rPr lang="ja-JP" altLang="en-US" dirty="0"/>
              <a:t>から働きかけが必要</a:t>
            </a:r>
            <a:r>
              <a:rPr lang="ja-JP" altLang="en-US" dirty="0" smtClean="0"/>
              <a:t>。</a:t>
            </a:r>
            <a:endParaRPr lang="en-US" altLang="ja-JP" dirty="0" smtClean="0"/>
          </a:p>
          <a:p>
            <a:r>
              <a:rPr lang="ja-JP" altLang="en-US" dirty="0" smtClean="0">
                <a:effectLst/>
              </a:rPr>
              <a:t>が高い割合でした。</a:t>
            </a:r>
          </a:p>
          <a:p>
            <a:pPr>
              <a:defRPr/>
            </a:pPr>
            <a:endParaRPr lang="en-US" altLang="ja-JP" dirty="0"/>
          </a:p>
          <a:p>
            <a:r>
              <a:rPr lang="ja-JP" altLang="en-US" dirty="0"/>
              <a:t>参考資料</a:t>
            </a:r>
            <a:endParaRPr lang="en-US" altLang="ja-JP" dirty="0"/>
          </a:p>
          <a:p>
            <a:r>
              <a:rPr lang="en-US" altLang="ja-JP" dirty="0"/>
              <a:t>※1 </a:t>
            </a:r>
            <a:r>
              <a:rPr lang="ja-JP" altLang="en-US" dirty="0"/>
              <a:t>厚生労働省（</a:t>
            </a:r>
            <a:r>
              <a:rPr lang="en-US" altLang="ja-JP" dirty="0"/>
              <a:t>2015</a:t>
            </a:r>
            <a:r>
              <a:rPr lang="ja-JP" altLang="en-US" dirty="0"/>
              <a:t>）平成</a:t>
            </a:r>
            <a:r>
              <a:rPr lang="en-US" altLang="ja-JP" dirty="0"/>
              <a:t>27</a:t>
            </a:r>
            <a:r>
              <a:rPr lang="ja-JP" altLang="en-US" dirty="0"/>
              <a:t>年度 仕事と家庭の両立に関する実態把握のための調査</a:t>
            </a:r>
            <a:r>
              <a:rPr lang="en-US" altLang="ja-JP" dirty="0"/>
              <a:t> (</a:t>
            </a:r>
            <a:r>
              <a:rPr lang="ja-JP" altLang="en-US" dirty="0"/>
              <a:t>労働者調査</a:t>
            </a:r>
            <a:r>
              <a:rPr lang="en-US" altLang="ja-JP" dirty="0"/>
              <a:t>)</a:t>
            </a:r>
            <a:endParaRPr lang="ja-JP" altLang="en-US" dirty="0" smtClean="0">
              <a:effectLst/>
            </a:endParaRPr>
          </a:p>
          <a:p>
            <a:r>
              <a:rPr kumimoji="1" lang="en-US" altLang="ja-JP" dirty="0" smtClean="0"/>
              <a:t>http://www.mhlw.go.jp/file/06-Seisakujouhou-11900000-Koyoukintoujidoukateikyoku/0000103111.pdf</a:t>
            </a:r>
            <a:br>
              <a:rPr kumimoji="1" lang="en-US" altLang="ja-JP" dirty="0" smtClean="0"/>
            </a:br>
            <a:endParaRPr kumimoji="1" lang="en-US" altLang="ja-JP" dirty="0" smtClean="0"/>
          </a:p>
          <a:p>
            <a:r>
              <a:rPr lang="en-US" altLang="ja-JP" dirty="0"/>
              <a:t>※2 </a:t>
            </a:r>
            <a:r>
              <a:rPr kumimoji="1" lang="en-US" altLang="ja-JP" dirty="0" smtClean="0"/>
              <a:t>NPO</a:t>
            </a:r>
            <a:r>
              <a:rPr kumimoji="1" lang="ja-JP" altLang="en-US" dirty="0" smtClean="0"/>
              <a:t>法人ファザーリング・ジャパン</a:t>
            </a:r>
            <a:r>
              <a:rPr kumimoji="1" lang="en-US" altLang="ja-JP" dirty="0" smtClean="0"/>
              <a:t>(2015</a:t>
            </a:r>
            <a:r>
              <a:rPr kumimoji="1" lang="ja-JP" altLang="en-US" dirty="0" smtClean="0"/>
              <a:t>）隠れ育休調査</a:t>
            </a:r>
            <a:r>
              <a:rPr kumimoji="1" lang="en-US" altLang="ja-JP" dirty="0" smtClean="0"/>
              <a:t>2015</a:t>
            </a:r>
            <a:r>
              <a:rPr kumimoji="1" lang="ja-JP" altLang="en-US" dirty="0" smtClean="0"/>
              <a:t>　</a:t>
            </a:r>
            <a:endParaRPr kumimoji="1" lang="en-US" altLang="ja-JP" dirty="0" smtClean="0"/>
          </a:p>
          <a:p>
            <a:r>
              <a:rPr kumimoji="1" lang="en-US" altLang="ja-JP" dirty="0" smtClean="0"/>
              <a:t>http://fathering.jp/activities/thinktank/kakure-ikukyu-research2015</a:t>
            </a:r>
            <a:endParaRPr kumimoji="1" lang="ja-JP" altLang="en-US" dirty="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16</a:t>
            </a:fld>
            <a:endParaRPr kumimoji="1" lang="ja-JP" altLang="en-US"/>
          </a:p>
        </p:txBody>
      </p:sp>
    </p:spTree>
    <p:extLst>
      <p:ext uri="{BB962C8B-B14F-4D97-AF65-F5344CB8AC3E}">
        <p14:creationId xmlns:p14="http://schemas.microsoft.com/office/powerpoint/2010/main" val="3724876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感情的な部分</a:t>
            </a:r>
            <a:r>
              <a:rPr kumimoji="1" lang="en-US" altLang="ja-JP" dirty="0" smtClean="0"/>
              <a:t>】</a:t>
            </a:r>
          </a:p>
          <a:p>
            <a:r>
              <a:rPr kumimoji="1" lang="ja-JP" altLang="en-US" dirty="0" smtClean="0"/>
              <a:t>①管理職が子どもを育てていた時代と今は違います。自分が育休をとらなかったことと部下の取得の必要性は別だと考えましょう。</a:t>
            </a:r>
            <a:endParaRPr kumimoji="1" lang="en-US" altLang="ja-JP" dirty="0" smtClean="0"/>
          </a:p>
          <a:p>
            <a:r>
              <a:rPr kumimoji="1" lang="ja-JP" altLang="en-US" dirty="0" smtClean="0"/>
              <a:t>②子どもを産んだばかりの母親は育児を十分にできるからだではありません。次のスライドで妻の産後ケアの重要性を理解しましょう。</a:t>
            </a:r>
            <a:endParaRPr kumimoji="1" lang="en-US" altLang="ja-JP" dirty="0" smtClean="0"/>
          </a:p>
          <a:p>
            <a:r>
              <a:rPr kumimoji="1" lang="ja-JP" altLang="en-US" dirty="0" smtClean="0"/>
              <a:t>③生まれたばかりの子どもには母親も父親も必要です。また母親には父親が必要です。この時期の親子、夫婦間の愛着形成がその後の家族形成に影響し、しいては仕事へのパフォーマンスにも影響してくるかもしれません。</a:t>
            </a:r>
            <a:endParaRPr kumimoji="1" lang="en-US" altLang="ja-JP" dirty="0" smtClean="0"/>
          </a:p>
          <a:p>
            <a:r>
              <a:rPr kumimoji="1" lang="ja-JP" altLang="en-US" dirty="0" smtClean="0"/>
              <a:t>④親の責任は稼ぎ手役割、世話役割、教育役割がありますが、確かに父親の責任は稼ぎ手役割だけで成立していた時代もありました。しかし、右肩上がりの経済成長時代ではないので、父親の責任は稼ぎ手役割だけではなくなってきました。</a:t>
            </a:r>
            <a:endParaRPr kumimoji="1" lang="en-US" altLang="ja-JP" dirty="0" smtClean="0"/>
          </a:p>
          <a:p>
            <a:r>
              <a:rPr kumimoji="1" lang="ja-JP" altLang="en-US" dirty="0" smtClean="0"/>
              <a:t>⑤確かに休んだ分、仕事の経験は少なくなりますが、育休中の経験もキャリアの１つです。育休経験した父親の多くは一皮むけ人間力を上げて帰ってきています。</a:t>
            </a:r>
            <a:endParaRPr kumimoji="1" lang="en-US" altLang="ja-JP" dirty="0" smtClean="0"/>
          </a:p>
          <a:p>
            <a:r>
              <a:rPr kumimoji="1" lang="ja-JP" altLang="en-US" dirty="0" smtClean="0"/>
              <a:t>⑥感情的に許せないのはわかります。しかし、部下には部下の人生があり、家族があります。部下のキャリアや人生を応援してあげませんか？</a:t>
            </a:r>
            <a:endParaRPr kumimoji="1" lang="en-US" altLang="ja-JP" dirty="0" smtClean="0"/>
          </a:p>
          <a:p>
            <a:endParaRPr kumimoji="1" lang="en-US" altLang="ja-JP" dirty="0" smtClean="0"/>
          </a:p>
          <a:p>
            <a:r>
              <a:rPr kumimoji="1" lang="en-US" altLang="ja-JP" dirty="0" smtClean="0"/>
              <a:t>【</a:t>
            </a:r>
            <a:r>
              <a:rPr kumimoji="1" lang="ja-JP" altLang="en-US" dirty="0" smtClean="0"/>
              <a:t>マネジメント的な部分</a:t>
            </a:r>
            <a:r>
              <a:rPr kumimoji="1" lang="en-US" altLang="ja-JP" dirty="0" smtClean="0"/>
              <a:t>】</a:t>
            </a:r>
          </a:p>
          <a:p>
            <a:r>
              <a:rPr kumimoji="1" lang="ja-JP" altLang="en-US" dirty="0" smtClean="0"/>
              <a:t>①重要な仕事を担っている部下が抜けるのは確かに迷惑ですね。ただ今後、少子高齢社会の日本では人材減少を続け、時間や場所に制約のある社員が職場の中心になっていきます。社員が一定期間抜けても回すことができる職場に変革していくことがこれからの上司に求められるマネジメントになりますので、力の見せ所です。</a:t>
            </a:r>
            <a:endParaRPr kumimoji="1" lang="en-US" altLang="ja-JP" dirty="0" smtClean="0"/>
          </a:p>
          <a:p>
            <a:r>
              <a:rPr kumimoji="1" lang="ja-JP" altLang="en-US" dirty="0" smtClean="0"/>
              <a:t>②女性の育休が職場で許容できるのであれば、男性でもできるはずです。また今でこそ女性の育休は許容されていますが、育休法が成立した</a:t>
            </a:r>
            <a:r>
              <a:rPr kumimoji="1" lang="en-US" altLang="ja-JP" dirty="0" smtClean="0"/>
              <a:t>20</a:t>
            </a:r>
            <a:r>
              <a:rPr kumimoji="1" lang="ja-JP" altLang="en-US" dirty="0" smtClean="0"/>
              <a:t>年以上前は女性の育休すら職場では当たり前ではありませんでした。今は違和感のある男性の育休も取得者が増えていくことで職場に許容されていくでしょう。その経験を職場で先取りしませんか？</a:t>
            </a:r>
            <a:endParaRPr kumimoji="1" lang="en-US" altLang="ja-JP" dirty="0" smtClean="0"/>
          </a:p>
          <a:p>
            <a:r>
              <a:rPr kumimoji="1" lang="ja-JP" altLang="en-US" dirty="0" smtClean="0"/>
              <a:t>③たくさんの仕事は本当に必要な仕事でしょうか？休まずに遂行しないと職場が回らないのは経営として健全でしょうか。男性の育休取得を職場で経験するとこれまでの業務フローや働き方が見直されるきっかけになりますので、よい機会だと考えて、職場全体で適正人員と適正業務を検討してみませんか？</a:t>
            </a:r>
            <a:endParaRPr kumimoji="1" lang="en-US" altLang="ja-JP" dirty="0" smtClean="0"/>
          </a:p>
          <a:p>
            <a:r>
              <a:rPr kumimoji="1" lang="ja-JP" altLang="en-US" dirty="0" smtClean="0"/>
              <a:t>④育休取得は労働者の権利です。取得する本人が職場に迷惑をかけない方法を検討し調整することも大切ですが、第一義的な責任は管理職であるあなたにあります。部下それぞれのニーズを勘案しながらチーム全体の成果を最大化するのが管理職の仕事。育休取得のマイナス影響を最小限にし、チーム全体の総和を最大化するマネジメントが試されていると思って、前向きに取り組んではいかがでしょうか？</a:t>
            </a:r>
            <a:endParaRPr kumimoji="1" lang="en-US" altLang="ja-JP" dirty="0" smtClean="0"/>
          </a:p>
          <a:p>
            <a:r>
              <a:rPr kumimoji="1" lang="ja-JP" altLang="en-US" dirty="0" smtClean="0"/>
              <a:t>⑤男性の育休</a:t>
            </a:r>
            <a:r>
              <a:rPr kumimoji="1" lang="ja-JP" altLang="en-US" dirty="0" err="1" smtClean="0"/>
              <a:t>取得の取得の</a:t>
            </a:r>
            <a:r>
              <a:rPr kumimoji="1" lang="ja-JP" altLang="en-US" dirty="0" smtClean="0"/>
              <a:t>しやすさに企業の規模は関係ありません。大企業でも取れないところはとれないですし、中小企業でも取得しやすい企業はあります。取得のしやすさは、トップや会社全体の方針と制度の周知（制度があるだけでは足りず、制度を取ってほしいという会社の社内周知活動が必要）です。企業規模を気に掛けるより、まずは自分の会社で出来ることから始めてみませんか？</a:t>
            </a:r>
            <a:endParaRPr kumimoji="1" lang="en-US" altLang="ja-JP" dirty="0" smtClean="0"/>
          </a:p>
          <a:p>
            <a:r>
              <a:rPr kumimoji="1" lang="ja-JP" altLang="en-US" dirty="0" smtClean="0"/>
              <a:t>⑥女性が出産で退職しているのは、育休取得の実績がなく、育休後も働いているロールモデルがいないからではありませんか？男女ともに育休後働いているロールモデルの輩出は人材定着の重要な要素の１つです。まず男女にかかわらず子どもが生まれる社員には育休を勧めて、まずは育休取得者の実績を出すことから始めません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18</a:t>
            </a:fld>
            <a:endParaRPr kumimoji="1" lang="ja-JP" altLang="en-US"/>
          </a:p>
        </p:txBody>
      </p:sp>
    </p:spTree>
    <p:extLst>
      <p:ext uri="{BB962C8B-B14F-4D97-AF65-F5344CB8AC3E}">
        <p14:creationId xmlns:p14="http://schemas.microsoft.com/office/powerpoint/2010/main" val="2267972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4873">
              <a:defRPr/>
            </a:pPr>
            <a:r>
              <a:rPr kumimoji="1" lang="en-US" altLang="ja-JP" dirty="0" smtClean="0"/>
              <a:t>1</a:t>
            </a:r>
            <a:r>
              <a:rPr kumimoji="1" lang="ja-JP" altLang="en-US" dirty="0" smtClean="0"/>
              <a:t>つめは、「育休から継続して子育てにかかわることができれば、それだけ深い関係を築くことができる」ということです。</a:t>
            </a:r>
            <a:endParaRPr kumimoji="1" lang="en-US" altLang="ja-JP" dirty="0" smtClean="0"/>
          </a:p>
          <a:p>
            <a:pPr defTabSz="924873">
              <a:defRPr/>
            </a:pPr>
            <a:r>
              <a:rPr kumimoji="1" lang="ja-JP" altLang="en-US" dirty="0" smtClean="0"/>
              <a:t>子どもは、自分に向き合ってくれる時間が長ければ長いほど懐きます。</a:t>
            </a:r>
            <a:endParaRPr kumimoji="1" lang="en-US" altLang="ja-JP" dirty="0" smtClean="0"/>
          </a:p>
          <a:p>
            <a:pPr defTabSz="924873">
              <a:defRPr/>
            </a:pPr>
            <a:r>
              <a:rPr kumimoji="1" lang="ja-JP" altLang="en-US" dirty="0" smtClean="0"/>
              <a:t>母親に懐きがちといわれるのは、それだけ母親が子どもと向き合う時間が長いということです。</a:t>
            </a:r>
            <a:endParaRPr kumimoji="1" lang="en-US" altLang="ja-JP" dirty="0" smtClean="0"/>
          </a:p>
          <a:p>
            <a:pPr defTabSz="924873">
              <a:defRPr/>
            </a:pPr>
            <a:r>
              <a:rPr kumimoji="1" lang="ja-JP" altLang="en-US" dirty="0" smtClean="0"/>
              <a:t>父親も育休を取得して子どもの成長を見守り、育休があけても仕事とうまく両立し継続して育児にかかわるようにすれば、当然子どもはなつきます。</a:t>
            </a:r>
            <a:endParaRPr kumimoji="1" lang="en-US" altLang="ja-JP" dirty="0" smtClean="0"/>
          </a:p>
          <a:p>
            <a:pPr defTabSz="924873">
              <a:defRPr/>
            </a:pPr>
            <a:endParaRPr kumimoji="1" lang="en-US" altLang="ja-JP" dirty="0" smtClean="0"/>
          </a:p>
          <a:p>
            <a:pPr defTabSz="924873">
              <a:defRPr/>
            </a:pPr>
            <a:r>
              <a:rPr kumimoji="1" lang="ja-JP" altLang="en-US" dirty="0" smtClean="0"/>
              <a:t>二つめは、「産後で身体が不安定な妻をサポートできる」ことです。</a:t>
            </a:r>
            <a:endParaRPr kumimoji="1" lang="en-US" altLang="ja-JP" dirty="0" smtClean="0"/>
          </a:p>
          <a:p>
            <a:pPr defTabSz="924873">
              <a:defRPr/>
            </a:pPr>
            <a:r>
              <a:rPr kumimoji="1" lang="ja-JP" altLang="en-US" dirty="0" smtClean="0"/>
              <a:t>赤ちゃんが生まれた家庭で、妻の</a:t>
            </a:r>
            <a:r>
              <a:rPr lang="ja-JP" altLang="en-US" dirty="0" smtClean="0">
                <a:solidFill>
                  <a:srgbClr val="000000"/>
                </a:solidFill>
                <a:latin typeface="メイリオ"/>
                <a:ea typeface="メイリオ"/>
                <a:cs typeface="メイリオ"/>
              </a:rPr>
              <a:t>不安のピークは、上段の表でわかるように、産後</a:t>
            </a:r>
            <a:r>
              <a:rPr lang="en-US" altLang="ja-JP" dirty="0" smtClean="0">
                <a:solidFill>
                  <a:srgbClr val="000000"/>
                </a:solidFill>
                <a:latin typeface="メイリオ"/>
                <a:ea typeface="メイリオ"/>
                <a:cs typeface="メイリオ"/>
              </a:rPr>
              <a:t>2</a:t>
            </a:r>
            <a:r>
              <a:rPr lang="ja-JP" altLang="en-US" dirty="0" smtClean="0">
                <a:solidFill>
                  <a:srgbClr val="000000"/>
                </a:solidFill>
                <a:latin typeface="メイリオ"/>
                <a:ea typeface="メイリオ"/>
                <a:cs typeface="メイリオ"/>
              </a:rPr>
              <a:t>週間。</a:t>
            </a:r>
            <a:endParaRPr lang="en-US" altLang="ja-JP" dirty="0" smtClean="0">
              <a:solidFill>
                <a:srgbClr val="000000"/>
              </a:solidFill>
              <a:latin typeface="メイリオ"/>
              <a:ea typeface="メイリオ"/>
              <a:cs typeface="メイリオ"/>
            </a:endParaRPr>
          </a:p>
          <a:p>
            <a:pPr defTabSz="924873">
              <a:defRPr/>
            </a:pPr>
            <a:r>
              <a:rPr lang="ja-JP" altLang="en-US" dirty="0" smtClean="0">
                <a:solidFill>
                  <a:srgbClr val="000000"/>
                </a:solidFill>
                <a:latin typeface="メイリオ"/>
                <a:ea typeface="メイリオ"/>
                <a:cs typeface="メイリオ"/>
              </a:rPr>
              <a:t>よく「赤ちゃんが生まれたので、</a:t>
            </a:r>
            <a:r>
              <a:rPr lang="en-US" altLang="ja-JP" dirty="0" smtClean="0">
                <a:solidFill>
                  <a:srgbClr val="000000"/>
                </a:solidFill>
                <a:latin typeface="メイリオ"/>
                <a:ea typeface="メイリオ"/>
                <a:cs typeface="メイリオ"/>
              </a:rPr>
              <a:t>1</a:t>
            </a:r>
            <a:r>
              <a:rPr lang="ja-JP" altLang="en-US" dirty="0" smtClean="0">
                <a:solidFill>
                  <a:srgbClr val="000000"/>
                </a:solidFill>
                <a:latin typeface="メイリオ"/>
                <a:ea typeface="メイリオ"/>
                <a:cs typeface="メイリオ"/>
              </a:rPr>
              <a:t>週間休みます！」という男性がいるが、妻が入院期間中に休みをとっても第</a:t>
            </a:r>
            <a:r>
              <a:rPr lang="en-US" altLang="ja-JP" dirty="0" smtClean="0">
                <a:solidFill>
                  <a:srgbClr val="000000"/>
                </a:solidFill>
                <a:latin typeface="メイリオ"/>
                <a:ea typeface="メイリオ"/>
                <a:cs typeface="メイリオ"/>
              </a:rPr>
              <a:t>1</a:t>
            </a:r>
            <a:r>
              <a:rPr lang="ja-JP" altLang="en-US" dirty="0" smtClean="0">
                <a:solidFill>
                  <a:srgbClr val="000000"/>
                </a:solidFill>
                <a:latin typeface="メイリオ"/>
                <a:ea typeface="メイリオ"/>
                <a:cs typeface="メイリオ"/>
              </a:rPr>
              <a:t>子出産時は</a:t>
            </a:r>
            <a:endParaRPr lang="en-US" altLang="ja-JP" dirty="0" smtClean="0">
              <a:solidFill>
                <a:srgbClr val="000000"/>
              </a:solidFill>
              <a:latin typeface="メイリオ"/>
              <a:ea typeface="メイリオ"/>
              <a:cs typeface="メイリオ"/>
            </a:endParaRPr>
          </a:p>
          <a:p>
            <a:pPr defTabSz="924873">
              <a:defRPr/>
            </a:pPr>
            <a:r>
              <a:rPr lang="ja-JP" altLang="en-US" dirty="0" smtClean="0">
                <a:solidFill>
                  <a:srgbClr val="000000"/>
                </a:solidFill>
                <a:latin typeface="メイリオ"/>
                <a:ea typeface="メイリオ"/>
                <a:cs typeface="メイリオ"/>
              </a:rPr>
              <a:t>ほとんど意味がありません。</a:t>
            </a:r>
            <a:endParaRPr lang="en-US" altLang="ja-JP" dirty="0" smtClean="0">
              <a:solidFill>
                <a:srgbClr val="000000"/>
              </a:solidFill>
              <a:latin typeface="メイリオ"/>
              <a:ea typeface="メイリオ"/>
              <a:cs typeface="メイリオ"/>
            </a:endParaRPr>
          </a:p>
          <a:p>
            <a:pPr defTabSz="924873">
              <a:defRPr/>
            </a:pPr>
            <a:endParaRPr lang="en-US" altLang="ja-JP" dirty="0" smtClean="0">
              <a:solidFill>
                <a:srgbClr val="000000"/>
              </a:solidFill>
              <a:latin typeface="メイリオ"/>
              <a:ea typeface="メイリオ"/>
              <a:cs typeface="メイリオ"/>
            </a:endParaRPr>
          </a:p>
          <a:p>
            <a:pPr defTabSz="924873">
              <a:defRPr/>
            </a:pPr>
            <a:r>
              <a:rPr lang="ja-JP" altLang="en-US" dirty="0" smtClean="0">
                <a:solidFill>
                  <a:srgbClr val="000000"/>
                </a:solidFill>
                <a:latin typeface="メイリオ"/>
                <a:ea typeface="メイリオ"/>
                <a:cs typeface="メイリオ"/>
              </a:rPr>
              <a:t>その理由は、入院期間中は、</a:t>
            </a:r>
            <a:r>
              <a:rPr lang="en-US" altLang="ja-JP" dirty="0" smtClean="0">
                <a:solidFill>
                  <a:srgbClr val="000000"/>
                </a:solidFill>
                <a:latin typeface="メイリオ"/>
                <a:ea typeface="メイリオ"/>
                <a:cs typeface="メイリオ"/>
              </a:rPr>
              <a:t>24</a:t>
            </a:r>
            <a:r>
              <a:rPr lang="ja-JP" altLang="en-US" dirty="0" smtClean="0">
                <a:solidFill>
                  <a:srgbClr val="000000"/>
                </a:solidFill>
                <a:latin typeface="メイリオ"/>
                <a:ea typeface="メイリオ"/>
                <a:cs typeface="メイリオ"/>
              </a:rPr>
              <a:t>時間医療サポートがあり、わからないことはすぐに聞くことができるが、</a:t>
            </a:r>
            <a:endParaRPr lang="en-US" altLang="ja-JP" dirty="0" smtClean="0">
              <a:solidFill>
                <a:srgbClr val="000000"/>
              </a:solidFill>
              <a:latin typeface="メイリオ"/>
              <a:ea typeface="メイリオ"/>
              <a:cs typeface="メイリオ"/>
            </a:endParaRPr>
          </a:p>
          <a:p>
            <a:pPr defTabSz="924873">
              <a:defRPr/>
            </a:pPr>
            <a:r>
              <a:rPr lang="ja-JP" altLang="en-US" dirty="0" smtClean="0">
                <a:solidFill>
                  <a:srgbClr val="000000"/>
                </a:solidFill>
                <a:latin typeface="メイリオ"/>
                <a:ea typeface="メイリオ"/>
                <a:cs typeface="メイリオ"/>
              </a:rPr>
              <a:t>自宅または実家で、赤ちゃんと過ごす生活が始まると、自分で判断しなくてはならず「このやり方で大丈夫なのか？」と不安が募るからです。</a:t>
            </a:r>
            <a:endParaRPr lang="en-US" altLang="ja-JP" dirty="0" smtClean="0">
              <a:solidFill>
                <a:srgbClr val="000000"/>
              </a:solidFill>
              <a:latin typeface="メイリオ"/>
              <a:ea typeface="メイリオ"/>
              <a:cs typeface="メイリオ"/>
            </a:endParaRPr>
          </a:p>
          <a:p>
            <a:pPr defTabSz="924873">
              <a:defRPr/>
            </a:pPr>
            <a:endParaRPr kumimoji="1" lang="en-US" altLang="ja-JP" dirty="0" smtClean="0"/>
          </a:p>
          <a:p>
            <a:pPr defTabSz="924873">
              <a:defRPr/>
            </a:pPr>
            <a:r>
              <a:rPr kumimoji="1" lang="ja-JP" altLang="en-US" dirty="0" smtClean="0"/>
              <a:t>上司は、部下の妻の妊娠、出産に対して、退院後にサポートがしっかりできるよう、体制づくりを日頃から行っておくことが、</a:t>
            </a:r>
            <a:endParaRPr kumimoji="1" lang="en-US" altLang="ja-JP" dirty="0" smtClean="0"/>
          </a:p>
          <a:p>
            <a:pPr defTabSz="924873">
              <a:defRPr/>
            </a:pPr>
            <a:r>
              <a:rPr kumimoji="1" lang="ja-JP" altLang="en-US" dirty="0" smtClean="0"/>
              <a:t>チーム全体の長期戦略になることを忘れてはいけません。とくに、社内結婚の場合は、人材を</a:t>
            </a:r>
            <a:r>
              <a:rPr kumimoji="1" lang="en-US" altLang="ja-JP" dirty="0" smtClean="0"/>
              <a:t>2</a:t>
            </a:r>
            <a:r>
              <a:rPr kumimoji="1" lang="ja-JP" altLang="en-US" dirty="0" smtClean="0"/>
              <a:t>名失う可能性もあります。</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ありがたいことに、お悔やみごとと違い、赤ちゃんは家族と企業に約</a:t>
            </a:r>
            <a:r>
              <a:rPr kumimoji="1" lang="en-US" altLang="ja-JP" dirty="0" smtClean="0"/>
              <a:t>5</a:t>
            </a:r>
            <a:r>
              <a:rPr kumimoji="1" lang="ja-JP" altLang="en-US" dirty="0" smtClean="0"/>
              <a:t>日間くらいの調整期間を与えてくれる（産後の入院期間）。入院期間を上手く使い、チームの体勢を整え、パパになった部下を妻と赤ちゃんの元へ送り出すことが大切です。</a:t>
            </a:r>
            <a:endParaRPr kumimoji="1" lang="en-US" altLang="ja-JP" dirty="0" smtClean="0"/>
          </a:p>
          <a:p>
            <a:pPr defTabSz="924873">
              <a:defRPr/>
            </a:pPr>
            <a:endParaRPr kumimoji="1" lang="en-US" altLang="ja-JP" dirty="0" smtClean="0"/>
          </a:p>
          <a:p>
            <a:pPr defTabSz="924873">
              <a:defRPr/>
            </a:pPr>
            <a:r>
              <a:rPr kumimoji="1" lang="ja-JP" altLang="en-US" dirty="0" smtClean="0"/>
              <a:t>三つめは、育児休業は「仕事に好影響」があるということです。</a:t>
            </a:r>
            <a:endParaRPr kumimoji="1" lang="en-US" altLang="ja-JP" dirty="0" smtClean="0"/>
          </a:p>
          <a:p>
            <a:pPr defTabSz="924873">
              <a:defRPr/>
            </a:pPr>
            <a:r>
              <a:rPr kumimoji="1" lang="ja-JP" altLang="en-US" dirty="0" smtClean="0"/>
              <a:t>育児は毎日予測できないことが起きますし、それに対応できる能力が必要になります。</a:t>
            </a:r>
            <a:endParaRPr kumimoji="1" lang="en-US" altLang="ja-JP" dirty="0" smtClean="0"/>
          </a:p>
          <a:p>
            <a:pPr defTabSz="924873">
              <a:defRPr/>
            </a:pPr>
            <a:r>
              <a:rPr kumimoji="1" lang="ja-JP" altLang="en-US" dirty="0" smtClean="0"/>
              <a:t>また、家事育児をこなすと１日はあっという間です。</a:t>
            </a:r>
            <a:endParaRPr kumimoji="1" lang="en-US" altLang="ja-JP" dirty="0" smtClean="0"/>
          </a:p>
          <a:p>
            <a:pPr defTabSz="924873">
              <a:defRPr/>
            </a:pPr>
            <a:r>
              <a:rPr kumimoji="1" lang="ja-JP" altLang="en-US" dirty="0" smtClean="0"/>
              <a:t>段取りを組んでこなしていくことは、仕事においても活用されます。</a:t>
            </a:r>
            <a:endParaRPr kumimoji="1" lang="en-US" altLang="ja-JP" dirty="0" smtClean="0"/>
          </a:p>
          <a:p>
            <a:pPr defTabSz="924873">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19</a:t>
            </a:fld>
            <a:endParaRPr kumimoji="1" lang="ja-JP" altLang="en-US"/>
          </a:p>
        </p:txBody>
      </p:sp>
    </p:spTree>
    <p:extLst>
      <p:ext uri="{BB962C8B-B14F-4D97-AF65-F5344CB8AC3E}">
        <p14:creationId xmlns:p14="http://schemas.microsoft.com/office/powerpoint/2010/main" val="58932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4969">
              <a:defRPr/>
            </a:pPr>
            <a:r>
              <a:rPr kumimoji="1" lang="ja-JP" altLang="en-US" dirty="0" smtClean="0"/>
              <a:t>最後に管理職の皆さんへメッセージです。</a:t>
            </a:r>
            <a:endParaRPr kumimoji="1" lang="en-US" altLang="ja-JP" dirty="0" smtClean="0"/>
          </a:p>
          <a:p>
            <a:pPr defTabSz="924969">
              <a:defRPr/>
            </a:pPr>
            <a:endParaRPr kumimoji="1" lang="en-US" altLang="ja-JP" dirty="0" smtClean="0"/>
          </a:p>
          <a:p>
            <a:pPr defTabSz="924969">
              <a:defRPr/>
            </a:pPr>
            <a:r>
              <a:rPr kumimoji="1" lang="ja-JP" altLang="en-US" dirty="0" smtClean="0"/>
              <a:t>部下はあなたをよく見ています。</a:t>
            </a:r>
            <a:endParaRPr kumimoji="1" lang="en-US" altLang="ja-JP" dirty="0" smtClean="0"/>
          </a:p>
          <a:p>
            <a:pPr defTabSz="924969">
              <a:defRPr/>
            </a:pPr>
            <a:endParaRPr kumimoji="1" lang="en-US" altLang="ja-JP" dirty="0" smtClean="0"/>
          </a:p>
          <a:p>
            <a:pPr defTabSz="924969">
              <a:defRPr/>
            </a:pPr>
            <a:r>
              <a:rPr kumimoji="1" lang="ja-JP" altLang="en-US" dirty="0" smtClean="0"/>
              <a:t>これまで部下の仕事と家庭を両立させるためのマネジメント方法について説明しましたが、</a:t>
            </a:r>
            <a:endParaRPr kumimoji="1" lang="en-US" altLang="ja-JP" dirty="0" smtClean="0"/>
          </a:p>
          <a:p>
            <a:pPr defTabSz="924969">
              <a:defRPr/>
            </a:pPr>
            <a:r>
              <a:rPr kumimoji="1" lang="ja-JP" altLang="en-US" dirty="0" smtClean="0"/>
              <a:t>部下のために自身が犠牲になってその姿を見せてしまっては、後が続きません。</a:t>
            </a:r>
            <a:endParaRPr kumimoji="1" lang="en-US" altLang="ja-JP" dirty="0" smtClean="0"/>
          </a:p>
          <a:p>
            <a:pPr defTabSz="924969">
              <a:defRPr/>
            </a:pPr>
            <a:endParaRPr kumimoji="1" lang="en-US" altLang="ja-JP" dirty="0" smtClean="0"/>
          </a:p>
          <a:p>
            <a:pPr defTabSz="924969">
              <a:defRPr/>
            </a:pPr>
            <a:r>
              <a:rPr kumimoji="1" lang="ja-JP" altLang="en-US" dirty="0" smtClean="0"/>
              <a:t>男性部下の育休取得は、自らの仕事と家庭の両立を考え、それを部下たちにお手本としてみせる機会になります。</a:t>
            </a:r>
            <a:endParaRPr kumimoji="1" lang="en-US" altLang="ja-JP" dirty="0" smtClean="0"/>
          </a:p>
          <a:p>
            <a:pPr defTabSz="924969">
              <a:defRPr/>
            </a:pPr>
            <a:endParaRPr kumimoji="1" lang="en-US" altLang="ja-JP" dirty="0" smtClean="0"/>
          </a:p>
          <a:p>
            <a:pPr defTabSz="924969">
              <a:defRPr/>
            </a:pPr>
            <a:r>
              <a:rPr kumimoji="1" lang="ja-JP" altLang="en-US" dirty="0" smtClean="0"/>
              <a:t>ワークもライフもどちらかの比重が重くなってしまうのではなく、</a:t>
            </a:r>
            <a:endParaRPr kumimoji="1" lang="en-US" altLang="ja-JP" dirty="0" smtClean="0"/>
          </a:p>
          <a:p>
            <a:pPr defTabSz="924969">
              <a:defRPr/>
            </a:pPr>
            <a:r>
              <a:rPr kumimoji="1" lang="ja-JP" altLang="en-US" dirty="0" smtClean="0"/>
              <a:t>趣味や介護、それ以外の要因を常々インプットしていくことで</a:t>
            </a:r>
            <a:endParaRPr kumimoji="1" lang="en-US" altLang="ja-JP" dirty="0" smtClean="0"/>
          </a:p>
          <a:p>
            <a:pPr defTabSz="924969">
              <a:defRPr/>
            </a:pPr>
            <a:r>
              <a:rPr kumimoji="1" lang="ja-JP" altLang="en-US" dirty="0" smtClean="0"/>
              <a:t>新たな視点が生まれ、自身のスキル向上にもつながります。</a:t>
            </a:r>
            <a:endParaRPr kumimoji="1" lang="en-US" altLang="ja-JP" dirty="0" smtClean="0"/>
          </a:p>
          <a:p>
            <a:pPr defTabSz="924969">
              <a:defRPr/>
            </a:pPr>
            <a:r>
              <a:rPr kumimoji="1" lang="ja-JP" altLang="en-US" dirty="0" smtClean="0"/>
              <a:t>寄せ鍋は、様々な具材を入れますが、妙にマッチします。</a:t>
            </a:r>
            <a:endParaRPr kumimoji="1" lang="en-US" altLang="ja-JP" dirty="0" smtClean="0"/>
          </a:p>
          <a:p>
            <a:pPr defTabSz="924969">
              <a:defRPr/>
            </a:pPr>
            <a:r>
              <a:rPr kumimoji="1" lang="ja-JP" altLang="en-US" dirty="0" smtClean="0"/>
              <a:t>それと同様に考えましょう。</a:t>
            </a:r>
            <a:endParaRPr kumimoji="1" lang="en-US" altLang="ja-JP" dirty="0" smtClean="0"/>
          </a:p>
          <a:p>
            <a:pPr defTabSz="924969">
              <a:defRPr/>
            </a:pPr>
            <a:endParaRPr kumimoji="1" lang="en-US" altLang="ja-JP" dirty="0" smtClean="0"/>
          </a:p>
          <a:p>
            <a:pPr defTabSz="924969">
              <a:defRPr/>
            </a:pPr>
            <a:r>
              <a:rPr kumimoji="1" lang="ja-JP" altLang="en-US" dirty="0" smtClean="0"/>
              <a:t>家庭や趣味などの具材は、仕事をしている今からでも手に入ります。</a:t>
            </a:r>
            <a:endParaRPr kumimoji="1" lang="en-US" altLang="ja-JP" dirty="0" smtClean="0"/>
          </a:p>
          <a:p>
            <a:pPr defTabSz="924969">
              <a:defRPr/>
            </a:pPr>
            <a:r>
              <a:rPr kumimoji="1" lang="ja-JP" altLang="en-US" dirty="0" smtClean="0"/>
              <a:t>マネジメント方法を変え、自らと部下、そして会社を変えていくきっかけを作りましょう。</a:t>
            </a:r>
            <a:endParaRPr kumimoji="1" lang="en-US" altLang="ja-JP" dirty="0" smtClean="0"/>
          </a:p>
          <a:p>
            <a:pPr defTabSz="924969">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21</a:t>
            </a:fld>
            <a:endParaRPr kumimoji="1" lang="ja-JP" altLang="en-US"/>
          </a:p>
        </p:txBody>
      </p:sp>
    </p:spTree>
    <p:extLst>
      <p:ext uri="{BB962C8B-B14F-4D97-AF65-F5344CB8AC3E}">
        <p14:creationId xmlns:p14="http://schemas.microsoft.com/office/powerpoint/2010/main" val="2330625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3</a:t>
            </a:fld>
            <a:endParaRPr kumimoji="1" lang="ja-JP" altLang="en-US"/>
          </a:p>
        </p:txBody>
      </p:sp>
    </p:spTree>
    <p:extLst>
      <p:ext uri="{BB962C8B-B14F-4D97-AF65-F5344CB8AC3E}">
        <p14:creationId xmlns:p14="http://schemas.microsoft.com/office/powerpoint/2010/main" val="593807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300"/>
              </a:spcBef>
              <a:spcAft>
                <a:spcPts val="300"/>
              </a:spcAft>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イクボスとは、</a:t>
            </a:r>
            <a:r>
              <a:rPr lang="ja-JP" altLang="en-US" dirty="0">
                <a:latin typeface="Meiryo UI" panose="020B0604030504040204" pitchFamily="50" charset="-128"/>
                <a:ea typeface="Meiryo UI" panose="020B0604030504040204" pitchFamily="50" charset="-128"/>
                <a:cs typeface="Meiryo UI" panose="020B0604030504040204" pitchFamily="50" charset="-128"/>
              </a:rPr>
              <a:t>部下の育休取得や短時間勤務などがあっても、業務を滞りなく進めるために業務効率を上げ、</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ja-JP" altLang="en-US" dirty="0">
                <a:latin typeface="Meiryo UI" panose="020B0604030504040204" pitchFamily="50" charset="-128"/>
                <a:ea typeface="Meiryo UI" panose="020B0604030504040204" pitchFamily="50" charset="-128"/>
                <a:cs typeface="Meiryo UI" panose="020B0604030504040204" pitchFamily="50" charset="-128"/>
              </a:rPr>
              <a:t>育児と仕事を両立できるように配慮し、自らも仕事と生活を充実させている管理職。</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ja-JP" altLang="en-US" dirty="0">
                <a:latin typeface="Meiryo UI" panose="020B0604030504040204" pitchFamily="50" charset="-128"/>
                <a:ea typeface="Meiryo UI" panose="020B0604030504040204" pitchFamily="50" charset="-128"/>
                <a:cs typeface="Meiryo UI" panose="020B0604030504040204" pitchFamily="50" charset="-128"/>
              </a:rPr>
              <a:t>つまり、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イクボスとは、部下・組織・社会を育て、自らも仕事と仕事以外の時間で、自分育てができるボスのこと！</a:t>
            </a:r>
          </a:p>
          <a:p>
            <a:pPr>
              <a:spcBef>
                <a:spcPts val="300"/>
              </a:spcBef>
              <a:spcAft>
                <a:spcPts val="300"/>
              </a:spcAft>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4</a:t>
            </a:fld>
            <a:endParaRPr kumimoji="1" lang="ja-JP" altLang="en-US"/>
          </a:p>
        </p:txBody>
      </p:sp>
    </p:spTree>
    <p:extLst>
      <p:ext uri="{BB962C8B-B14F-4D97-AF65-F5344CB8AC3E}">
        <p14:creationId xmlns:p14="http://schemas.microsoft.com/office/powerpoint/2010/main" val="6464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defRPr/>
            </a:pPr>
            <a:r>
              <a:rPr lang="ja-JP" altLang="en-US" dirty="0" smtClean="0"/>
              <a:t>①従来は、日本の高度経済成長期に作り上げた「男は仕事、女は家庭」の性別役割分業を前提に、企業は主に男性、正社員、終身雇用、場所や時間制約のない社員で構成されたピラミッド型でした。</a:t>
            </a:r>
            <a:r>
              <a:rPr lang="en-US" altLang="ja-JP" dirty="0" smtClean="0"/>
              <a:t/>
            </a:r>
            <a:br>
              <a:rPr lang="en-US" altLang="ja-JP" dirty="0" smtClean="0"/>
            </a:br>
            <a:r>
              <a:rPr lang="ja-JP" altLang="en-US" dirty="0" smtClean="0"/>
              <a:t>　しかし、バブル崩壊以降、右肩上がりの成長が終焉し、多様な雇用形態や働き方社員が増えてきました。少子高齢社会の日本では今後働き手が減っていき、近い将来、時間や場所に制約のない社員より時間や場所に制約のある社員や従来は辞めていたような社員のほうが多くなっていきます。</a:t>
            </a:r>
            <a:endParaRPr lang="en-US" altLang="ja-JP" dirty="0" smtClean="0"/>
          </a:p>
          <a:p>
            <a:pPr>
              <a:defRPr/>
            </a:pPr>
            <a:r>
              <a:rPr lang="ja-JP" altLang="en-US" dirty="0" smtClean="0"/>
              <a:t>　それにともないマネジメントの方法も同質な人材で構成されていたときに有効だった一括管理から個々の事情を考慮しながら一人一人の能力を最大限活かしたマネジメントのあり方、ダイバーシティ（多様性の受容）マネジメントが必要であるといわれています。仕事と家庭の両立（ファミリーフレンドリー）や仕事と仕事以外の両立（ワークライフバランス）はそれぞれの社員の生活ニーズに合った働き方の多様性が実現できるマネジメントであることからダイバーシティマネジメントの一部として整理されます。</a:t>
            </a:r>
            <a:endParaRPr lang="en-US" altLang="ja-JP" dirty="0" smtClean="0"/>
          </a:p>
          <a:p>
            <a:pPr>
              <a:defRPr/>
            </a:pPr>
            <a:r>
              <a:rPr lang="ja-JP" altLang="en-US" dirty="0" smtClean="0"/>
              <a:t>　そして、ワークライフバランスが実現できるマネジメントを中心としたダイバーシティマネジメントのできるボスを厚労省は「イクボス」として推進しています。</a:t>
            </a:r>
            <a:endParaRPr lang="en-US" altLang="ja-JP" dirty="0" smtClean="0"/>
          </a:p>
          <a:p>
            <a:pPr>
              <a:defRPr/>
            </a:pPr>
            <a:r>
              <a:rPr lang="ja-JP" altLang="en-US" dirty="0" smtClean="0"/>
              <a:t>②男性部下の育休取得で多様な働き方が実現できる職場づくりに挑戦</a:t>
            </a:r>
            <a:endParaRPr lang="en-US" altLang="ja-JP" dirty="0" smtClean="0"/>
          </a:p>
          <a:p>
            <a:pPr>
              <a:defRPr/>
            </a:pPr>
            <a:r>
              <a:rPr lang="ja-JP" altLang="en-US" dirty="0" smtClean="0"/>
              <a:t>　これまでの上司や先輩を探しても「イクボス」は少ないかもしれません。これまで慣れ親しんだ上司像から「イクボス」へ転換する１つの試金石が男性部下の育休取得の実現です。</a:t>
            </a:r>
            <a:r>
              <a:rPr lang="en-US" altLang="ja-JP" dirty="0" smtClean="0"/>
              <a:t/>
            </a:r>
            <a:br>
              <a:rPr lang="en-US" altLang="ja-JP" dirty="0" smtClean="0"/>
            </a:br>
            <a:r>
              <a:rPr lang="ja-JP" altLang="en-US" dirty="0" smtClean="0"/>
              <a:t>　基幹職を担うことが多い男性が一定期間職場から離れる経験はマネージャーであるあなたにとって今後必要とされるマネジメントスキルを習得できるチャンスとなります。</a:t>
            </a:r>
            <a:endParaRPr lang="en-US" altLang="ja-JP"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5</a:t>
            </a:fld>
            <a:endParaRPr kumimoji="1" lang="ja-JP" altLang="en-US"/>
          </a:p>
        </p:txBody>
      </p:sp>
    </p:spTree>
    <p:extLst>
      <p:ext uri="{BB962C8B-B14F-4D97-AF65-F5344CB8AC3E}">
        <p14:creationId xmlns:p14="http://schemas.microsoft.com/office/powerpoint/2010/main" val="646480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4617">
              <a:defRPr/>
            </a:pPr>
            <a:r>
              <a:rPr kumimoji="1" lang="ja-JP" altLang="en-US" dirty="0" smtClean="0"/>
              <a:t>男性の部下で育児休業取得者が初めて出た場合、引き継ぎの段取りや業務への影響に不安があるかもしれません。</a:t>
            </a:r>
            <a:endParaRPr kumimoji="1" lang="en-US" altLang="ja-JP" dirty="0" smtClean="0"/>
          </a:p>
          <a:p>
            <a:pPr defTabSz="944617">
              <a:defRPr/>
            </a:pPr>
            <a:r>
              <a:rPr kumimoji="1" lang="ja-JP" altLang="en-US" dirty="0" smtClean="0"/>
              <a:t>そのときに必要なマネジメントは、以下のフローが考えられます。</a:t>
            </a:r>
            <a:endParaRPr kumimoji="1" lang="en-US" altLang="ja-JP" dirty="0" smtClean="0"/>
          </a:p>
          <a:p>
            <a:pPr defTabSz="944617">
              <a:defRPr/>
            </a:pPr>
            <a:endParaRPr kumimoji="1" lang="en-US" altLang="ja-JP" dirty="0" smtClean="0"/>
          </a:p>
          <a:p>
            <a:pPr defTabSz="944617">
              <a:defRPr/>
            </a:pPr>
            <a:r>
              <a:rPr kumimoji="1" lang="ja-JP" altLang="en-US" dirty="0" smtClean="0"/>
              <a:t>・部下への声掛け</a:t>
            </a:r>
            <a:endParaRPr kumimoji="1" lang="en-US" altLang="ja-JP" dirty="0" smtClean="0"/>
          </a:p>
          <a:p>
            <a:pPr defTabSz="944617">
              <a:defRPr/>
            </a:pPr>
            <a:r>
              <a:rPr kumimoji="1" lang="ja-JP" altLang="en-US" dirty="0" smtClean="0"/>
              <a:t>　管理職自ら率先して育児休業を取得する部下へ声掛けし、現状の業務内容などを把握しましょう。</a:t>
            </a:r>
            <a:endParaRPr kumimoji="1" lang="en-US" altLang="ja-JP" dirty="0" smtClean="0"/>
          </a:p>
          <a:p>
            <a:pPr defTabSz="944617">
              <a:defRPr/>
            </a:pPr>
            <a:r>
              <a:rPr kumimoji="1" lang="ja-JP" altLang="en-US" dirty="0" smtClean="0"/>
              <a:t>・部課内で情報シェア</a:t>
            </a:r>
            <a:endParaRPr kumimoji="1" lang="en-US" altLang="ja-JP" dirty="0" smtClean="0"/>
          </a:p>
          <a:p>
            <a:pPr defTabSz="944617">
              <a:defRPr/>
            </a:pPr>
            <a:r>
              <a:rPr kumimoji="1" lang="ja-JP" altLang="en-US" dirty="0" smtClean="0"/>
              <a:t>　部下の業務内容を把握したうえで、部課内の業務状況も確認しましょう。</a:t>
            </a:r>
            <a:endParaRPr kumimoji="1" lang="en-US" altLang="ja-JP" dirty="0" smtClean="0"/>
          </a:p>
          <a:p>
            <a:pPr defTabSz="944617">
              <a:defRPr/>
            </a:pPr>
            <a:r>
              <a:rPr kumimoji="1" lang="ja-JP" altLang="en-US" dirty="0" smtClean="0"/>
              <a:t>　それから、それぞれの業務の省略化や、外注して対応できないかなど、対応策を練りましょう。</a:t>
            </a:r>
            <a:endParaRPr kumimoji="1" lang="en-US" altLang="ja-JP" dirty="0" smtClean="0"/>
          </a:p>
          <a:p>
            <a:pPr defTabSz="944617">
              <a:defRPr/>
            </a:pPr>
            <a:r>
              <a:rPr kumimoji="1" lang="ja-JP" altLang="en-US" dirty="0" smtClean="0"/>
              <a:t>・業務の棚卸し</a:t>
            </a:r>
            <a:endParaRPr kumimoji="1" lang="en-US" altLang="ja-JP" dirty="0" smtClean="0"/>
          </a:p>
          <a:p>
            <a:pPr defTabSz="944617">
              <a:defRPr/>
            </a:pPr>
            <a:r>
              <a:rPr kumimoji="1" lang="ja-JP" altLang="en-US" dirty="0" smtClean="0"/>
              <a:t>　対応策を練ったうえで、省略化や外注できる作業を具体的に部課内メンバーで相談し、業務分担を調整しましょう。</a:t>
            </a:r>
            <a:endParaRPr kumimoji="1" lang="en-US" altLang="ja-JP" dirty="0" smtClean="0"/>
          </a:p>
          <a:p>
            <a:pPr defTabSz="944617">
              <a:defRPr/>
            </a:pPr>
            <a:r>
              <a:rPr kumimoji="1" lang="ja-JP" altLang="en-US" dirty="0" smtClean="0"/>
              <a:t>　その際、誰へ何をとうことを明確にし、取得対象者がスムーズに引き継ぎを行えるようにしましょう。</a:t>
            </a:r>
            <a:endParaRPr kumimoji="1" lang="en-US" altLang="ja-JP" dirty="0" smtClean="0"/>
          </a:p>
          <a:p>
            <a:pPr defTabSz="944617">
              <a:defRPr/>
            </a:pPr>
            <a:r>
              <a:rPr kumimoji="1" lang="ja-JP" altLang="en-US" dirty="0" smtClean="0"/>
              <a:t>・業務再配分</a:t>
            </a:r>
            <a:endParaRPr kumimoji="1" lang="en-US" altLang="ja-JP" dirty="0" smtClean="0"/>
          </a:p>
          <a:p>
            <a:pPr defTabSz="944617">
              <a:defRPr/>
            </a:pPr>
            <a:r>
              <a:rPr kumimoji="1" lang="ja-JP" altLang="en-US" dirty="0" smtClean="0"/>
              <a:t>　引き継ぎを終えて業務が割り振られます。</a:t>
            </a:r>
            <a:endParaRPr kumimoji="1" lang="en-US" altLang="ja-JP" dirty="0" smtClean="0"/>
          </a:p>
          <a:p>
            <a:pPr defTabSz="944617">
              <a:defRPr/>
            </a:pPr>
            <a:r>
              <a:rPr kumimoji="1" lang="ja-JP" altLang="en-US" dirty="0" smtClean="0"/>
              <a:t>　業務棚卸しまででこれまでの作業が見直されているので、効率性はそれまでと変わらず、</a:t>
            </a:r>
            <a:endParaRPr kumimoji="1" lang="en-US" altLang="ja-JP" dirty="0" smtClean="0"/>
          </a:p>
          <a:p>
            <a:pPr defTabSz="944617">
              <a:defRPr/>
            </a:pPr>
            <a:r>
              <a:rPr kumimoji="1" lang="ja-JP" altLang="en-US" dirty="0" smtClean="0"/>
              <a:t>　また、引き継いだ者は別の仕事を新たに行うこととなるので、スキルも身に着く可能性もあります。</a:t>
            </a:r>
            <a:endParaRPr kumimoji="1" lang="en-US" altLang="ja-JP" dirty="0" smtClean="0"/>
          </a:p>
          <a:p>
            <a:pPr defTabSz="944617">
              <a:defRPr/>
            </a:pPr>
            <a:r>
              <a:rPr kumimoji="1" lang="ja-JP" altLang="en-US" dirty="0" smtClean="0"/>
              <a:t>・業務改善</a:t>
            </a:r>
            <a:endParaRPr kumimoji="1" lang="en-US" altLang="ja-JP" dirty="0" smtClean="0"/>
          </a:p>
          <a:p>
            <a:pPr defTabSz="944617">
              <a:defRPr/>
            </a:pPr>
            <a:r>
              <a:rPr kumimoji="1" lang="ja-JP" altLang="en-US" dirty="0" smtClean="0"/>
              <a:t>・人員の代替要員の確保</a:t>
            </a:r>
            <a:endParaRPr kumimoji="1" lang="en-US" altLang="ja-JP" dirty="0" smtClean="0"/>
          </a:p>
          <a:p>
            <a:pPr defTabSz="944617">
              <a:defRPr/>
            </a:pPr>
            <a:r>
              <a:rPr kumimoji="1" lang="ja-JP" altLang="en-US" dirty="0" smtClean="0"/>
              <a:t>　部課内での調整が難しい場合、業務改善を部課内で再検討したり、会社へ相談することや、</a:t>
            </a:r>
            <a:endParaRPr kumimoji="1" lang="en-US" altLang="ja-JP" dirty="0" smtClean="0"/>
          </a:p>
          <a:p>
            <a:pPr defTabSz="944617">
              <a:defRPr/>
            </a:pPr>
            <a:r>
              <a:rPr kumimoji="1" lang="ja-JP" altLang="en-US" dirty="0" smtClean="0"/>
              <a:t>　代替要員の確保を検討することも考えられます。</a:t>
            </a:r>
            <a:endParaRPr kumimoji="1" lang="en-US" altLang="ja-JP" dirty="0" smtClean="0"/>
          </a:p>
          <a:p>
            <a:pPr defTabSz="944617">
              <a:defRPr/>
            </a:pPr>
            <a:r>
              <a:rPr kumimoji="1" lang="ja-JP" altLang="en-US" dirty="0" smtClean="0"/>
              <a:t>・社内外への説明</a:t>
            </a:r>
            <a:endParaRPr kumimoji="1" lang="en-US" altLang="ja-JP" dirty="0" smtClean="0"/>
          </a:p>
          <a:p>
            <a:pPr defTabSz="944617">
              <a:defRPr/>
            </a:pPr>
            <a:r>
              <a:rPr kumimoji="1" lang="ja-JP" altLang="en-US" dirty="0" smtClean="0"/>
              <a:t>　また、いずれにしても引き継ぎ等で業務の担当が変わった場合、それに関わる社内の人間や取引先へは早めに周知することがいいでしょう。</a:t>
            </a:r>
            <a:endParaRPr kumimoji="1" lang="en-US" altLang="ja-JP" dirty="0" smtClean="0"/>
          </a:p>
          <a:p>
            <a:pPr defTabSz="944617">
              <a:defRPr/>
            </a:pPr>
            <a:endParaRPr kumimoji="1" lang="en-US" altLang="ja-JP" dirty="0" smtClean="0"/>
          </a:p>
          <a:p>
            <a:pPr defTabSz="944617">
              <a:defRPr/>
            </a:pPr>
            <a:r>
              <a:rPr kumimoji="1" lang="ja-JP" altLang="en-US" dirty="0" smtClean="0"/>
              <a:t>男性の育児休業取得に高いハードルを感じている方が多いですが、</a:t>
            </a:r>
            <a:endParaRPr kumimoji="1" lang="en-US" altLang="ja-JP" dirty="0" smtClean="0"/>
          </a:p>
          <a:p>
            <a:pPr defTabSz="944617">
              <a:defRPr/>
            </a:pPr>
            <a:r>
              <a:rPr kumimoji="1" lang="ja-JP" altLang="en-US" dirty="0" smtClean="0"/>
              <a:t>今説明したフローはこれまでも忌引きといった急な休暇や長期出張、急な異動などで</a:t>
            </a:r>
            <a:endParaRPr kumimoji="1" lang="en-US" altLang="ja-JP" dirty="0" smtClean="0"/>
          </a:p>
          <a:p>
            <a:pPr defTabSz="944617">
              <a:defRPr/>
            </a:pPr>
            <a:r>
              <a:rPr kumimoji="1" lang="ja-JP" altLang="en-US" dirty="0" smtClean="0"/>
              <a:t>経験されているはずです。</a:t>
            </a:r>
            <a:endParaRPr kumimoji="1" lang="en-US" altLang="ja-JP" dirty="0" smtClean="0"/>
          </a:p>
          <a:p>
            <a:pPr defTabSz="944617">
              <a:defRPr/>
            </a:pPr>
            <a:endParaRPr kumimoji="1" lang="en-US" altLang="ja-JP" dirty="0" smtClean="0"/>
          </a:p>
          <a:p>
            <a:pPr defTabSz="944617">
              <a:defRPr/>
            </a:pPr>
            <a:r>
              <a:rPr kumimoji="1" lang="ja-JP" altLang="en-US" dirty="0" smtClean="0"/>
              <a:t>応用を利かせれば、男性の育児休業取得者へのマネジメントは誰にでもできるスキルです。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7</a:t>
            </a:fld>
            <a:endParaRPr kumimoji="1" lang="ja-JP" altLang="en-US"/>
          </a:p>
        </p:txBody>
      </p:sp>
    </p:spTree>
    <p:extLst>
      <p:ext uri="{BB962C8B-B14F-4D97-AF65-F5344CB8AC3E}">
        <p14:creationId xmlns:p14="http://schemas.microsoft.com/office/powerpoint/2010/main" val="2062472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イクボスはどんなことをすれば良いのでしょうか。</a:t>
            </a:r>
            <a:endParaRPr kumimoji="1" lang="en-US" altLang="ja-JP" dirty="0" smtClean="0"/>
          </a:p>
          <a:p>
            <a:r>
              <a:rPr kumimoji="1" lang="ja-JP" altLang="en-US" dirty="0" smtClean="0"/>
              <a:t>（１～</a:t>
            </a:r>
            <a:r>
              <a:rPr kumimoji="1" lang="en-US" altLang="ja-JP" dirty="0" smtClean="0"/>
              <a:t>10</a:t>
            </a:r>
            <a:r>
              <a:rPr kumimoji="1" lang="ja-JP" altLang="en-US" dirty="0" err="1" smtClean="0"/>
              <a:t>まで</a:t>
            </a:r>
            <a:r>
              <a:rPr kumimoji="1" lang="ja-JP" altLang="en-US" dirty="0" smtClean="0"/>
              <a:t>読み上げる）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8</a:t>
            </a:fld>
            <a:endParaRPr kumimoji="1" lang="ja-JP" altLang="en-US"/>
          </a:p>
        </p:txBody>
      </p:sp>
    </p:spTree>
    <p:extLst>
      <p:ext uri="{BB962C8B-B14F-4D97-AF65-F5344CB8AC3E}">
        <p14:creationId xmlns:p14="http://schemas.microsoft.com/office/powerpoint/2010/main" val="1811028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4617">
              <a:defRPr/>
            </a:pPr>
            <a:r>
              <a:rPr kumimoji="1" lang="ja-JP" altLang="en-US" dirty="0" smtClean="0"/>
              <a:t>また、仕事と家庭の両立の理解を部課内で深めることも大切です。</a:t>
            </a:r>
            <a:endParaRPr kumimoji="1" lang="en-US" altLang="ja-JP" dirty="0" smtClean="0"/>
          </a:p>
          <a:p>
            <a:pPr defTabSz="944617">
              <a:defRPr/>
            </a:pPr>
            <a:endParaRPr kumimoji="1" lang="en-US" altLang="ja-JP" dirty="0" smtClean="0"/>
          </a:p>
          <a:p>
            <a:pPr defTabSz="944617">
              <a:defRPr/>
            </a:pPr>
            <a:r>
              <a:rPr kumimoji="1" lang="ja-JP" altLang="en-US" dirty="0" smtClean="0"/>
              <a:t>子育て中の部下は、仕事だけでなく家庭生活とのバランスをとらなくてはいけません。</a:t>
            </a:r>
            <a:endParaRPr kumimoji="1" lang="en-US" altLang="ja-JP" dirty="0" smtClean="0"/>
          </a:p>
          <a:p>
            <a:pPr defTabSz="944617">
              <a:defRPr/>
            </a:pPr>
            <a:endParaRPr kumimoji="1" lang="en-US" altLang="ja-JP" dirty="0" smtClean="0"/>
          </a:p>
          <a:p>
            <a:pPr defTabSz="944617">
              <a:defRPr/>
            </a:pPr>
            <a:r>
              <a:rPr kumimoji="1" lang="ja-JP" altLang="en-US" dirty="0" smtClean="0"/>
              <a:t>時間を気にせず長時間働くこともいとわずワークライフバランスを必要としていない部下もいます。</a:t>
            </a:r>
            <a:endParaRPr kumimoji="1" lang="en-US" altLang="ja-JP" dirty="0" smtClean="0"/>
          </a:p>
          <a:p>
            <a:pPr defTabSz="944617">
              <a:defRPr/>
            </a:pPr>
            <a:r>
              <a:rPr kumimoji="1" lang="ja-JP" altLang="en-US" dirty="0" smtClean="0"/>
              <a:t>平日も休日も関係なく長時間労働をしてしまうと、</a:t>
            </a:r>
            <a:endParaRPr kumimoji="1" lang="en-US" altLang="ja-JP" dirty="0" smtClean="0"/>
          </a:p>
          <a:p>
            <a:pPr defTabSz="944617">
              <a:defRPr/>
            </a:pPr>
            <a:r>
              <a:rPr kumimoji="1" lang="ja-JP" altLang="en-US" dirty="0" smtClean="0"/>
              <a:t>生産性・効率性は上がりませんし、休みにくい職場風土になる原因にもなります。</a:t>
            </a:r>
            <a:endParaRPr kumimoji="1" lang="en-US" altLang="ja-JP" dirty="0" smtClean="0"/>
          </a:p>
          <a:p>
            <a:pPr defTabSz="944617">
              <a:defRPr/>
            </a:pPr>
            <a:endParaRPr kumimoji="1" lang="en-US" altLang="ja-JP" dirty="0" smtClean="0"/>
          </a:p>
          <a:p>
            <a:pPr defTabSz="944617">
              <a:defRPr/>
            </a:pPr>
            <a:r>
              <a:rPr kumimoji="1" lang="ja-JP" altLang="en-US" dirty="0" smtClean="0"/>
              <a:t>制約社員でも制約がない社員でも、プライベートの時間を大事にさせ、</a:t>
            </a:r>
            <a:endParaRPr kumimoji="1" lang="en-US" altLang="ja-JP" dirty="0" smtClean="0"/>
          </a:p>
          <a:p>
            <a:pPr defTabSz="944617">
              <a:defRPr/>
            </a:pPr>
            <a:r>
              <a:rPr kumimoji="1" lang="ja-JP" altLang="en-US" dirty="0" smtClean="0"/>
              <a:t>限られた時間で成果を出せるよう、生産性・効率性の高い職場を目指しましょう。</a:t>
            </a:r>
            <a:endParaRPr kumimoji="1" lang="en-US" altLang="ja-JP" dirty="0" smtClean="0"/>
          </a:p>
          <a:p>
            <a:pPr defTabSz="944617">
              <a:defRPr/>
            </a:pPr>
            <a:endParaRPr kumimoji="1" lang="en-US" altLang="ja-JP" dirty="0" smtClean="0"/>
          </a:p>
          <a:p>
            <a:pPr defTabSz="944617">
              <a:defRPr/>
            </a:pPr>
            <a:r>
              <a:rPr kumimoji="1" lang="ja-JP" altLang="en-US" dirty="0" smtClean="0"/>
              <a:t>また、自らも「早く帰る、休暇を取得する等、率先して行動する」ことは帰りやすい雰囲気を作り、良好な職場環境を構築できます。</a:t>
            </a:r>
            <a:endParaRPr kumimoji="1" lang="en-US" altLang="ja-JP" dirty="0" smtClean="0"/>
          </a:p>
          <a:p>
            <a:pPr defTabSz="944617">
              <a:defRPr/>
            </a:pPr>
            <a:r>
              <a:rPr kumimoji="1" lang="ja-JP" altLang="en-US" dirty="0" smtClean="0"/>
              <a:t>そのためには例えば、</a:t>
            </a:r>
            <a:endParaRPr kumimoji="1" lang="en-US" altLang="ja-JP" dirty="0" smtClean="0"/>
          </a:p>
          <a:p>
            <a:pPr defTabSz="944617">
              <a:defRPr/>
            </a:pPr>
            <a:r>
              <a:rPr kumimoji="1" lang="ja-JP" altLang="en-US" dirty="0" smtClean="0"/>
              <a:t>（スライドのとおり）</a:t>
            </a:r>
            <a:endParaRPr kumimoji="1" lang="en-US" altLang="ja-JP" dirty="0" smtClean="0"/>
          </a:p>
          <a:p>
            <a:pPr defTabSz="924969">
              <a:defRP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9</a:t>
            </a:fld>
            <a:endParaRPr kumimoji="1" lang="ja-JP" altLang="en-US"/>
          </a:p>
        </p:txBody>
      </p:sp>
    </p:spTree>
    <p:extLst>
      <p:ext uri="{BB962C8B-B14F-4D97-AF65-F5344CB8AC3E}">
        <p14:creationId xmlns:p14="http://schemas.microsoft.com/office/powerpoint/2010/main" val="1708494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4969">
              <a:defRPr/>
            </a:pPr>
            <a:r>
              <a:rPr kumimoji="1" lang="ja-JP" altLang="en-US" dirty="0" smtClean="0"/>
              <a:t>部下へのマネジメントは二つの視点で行いましょう。</a:t>
            </a:r>
            <a:endParaRPr kumimoji="1" lang="en-US" altLang="ja-JP" dirty="0" smtClean="0"/>
          </a:p>
          <a:p>
            <a:pPr defTabSz="924969">
              <a:defRPr/>
            </a:pPr>
            <a:endParaRPr kumimoji="1" lang="en-US" altLang="ja-JP" dirty="0" smtClean="0"/>
          </a:p>
          <a:p>
            <a:pPr defTabSz="924969">
              <a:defRPr/>
            </a:pPr>
            <a:r>
              <a:rPr kumimoji="1" lang="ja-JP" altLang="en-US" dirty="0" smtClean="0"/>
              <a:t>先ほど申し上げたように、部下の家庭を配慮しつつ、限られた時間で成果が出るよう、</a:t>
            </a:r>
            <a:endParaRPr kumimoji="1" lang="en-US" altLang="ja-JP" dirty="0" smtClean="0"/>
          </a:p>
          <a:p>
            <a:pPr defTabSz="924969">
              <a:defRPr/>
            </a:pPr>
            <a:r>
              <a:rPr kumimoji="1" lang="ja-JP" altLang="en-US" dirty="0" smtClean="0"/>
              <a:t>管理職はこれからマネジメントしていく必要があります。</a:t>
            </a:r>
            <a:endParaRPr kumimoji="1" lang="en-US" altLang="ja-JP" dirty="0" smtClean="0"/>
          </a:p>
          <a:p>
            <a:pPr defTabSz="924969">
              <a:defRPr/>
            </a:pPr>
            <a:endParaRPr kumimoji="1" lang="en-US" altLang="ja-JP" dirty="0" smtClean="0"/>
          </a:p>
          <a:p>
            <a:pPr defTabSz="924969">
              <a:defRPr/>
            </a:pPr>
            <a:r>
              <a:rPr kumimoji="1" lang="ja-JP" altLang="en-US" dirty="0" smtClean="0"/>
              <a:t>そのために、二つの視点でのマネジメントがあります。</a:t>
            </a:r>
            <a:endParaRPr kumimoji="1" lang="en-US" altLang="ja-JP" dirty="0" smtClean="0"/>
          </a:p>
          <a:p>
            <a:pPr defTabSz="924969">
              <a:defRPr/>
            </a:pPr>
            <a:endParaRPr kumimoji="1" lang="en-US" altLang="ja-JP" dirty="0" smtClean="0"/>
          </a:p>
          <a:p>
            <a:pPr defTabSz="924969">
              <a:defRPr/>
            </a:pPr>
            <a:r>
              <a:rPr kumimoji="1" lang="ja-JP" altLang="en-US" dirty="0" smtClean="0"/>
              <a:t>（コミュニケーションマネジメント・ワークマネジメントを読みあげる）</a:t>
            </a:r>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11</a:t>
            </a:fld>
            <a:endParaRPr kumimoji="1" lang="ja-JP" altLang="en-US"/>
          </a:p>
        </p:txBody>
      </p:sp>
    </p:spTree>
    <p:extLst>
      <p:ext uri="{BB962C8B-B14F-4D97-AF65-F5344CB8AC3E}">
        <p14:creationId xmlns:p14="http://schemas.microsoft.com/office/powerpoint/2010/main" val="1242003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pPr>
            <a:r>
              <a:rPr lang="ja-JP" altLang="en-US" sz="1200" dirty="0" smtClean="0"/>
              <a:t>育児休業制度は、育児介護休業法で定められた制度です。</a:t>
            </a:r>
            <a:endParaRPr lang="en-US" altLang="ja-JP" sz="1200" dirty="0" smtClean="0"/>
          </a:p>
          <a:p>
            <a:pPr>
              <a:spcBef>
                <a:spcPts val="0"/>
              </a:spcBef>
            </a:pPr>
            <a:r>
              <a:rPr lang="ja-JP" altLang="en-US" sz="1200" dirty="0" smtClean="0"/>
              <a:t>育児休業を取得する条件に、原則として男女による違いはありません。</a:t>
            </a:r>
            <a:endParaRPr lang="en-US" altLang="ja-JP" sz="1200" dirty="0" smtClean="0"/>
          </a:p>
          <a:p>
            <a:pPr>
              <a:spcBef>
                <a:spcPts val="0"/>
              </a:spcBef>
            </a:pPr>
            <a:r>
              <a:rPr lang="ja-JP" altLang="en-US" sz="1200" dirty="0" smtClean="0"/>
              <a:t>（ただし、産後は労働基準法上</a:t>
            </a:r>
            <a:r>
              <a:rPr lang="en-US" altLang="ja-JP" sz="1200" dirty="0" smtClean="0"/>
              <a:t>56</a:t>
            </a:r>
            <a:r>
              <a:rPr lang="ja-JP" altLang="en-US" sz="1200" dirty="0" smtClean="0"/>
              <a:t>日間労働することが禁止されていますので、女性は出産した翌日から起算して</a:t>
            </a:r>
            <a:r>
              <a:rPr lang="en-US" altLang="ja-JP" sz="1200" dirty="0" smtClean="0"/>
              <a:t>57</a:t>
            </a:r>
            <a:r>
              <a:rPr lang="ja-JP" altLang="en-US" sz="1200" dirty="0" smtClean="0"/>
              <a:t>日目から育児休業を取得することとなります。）</a:t>
            </a:r>
            <a:endParaRPr lang="en-US" altLang="ja-JP" sz="1200" dirty="0" smtClean="0"/>
          </a:p>
          <a:p>
            <a:pPr>
              <a:spcBef>
                <a:spcPts val="0"/>
              </a:spcBef>
            </a:pPr>
            <a:endParaRPr lang="en-US" altLang="ja-JP" sz="1200" dirty="0" smtClean="0"/>
          </a:p>
          <a:p>
            <a:pPr>
              <a:spcBef>
                <a:spcPts val="0"/>
              </a:spcBef>
            </a:pPr>
            <a:r>
              <a:rPr lang="ja-JP" altLang="en-US" sz="1200" dirty="0" smtClean="0"/>
              <a:t>以前は、夫婦のうち一方が育児ができる環境（専業主婦（夫）や育児休業中など）の場合、もう一方は育児休業を取得できないようにする制度がありましたが、その制度は廃止されました。これにより、育児休業の取得について、配偶者のおかれた環境に関係なく、育児休業が取得できるようになりました。</a:t>
            </a:r>
            <a:endParaRPr lang="en-US" altLang="ja-JP" sz="1200" dirty="0" smtClean="0"/>
          </a:p>
          <a:p>
            <a:pPr>
              <a:spcBef>
                <a:spcPts val="0"/>
              </a:spcBef>
            </a:pPr>
            <a:endParaRPr lang="en-US" altLang="ja-JP" sz="1200" dirty="0" smtClean="0"/>
          </a:p>
          <a:p>
            <a:pPr>
              <a:spcBef>
                <a:spcPts val="0"/>
              </a:spcBef>
            </a:pPr>
            <a:r>
              <a:rPr lang="ja-JP" altLang="en-US" sz="1200" dirty="0" smtClean="0"/>
              <a:t>育児休業は、通常、一人の子につき一回しか取得できませんが、男性が妻の出産後</a:t>
            </a:r>
            <a:r>
              <a:rPr lang="en-US" altLang="ja-JP" sz="1200" dirty="0" smtClean="0"/>
              <a:t>8</a:t>
            </a:r>
            <a:r>
              <a:rPr lang="ja-JP" altLang="en-US" sz="1200" dirty="0" smtClean="0"/>
              <a:t>週間以内に育児休業を取得し、かつ終了した場合は、一旦復職しても再度育児休業が取得できます。</a:t>
            </a:r>
            <a:endParaRPr lang="en-US" altLang="ja-JP" sz="1200" dirty="0" smtClean="0"/>
          </a:p>
          <a:p>
            <a:pPr>
              <a:spcBef>
                <a:spcPts val="0"/>
              </a:spcBef>
            </a:pPr>
            <a:r>
              <a:rPr lang="ja-JP" altLang="en-US" sz="1200" dirty="0" smtClean="0"/>
              <a:t>また、両親がともに育児休業を取得する場合は、原則</a:t>
            </a:r>
            <a:r>
              <a:rPr lang="en-US" altLang="ja-JP" sz="1200" dirty="0" smtClean="0"/>
              <a:t>1</a:t>
            </a:r>
            <a:r>
              <a:rPr lang="ja-JP" altLang="en-US" sz="1200" dirty="0" smtClean="0"/>
              <a:t>歳までの休業可能期間が、</a:t>
            </a:r>
            <a:r>
              <a:rPr lang="en-US" altLang="ja-JP" sz="1200" dirty="0" smtClean="0"/>
              <a:t>1</a:t>
            </a:r>
            <a:r>
              <a:rPr lang="ja-JP" altLang="en-US" sz="1200" dirty="0" smtClean="0"/>
              <a:t>歳</a:t>
            </a:r>
            <a:r>
              <a:rPr lang="en-US" altLang="ja-JP" sz="1200" dirty="0" smtClean="0"/>
              <a:t>2</a:t>
            </a:r>
            <a:r>
              <a:rPr lang="ja-JP" altLang="en-US" sz="1200" dirty="0" smtClean="0"/>
              <a:t>か月までに延長されます。</a:t>
            </a:r>
            <a:endParaRPr lang="en-US" altLang="ja-JP" sz="1200" dirty="0" smtClean="0"/>
          </a:p>
          <a:p>
            <a:pPr>
              <a:spcBef>
                <a:spcPts val="0"/>
              </a:spcBef>
            </a:pPr>
            <a:r>
              <a:rPr lang="ja-JP" altLang="en-US" sz="1200" dirty="0" smtClean="0"/>
              <a:t>こうした特例を活用すると、例えば、出産後</a:t>
            </a:r>
            <a:r>
              <a:rPr lang="en-US" altLang="ja-JP" sz="1200" dirty="0" smtClean="0"/>
              <a:t>8</a:t>
            </a:r>
            <a:r>
              <a:rPr lang="ja-JP" altLang="en-US" sz="1200" dirty="0" smtClean="0"/>
              <a:t>週間以内の期間に育休を取得して出産後の妻をサポート、その後、妻が復職するタイミングで再度取得し、妻の職場復帰をサポートするなど、両親で協力して育児をすることができます。</a:t>
            </a:r>
            <a:endParaRPr lang="en-US" altLang="ja-JP" sz="1200" dirty="0"/>
          </a:p>
        </p:txBody>
      </p:sp>
      <p:sp>
        <p:nvSpPr>
          <p:cNvPr id="4" name="スライド番号プレースホルダー 3"/>
          <p:cNvSpPr>
            <a:spLocks noGrp="1"/>
          </p:cNvSpPr>
          <p:nvPr>
            <p:ph type="sldNum" sz="quarter" idx="10"/>
          </p:nvPr>
        </p:nvSpPr>
        <p:spPr/>
        <p:txBody>
          <a:bodyPr/>
          <a:lstStyle/>
          <a:p>
            <a:fld id="{147FA9DF-7C61-4EDF-BAFD-277CF19F23E5}" type="slidenum">
              <a:rPr kumimoji="1" lang="ja-JP" altLang="en-US" smtClean="0"/>
              <a:pPr/>
              <a:t>13</a:t>
            </a:fld>
            <a:endParaRPr kumimoji="1" lang="ja-JP" altLang="en-US"/>
          </a:p>
        </p:txBody>
      </p:sp>
    </p:spTree>
    <p:extLst>
      <p:ext uri="{BB962C8B-B14F-4D97-AF65-F5344CB8AC3E}">
        <p14:creationId xmlns:p14="http://schemas.microsoft.com/office/powerpoint/2010/main" val="1395361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1774825" y="3822700"/>
            <a:ext cx="5649913" cy="266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a:p>
        </p:txBody>
      </p:sp>
      <p:sp>
        <p:nvSpPr>
          <p:cNvPr id="5122" name="Rectangle 2"/>
          <p:cNvSpPr>
            <a:spLocks noGrp="1" noChangeArrowheads="1"/>
          </p:cNvSpPr>
          <p:nvPr>
            <p:ph type="ctrTitle"/>
          </p:nvPr>
        </p:nvSpPr>
        <p:spPr>
          <a:xfrm>
            <a:off x="1839913" y="3843338"/>
            <a:ext cx="5546725" cy="223837"/>
          </a:xfrm>
        </p:spPr>
        <p:txBody>
          <a:bodyPr/>
          <a:lstStyle>
            <a:lvl1pPr algn="ctr">
              <a:defRPr sz="1200">
                <a:solidFill>
                  <a:schemeClr val="bg1"/>
                </a:solidFill>
              </a:defRPr>
            </a:lvl1pPr>
          </a:lstStyle>
          <a:p>
            <a:pPr lvl="0"/>
            <a:r>
              <a:rPr lang="ja-JP" altLang="en-US" noProof="0" smtClean="0"/>
              <a:t>マスター タイトルの書式設定</a:t>
            </a:r>
          </a:p>
        </p:txBody>
      </p:sp>
      <p:sp>
        <p:nvSpPr>
          <p:cNvPr id="5123" name="Rectangle 3"/>
          <p:cNvSpPr>
            <a:spLocks noGrp="1" noChangeArrowheads="1"/>
          </p:cNvSpPr>
          <p:nvPr>
            <p:ph type="subTitle" idx="1"/>
          </p:nvPr>
        </p:nvSpPr>
        <p:spPr>
          <a:xfrm>
            <a:off x="1782763" y="4221163"/>
            <a:ext cx="5567362" cy="481012"/>
          </a:xfrm>
        </p:spPr>
        <p:txBody>
          <a:bodyPr/>
          <a:lstStyle>
            <a:lvl1pPr marL="0" indent="0" algn="ctr">
              <a:lnSpc>
                <a:spcPts val="1300"/>
              </a:lnSpc>
              <a:spcBef>
                <a:spcPct val="0"/>
              </a:spcBef>
              <a:defRPr sz="1000">
                <a:solidFill>
                  <a:schemeClr val="accent2"/>
                </a:solidFill>
                <a:latin typeface="Arial Black" charset="0"/>
                <a:ea typeface="ＤＦ特太ゴシック体" charset="0"/>
                <a:cs typeface="ＤＦ特太ゴシック体" charset="0"/>
              </a:defRPr>
            </a:lvl1pPr>
          </a:lstStyle>
          <a:p>
            <a:pPr lvl="0"/>
            <a:r>
              <a:rPr lang="ja-JP" altLang="en-US" noProof="0" smtClean="0"/>
              <a:t>マスター サブタイトルの書式設定</a:t>
            </a:r>
          </a:p>
        </p:txBody>
      </p:sp>
    </p:spTree>
    <p:extLst>
      <p:ext uri="{BB962C8B-B14F-4D97-AF65-F5344CB8AC3E}">
        <p14:creationId xmlns:p14="http://schemas.microsoft.com/office/powerpoint/2010/main" val="1371102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33815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72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dirty="0" smtClean="0"/>
              <a:t>マスター テキストの書式設定</a:t>
            </a:r>
          </a:p>
        </p:txBody>
      </p:sp>
    </p:spTree>
    <p:extLst>
      <p:ext uri="{BB962C8B-B14F-4D97-AF65-F5344CB8AC3E}">
        <p14:creationId xmlns:p14="http://schemas.microsoft.com/office/powerpoint/2010/main" val="741888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2406561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42812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88913"/>
            <a:ext cx="2173288" cy="52673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61938" y="188913"/>
            <a:ext cx="6367462" cy="52673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06632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3"/>
          <p:cNvSpPr>
            <a:spLocks noGrp="1" noChangeArrowheads="1"/>
          </p:cNvSpPr>
          <p:nvPr>
            <p:ph type="subTitle" idx="1"/>
          </p:nvPr>
        </p:nvSpPr>
        <p:spPr>
          <a:xfrm>
            <a:off x="1749425" y="4221163"/>
            <a:ext cx="5567363" cy="481012"/>
          </a:xfrm>
        </p:spPr>
        <p:txBody>
          <a:bodyPr/>
          <a:lstStyle>
            <a:lvl1pPr marL="0" indent="0" algn="ctr">
              <a:lnSpc>
                <a:spcPts val="1300"/>
              </a:lnSpc>
              <a:spcBef>
                <a:spcPct val="0"/>
              </a:spcBef>
              <a:defRPr sz="1000">
                <a:solidFill>
                  <a:schemeClr val="accent2"/>
                </a:solidFill>
                <a:latin typeface="Arial Black" charset="0"/>
                <a:ea typeface="ＤＦ特太ゴシック体" charset="0"/>
                <a:cs typeface="ＤＦ特太ゴシック体" charset="0"/>
              </a:defRPr>
            </a:lvl1pPr>
          </a:lstStyle>
          <a:p>
            <a:pPr lvl="0"/>
            <a:r>
              <a:rPr lang="ja-JP" altLang="en-US" noProof="0" smtClean="0"/>
              <a:t>マスター サブタイトルの書式設定</a:t>
            </a:r>
          </a:p>
        </p:txBody>
      </p:sp>
    </p:spTree>
    <p:extLst>
      <p:ext uri="{BB962C8B-B14F-4D97-AF65-F5344CB8AC3E}">
        <p14:creationId xmlns:p14="http://schemas.microsoft.com/office/powerpoint/2010/main" val="729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3"/>
          <p:cNvSpPr>
            <a:spLocks noGrp="1" noChangeArrowheads="1"/>
          </p:cNvSpPr>
          <p:nvPr>
            <p:ph type="subTitle" idx="1"/>
          </p:nvPr>
        </p:nvSpPr>
        <p:spPr>
          <a:xfrm>
            <a:off x="1749425" y="4221163"/>
            <a:ext cx="5567363" cy="481012"/>
          </a:xfrm>
        </p:spPr>
        <p:txBody>
          <a:bodyPr/>
          <a:lstStyle>
            <a:lvl1pPr marL="0" indent="0" algn="ctr">
              <a:lnSpc>
                <a:spcPts val="1300"/>
              </a:lnSpc>
              <a:spcBef>
                <a:spcPct val="0"/>
              </a:spcBef>
              <a:defRPr sz="1000">
                <a:solidFill>
                  <a:schemeClr val="accent2"/>
                </a:solidFill>
                <a:latin typeface="Arial Black" charset="0"/>
                <a:ea typeface="ＤＦ特太ゴシック体" charset="0"/>
                <a:cs typeface="ＤＦ特太ゴシック体" charset="0"/>
              </a:defRPr>
            </a:lvl1pPr>
          </a:lstStyle>
          <a:p>
            <a:pPr lvl="0"/>
            <a:r>
              <a:rPr lang="ja-JP" altLang="en-US" noProof="0" smtClean="0"/>
              <a:t>マスター サブタイトルの書式設定</a:t>
            </a:r>
          </a:p>
        </p:txBody>
      </p:sp>
    </p:spTree>
    <p:extLst>
      <p:ext uri="{BB962C8B-B14F-4D97-AF65-F5344CB8AC3E}">
        <p14:creationId xmlns:p14="http://schemas.microsoft.com/office/powerpoint/2010/main" val="274092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タイトルとコンテンツ">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正方形/長方形 4"/>
          <p:cNvSpPr/>
          <p:nvPr userDrawn="1"/>
        </p:nvSpPr>
        <p:spPr bwMode="auto">
          <a:xfrm>
            <a:off x="0" y="6741369"/>
            <a:ext cx="9144000" cy="116631"/>
          </a:xfrm>
          <a:prstGeom prst="rect">
            <a:avLst/>
          </a:prstGeom>
          <a:solidFill>
            <a:srgbClr val="FFCC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endParaRPr kumimoji="1" lang="ja-JP" altLang="en-US" dirty="0">
              <a:solidFill>
                <a:srgbClr val="000000"/>
              </a:solidFill>
              <a:latin typeface="Arial"/>
              <a:ea typeface="HGS創英角ｺﾞｼｯｸUB" pitchFamily="50" charset="-128"/>
            </a:endParaRPr>
          </a:p>
        </p:txBody>
      </p:sp>
      <p:sp>
        <p:nvSpPr>
          <p:cNvPr id="6" name="正方形/長方形 5"/>
          <p:cNvSpPr/>
          <p:nvPr userDrawn="1"/>
        </p:nvSpPr>
        <p:spPr bwMode="auto">
          <a:xfrm>
            <a:off x="0" y="-1"/>
            <a:ext cx="9144000" cy="595603"/>
          </a:xfrm>
          <a:prstGeom prst="rect">
            <a:avLst/>
          </a:prstGeom>
          <a:solidFill>
            <a:srgbClr val="FFCC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endParaRPr kumimoji="1" lang="ja-JP" altLang="en-US" dirty="0">
              <a:solidFill>
                <a:srgbClr val="000000"/>
              </a:solidFill>
              <a:latin typeface="Arial"/>
              <a:ea typeface="HGS創英角ｺﾞｼｯｸUB" pitchFamily="50" charset="-128"/>
            </a:endParaRPr>
          </a:p>
        </p:txBody>
      </p:sp>
      <p:sp>
        <p:nvSpPr>
          <p:cNvPr id="7" name="スライド番号プレースホルダ 5"/>
          <p:cNvSpPr>
            <a:spLocks noGrp="1"/>
          </p:cNvSpPr>
          <p:nvPr>
            <p:ph type="sldNum" sz="quarter" idx="4"/>
          </p:nvPr>
        </p:nvSpPr>
        <p:spPr>
          <a:xfrm>
            <a:off x="6630752" y="222279"/>
            <a:ext cx="2311400" cy="184092"/>
          </a:xfrm>
          <a:prstGeom prst="rect">
            <a:avLst/>
          </a:prstGeom>
        </p:spPr>
        <p:txBody>
          <a:bodyPr vert="horz" wrap="square" lIns="91440" tIns="45720" rIns="91440" bIns="45720" numCol="1" anchor="ctr" anchorCtr="0" compatLnSpc="1">
            <a:prstTxWarp prst="textNoShape">
              <a:avLst/>
            </a:prstTxWarp>
          </a:bodyPr>
          <a:lstStyle>
            <a:lvl1pPr algn="r">
              <a:defRPr sz="16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57C862EB-6AB9-4FC3-8851-73E279BFDD9A}" type="slidenum">
              <a:rPr lang="en-US" altLang="ja-JP" smtClean="0"/>
              <a:pPr>
                <a:defRPr/>
              </a:pPr>
              <a:t>‹#›</a:t>
            </a:fld>
            <a:endParaRPr lang="en-US" altLang="ja-JP" dirty="0"/>
          </a:p>
        </p:txBody>
      </p:sp>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108351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33873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213841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24875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sz="half" idx="1"/>
          </p:nvPr>
        </p:nvSpPr>
        <p:spPr>
          <a:xfrm>
            <a:off x="261938" y="569913"/>
            <a:ext cx="4252912"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7250" y="569913"/>
            <a:ext cx="4252913"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6474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619278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1938" y="188913"/>
            <a:ext cx="8693150"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261938" y="569913"/>
            <a:ext cx="8658225"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dirty="0"/>
              <a:t>マスタ</a:t>
            </a:r>
            <a:r>
              <a:rPr lang="en-US" altLang="ja-JP" dirty="0"/>
              <a:t> </a:t>
            </a:r>
            <a:r>
              <a:rPr lang="ja-JP" altLang="en-US" dirty="0"/>
              <a:t>テキストの書式設定</a:t>
            </a:r>
            <a:endParaRPr lang="en-US" altLang="ja-JP" dirty="0"/>
          </a:p>
          <a:p>
            <a:pPr lvl="1"/>
            <a:r>
              <a:rPr lang="ja-JP" altLang="en-US" dirty="0"/>
              <a:t>第</a:t>
            </a:r>
            <a:r>
              <a:rPr lang="en-US" altLang="ja-JP" dirty="0"/>
              <a:t> 2 </a:t>
            </a:r>
            <a:r>
              <a:rPr lang="ja-JP" altLang="en-US" dirty="0"/>
              <a:t>レベル</a:t>
            </a:r>
            <a:endParaRPr lang="en-US" altLang="ja-JP" dirty="0"/>
          </a:p>
          <a:p>
            <a:pPr lvl="2"/>
            <a:r>
              <a:rPr lang="ja-JP" altLang="en-US" dirty="0"/>
              <a:t>第</a:t>
            </a:r>
            <a:r>
              <a:rPr lang="en-US" altLang="ja-JP" dirty="0"/>
              <a:t> 3 </a:t>
            </a:r>
            <a:r>
              <a:rPr lang="ja-JP" altLang="en-US" dirty="0"/>
              <a:t>レベル</a:t>
            </a:r>
            <a:endParaRPr lang="en-US" altLang="ja-JP" dirty="0"/>
          </a:p>
          <a:p>
            <a:pPr lvl="3"/>
            <a:r>
              <a:rPr lang="ja-JP" altLang="en-US" dirty="0"/>
              <a:t>第</a:t>
            </a:r>
            <a:r>
              <a:rPr lang="en-US" altLang="ja-JP" dirty="0"/>
              <a:t> 4 </a:t>
            </a:r>
            <a:r>
              <a:rPr lang="ja-JP" altLang="en-US" dirty="0"/>
              <a:t>レベル</a:t>
            </a:r>
            <a:endParaRPr lang="en-US" altLang="ja-JP" dirty="0"/>
          </a:p>
          <a:p>
            <a:pPr lvl="4"/>
            <a:r>
              <a:rPr lang="ja-JP" altLang="en-US" dirty="0"/>
              <a:t>第</a:t>
            </a:r>
            <a:r>
              <a:rPr lang="en-US" altLang="ja-JP" dirty="0"/>
              <a:t> 5 </a:t>
            </a:r>
            <a:r>
              <a:rPr lang="ja-JP" altLang="en-US" dirty="0"/>
              <a:t>レベル</a:t>
            </a:r>
          </a:p>
        </p:txBody>
      </p:sp>
    </p:spTree>
  </p:cSld>
  <p:clrMap bg1="lt1" tx1="dk1" bg2="lt2" tx2="dk2" accent1="accent1" accent2="accent2" accent3="accent3" accent4="accent4" accent5="accent5" accent6="accent6" hlink="hlink" folHlink="folHlink"/>
  <p:sldLayoutIdLst>
    <p:sldLayoutId id="2147483671" r:id="rId1"/>
    <p:sldLayoutId id="2147483673" r:id="rId2"/>
    <p:sldLayoutId id="2147483674" r:id="rId3"/>
    <p:sldLayoutId id="2147483675" r:id="rId4"/>
    <p:sldLayoutId id="2147483672"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Lst>
  <p:hf hdr="0" ftr="0" dt="0"/>
  <p:txStyles>
    <p:titleStyle>
      <a:lvl1pPr algn="l" rtl="0" eaLnBrk="1" fontAlgn="base" hangingPunct="1">
        <a:lnSpc>
          <a:spcPts val="1600"/>
        </a:lnSpc>
        <a:spcBef>
          <a:spcPct val="0"/>
        </a:spcBef>
        <a:spcAft>
          <a:spcPct val="0"/>
        </a:spcAft>
        <a:defRPr kumimoji="1" sz="1400">
          <a:solidFill>
            <a:schemeClr val="tx2"/>
          </a:solidFill>
          <a:latin typeface="+mj-lt"/>
          <a:ea typeface="+mj-ea"/>
          <a:cs typeface="+mj-cs"/>
        </a:defRPr>
      </a:lvl1pPr>
      <a:lvl2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2pPr>
      <a:lvl3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3pPr>
      <a:lvl4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4pPr>
      <a:lvl5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5pPr>
      <a:lvl6pPr marL="4572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6pPr>
      <a:lvl7pPr marL="9144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7pPr>
      <a:lvl8pPr marL="13716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8pPr>
      <a:lvl9pPr marL="18288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9pPr>
    </p:titleStyle>
    <p:bodyStyle>
      <a:lvl1pPr marL="342900" indent="-342900" algn="l" rtl="0" eaLnBrk="1" fontAlgn="base" hangingPunct="1">
        <a:spcBef>
          <a:spcPct val="20000"/>
        </a:spcBef>
        <a:spcAft>
          <a:spcPct val="0"/>
        </a:spcAft>
        <a:defRPr kumimoji="1" sz="1400">
          <a:solidFill>
            <a:schemeClr val="tx1"/>
          </a:solidFill>
          <a:latin typeface="+mn-lt"/>
          <a:ea typeface="+mn-ea"/>
          <a:cs typeface="+mn-cs"/>
        </a:defRPr>
      </a:lvl1pPr>
      <a:lvl2pPr marL="742950" indent="-285750" algn="l" rtl="0" eaLnBrk="1" fontAlgn="base" hangingPunct="1">
        <a:spcBef>
          <a:spcPct val="20000"/>
        </a:spcBef>
        <a:spcAft>
          <a:spcPct val="0"/>
        </a:spcAft>
        <a:defRPr kumimoji="1" sz="2800">
          <a:solidFill>
            <a:schemeClr val="tx1"/>
          </a:solidFill>
          <a:latin typeface="Times" charset="0"/>
          <a:ea typeface="Osaka" charset="0"/>
          <a:cs typeface="Osaka" charset="0"/>
        </a:defRPr>
      </a:lvl2pPr>
      <a:lvl3pPr marL="1143000" indent="-228600" algn="l" rtl="0" eaLnBrk="1" fontAlgn="base" hangingPunct="1">
        <a:spcBef>
          <a:spcPct val="20000"/>
        </a:spcBef>
        <a:spcAft>
          <a:spcPct val="0"/>
        </a:spcAft>
        <a:buChar char="•"/>
        <a:defRPr kumimoji="1" sz="2400">
          <a:solidFill>
            <a:schemeClr val="tx1"/>
          </a:solidFill>
          <a:latin typeface="Times" charset="0"/>
          <a:ea typeface="Osaka" charset="0"/>
          <a:cs typeface="Osaka" charset="0"/>
        </a:defRPr>
      </a:lvl3pPr>
      <a:lvl4pPr marL="16002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4pPr>
      <a:lvl5pPr marL="20574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5pPr>
      <a:lvl6pPr marL="25146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6pPr>
      <a:lvl7pPr marL="29718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7pPr>
      <a:lvl8pPr marL="34290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8pPr>
      <a:lvl9pPr marL="38862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39888" y="3716338"/>
            <a:ext cx="6553200" cy="5762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4099" name="テキスト ボックス 7"/>
          <p:cNvSpPr txBox="1">
            <a:spLocks noChangeArrowheads="1"/>
          </p:cNvSpPr>
          <p:nvPr/>
        </p:nvSpPr>
        <p:spPr bwMode="auto">
          <a:xfrm>
            <a:off x="1607048" y="3757613"/>
            <a:ext cx="5937844"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200">
                <a:solidFill>
                  <a:schemeClr val="tx1"/>
                </a:solidFill>
                <a:latin typeface="Arial" charset="0"/>
                <a:ea typeface="ＭＳ ゴシック" charset="0"/>
                <a:cs typeface="ＭＳ ゴシック" charset="0"/>
              </a:defRPr>
            </a:lvl1pPr>
            <a:lvl2pPr marL="742950" indent="-285750">
              <a:defRPr kumimoji="1" sz="1200">
                <a:solidFill>
                  <a:schemeClr val="tx1"/>
                </a:solidFill>
                <a:latin typeface="Arial" charset="0"/>
                <a:ea typeface="ＭＳ ゴシック" charset="0"/>
                <a:cs typeface="ＭＳ ゴシック" charset="0"/>
              </a:defRPr>
            </a:lvl2pPr>
            <a:lvl3pPr marL="1143000" indent="-228600">
              <a:defRPr kumimoji="1" sz="1200">
                <a:solidFill>
                  <a:schemeClr val="tx1"/>
                </a:solidFill>
                <a:latin typeface="Arial" charset="0"/>
                <a:ea typeface="ＭＳ ゴシック" charset="0"/>
                <a:cs typeface="ＭＳ ゴシック" charset="0"/>
              </a:defRPr>
            </a:lvl3pPr>
            <a:lvl4pPr marL="1600200" indent="-228600">
              <a:defRPr kumimoji="1" sz="1200">
                <a:solidFill>
                  <a:schemeClr val="tx1"/>
                </a:solidFill>
                <a:latin typeface="Arial" charset="0"/>
                <a:ea typeface="ＭＳ ゴシック" charset="0"/>
                <a:cs typeface="ＭＳ ゴシック" charset="0"/>
              </a:defRPr>
            </a:lvl4pPr>
            <a:lvl5pPr marL="2057400" indent="-228600">
              <a:defRPr kumimoji="1" sz="1200">
                <a:solidFill>
                  <a:schemeClr val="tx1"/>
                </a:solidFill>
                <a:latin typeface="Arial" charset="0"/>
                <a:ea typeface="ＭＳ ゴシック" charset="0"/>
                <a:cs typeface="ＭＳ ゴシック" charset="0"/>
              </a:defRPr>
            </a:lvl5pPr>
            <a:lvl6pPr marL="2514600" indent="-228600" fontAlgn="base">
              <a:spcBef>
                <a:spcPct val="0"/>
              </a:spcBef>
              <a:spcAft>
                <a:spcPct val="0"/>
              </a:spcAft>
              <a:defRPr kumimoji="1" sz="1200">
                <a:solidFill>
                  <a:schemeClr val="tx1"/>
                </a:solidFill>
                <a:latin typeface="Arial" charset="0"/>
                <a:ea typeface="ＭＳ ゴシック" charset="0"/>
                <a:cs typeface="ＭＳ ゴシック" charset="0"/>
              </a:defRPr>
            </a:lvl6pPr>
            <a:lvl7pPr marL="2971800" indent="-228600" fontAlgn="base">
              <a:spcBef>
                <a:spcPct val="0"/>
              </a:spcBef>
              <a:spcAft>
                <a:spcPct val="0"/>
              </a:spcAft>
              <a:defRPr kumimoji="1" sz="1200">
                <a:solidFill>
                  <a:schemeClr val="tx1"/>
                </a:solidFill>
                <a:latin typeface="Arial" charset="0"/>
                <a:ea typeface="ＭＳ ゴシック" charset="0"/>
                <a:cs typeface="ＭＳ ゴシック" charset="0"/>
              </a:defRPr>
            </a:lvl7pPr>
            <a:lvl8pPr marL="3429000" indent="-228600" fontAlgn="base">
              <a:spcBef>
                <a:spcPct val="0"/>
              </a:spcBef>
              <a:spcAft>
                <a:spcPct val="0"/>
              </a:spcAft>
              <a:defRPr kumimoji="1" sz="1200">
                <a:solidFill>
                  <a:schemeClr val="tx1"/>
                </a:solidFill>
                <a:latin typeface="Arial" charset="0"/>
                <a:ea typeface="ＭＳ ゴシック" charset="0"/>
                <a:cs typeface="ＭＳ ゴシック" charset="0"/>
              </a:defRPr>
            </a:lvl8pPr>
            <a:lvl9pPr marL="3886200" indent="-228600" fontAlgn="base">
              <a:spcBef>
                <a:spcPct val="0"/>
              </a:spcBef>
              <a:spcAft>
                <a:spcPct val="0"/>
              </a:spcAft>
              <a:defRPr kumimoji="1" sz="1200">
                <a:solidFill>
                  <a:schemeClr val="tx1"/>
                </a:solidFill>
                <a:latin typeface="Arial" charset="0"/>
                <a:ea typeface="ＭＳ ゴシック" charset="0"/>
                <a:cs typeface="ＭＳ ゴシック" charset="0"/>
              </a:defRPr>
            </a:lvl9pPr>
          </a:lstStyle>
          <a:p>
            <a:pPr algn="ctr">
              <a:lnSpc>
                <a:spcPct val="120000"/>
              </a:lnSpc>
            </a:pPr>
            <a:r>
              <a:rPr kumimoji="0" lang="ja-JP" altLang="en-US" sz="2800" dirty="0">
                <a:latin typeface="Meiryo UI" panose="020B0604030504040204" pitchFamily="50" charset="-128"/>
                <a:ea typeface="Meiryo UI" panose="020B0604030504040204" pitchFamily="50" charset="-128"/>
                <a:cs typeface="Meiryo UI" panose="020B0604030504040204" pitchFamily="50" charset="-128"/>
              </a:rPr>
              <a:t>管理職向け研修資料</a:t>
            </a:r>
          </a:p>
          <a:p>
            <a:pPr algn="ctr">
              <a:lnSpc>
                <a:spcPct val="120000"/>
              </a:lnSpc>
            </a:pPr>
            <a:r>
              <a:rPr kumimoji="0" lang="ja-JP" altLang="en-US" sz="2800" dirty="0" smtClean="0">
                <a:latin typeface="Meiryo UI" panose="020B0604030504040204" pitchFamily="50" charset="-128"/>
                <a:ea typeface="Meiryo UI" panose="020B0604030504040204" pitchFamily="50" charset="-128"/>
                <a:cs typeface="Meiryo UI" panose="020B0604030504040204" pitchFamily="50" charset="-128"/>
              </a:rPr>
              <a:t>～男性</a:t>
            </a:r>
            <a:r>
              <a:rPr kumimoji="0" lang="ja-JP" altLang="en-US" sz="2800" dirty="0">
                <a:latin typeface="Meiryo UI" panose="020B0604030504040204" pitchFamily="50" charset="-128"/>
                <a:ea typeface="Meiryo UI" panose="020B0604030504040204" pitchFamily="50" charset="-128"/>
                <a:cs typeface="Meiryo UI" panose="020B0604030504040204" pitchFamily="50" charset="-128"/>
              </a:rPr>
              <a:t>の育児休業取得</a:t>
            </a:r>
            <a:r>
              <a:rPr kumimoji="0" lang="ja-JP" altLang="en-US" sz="2800" dirty="0" smtClean="0">
                <a:latin typeface="Meiryo UI" panose="020B0604030504040204" pitchFamily="50" charset="-128"/>
                <a:ea typeface="Meiryo UI" panose="020B0604030504040204" pitchFamily="50" charset="-128"/>
                <a:cs typeface="Meiryo UI" panose="020B0604030504040204" pitchFamily="50" charset="-128"/>
              </a:rPr>
              <a:t>促進のために～</a:t>
            </a:r>
            <a:endParaRPr kumimoji="0"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descr="cdca16a30794f6e4c8f48eec1adba418-1024x819.jpg"/>
          <p:cNvPicPr>
            <a:picLocks noChangeAspect="1"/>
          </p:cNvPicPr>
          <p:nvPr/>
        </p:nvPicPr>
        <p:blipFill>
          <a:blip r:embed="rId2" cstate="print"/>
          <a:srcRect/>
          <a:stretch>
            <a:fillRect/>
          </a:stretch>
        </p:blipFill>
        <p:spPr bwMode="auto">
          <a:xfrm>
            <a:off x="7668344" y="5301208"/>
            <a:ext cx="1183329" cy="1199869"/>
          </a:xfrm>
          <a:prstGeom prst="rect">
            <a:avLst/>
          </a:prstGeom>
          <a:ln>
            <a:noFill/>
          </a:ln>
          <a:effectLst>
            <a:softEdge rad="112500"/>
          </a:effectLst>
        </p:spPr>
      </p:pic>
      <p:sp>
        <p:nvSpPr>
          <p:cNvPr id="8" name="Rectangle 11"/>
          <p:cNvSpPr txBox="1">
            <a:spLocks noChangeArrowheads="1"/>
          </p:cNvSpPr>
          <p:nvPr/>
        </p:nvSpPr>
        <p:spPr bwMode="auto">
          <a:xfrm>
            <a:off x="1573213" y="5900738"/>
            <a:ext cx="6030912"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lnSpc>
                <a:spcPts val="1300"/>
              </a:lnSpc>
              <a:spcBef>
                <a:spcPct val="0"/>
              </a:spcBef>
              <a:spcAft>
                <a:spcPct val="0"/>
              </a:spcAft>
              <a:defRPr kumimoji="1" sz="1000">
                <a:solidFill>
                  <a:schemeClr val="accent2"/>
                </a:solidFill>
                <a:latin typeface="Arial Black" charset="0"/>
                <a:ea typeface="ＤＦ特太ゴシック体" charset="0"/>
                <a:cs typeface="ＤＦ特太ゴシック体" charset="0"/>
              </a:defRPr>
            </a:lvl1pPr>
            <a:lvl2pPr marL="742950" indent="-285750" algn="l" rtl="0" eaLnBrk="1" fontAlgn="base" hangingPunct="1">
              <a:spcBef>
                <a:spcPct val="20000"/>
              </a:spcBef>
              <a:spcAft>
                <a:spcPct val="0"/>
              </a:spcAft>
              <a:defRPr kumimoji="1" sz="2800">
                <a:solidFill>
                  <a:schemeClr val="tx1"/>
                </a:solidFill>
                <a:latin typeface="Times" charset="0"/>
                <a:ea typeface="Osaka" charset="0"/>
                <a:cs typeface="Osaka" charset="0"/>
              </a:defRPr>
            </a:lvl2pPr>
            <a:lvl3pPr marL="1143000" indent="-228600" algn="l" rtl="0" eaLnBrk="1" fontAlgn="base" hangingPunct="1">
              <a:spcBef>
                <a:spcPct val="20000"/>
              </a:spcBef>
              <a:spcAft>
                <a:spcPct val="0"/>
              </a:spcAft>
              <a:buChar char="•"/>
              <a:defRPr kumimoji="1" sz="2400">
                <a:solidFill>
                  <a:schemeClr val="tx1"/>
                </a:solidFill>
                <a:latin typeface="Times" charset="0"/>
                <a:ea typeface="Osaka" charset="0"/>
                <a:cs typeface="Osaka" charset="0"/>
              </a:defRPr>
            </a:lvl3pPr>
            <a:lvl4pPr marL="16002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4pPr>
            <a:lvl5pPr marL="20574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5pPr>
            <a:lvl6pPr marL="25146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6pPr>
            <a:lvl7pPr marL="29718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7pPr>
            <a:lvl8pPr marL="34290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8pPr>
            <a:lvl9pPr marL="3886200" indent="-228600" algn="l" rtl="0" eaLnBrk="1" fontAlgn="base" hangingPunct="1">
              <a:spcBef>
                <a:spcPct val="20000"/>
              </a:spcBef>
              <a:spcAft>
                <a:spcPct val="0"/>
              </a:spcAft>
              <a:buChar char="»"/>
              <a:defRPr kumimoji="1" sz="2000">
                <a:solidFill>
                  <a:schemeClr val="tx1"/>
                </a:solidFill>
                <a:latin typeface="Times" charset="0"/>
                <a:ea typeface="Osaka" charset="0"/>
                <a:cs typeface="Osaka" charset="0"/>
              </a:defRPr>
            </a:lvl9pPr>
          </a:lstStyle>
          <a:p>
            <a:pPr>
              <a:defRPr/>
            </a:pP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イクメンプロジェクト事務局</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b="1" kern="0" dirty="0" smtClean="0">
                <a:latin typeface="Meiryo UI" panose="020B0604030504040204" pitchFamily="50" charset="-128"/>
                <a:ea typeface="Meiryo UI" panose="020B0604030504040204" pitchFamily="50" charset="-128"/>
                <a:cs typeface="Meiryo UI" panose="020B0604030504040204" pitchFamily="50" charset="-128"/>
              </a:rPr>
              <a:t>2017.10 </a:t>
            </a:r>
            <a:r>
              <a:rPr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改訂</a:t>
            </a:r>
            <a:endParaRPr lang="en-US" altLang="ja-JP" b="1" kern="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49704" y="1779488"/>
            <a:ext cx="8244593" cy="1936850"/>
            <a:chOff x="449704" y="1779488"/>
            <a:chExt cx="8244593" cy="1936850"/>
          </a:xfrm>
        </p:grpSpPr>
        <p:sp>
          <p:nvSpPr>
            <p:cNvPr id="4" name="正方形/長方形 3"/>
            <p:cNvSpPr/>
            <p:nvPr/>
          </p:nvSpPr>
          <p:spPr>
            <a:xfrm>
              <a:off x="449704" y="1779488"/>
              <a:ext cx="8244593" cy="1936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pic>
          <p:nvPicPr>
            <p:cNvPr id="5" name="図 4" descr="cdca16a30794f6e4c8f48eec1adba418-1024x819.jpg"/>
            <p:cNvPicPr>
              <a:picLocks noChangeAspect="1"/>
            </p:cNvPicPr>
            <p:nvPr/>
          </p:nvPicPr>
          <p:blipFill>
            <a:blip r:embed="rId2" cstate="print"/>
            <a:srcRect/>
            <a:stretch>
              <a:fillRect/>
            </a:stretch>
          </p:blipFill>
          <p:spPr bwMode="auto">
            <a:xfrm>
              <a:off x="683568" y="1979907"/>
              <a:ext cx="1514839" cy="1536013"/>
            </a:xfrm>
            <a:prstGeom prst="rect">
              <a:avLst/>
            </a:prstGeom>
            <a:ln>
              <a:noFill/>
            </a:ln>
            <a:effectLst>
              <a:softEdge rad="112500"/>
            </a:effectLst>
          </p:spPr>
        </p:pic>
        <p:sp>
          <p:nvSpPr>
            <p:cNvPr id="6" name="正方形/長方形 57"/>
            <p:cNvSpPr>
              <a:spLocks noChangeArrowheads="1"/>
            </p:cNvSpPr>
            <p:nvPr/>
          </p:nvSpPr>
          <p:spPr bwMode="auto">
            <a:xfrm>
              <a:off x="2374643" y="2480148"/>
              <a:ext cx="509466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kumimoji="0" lang="en-US" altLang="ja-JP" sz="24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部下のマネジメントへは二つの視点で</a:t>
              </a:r>
              <a:endParaRPr kumimoji="0"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1"/>
          <p:cNvSpPr txBox="1">
            <a:spLocks/>
          </p:cNvSpPr>
          <p:nvPr/>
        </p:nvSpPr>
        <p:spPr>
          <a:xfrm>
            <a:off x="6660232" y="6453336"/>
            <a:ext cx="2311400" cy="184092"/>
          </a:xfrm>
          <a:prstGeom prst="rect">
            <a:avLst/>
          </a:prstGeom>
        </p:spPr>
        <p:txBody>
          <a:bodyPr/>
          <a:lstStyle>
            <a:defPPr>
              <a:defRPr lang="ja-JP"/>
            </a:defPPr>
            <a:lvl1pPr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1pPr>
            <a:lvl2pPr marL="4572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2pPr>
            <a:lvl3pPr marL="9144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3pPr>
            <a:lvl4pPr marL="13716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4pPr>
            <a:lvl5pPr marL="18288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5pPr>
            <a:lvl6pPr marL="2286000" algn="l" defTabSz="457200" rtl="0" eaLnBrk="1" latinLnBrk="0" hangingPunct="1">
              <a:defRPr kumimoji="1" sz="1200" kern="1200">
                <a:solidFill>
                  <a:schemeClr val="tx1"/>
                </a:solidFill>
                <a:latin typeface="Arial" charset="0"/>
                <a:ea typeface="ＭＳ ゴシック" charset="0"/>
                <a:cs typeface="ＭＳ ゴシック" charset="0"/>
              </a:defRPr>
            </a:lvl6pPr>
            <a:lvl7pPr marL="2743200" algn="l" defTabSz="457200" rtl="0" eaLnBrk="1" latinLnBrk="0" hangingPunct="1">
              <a:defRPr kumimoji="1" sz="1200" kern="1200">
                <a:solidFill>
                  <a:schemeClr val="tx1"/>
                </a:solidFill>
                <a:latin typeface="Arial" charset="0"/>
                <a:ea typeface="ＭＳ ゴシック" charset="0"/>
                <a:cs typeface="ＭＳ ゴシック" charset="0"/>
              </a:defRPr>
            </a:lvl7pPr>
            <a:lvl8pPr marL="3200400" algn="l" defTabSz="457200" rtl="0" eaLnBrk="1" latinLnBrk="0" hangingPunct="1">
              <a:defRPr kumimoji="1" sz="1200" kern="1200">
                <a:solidFill>
                  <a:schemeClr val="tx1"/>
                </a:solidFill>
                <a:latin typeface="Arial" charset="0"/>
                <a:ea typeface="ＭＳ ゴシック" charset="0"/>
                <a:cs typeface="ＭＳ ゴシック" charset="0"/>
              </a:defRPr>
            </a:lvl8pPr>
            <a:lvl9pPr marL="3657600" algn="l" defTabSz="457200" rtl="0" eaLnBrk="1" latinLnBrk="0" hangingPunct="1">
              <a:defRPr kumimoji="1" sz="1200" kern="1200">
                <a:solidFill>
                  <a:schemeClr val="tx1"/>
                </a:solidFill>
                <a:latin typeface="Arial" charset="0"/>
                <a:ea typeface="ＭＳ ゴシック" charset="0"/>
                <a:cs typeface="ＭＳ ゴシック" charset="0"/>
              </a:defRPr>
            </a:lvl9pPr>
          </a:lstStyle>
          <a:p>
            <a:pPr algn="r">
              <a:defRPr/>
            </a:pPr>
            <a:r>
              <a:rPr lang="en-US" altLang="ja-JP" sz="16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1</a:t>
            </a:r>
            <a:r>
              <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0</a:t>
            </a:r>
          </a:p>
        </p:txBody>
      </p:sp>
    </p:spTree>
    <p:extLst>
      <p:ext uri="{BB962C8B-B14F-4D97-AF65-F5344CB8AC3E}">
        <p14:creationId xmlns:p14="http://schemas.microsoft.com/office/powerpoint/2010/main" val="1580722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3"/>
          <p:cNvSpPr>
            <a:spLocks noChangeArrowheads="1"/>
          </p:cNvSpPr>
          <p:nvPr/>
        </p:nvSpPr>
        <p:spPr bwMode="auto">
          <a:xfrm>
            <a:off x="4865645" y="1155361"/>
            <a:ext cx="4170851" cy="4301438"/>
          </a:xfrm>
          <a:prstGeom prst="rect">
            <a:avLst/>
          </a:prstGeom>
          <a:solidFill>
            <a:srgbClr val="E1FFFF"/>
          </a:solidFill>
          <a:ln w="12700">
            <a:solidFill>
              <a:srgbClr val="0066CC"/>
            </a:solidFill>
            <a:miter lim="800000"/>
            <a:headEnd/>
            <a:tailEnd/>
          </a:ln>
        </p:spPr>
        <p:txBody>
          <a:bodyPr wrap="square" anchor="t" anchorCtr="0"/>
          <a:lstStyle/>
          <a:p>
            <a:pPr algn="ctr">
              <a:lnSpc>
                <a:spcPct val="150000"/>
              </a:lnSpc>
              <a:spcBef>
                <a:spcPts val="300"/>
              </a:spcBef>
              <a:spcAft>
                <a:spcPts val="300"/>
              </a:spcAft>
            </a:pPr>
            <a:r>
              <a:rPr lang="ja-JP" altLang="en-US" sz="1600" b="1" u="sng"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ワークマネジメント</a:t>
            </a:r>
            <a:endParaRPr lang="en-US" altLang="ja-JP" sz="1600" b="1" u="sng"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仕事の全体像を示す（ゴールの共有）</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その仕事にかける時間を決める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品質基準を決める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締切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（デットライン）を決める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既</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に発生している業務との優先順位を示す</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その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人しか知らない業務を無くす</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共有</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フォルダーに戻す習慣をつける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最短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のコースを常に探る癖をつける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担当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を変えて新しい目で業務を見直す</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人材</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育成を怠らず任せられる人を増やす</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適時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にメンバー間で業務進捗の声掛けをする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報告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目的の会議を減らす</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会議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資料は事前配布で目を通すルールにする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社内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資料の軽量化を推奨する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社内メールを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簡素</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化</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23"/>
          <p:cNvSpPr>
            <a:spLocks noChangeArrowheads="1"/>
          </p:cNvSpPr>
          <p:nvPr/>
        </p:nvSpPr>
        <p:spPr bwMode="auto">
          <a:xfrm>
            <a:off x="107504" y="1155361"/>
            <a:ext cx="4170851" cy="4301438"/>
          </a:xfrm>
          <a:prstGeom prst="rect">
            <a:avLst/>
          </a:prstGeom>
          <a:solidFill>
            <a:srgbClr val="FFFFCC"/>
          </a:solidFill>
          <a:ln w="12700">
            <a:solidFill>
              <a:srgbClr val="FF6600"/>
            </a:solidFill>
            <a:miter lim="800000"/>
            <a:headEnd/>
            <a:tailEnd/>
          </a:ln>
        </p:spPr>
        <p:txBody>
          <a:bodyPr wrap="square" anchor="t" anchorCtr="0"/>
          <a:lstStyle/>
          <a:p>
            <a:pPr algn="ctr">
              <a:lnSpc>
                <a:spcPct val="150000"/>
              </a:lnSpc>
              <a:spcBef>
                <a:spcPts val="300"/>
              </a:spcBef>
              <a:spcAft>
                <a:spcPts val="300"/>
              </a:spcAft>
            </a:pPr>
            <a:r>
              <a:rPr lang="ja-JP" altLang="en-US" sz="16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コミュニケーションマネジメント</a:t>
            </a:r>
            <a:endParaRPr lang="en-US" altLang="ja-JP" sz="16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業務</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以外のコミュニケーションをとる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各メンバー</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の最近のライフイベントを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知る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が大切にしている価値観を知る</a:t>
            </a: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お互い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の価値観を尊重しながら働ける雰囲気を作る</a:t>
            </a:r>
          </a:p>
        </p:txBody>
      </p:sp>
      <p:sp>
        <p:nvSpPr>
          <p:cNvPr id="19" name="Rectangle 23"/>
          <p:cNvSpPr>
            <a:spLocks noChangeArrowheads="1"/>
          </p:cNvSpPr>
          <p:nvPr/>
        </p:nvSpPr>
        <p:spPr bwMode="auto">
          <a:xfrm>
            <a:off x="202329" y="3011336"/>
            <a:ext cx="3981201" cy="2332409"/>
          </a:xfrm>
          <a:prstGeom prst="rect">
            <a:avLst/>
          </a:prstGeom>
          <a:solidFill>
            <a:srgbClr val="FFDDFF"/>
          </a:solidFill>
          <a:ln w="12700">
            <a:solidFill>
              <a:srgbClr val="993366"/>
            </a:solidFill>
            <a:prstDash val="sysDash"/>
            <a:miter lim="800000"/>
            <a:headEnd/>
            <a:tailEnd/>
          </a:ln>
        </p:spPr>
        <p:txBody>
          <a:bodyPr wrap="square" anchor="t" anchorCtr="0"/>
          <a:lstStyle/>
          <a:p>
            <a:pPr algn="ctr">
              <a:lnSpc>
                <a:spcPct val="150000"/>
              </a:lnSpc>
              <a:spcBef>
                <a:spcPts val="300"/>
              </a:spcBef>
              <a:spcAft>
                <a:spcPts val="300"/>
              </a:spcAft>
            </a:pPr>
            <a:r>
              <a:rPr lang="ja-JP" altLang="en-US" sz="1600" b="1" u="sng" dirty="0">
                <a:solidFill>
                  <a:srgbClr val="993366"/>
                </a:solidFill>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en-US" sz="1600" b="1" u="sng" dirty="0" smtClean="0">
                <a:solidFill>
                  <a:srgbClr val="993366"/>
                </a:solidFill>
                <a:latin typeface="Meiryo UI" panose="020B0604030504040204" pitchFamily="50" charset="-128"/>
                <a:ea typeface="Meiryo UI" panose="020B0604030504040204" pitchFamily="50" charset="-128"/>
                <a:cs typeface="Meiryo UI" panose="020B0604030504040204" pitchFamily="50" charset="-128"/>
              </a:rPr>
              <a:t>のコツ</a:t>
            </a:r>
            <a:endParaRPr lang="en-US" altLang="ja-JP" sz="1600" b="1" u="sng" dirty="0" smtClean="0">
              <a:solidFill>
                <a:srgbClr val="993366"/>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朝礼</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や会議の一部の時間で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ライフについて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コミュニケーションをとる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時々、昼食に誘いプライベートの話もきく</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雑談もできるような雰囲気づくり</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自らプライベートを開示することで、</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spcAft>
                <a:spcPts val="30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部下のプライベートも引き出し易くする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4"/>
          </p:nvPr>
        </p:nvSpPr>
        <p:spPr>
          <a:xfrm>
            <a:off x="6779032" y="6587617"/>
            <a:ext cx="2311400" cy="184092"/>
          </a:xfrm>
        </p:spPr>
        <p:txBody>
          <a:bodyPr/>
          <a:lstStyle/>
          <a:p>
            <a:pPr>
              <a:defRPr/>
            </a:pPr>
            <a:r>
              <a:rPr lang="en-US" altLang="ja-JP" dirty="0" smtClean="0">
                <a:solidFill>
                  <a:srgbClr val="FF6600"/>
                </a:solidFill>
              </a:rPr>
              <a:t>11</a:t>
            </a:r>
            <a:endParaRPr lang="en-US" altLang="ja-JP" dirty="0">
              <a:solidFill>
                <a:srgbClr val="FF6600"/>
              </a:solidFill>
            </a:endParaRPr>
          </a:p>
        </p:txBody>
      </p:sp>
      <p:sp>
        <p:nvSpPr>
          <p:cNvPr id="5"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3</a:t>
            </a:r>
            <a:r>
              <a:rPr kumimoji="0" lang="en-US" altLang="ja-JP" sz="1800" b="1" dirty="0" smtClean="0">
                <a:solidFill>
                  <a:schemeClr val="bg1"/>
                </a:solidFill>
                <a:latin typeface="メイリオ"/>
                <a:ea typeface="メイリオ"/>
                <a:cs typeface="メイリオ"/>
              </a:rPr>
              <a:t>. </a:t>
            </a:r>
            <a:r>
              <a:rPr kumimoji="0" lang="ja-JP" altLang="en-US" sz="1800" b="1" dirty="0" smtClean="0">
                <a:solidFill>
                  <a:schemeClr val="bg1"/>
                </a:solidFill>
                <a:latin typeface="メイリオ"/>
                <a:ea typeface="メイリオ"/>
                <a:cs typeface="メイリオ"/>
              </a:rPr>
              <a:t>部下のマネジメントは二つの視点で</a:t>
            </a:r>
            <a:endParaRPr kumimoji="0" lang="en-US" altLang="ja-JP" sz="1800" b="1" dirty="0">
              <a:solidFill>
                <a:schemeClr val="bg1"/>
              </a:solidFill>
              <a:latin typeface="メイリオ"/>
              <a:ea typeface="メイリオ"/>
              <a:cs typeface="メイリオ"/>
            </a:endParaRPr>
          </a:p>
        </p:txBody>
      </p:sp>
      <p:sp>
        <p:nvSpPr>
          <p:cNvPr id="6" name="正方形/長方形 5"/>
          <p:cNvSpPr/>
          <p:nvPr/>
        </p:nvSpPr>
        <p:spPr>
          <a:xfrm>
            <a:off x="0" y="762849"/>
            <a:ext cx="9300681" cy="3539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家庭への配慮をしつつ、限られた時間でも部下</a:t>
            </a:r>
            <a:r>
              <a:rPr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成果</a:t>
            </a:r>
            <a:r>
              <a:rPr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出し、仕事において活躍できるようマネジメント！</a:t>
            </a:r>
            <a:endParaRPr lang="en-US" altLang="ja-JP"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40517" y="6443046"/>
            <a:ext cx="8820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21483" y="6288715"/>
            <a:ext cx="9143999" cy="39222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ワークと</a:t>
            </a:r>
            <a:r>
              <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は一体でマネジメントし、ワークライフバランスを職場全体で実現していく！</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左右矢印 11"/>
          <p:cNvSpPr/>
          <p:nvPr/>
        </p:nvSpPr>
        <p:spPr>
          <a:xfrm>
            <a:off x="4211960" y="2792503"/>
            <a:ext cx="720080" cy="936104"/>
          </a:xfrm>
          <a:prstGeom prst="leftRightArrow">
            <a:avLst>
              <a:gd name="adj1" fmla="val 52473"/>
              <a:gd name="adj2" fmla="val 29103"/>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p>
        </p:txBody>
      </p:sp>
      <p:sp>
        <p:nvSpPr>
          <p:cNvPr id="15" name="角丸四角形 14"/>
          <p:cNvSpPr/>
          <p:nvPr/>
        </p:nvSpPr>
        <p:spPr>
          <a:xfrm>
            <a:off x="167937" y="5799565"/>
            <a:ext cx="4055212" cy="449322"/>
          </a:xfrm>
          <a:prstGeom prst="roundRect">
            <a:avLst/>
          </a:prstGeom>
          <a:solidFill>
            <a:srgbClr val="FF6600"/>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ライフの実現が増える</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932426" y="5799565"/>
            <a:ext cx="4055212" cy="449322"/>
          </a:xfrm>
          <a:prstGeom prst="roundRect">
            <a:avLst/>
          </a:prstGeom>
          <a:solidFill>
            <a:srgbClr val="0066CC"/>
          </a:solidFill>
          <a:ln w="12700">
            <a:solidFill>
              <a:srgbClr val="0066CC"/>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ワークの成果が上がる</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下矢印 16"/>
          <p:cNvSpPr/>
          <p:nvPr/>
        </p:nvSpPr>
        <p:spPr>
          <a:xfrm>
            <a:off x="1043608" y="5468374"/>
            <a:ext cx="2264769" cy="288032"/>
          </a:xfrm>
          <a:prstGeom prst="downArrow">
            <a:avLst>
              <a:gd name="adj1" fmla="val 50000"/>
              <a:gd name="adj2" fmla="val 46479"/>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0" name="下矢印 19"/>
          <p:cNvSpPr/>
          <p:nvPr/>
        </p:nvSpPr>
        <p:spPr>
          <a:xfrm>
            <a:off x="5807711" y="5468374"/>
            <a:ext cx="2264769" cy="288032"/>
          </a:xfrm>
          <a:prstGeom prst="downArrow">
            <a:avLst>
              <a:gd name="adj1" fmla="val 50000"/>
              <a:gd name="adj2" fmla="val 46479"/>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87055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49704" y="1779488"/>
            <a:ext cx="8244593" cy="1936850"/>
            <a:chOff x="449704" y="1779488"/>
            <a:chExt cx="8244593" cy="1936850"/>
          </a:xfrm>
        </p:grpSpPr>
        <p:sp>
          <p:nvSpPr>
            <p:cNvPr id="4" name="正方形/長方形 3"/>
            <p:cNvSpPr/>
            <p:nvPr/>
          </p:nvSpPr>
          <p:spPr>
            <a:xfrm>
              <a:off x="449704" y="1779488"/>
              <a:ext cx="8244593" cy="1936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pic>
          <p:nvPicPr>
            <p:cNvPr id="5" name="図 4" descr="cdca16a30794f6e4c8f48eec1adba418-1024x819.jpg"/>
            <p:cNvPicPr>
              <a:picLocks noChangeAspect="1"/>
            </p:cNvPicPr>
            <p:nvPr/>
          </p:nvPicPr>
          <p:blipFill>
            <a:blip r:embed="rId2" cstate="print"/>
            <a:srcRect/>
            <a:stretch>
              <a:fillRect/>
            </a:stretch>
          </p:blipFill>
          <p:spPr bwMode="auto">
            <a:xfrm>
              <a:off x="683568" y="1979907"/>
              <a:ext cx="1514839" cy="1536013"/>
            </a:xfrm>
            <a:prstGeom prst="rect">
              <a:avLst/>
            </a:prstGeom>
            <a:ln>
              <a:noFill/>
            </a:ln>
            <a:effectLst>
              <a:softEdge rad="112500"/>
            </a:effectLst>
          </p:spPr>
        </p:pic>
        <p:sp>
          <p:nvSpPr>
            <p:cNvPr id="6" name="正方形/長方形 57"/>
            <p:cNvSpPr>
              <a:spLocks noChangeArrowheads="1"/>
            </p:cNvSpPr>
            <p:nvPr/>
          </p:nvSpPr>
          <p:spPr bwMode="auto">
            <a:xfrm>
              <a:off x="2374643" y="2480148"/>
              <a:ext cx="2582758"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kumimoji="0" lang="en-US" altLang="ja-JP" sz="2400" dirty="0">
                  <a:latin typeface="Meiryo UI" panose="020B0604030504040204" pitchFamily="50" charset="-128"/>
                  <a:ea typeface="Meiryo UI" panose="020B0604030504040204" pitchFamily="50" charset="-128"/>
                  <a:cs typeface="Meiryo UI" panose="020B0604030504040204" pitchFamily="50" charset="-128"/>
                </a:rPr>
                <a:t>4</a:t>
              </a:r>
              <a:r>
                <a:rPr kumimoji="0"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育児休業とは？</a:t>
              </a:r>
              <a:endParaRPr kumimoji="0"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1"/>
          <p:cNvSpPr txBox="1">
            <a:spLocks/>
          </p:cNvSpPr>
          <p:nvPr/>
        </p:nvSpPr>
        <p:spPr>
          <a:xfrm>
            <a:off x="6732240" y="6453336"/>
            <a:ext cx="2311400" cy="184092"/>
          </a:xfrm>
          <a:prstGeom prst="rect">
            <a:avLst/>
          </a:prstGeom>
        </p:spPr>
        <p:txBody>
          <a:bodyPr/>
          <a:lstStyle>
            <a:defPPr>
              <a:defRPr lang="ja-JP"/>
            </a:defPPr>
            <a:lvl1pPr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1pPr>
            <a:lvl2pPr marL="4572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2pPr>
            <a:lvl3pPr marL="9144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3pPr>
            <a:lvl4pPr marL="13716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4pPr>
            <a:lvl5pPr marL="18288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5pPr>
            <a:lvl6pPr marL="2286000" algn="l" defTabSz="457200" rtl="0" eaLnBrk="1" latinLnBrk="0" hangingPunct="1">
              <a:defRPr kumimoji="1" sz="1200" kern="1200">
                <a:solidFill>
                  <a:schemeClr val="tx1"/>
                </a:solidFill>
                <a:latin typeface="Arial" charset="0"/>
                <a:ea typeface="ＭＳ ゴシック" charset="0"/>
                <a:cs typeface="ＭＳ ゴシック" charset="0"/>
              </a:defRPr>
            </a:lvl6pPr>
            <a:lvl7pPr marL="2743200" algn="l" defTabSz="457200" rtl="0" eaLnBrk="1" latinLnBrk="0" hangingPunct="1">
              <a:defRPr kumimoji="1" sz="1200" kern="1200">
                <a:solidFill>
                  <a:schemeClr val="tx1"/>
                </a:solidFill>
                <a:latin typeface="Arial" charset="0"/>
                <a:ea typeface="ＭＳ ゴシック" charset="0"/>
                <a:cs typeface="ＭＳ ゴシック" charset="0"/>
              </a:defRPr>
            </a:lvl7pPr>
            <a:lvl8pPr marL="3200400" algn="l" defTabSz="457200" rtl="0" eaLnBrk="1" latinLnBrk="0" hangingPunct="1">
              <a:defRPr kumimoji="1" sz="1200" kern="1200">
                <a:solidFill>
                  <a:schemeClr val="tx1"/>
                </a:solidFill>
                <a:latin typeface="Arial" charset="0"/>
                <a:ea typeface="ＭＳ ゴシック" charset="0"/>
                <a:cs typeface="ＭＳ ゴシック" charset="0"/>
              </a:defRPr>
            </a:lvl8pPr>
            <a:lvl9pPr marL="3657600" algn="l" defTabSz="457200" rtl="0" eaLnBrk="1" latinLnBrk="0" hangingPunct="1">
              <a:defRPr kumimoji="1" sz="1200" kern="1200">
                <a:solidFill>
                  <a:schemeClr val="tx1"/>
                </a:solidFill>
                <a:latin typeface="Arial" charset="0"/>
                <a:ea typeface="ＭＳ ゴシック" charset="0"/>
                <a:cs typeface="ＭＳ ゴシック" charset="0"/>
              </a:defRPr>
            </a:lvl9pPr>
          </a:lstStyle>
          <a:p>
            <a:pPr algn="r">
              <a:defRPr/>
            </a:pPr>
            <a:r>
              <a:rPr lang="en-US" altLang="ja-JP" sz="16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12</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081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4</a:t>
            </a:r>
            <a:r>
              <a:rPr kumimoji="0" lang="en-US" altLang="ja-JP" sz="1800" b="1" dirty="0" smtClean="0">
                <a:solidFill>
                  <a:schemeClr val="bg1"/>
                </a:solidFill>
                <a:latin typeface="メイリオ"/>
                <a:ea typeface="メイリオ"/>
                <a:cs typeface="メイリオ"/>
              </a:rPr>
              <a:t>. </a:t>
            </a:r>
            <a:r>
              <a:rPr kumimoji="0" lang="ja-JP" altLang="en-US" sz="1800" b="1" dirty="0" smtClean="0">
                <a:solidFill>
                  <a:schemeClr val="bg1"/>
                </a:solidFill>
                <a:latin typeface="メイリオ"/>
                <a:ea typeface="メイリオ"/>
                <a:cs typeface="メイリオ"/>
              </a:rPr>
              <a:t>育児休業とは？</a:t>
            </a:r>
            <a:endParaRPr kumimoji="0" lang="en-US" altLang="ja-JP" sz="1800" b="1" dirty="0">
              <a:solidFill>
                <a:schemeClr val="bg1"/>
              </a:solidFill>
              <a:latin typeface="メイリオ"/>
              <a:ea typeface="メイリオ"/>
              <a:cs typeface="メイリオ"/>
            </a:endParaRPr>
          </a:p>
        </p:txBody>
      </p:sp>
      <p:cxnSp>
        <p:nvCxnSpPr>
          <p:cNvPr id="5" name="直線コネクタ 4"/>
          <p:cNvCxnSpPr/>
          <p:nvPr/>
        </p:nvCxnSpPr>
        <p:spPr>
          <a:xfrm>
            <a:off x="137869" y="2030268"/>
            <a:ext cx="8784000" cy="1166"/>
          </a:xfrm>
          <a:prstGeom prst="line">
            <a:avLst/>
          </a:prstGeom>
          <a:ln w="12700">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6" name="グループ化 5"/>
          <p:cNvGrpSpPr/>
          <p:nvPr/>
        </p:nvGrpSpPr>
        <p:grpSpPr>
          <a:xfrm>
            <a:off x="333094" y="4692520"/>
            <a:ext cx="8477812" cy="1670422"/>
            <a:chOff x="316426" y="4832937"/>
            <a:chExt cx="8477812" cy="1670422"/>
          </a:xfrm>
        </p:grpSpPr>
        <p:sp>
          <p:nvSpPr>
            <p:cNvPr id="7" name="角丸四角形 6"/>
            <p:cNvSpPr/>
            <p:nvPr/>
          </p:nvSpPr>
          <p:spPr>
            <a:xfrm>
              <a:off x="766180" y="4881772"/>
              <a:ext cx="8028058" cy="1584000"/>
            </a:xfrm>
            <a:prstGeom prst="roundRect">
              <a:avLst>
                <a:gd name="adj" fmla="val 7834"/>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ホームベース 7"/>
            <p:cNvSpPr/>
            <p:nvPr/>
          </p:nvSpPr>
          <p:spPr>
            <a:xfrm>
              <a:off x="2115570" y="5306003"/>
              <a:ext cx="1081980" cy="262436"/>
            </a:xfrm>
            <a:prstGeom prst="homePlate">
              <a:avLst>
                <a:gd name="adj" fmla="val 27166"/>
              </a:avLst>
            </a:prstGeom>
            <a:solidFill>
              <a:schemeClr val="bg1">
                <a:lumMod val="6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産後休業</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ホームベース 8"/>
            <p:cNvSpPr/>
            <p:nvPr/>
          </p:nvSpPr>
          <p:spPr>
            <a:xfrm>
              <a:off x="2115570" y="5668061"/>
              <a:ext cx="1081980"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ホームベース 9"/>
            <p:cNvSpPr/>
            <p:nvPr/>
          </p:nvSpPr>
          <p:spPr>
            <a:xfrm>
              <a:off x="6941966" y="5668061"/>
              <a:ext cx="1278063" cy="2761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ホームベース 10"/>
            <p:cNvSpPr/>
            <p:nvPr/>
          </p:nvSpPr>
          <p:spPr>
            <a:xfrm>
              <a:off x="3201725" y="5306003"/>
              <a:ext cx="3740241"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a:stCxn id="15" idx="2"/>
            </p:cNvCxnSpPr>
            <p:nvPr/>
          </p:nvCxnSpPr>
          <p:spPr>
            <a:xfrm>
              <a:off x="2115570" y="5220191"/>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13" name="円/楕円 12"/>
            <p:cNvSpPr/>
            <p:nvPr/>
          </p:nvSpPr>
          <p:spPr>
            <a:xfrm>
              <a:off x="1790474" y="5306003"/>
              <a:ext cx="276245" cy="276245"/>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妻</a:t>
              </a: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821286" y="5668061"/>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夫</a:t>
              </a:r>
              <a:r>
                <a:rPr kumimoji="1" lang="en-US" altLang="ja-JP"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特例の活用例</a:t>
              </a:r>
              <a:r>
                <a:rPr kumimoji="1" lang="en-US" altLang="ja-JP"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1808123" y="4957755"/>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2894278" y="4957755"/>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7787981" y="4957755"/>
              <a:ext cx="864096"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a:stCxn id="16" idx="2"/>
            </p:cNvCxnSpPr>
            <p:nvPr/>
          </p:nvCxnSpPr>
          <p:spPr>
            <a:xfrm>
              <a:off x="3201725" y="5220191"/>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19" name="角丸四角形 18"/>
            <p:cNvSpPr/>
            <p:nvPr/>
          </p:nvSpPr>
          <p:spPr>
            <a:xfrm>
              <a:off x="6634519" y="4957755"/>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19"/>
            <p:cNvCxnSpPr>
              <a:stCxn id="19" idx="2"/>
            </p:cNvCxnSpPr>
            <p:nvPr/>
          </p:nvCxnSpPr>
          <p:spPr>
            <a:xfrm>
              <a:off x="6941966" y="5220191"/>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a:stCxn id="17" idx="2"/>
            </p:cNvCxnSpPr>
            <p:nvPr/>
          </p:nvCxnSpPr>
          <p:spPr>
            <a:xfrm>
              <a:off x="8220029" y="5220191"/>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22" name="四角形吹き出し 21"/>
            <p:cNvSpPr/>
            <p:nvPr/>
          </p:nvSpPr>
          <p:spPr>
            <a:xfrm>
              <a:off x="821285" y="6076304"/>
              <a:ext cx="3518023" cy="236690"/>
            </a:xfrm>
            <a:prstGeom prst="wedgeRectCallout">
              <a:avLst>
                <a:gd name="adj1" fmla="val 4030"/>
                <a:gd name="adj2" fmla="val -111030"/>
              </a:avLst>
            </a:prstGeom>
            <a:solidFill>
              <a:schemeClr val="bg1"/>
            </a:solidFill>
            <a:ln w="9525">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妻が心身ともに大変な出産直後の時期に協力しあうことができます</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四角形吹き出し 22"/>
            <p:cNvSpPr/>
            <p:nvPr/>
          </p:nvSpPr>
          <p:spPr>
            <a:xfrm>
              <a:off x="6144939" y="6033211"/>
              <a:ext cx="2514849" cy="236690"/>
            </a:xfrm>
            <a:prstGeom prst="wedgeRectCallout">
              <a:avLst>
                <a:gd name="adj1" fmla="val -4654"/>
                <a:gd name="adj2" fmla="val -89300"/>
              </a:avLst>
            </a:prstGeom>
            <a:solidFill>
              <a:schemeClr val="bg1"/>
            </a:solidFill>
            <a:ln w="9525">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必要に応じて期間内に再度、育休がとれます</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5995492" y="6255451"/>
              <a:ext cx="2143028" cy="24790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lnSpc>
                  <a:spcPct val="150000"/>
                </a:lnSpc>
              </a:pP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パパ・ママ育休プラスも利用できます。</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a:grpSpLocks noChangeAspect="1"/>
            </p:cNvGrpSpPr>
            <p:nvPr/>
          </p:nvGrpSpPr>
          <p:grpSpPr>
            <a:xfrm>
              <a:off x="316426" y="4832937"/>
              <a:ext cx="978642" cy="662380"/>
              <a:chOff x="248422" y="4593712"/>
              <a:chExt cx="978642" cy="662380"/>
            </a:xfrm>
          </p:grpSpPr>
          <p:sp>
            <p:nvSpPr>
              <p:cNvPr id="26" name="円/楕円 25"/>
              <p:cNvSpPr/>
              <p:nvPr/>
            </p:nvSpPr>
            <p:spPr>
              <a:xfrm>
                <a:off x="406553" y="4593712"/>
                <a:ext cx="662380" cy="662380"/>
              </a:xfrm>
              <a:prstGeom prst="ellipse">
                <a:avLst/>
              </a:prstGeom>
              <a:solidFill>
                <a:schemeClr val="bg1"/>
              </a:solidFill>
              <a:ln>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248422" y="4737553"/>
                <a:ext cx="978642" cy="37469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150000"/>
                  </a:lnSpc>
                </a:pPr>
                <a:r>
                  <a:rPr lang="ja-JP" altLang="en-US"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取得例</a:t>
                </a:r>
                <a:endParaRPr lang="en-US" altLang="ja-JP"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8" name="正方形/長方形 27"/>
          <p:cNvSpPr/>
          <p:nvPr/>
        </p:nvSpPr>
        <p:spPr>
          <a:xfrm>
            <a:off x="4617936" y="6463998"/>
            <a:ext cx="4461226" cy="2053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「父親の仕事と育児両立読本（平成</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厚生労働省委託事業）」</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P8</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抜粋</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90925" y="2154029"/>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親で協力して育児休業を取得するための</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特例</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0" name="グループ化 29"/>
          <p:cNvGrpSpPr/>
          <p:nvPr/>
        </p:nvGrpSpPr>
        <p:grpSpPr>
          <a:xfrm>
            <a:off x="754448" y="1292722"/>
            <a:ext cx="7635105" cy="501006"/>
            <a:chOff x="544952" y="2069951"/>
            <a:chExt cx="7635105" cy="501006"/>
          </a:xfrm>
        </p:grpSpPr>
        <p:sp>
          <p:nvSpPr>
            <p:cNvPr id="31" name="正方形/長方形 30"/>
            <p:cNvSpPr/>
            <p:nvPr/>
          </p:nvSpPr>
          <p:spPr>
            <a:xfrm>
              <a:off x="1689068" y="2069951"/>
              <a:ext cx="6490989" cy="501006"/>
            </a:xfrm>
            <a:prstGeom prst="rect">
              <a:avLst/>
            </a:prstGeom>
            <a:solidFill>
              <a:schemeClr val="bg1"/>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妻が専業主婦でも育休中でも、夫は育児休業を取得できます！</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544952" y="2069951"/>
              <a:ext cx="1085618" cy="501006"/>
            </a:xfrm>
            <a:prstGeom prst="rect">
              <a:avLst/>
            </a:prstGeom>
            <a:solidFill>
              <a:srgbClr val="FF6600"/>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190925" y="682125"/>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○育児休業とは：</a:t>
            </a:r>
            <a:r>
              <a:rPr lang="ja-JP" altLang="en-US" sz="1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原則、</a:t>
            </a:r>
            <a:r>
              <a:rPr lang="en-US" altLang="ja-JP" sz="1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歳になるまでの子どもを育てる男女従業員</a:t>
            </a:r>
            <a:r>
              <a:rPr lang="en-US" altLang="ja-JP" sz="1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対象とした休業</a:t>
            </a:r>
            <a:endParaRPr kumimoji="1" lang="en-US" altLang="ja-JP" sz="1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スライド番号プレースホルダー 37"/>
          <p:cNvSpPr>
            <a:spLocks noGrp="1"/>
          </p:cNvSpPr>
          <p:nvPr>
            <p:ph type="sldNum" sz="quarter" idx="4"/>
          </p:nvPr>
        </p:nvSpPr>
        <p:spPr>
          <a:xfrm>
            <a:off x="6687612" y="6628210"/>
            <a:ext cx="2311400" cy="184092"/>
          </a:xfrm>
        </p:spPr>
        <p:txBody>
          <a:bodyPr/>
          <a:lstStyle/>
          <a:p>
            <a:pPr>
              <a:defRPr/>
            </a:pPr>
            <a:r>
              <a:rPr lang="en-US" altLang="ja-JP" dirty="0" smtClean="0">
                <a:solidFill>
                  <a:srgbClr val="FF6600"/>
                </a:solidFill>
              </a:rPr>
              <a:t>13</a:t>
            </a:r>
            <a:endParaRPr lang="en-US" altLang="ja-JP" dirty="0">
              <a:solidFill>
                <a:srgbClr val="FF6600"/>
              </a:solidFill>
            </a:endParaRPr>
          </a:p>
        </p:txBody>
      </p:sp>
      <p:sp>
        <p:nvSpPr>
          <p:cNvPr id="39" name="下矢印 38"/>
          <p:cNvSpPr/>
          <p:nvPr/>
        </p:nvSpPr>
        <p:spPr>
          <a:xfrm>
            <a:off x="3816480" y="4302621"/>
            <a:ext cx="1511040" cy="333873"/>
          </a:xfrm>
          <a:prstGeom prst="downArrow">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grpSp>
        <p:nvGrpSpPr>
          <p:cNvPr id="41" name="グループ化 40"/>
          <p:cNvGrpSpPr/>
          <p:nvPr/>
        </p:nvGrpSpPr>
        <p:grpSpPr>
          <a:xfrm>
            <a:off x="755576" y="2660359"/>
            <a:ext cx="7635105" cy="684000"/>
            <a:chOff x="684497" y="2660359"/>
            <a:chExt cx="7635105" cy="684000"/>
          </a:xfrm>
        </p:grpSpPr>
        <p:sp>
          <p:nvSpPr>
            <p:cNvPr id="42" name="正方形/長方形 41"/>
            <p:cNvSpPr/>
            <p:nvPr/>
          </p:nvSpPr>
          <p:spPr>
            <a:xfrm>
              <a:off x="1828613" y="2660359"/>
              <a:ext cx="6490989" cy="684000"/>
            </a:xfrm>
            <a:prstGeom prst="rect">
              <a:avLst/>
            </a:prstGeom>
            <a:solidFill>
              <a:schemeClr val="bg1"/>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lIns="360000" rtlCol="0" anchor="ctr"/>
            <a:lstStyle/>
            <a:p>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男性が妻の出産後</a:t>
              </a:r>
              <a:r>
                <a:rPr lang="en-US" altLang="ja-JP"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週間以内</a:t>
              </a:r>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に育児休業を開始し、</a:t>
              </a:r>
              <a:endParaRPr lang="en-US" altLang="ja-JP"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かつ終了した場合、再度の取得が可能です。（パパ休暇）</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684497" y="2660359"/>
              <a:ext cx="1085618" cy="684000"/>
            </a:xfrm>
            <a:prstGeom prst="rect">
              <a:avLst/>
            </a:prstGeom>
            <a:solidFill>
              <a:srgbClr val="FF6600"/>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特例</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その①</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4" name="グループ化 43"/>
          <p:cNvGrpSpPr/>
          <p:nvPr/>
        </p:nvGrpSpPr>
        <p:grpSpPr>
          <a:xfrm>
            <a:off x="755576" y="3510533"/>
            <a:ext cx="7635105" cy="684000"/>
            <a:chOff x="684497" y="3609096"/>
            <a:chExt cx="7635105" cy="684000"/>
          </a:xfrm>
        </p:grpSpPr>
        <p:sp>
          <p:nvSpPr>
            <p:cNvPr id="45" name="正方形/長方形 44"/>
            <p:cNvSpPr/>
            <p:nvPr/>
          </p:nvSpPr>
          <p:spPr>
            <a:xfrm>
              <a:off x="1828613" y="3609096"/>
              <a:ext cx="6490989" cy="684000"/>
            </a:xfrm>
            <a:prstGeom prst="rect">
              <a:avLst/>
            </a:prstGeom>
            <a:solidFill>
              <a:schemeClr val="bg1"/>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lIns="360000" rtlCol="0" anchor="ctr"/>
            <a:lstStyle/>
            <a:p>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両親がともに育児休業を取得する場合は、子が</a:t>
              </a:r>
              <a:r>
                <a:rPr lang="en-US" altLang="ja-JP"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か月に</a:t>
              </a:r>
              <a:endParaRPr lang="en-US" altLang="ja-JP"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達する</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の間、取得可能です。（パパ・ママ育休プラス）</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684497" y="3609096"/>
              <a:ext cx="1085618" cy="684000"/>
            </a:xfrm>
            <a:prstGeom prst="rect">
              <a:avLst/>
            </a:prstGeom>
            <a:solidFill>
              <a:srgbClr val="FF6600"/>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特例</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その②</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548541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49704" y="1779488"/>
            <a:ext cx="8244593" cy="1936850"/>
            <a:chOff x="449704" y="1779488"/>
            <a:chExt cx="8244593" cy="1936850"/>
          </a:xfrm>
        </p:grpSpPr>
        <p:sp>
          <p:nvSpPr>
            <p:cNvPr id="4" name="正方形/長方形 3"/>
            <p:cNvSpPr/>
            <p:nvPr/>
          </p:nvSpPr>
          <p:spPr>
            <a:xfrm>
              <a:off x="449704" y="1779488"/>
              <a:ext cx="8244593" cy="1936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pic>
          <p:nvPicPr>
            <p:cNvPr id="5" name="図 4" descr="cdca16a30794f6e4c8f48eec1adba418-1024x819.jpg"/>
            <p:cNvPicPr>
              <a:picLocks noChangeAspect="1"/>
            </p:cNvPicPr>
            <p:nvPr/>
          </p:nvPicPr>
          <p:blipFill>
            <a:blip r:embed="rId2" cstate="print"/>
            <a:srcRect/>
            <a:stretch>
              <a:fillRect/>
            </a:stretch>
          </p:blipFill>
          <p:spPr bwMode="auto">
            <a:xfrm>
              <a:off x="683568" y="1979907"/>
              <a:ext cx="1514839" cy="1536013"/>
            </a:xfrm>
            <a:prstGeom prst="rect">
              <a:avLst/>
            </a:prstGeom>
            <a:ln>
              <a:noFill/>
            </a:ln>
            <a:effectLst>
              <a:softEdge rad="112500"/>
            </a:effectLst>
          </p:spPr>
        </p:pic>
        <p:sp>
          <p:nvSpPr>
            <p:cNvPr id="6" name="正方形/長方形 57"/>
            <p:cNvSpPr>
              <a:spLocks noChangeArrowheads="1"/>
            </p:cNvSpPr>
            <p:nvPr/>
          </p:nvSpPr>
          <p:spPr bwMode="auto">
            <a:xfrm>
              <a:off x="2374643" y="2480148"/>
              <a:ext cx="5771132"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kumimoji="0" lang="en-US" altLang="ja-JP" sz="2400" dirty="0" smtClean="0">
                  <a:latin typeface="Meiryo UI" panose="020B0604030504040204" pitchFamily="50" charset="-128"/>
                  <a:ea typeface="Meiryo UI" panose="020B0604030504040204" pitchFamily="50" charset="-128"/>
                  <a:cs typeface="Meiryo UI" panose="020B0604030504040204" pitchFamily="50" charset="-128"/>
                </a:rPr>
                <a:t>5. </a:t>
              </a:r>
              <a:r>
                <a:rPr kumimoji="0" lang="ja-JP" altLang="en-US" sz="2400" dirty="0">
                  <a:latin typeface="Meiryo UI" panose="020B0604030504040204" pitchFamily="50" charset="-128"/>
                  <a:ea typeface="Meiryo UI" panose="020B0604030504040204" pitchFamily="50" charset="-128"/>
                  <a:cs typeface="Meiryo UI" panose="020B0604030504040204" pitchFamily="50" charset="-128"/>
                </a:rPr>
                <a:t>男性</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の育児休業取得に関する理想と現実</a:t>
              </a:r>
              <a:endParaRPr kumimoji="0"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1"/>
          <p:cNvSpPr txBox="1">
            <a:spLocks/>
          </p:cNvSpPr>
          <p:nvPr/>
        </p:nvSpPr>
        <p:spPr>
          <a:xfrm>
            <a:off x="6660232" y="6525344"/>
            <a:ext cx="2311400" cy="184092"/>
          </a:xfrm>
          <a:prstGeom prst="rect">
            <a:avLst/>
          </a:prstGeom>
        </p:spPr>
        <p:txBody>
          <a:bodyPr/>
          <a:lstStyle>
            <a:defPPr>
              <a:defRPr lang="ja-JP"/>
            </a:defPPr>
            <a:lvl1pPr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1pPr>
            <a:lvl2pPr marL="4572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2pPr>
            <a:lvl3pPr marL="9144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3pPr>
            <a:lvl4pPr marL="13716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4pPr>
            <a:lvl5pPr marL="18288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5pPr>
            <a:lvl6pPr marL="2286000" algn="l" defTabSz="457200" rtl="0" eaLnBrk="1" latinLnBrk="0" hangingPunct="1">
              <a:defRPr kumimoji="1" sz="1200" kern="1200">
                <a:solidFill>
                  <a:schemeClr val="tx1"/>
                </a:solidFill>
                <a:latin typeface="Arial" charset="0"/>
                <a:ea typeface="ＭＳ ゴシック" charset="0"/>
                <a:cs typeface="ＭＳ ゴシック" charset="0"/>
              </a:defRPr>
            </a:lvl6pPr>
            <a:lvl7pPr marL="2743200" algn="l" defTabSz="457200" rtl="0" eaLnBrk="1" latinLnBrk="0" hangingPunct="1">
              <a:defRPr kumimoji="1" sz="1200" kern="1200">
                <a:solidFill>
                  <a:schemeClr val="tx1"/>
                </a:solidFill>
                <a:latin typeface="Arial" charset="0"/>
                <a:ea typeface="ＭＳ ゴシック" charset="0"/>
                <a:cs typeface="ＭＳ ゴシック" charset="0"/>
              </a:defRPr>
            </a:lvl7pPr>
            <a:lvl8pPr marL="3200400" algn="l" defTabSz="457200" rtl="0" eaLnBrk="1" latinLnBrk="0" hangingPunct="1">
              <a:defRPr kumimoji="1" sz="1200" kern="1200">
                <a:solidFill>
                  <a:schemeClr val="tx1"/>
                </a:solidFill>
                <a:latin typeface="Arial" charset="0"/>
                <a:ea typeface="ＭＳ ゴシック" charset="0"/>
                <a:cs typeface="ＭＳ ゴシック" charset="0"/>
              </a:defRPr>
            </a:lvl8pPr>
            <a:lvl9pPr marL="3657600" algn="l" defTabSz="457200" rtl="0" eaLnBrk="1" latinLnBrk="0" hangingPunct="1">
              <a:defRPr kumimoji="1" sz="1200" kern="1200">
                <a:solidFill>
                  <a:schemeClr val="tx1"/>
                </a:solidFill>
                <a:latin typeface="Arial" charset="0"/>
                <a:ea typeface="ＭＳ ゴシック" charset="0"/>
                <a:cs typeface="ＭＳ ゴシック" charset="0"/>
              </a:defRPr>
            </a:lvl9pPr>
          </a:lstStyle>
          <a:p>
            <a:pPr algn="r">
              <a:defRPr/>
            </a:pPr>
            <a:r>
              <a:rPr lang="en-US" altLang="ja-JP" sz="16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14</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22909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a:xfrm>
            <a:off x="6771494" y="6594471"/>
            <a:ext cx="2311400" cy="184092"/>
          </a:xfrm>
        </p:spPr>
        <p:txBody>
          <a:bodyPr/>
          <a:lstStyle/>
          <a:p>
            <a:pPr>
              <a:defRPr/>
            </a:pPr>
            <a:r>
              <a:rPr lang="en-US" altLang="ja-JP" dirty="0" smtClean="0">
                <a:solidFill>
                  <a:srgbClr val="FF6600"/>
                </a:solidFill>
              </a:rPr>
              <a:t>15</a:t>
            </a:r>
            <a:endParaRPr lang="en-US" altLang="ja-JP" dirty="0">
              <a:solidFill>
                <a:srgbClr val="FF6600"/>
              </a:solidFill>
            </a:endParaRPr>
          </a:p>
        </p:txBody>
      </p:sp>
      <p:sp>
        <p:nvSpPr>
          <p:cNvPr id="6"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smtClean="0">
                <a:solidFill>
                  <a:schemeClr val="bg1"/>
                </a:solidFill>
                <a:latin typeface="メイリオ"/>
                <a:ea typeface="メイリオ"/>
                <a:cs typeface="メイリオ"/>
              </a:rPr>
              <a:t>5. </a:t>
            </a:r>
            <a:r>
              <a:rPr kumimoji="0" lang="ja-JP" altLang="en-US" sz="1800" b="1" dirty="0" smtClean="0">
                <a:solidFill>
                  <a:schemeClr val="bg1"/>
                </a:solidFill>
                <a:latin typeface="メイリオ"/>
                <a:ea typeface="メイリオ"/>
                <a:cs typeface="メイリオ"/>
              </a:rPr>
              <a:t>男性の育児休業取得に関する理想</a:t>
            </a:r>
            <a:r>
              <a:rPr kumimoji="0" lang="ja-JP" altLang="en-US" sz="1800" b="1" dirty="0">
                <a:solidFill>
                  <a:schemeClr val="bg1"/>
                </a:solidFill>
                <a:latin typeface="メイリオ"/>
                <a:ea typeface="メイリオ"/>
                <a:cs typeface="メイリオ"/>
              </a:rPr>
              <a:t>と</a:t>
            </a:r>
            <a:r>
              <a:rPr kumimoji="0" lang="ja-JP" altLang="en-US" sz="1800" b="1" dirty="0" smtClean="0">
                <a:solidFill>
                  <a:schemeClr val="bg1"/>
                </a:solidFill>
                <a:latin typeface="メイリオ"/>
                <a:ea typeface="メイリオ"/>
                <a:cs typeface="メイリオ"/>
              </a:rPr>
              <a:t>現実</a:t>
            </a:r>
            <a:endParaRPr kumimoji="0" lang="en-US" altLang="ja-JP" sz="1800" b="1" dirty="0">
              <a:solidFill>
                <a:schemeClr val="bg1"/>
              </a:solidFill>
              <a:latin typeface="メイリオ"/>
              <a:ea typeface="メイリオ"/>
              <a:cs typeface="メイリオ"/>
            </a:endParaRPr>
          </a:p>
        </p:txBody>
      </p:sp>
      <p:grpSp>
        <p:nvGrpSpPr>
          <p:cNvPr id="8" name="グループ化 7"/>
          <p:cNvGrpSpPr/>
          <p:nvPr/>
        </p:nvGrpSpPr>
        <p:grpSpPr>
          <a:xfrm>
            <a:off x="570333" y="6219701"/>
            <a:ext cx="8003334" cy="385551"/>
            <a:chOff x="570333" y="6219701"/>
            <a:chExt cx="8003334" cy="385551"/>
          </a:xfrm>
        </p:grpSpPr>
        <p:sp>
          <p:nvSpPr>
            <p:cNvPr id="9" name="正方形/長方形 8"/>
            <p:cNvSpPr/>
            <p:nvPr/>
          </p:nvSpPr>
          <p:spPr>
            <a:xfrm>
              <a:off x="846000" y="6413085"/>
              <a:ext cx="7452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570333" y="6219701"/>
              <a:ext cx="8003334" cy="38555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150000"/>
                </a:lnSpc>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世代の男性社員は、希望と現実の乖離の中で、葛藤している。</a:t>
              </a:r>
            </a:p>
          </p:txBody>
        </p:sp>
      </p:grpSp>
      <p:sp>
        <p:nvSpPr>
          <p:cNvPr id="11" name="二等辺三角形 10"/>
          <p:cNvSpPr/>
          <p:nvPr/>
        </p:nvSpPr>
        <p:spPr>
          <a:xfrm flipV="1">
            <a:off x="1713941" y="5680872"/>
            <a:ext cx="5716118" cy="325853"/>
          </a:xfrm>
          <a:prstGeom prst="triangle">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5" name="Rectangle 23"/>
          <p:cNvSpPr>
            <a:spLocks noChangeArrowheads="1"/>
          </p:cNvSpPr>
          <p:nvPr/>
        </p:nvSpPr>
        <p:spPr bwMode="auto">
          <a:xfrm>
            <a:off x="4600841" y="1181712"/>
            <a:ext cx="4341311" cy="4222414"/>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13" name="角丸四角形 12"/>
          <p:cNvSpPr/>
          <p:nvPr/>
        </p:nvSpPr>
        <p:spPr>
          <a:xfrm>
            <a:off x="4742669" y="969038"/>
            <a:ext cx="1009962" cy="434484"/>
          </a:xfrm>
          <a:prstGeom prst="roundRect">
            <a:avLst>
              <a:gd name="adj" fmla="val 10494"/>
            </a:avLst>
          </a:prstGeom>
          <a:solidFill>
            <a:srgbClr val="FF6600"/>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現状②</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742669" y="5068650"/>
            <a:ext cx="4057650" cy="2005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出所：厚生労働省</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(2015)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仕事と家庭の両立に関する実態把握のための調査 </a:t>
            </a:r>
          </a:p>
        </p:txBody>
      </p:sp>
      <p:graphicFrame>
        <p:nvGraphicFramePr>
          <p:cNvPr id="16" name="グラフ 15"/>
          <p:cNvGraphicFramePr>
            <a:graphicFrameLocks/>
          </p:cNvGraphicFramePr>
          <p:nvPr>
            <p:extLst>
              <p:ext uri="{D42A27DB-BD31-4B8C-83A1-F6EECF244321}">
                <p14:modId xmlns:p14="http://schemas.microsoft.com/office/powerpoint/2010/main" val="4278718081"/>
              </p:ext>
            </p:extLst>
          </p:nvPr>
        </p:nvGraphicFramePr>
        <p:xfrm>
          <a:off x="4742669" y="2322123"/>
          <a:ext cx="405765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18" name="グループ化 17"/>
          <p:cNvGrpSpPr/>
          <p:nvPr/>
        </p:nvGrpSpPr>
        <p:grpSpPr>
          <a:xfrm>
            <a:off x="5035166" y="3746387"/>
            <a:ext cx="714068" cy="587161"/>
            <a:chOff x="-2786899" y="1830491"/>
            <a:chExt cx="714068" cy="755633"/>
          </a:xfrm>
        </p:grpSpPr>
        <p:sp>
          <p:nvSpPr>
            <p:cNvPr id="19" name="テキスト ボックス 18"/>
            <p:cNvSpPr txBox="1"/>
            <p:nvPr/>
          </p:nvSpPr>
          <p:spPr>
            <a:xfrm>
              <a:off x="-2786899" y="2092891"/>
              <a:ext cx="582211" cy="230832"/>
            </a:xfrm>
            <a:prstGeom prst="rect">
              <a:avLst/>
            </a:prstGeom>
            <a:noFill/>
          </p:spPr>
          <p:txBody>
            <a:bodyPr wrap="none" rtlCol="0">
              <a:spAutoFit/>
            </a:bodyPr>
            <a:lstStyle/>
            <a:p>
              <a:r>
                <a:rPr kumimoji="1" lang="ja-JP" altLang="en-US" sz="900" dirty="0" smtClean="0">
                  <a:solidFill>
                    <a:srgbClr val="7F7F7F"/>
                  </a:solidFill>
                  <a:latin typeface="Meiryo UI" panose="020B0604030504040204" pitchFamily="50" charset="-128"/>
                  <a:ea typeface="Meiryo UI" panose="020B0604030504040204" pitchFamily="50" charset="-128"/>
                  <a:cs typeface="Meiryo UI" panose="020B0604030504040204" pitchFamily="50" charset="-128"/>
                </a:rPr>
                <a:t>制度あり</a:t>
              </a:r>
              <a:endParaRPr kumimoji="1" lang="ja-JP" altLang="en-US" sz="900" dirty="0">
                <a:solidFill>
                  <a:srgbClr val="7F7F7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左中かっこ 19"/>
            <p:cNvSpPr/>
            <p:nvPr/>
          </p:nvSpPr>
          <p:spPr>
            <a:xfrm>
              <a:off x="-2252078" y="1830491"/>
              <a:ext cx="179247" cy="755633"/>
            </a:xfrm>
            <a:prstGeom prst="leftBrace">
              <a:avLst/>
            </a:prstGeom>
            <a:ln w="9525">
              <a:solidFill>
                <a:srgbClr val="7F7F7F"/>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latin typeface="Meriyo"/>
              </a:endParaRPr>
            </a:p>
          </p:txBody>
        </p:sp>
      </p:grpSp>
      <p:grpSp>
        <p:nvGrpSpPr>
          <p:cNvPr id="21" name="グループ化 20"/>
          <p:cNvGrpSpPr/>
          <p:nvPr/>
        </p:nvGrpSpPr>
        <p:grpSpPr>
          <a:xfrm>
            <a:off x="5035166" y="4365427"/>
            <a:ext cx="714068" cy="587161"/>
            <a:chOff x="-2786899" y="1830491"/>
            <a:chExt cx="714068" cy="755633"/>
          </a:xfrm>
        </p:grpSpPr>
        <p:sp>
          <p:nvSpPr>
            <p:cNvPr id="22" name="テキスト ボックス 21"/>
            <p:cNvSpPr txBox="1"/>
            <p:nvPr/>
          </p:nvSpPr>
          <p:spPr>
            <a:xfrm>
              <a:off x="-2786899" y="2092891"/>
              <a:ext cx="598241" cy="297064"/>
            </a:xfrm>
            <a:prstGeom prst="rect">
              <a:avLst/>
            </a:prstGeom>
            <a:noFill/>
          </p:spPr>
          <p:txBody>
            <a:bodyPr wrap="none" rtlCol="0">
              <a:spAutoFit/>
            </a:bodyPr>
            <a:lstStyle/>
            <a:p>
              <a:r>
                <a:rPr kumimoji="1" lang="ja-JP" altLang="en-US" sz="900" dirty="0" smtClean="0">
                  <a:solidFill>
                    <a:srgbClr val="7F7F7F"/>
                  </a:solidFill>
                  <a:latin typeface="Meiryo UI" panose="020B0604030504040204" pitchFamily="50" charset="-128"/>
                  <a:ea typeface="Meiryo UI" panose="020B0604030504040204" pitchFamily="50" charset="-128"/>
                  <a:cs typeface="Meiryo UI" panose="020B0604030504040204" pitchFamily="50" charset="-128"/>
                </a:rPr>
                <a:t>制度なし</a:t>
              </a:r>
              <a:endParaRPr kumimoji="1" lang="ja-JP" altLang="en-US" sz="900" dirty="0">
                <a:solidFill>
                  <a:srgbClr val="7F7F7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左中かっこ 22"/>
            <p:cNvSpPr/>
            <p:nvPr/>
          </p:nvSpPr>
          <p:spPr>
            <a:xfrm>
              <a:off x="-2252078" y="1830491"/>
              <a:ext cx="179247" cy="755633"/>
            </a:xfrm>
            <a:prstGeom prst="leftBrace">
              <a:avLst/>
            </a:prstGeom>
            <a:ln w="9525">
              <a:solidFill>
                <a:srgbClr val="7F7F7F"/>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latin typeface="Meriyo"/>
              </a:endParaRPr>
            </a:p>
          </p:txBody>
        </p:sp>
      </p:grpSp>
      <p:sp>
        <p:nvSpPr>
          <p:cNvPr id="25" name="正方形/長方形 24"/>
          <p:cNvSpPr/>
          <p:nvPr/>
        </p:nvSpPr>
        <p:spPr>
          <a:xfrm>
            <a:off x="4600841" y="1516463"/>
            <a:ext cx="4341311" cy="72366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160"/>
              </a:lnSpc>
              <a:spcBef>
                <a:spcPts val="300"/>
              </a:spcBef>
              <a:spcAft>
                <a:spcPts val="300"/>
              </a:spcAft>
            </a:pP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育児休業の取得を希望しているが、</a:t>
            </a:r>
            <a:endParaRPr lang="en-US" altLang="ja-JP"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160"/>
              </a:lnSpc>
              <a:spcBef>
                <a:spcPts val="300"/>
              </a:spcBef>
              <a:spcAft>
                <a:spcPts val="300"/>
              </a:spcAft>
            </a:pP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取得できない男性正社員が約</a:t>
            </a:r>
            <a:r>
              <a:rPr lang="en-US" altLang="ja-JP"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138721" y="2952696"/>
            <a:ext cx="456666" cy="341318"/>
          </a:xfrm>
          <a:prstGeom prst="rect">
            <a:avLst/>
          </a:prstGeom>
          <a:noFill/>
          <a:ln w="19050">
            <a:solidFill>
              <a:srgbClr val="0000FF"/>
            </a:solidFill>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7" name="正方形/長方形 26"/>
          <p:cNvSpPr/>
          <p:nvPr/>
        </p:nvSpPr>
        <p:spPr>
          <a:xfrm>
            <a:off x="6519203" y="2952696"/>
            <a:ext cx="634927" cy="341318"/>
          </a:xfrm>
          <a:prstGeom prst="rect">
            <a:avLst/>
          </a:prstGeom>
          <a:noFill/>
          <a:ln w="19050">
            <a:solidFill>
              <a:srgbClr val="0000FF"/>
            </a:solidFill>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7" name="Rectangle 23"/>
          <p:cNvSpPr>
            <a:spLocks noChangeArrowheads="1"/>
          </p:cNvSpPr>
          <p:nvPr/>
        </p:nvSpPr>
        <p:spPr bwMode="auto">
          <a:xfrm>
            <a:off x="152707" y="1181712"/>
            <a:ext cx="4341311" cy="4222414"/>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12" name="角丸四角形 11"/>
          <p:cNvSpPr/>
          <p:nvPr/>
        </p:nvSpPr>
        <p:spPr>
          <a:xfrm>
            <a:off x="294536" y="969038"/>
            <a:ext cx="1009962" cy="434484"/>
          </a:xfrm>
          <a:prstGeom prst="roundRect">
            <a:avLst>
              <a:gd name="adj" fmla="val 10494"/>
            </a:avLst>
          </a:prstGeom>
          <a:solidFill>
            <a:srgbClr val="FF6600"/>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94536" y="5068649"/>
            <a:ext cx="4057650" cy="2005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出所：厚生労働省</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2017)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年度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雇用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均等基本調査</a:t>
            </a:r>
          </a:p>
        </p:txBody>
      </p:sp>
      <p:sp>
        <p:nvSpPr>
          <p:cNvPr id="24" name="正方形/長方形 23"/>
          <p:cNvSpPr/>
          <p:nvPr/>
        </p:nvSpPr>
        <p:spPr>
          <a:xfrm>
            <a:off x="152707" y="1516463"/>
            <a:ext cx="4341311" cy="72366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0" rIns="0" rtlCol="0" anchor="ctr" anchorCtr="0"/>
          <a:lstStyle/>
          <a:p>
            <a:pPr algn="ctr">
              <a:lnSpc>
                <a:spcPts val="2160"/>
              </a:lnSpc>
              <a:spcBef>
                <a:spcPts val="300"/>
              </a:spcBef>
              <a:spcAft>
                <a:spcPts val="300"/>
              </a:spcAft>
            </a:pPr>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男性の育児休業取得率</a:t>
            </a: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台を</a:t>
            </a:r>
            <a:r>
              <a:rPr lang="ja-JP" altLang="en-US"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推移</a:t>
            </a:r>
            <a:endParaRPr lang="en-US" altLang="ja-JP" sz="1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160"/>
              </a:lnSpc>
              <a:spcBef>
                <a:spcPts val="300"/>
              </a:spcBef>
              <a:spcAft>
                <a:spcPts val="300"/>
              </a:spcAft>
            </a:pP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は、取得率</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が国の目標</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グラフ 28"/>
          <p:cNvGraphicFramePr>
            <a:graphicFrameLocks/>
          </p:cNvGraphicFramePr>
          <p:nvPr>
            <p:extLst>
              <p:ext uri="{D42A27DB-BD31-4B8C-83A1-F6EECF244321}">
                <p14:modId xmlns:p14="http://schemas.microsoft.com/office/powerpoint/2010/main" val="3612193230"/>
              </p:ext>
            </p:extLst>
          </p:nvPr>
        </p:nvGraphicFramePr>
        <p:xfrm>
          <a:off x="294537" y="2322123"/>
          <a:ext cx="405765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8" name="正方形/長方形 27"/>
          <p:cNvSpPr/>
          <p:nvPr/>
        </p:nvSpPr>
        <p:spPr>
          <a:xfrm>
            <a:off x="694180" y="4149597"/>
            <a:ext cx="3528000" cy="414000"/>
          </a:xfrm>
          <a:prstGeom prst="rect">
            <a:avLst/>
          </a:prstGeom>
          <a:noFill/>
          <a:ln w="19050">
            <a:solidFill>
              <a:srgbClr val="0000FF"/>
            </a:solidFill>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160719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3"/>
          <p:cNvSpPr>
            <a:spLocks noChangeArrowheads="1"/>
          </p:cNvSpPr>
          <p:nvPr/>
        </p:nvSpPr>
        <p:spPr bwMode="auto">
          <a:xfrm>
            <a:off x="4644008" y="996498"/>
            <a:ext cx="4347140" cy="2299489"/>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5" name="Rectangle 23"/>
          <p:cNvSpPr>
            <a:spLocks noChangeArrowheads="1"/>
          </p:cNvSpPr>
          <p:nvPr/>
        </p:nvSpPr>
        <p:spPr bwMode="auto">
          <a:xfrm>
            <a:off x="152853" y="996498"/>
            <a:ext cx="4347140" cy="2299489"/>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11" name="二等辺三角形 10"/>
          <p:cNvSpPr/>
          <p:nvPr/>
        </p:nvSpPr>
        <p:spPr>
          <a:xfrm flipV="1">
            <a:off x="1709576" y="5096920"/>
            <a:ext cx="5716118" cy="325853"/>
          </a:xfrm>
          <a:prstGeom prst="triangle">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5" name="正方形/長方形 24"/>
          <p:cNvSpPr/>
          <p:nvPr/>
        </p:nvSpPr>
        <p:spPr>
          <a:xfrm>
            <a:off x="4716016" y="1179184"/>
            <a:ext cx="4176463" cy="1028842"/>
          </a:xfrm>
          <a:prstGeom prst="rect">
            <a:avLst/>
          </a:prstGeom>
          <a:solidFill>
            <a:schemeClr val="bg1"/>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en-US" altLang="ja-JP" sz="17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7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歳半以下の乳幼児を持つ父親の</a:t>
            </a:r>
            <a:r>
              <a:rPr lang="en-US" altLang="ja-JP" sz="17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7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％が有給休暇を取得。</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※2</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kumimoji="1"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ただし、ほとんどが</a:t>
            </a:r>
            <a:r>
              <a:rPr kumimoji="1"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週間以内の取得</a:t>
            </a:r>
            <a:endParaRPr kumimoji="1"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273651" y="6295983"/>
            <a:ext cx="4701246" cy="36987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参照：</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１　</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27</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仕事</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と家庭の両立に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関する実態</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把握のための調査 労働者調査 結果の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概要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参照：</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27</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t>ﾌｧｻﾞｰﾘﾝｸﾞ</a:t>
            </a:r>
            <a:r>
              <a:rPr lang="ja-JP" altLang="en-US" sz="800" dirty="0"/>
              <a:t>・ｼﾞｬﾊﾟﾝ隠れ育休</a:t>
            </a:r>
            <a:r>
              <a:rPr lang="ja-JP" altLang="en-US" sz="800" dirty="0" smtClean="0"/>
              <a:t>調査</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結果の概要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52852" y="3627481"/>
            <a:ext cx="4341311" cy="1382316"/>
          </a:xfrm>
          <a:prstGeom prst="rect">
            <a:avLst/>
          </a:prstGeom>
          <a:solidFill>
            <a:schemeClr val="bg1"/>
          </a:solidFill>
          <a:ln w="12700">
            <a:solidFill>
              <a:srgbClr val="0000FF"/>
            </a:solidFill>
            <a:prstDash val="solid"/>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200000"/>
              </a:lnSpc>
              <a:spcBef>
                <a:spcPts val="300"/>
              </a:spcBef>
              <a:spcAft>
                <a:spcPts val="300"/>
              </a:spcAft>
            </a:pPr>
            <a:r>
              <a:rPr lang="ja-JP" altLang="en-US" sz="14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育児休業を取得しなかった理由（男性）</a:t>
            </a:r>
            <a:r>
              <a:rPr lang="en-US" altLang="ja-JP" sz="8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※1</a:t>
            </a:r>
          </a:p>
          <a:p>
            <a:pPr>
              <a:lnSpc>
                <a:spcPts val="1440"/>
              </a:lnSpc>
              <a:spcBef>
                <a:spcPts val="300"/>
              </a:spcBef>
              <a:spcAft>
                <a:spcPts val="300"/>
              </a:spcAft>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職場が育児休業制度を取得しづらい雰囲気だったから</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26.6</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spcBef>
                <a:spcPts val="300"/>
              </a:spcBef>
              <a:spcAft>
                <a:spcPts val="300"/>
              </a:spcAft>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「残業が多い等、業務が繁忙であったため」</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21.2</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spcBef>
                <a:spcPts val="300"/>
              </a:spcBef>
              <a:spcAft>
                <a:spcPts val="300"/>
              </a:spcAft>
            </a:pP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4647328" y="3627481"/>
            <a:ext cx="4341311" cy="1382316"/>
          </a:xfrm>
          <a:prstGeom prst="rect">
            <a:avLst/>
          </a:prstGeom>
          <a:solidFill>
            <a:schemeClr val="bg1"/>
          </a:solidFill>
          <a:ln w="12700">
            <a:solidFill>
              <a:srgbClr val="0000FF"/>
            </a:solidFill>
            <a:prstDash val="solid"/>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200000"/>
              </a:lnSpc>
              <a:spcBef>
                <a:spcPts val="300"/>
              </a:spcBef>
              <a:spcAft>
                <a:spcPts val="300"/>
              </a:spcAft>
            </a:pPr>
            <a:r>
              <a:rPr lang="ja-JP" altLang="en-US" sz="14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育児休業取得の際に、最も利用しやすい条件 </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a:t>
            </a:r>
            <a:endParaRPr lang="en-US" altLang="ja-JP"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spcBef>
                <a:spcPts val="300"/>
              </a:spcBef>
              <a:spcAft>
                <a:spcPts val="300"/>
              </a:spcAft>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上司からの声掛け等</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29.3</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spcBef>
                <a:spcPts val="300"/>
              </a:spcBef>
              <a:spcAft>
                <a:spcPts val="30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「人事部（会社）からの声掛け等</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14.6</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spcBef>
                <a:spcPts val="300"/>
              </a:spcBef>
              <a:spcAft>
                <a:spcPts val="30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「日本男性全員が父親時間として取得することになっている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306000" y="5602577"/>
            <a:ext cx="8532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846000" y="5949280"/>
            <a:ext cx="7452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0" y="5618135"/>
            <a:ext cx="9143999" cy="70464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父親の多くは、周囲からの働きかけや決まり事に後押しされる傾向があると推測されるため、</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400"/>
              </a:lnSpc>
              <a:spcBef>
                <a:spcPts val="300"/>
              </a:spcBef>
              <a:spcAft>
                <a:spcPts val="3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男性の育児休業取得率向上のためには、上司や会社からの働きかけが必要！</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716016" y="2308171"/>
            <a:ext cx="4176463" cy="885182"/>
          </a:xfrm>
          <a:prstGeom prst="rect">
            <a:avLst/>
          </a:prstGeom>
          <a:solidFill>
            <a:schemeClr val="bg1"/>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ja-JP" altLang="en-US" sz="18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休暇</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を取得しなかった父親の</a:t>
            </a:r>
            <a:r>
              <a:rPr lang="en-US" altLang="ja-JP"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62.7</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8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en-US" altLang="ja-JP" sz="18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週間から</a:t>
            </a:r>
            <a:r>
              <a:rPr lang="en-US" altLang="ja-JP"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か月の休暇の取得を</a:t>
            </a:r>
            <a:r>
              <a:rPr lang="ja-JP" altLang="en-US" sz="18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希望</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a:t>
            </a:r>
            <a:endParaRPr lang="ja-JP" altLang="en-US" sz="10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7524325" y="2977552"/>
            <a:ext cx="1368154" cy="17899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7524325" y="1992986"/>
            <a:ext cx="1368154" cy="17899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68601" y="3397456"/>
            <a:ext cx="1516533" cy="369386"/>
          </a:xfrm>
          <a:prstGeom prst="roundRect">
            <a:avLst>
              <a:gd name="adj" fmla="val 10494"/>
            </a:avLst>
          </a:prstGeom>
          <a:solidFill>
            <a:srgbClr val="0000FF"/>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父親たちの</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声①</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4567635" y="3397456"/>
            <a:ext cx="1516533" cy="369386"/>
          </a:xfrm>
          <a:prstGeom prst="roundRect">
            <a:avLst>
              <a:gd name="adj" fmla="val 10494"/>
            </a:avLst>
          </a:prstGeom>
          <a:solidFill>
            <a:srgbClr val="0000FF"/>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父親たちの</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声②</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スライド番号プレースホルダー 1"/>
          <p:cNvSpPr txBox="1">
            <a:spLocks/>
          </p:cNvSpPr>
          <p:nvPr/>
        </p:nvSpPr>
        <p:spPr>
          <a:xfrm>
            <a:off x="6771494" y="6594471"/>
            <a:ext cx="2311400" cy="184092"/>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smtClean="0">
                <a:ln>
                  <a:noFill/>
                </a:ln>
                <a:solidFill>
                  <a:srgbClr val="FF6600"/>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endParaRPr kumimoji="1" lang="en-US" altLang="ja-JP" sz="1600" b="0" i="0" u="none" strike="noStrike" kern="1200" cap="none" spc="0" normalizeH="0" baseline="0" noProof="0" dirty="0">
              <a:ln>
                <a:noFill/>
              </a:ln>
              <a:solidFill>
                <a:srgbClr val="FF66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294536" y="693098"/>
            <a:ext cx="1009962" cy="434484"/>
          </a:xfrm>
          <a:prstGeom prst="roundRect">
            <a:avLst>
              <a:gd name="adj" fmla="val 10494"/>
            </a:avLst>
          </a:prstGeom>
          <a:solidFill>
            <a:srgbClr val="FF6600"/>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現状③</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4716016" y="693098"/>
            <a:ext cx="1009962" cy="434484"/>
          </a:xfrm>
          <a:prstGeom prst="roundRect">
            <a:avLst>
              <a:gd name="adj" fmla="val 10494"/>
            </a:avLst>
          </a:prstGeom>
          <a:solidFill>
            <a:srgbClr val="FF6600"/>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現状④</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smtClean="0">
                <a:solidFill>
                  <a:schemeClr val="bg1"/>
                </a:solidFill>
                <a:latin typeface="メイリオ"/>
                <a:ea typeface="メイリオ"/>
                <a:cs typeface="メイリオ"/>
              </a:rPr>
              <a:t>5.</a:t>
            </a:r>
            <a:r>
              <a:rPr kumimoji="0" lang="ja-JP" altLang="en-US" sz="1800" b="1" dirty="0">
                <a:solidFill>
                  <a:schemeClr val="bg1"/>
                </a:solidFill>
                <a:latin typeface="メイリオ"/>
                <a:ea typeface="メイリオ"/>
                <a:cs typeface="メイリオ"/>
              </a:rPr>
              <a:t>男性の育児休業取得に対する理想と現実</a:t>
            </a:r>
            <a:endParaRPr kumimoji="0" lang="en-US" altLang="ja-JP" sz="1600" b="1" dirty="0">
              <a:solidFill>
                <a:schemeClr val="bg1"/>
              </a:solidFill>
              <a:latin typeface="メイリオ"/>
              <a:ea typeface="メイリオ"/>
              <a:cs typeface="メイリオ"/>
            </a:endParaRPr>
          </a:p>
        </p:txBody>
      </p:sp>
      <p:sp>
        <p:nvSpPr>
          <p:cNvPr id="39" name="角丸四角形 38"/>
          <p:cNvSpPr/>
          <p:nvPr/>
        </p:nvSpPr>
        <p:spPr>
          <a:xfrm>
            <a:off x="551752" y="2564904"/>
            <a:ext cx="3888432" cy="363611"/>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solidFill>
                <a:srgbClr val="FF6600"/>
              </a:solidFill>
            </a:endParaRPr>
          </a:p>
        </p:txBody>
      </p:sp>
      <p:sp>
        <p:nvSpPr>
          <p:cNvPr id="35" name="正方形/長方形 34"/>
          <p:cNvSpPr/>
          <p:nvPr/>
        </p:nvSpPr>
        <p:spPr>
          <a:xfrm>
            <a:off x="51825" y="925049"/>
            <a:ext cx="4565351" cy="72366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160"/>
              </a:lnSpc>
              <a:spcBef>
                <a:spcPts val="300"/>
              </a:spcBef>
              <a:spcAft>
                <a:spcPts val="300"/>
              </a:spcAft>
            </a:pP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出産・育児のために有給休暇等を利用する父親も多い</a:t>
            </a:r>
            <a:endPar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6" name="グラフ 35"/>
          <p:cNvGraphicFramePr>
            <a:graphicFrameLocks/>
          </p:cNvGraphicFramePr>
          <p:nvPr>
            <p:extLst>
              <p:ext uri="{D42A27DB-BD31-4B8C-83A1-F6EECF244321}">
                <p14:modId xmlns:p14="http://schemas.microsoft.com/office/powerpoint/2010/main" val="914699106"/>
              </p:ext>
            </p:extLst>
          </p:nvPr>
        </p:nvGraphicFramePr>
        <p:xfrm>
          <a:off x="347308" y="1399682"/>
          <a:ext cx="4092875" cy="18179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807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49704" y="1779488"/>
            <a:ext cx="8372538" cy="1936850"/>
            <a:chOff x="449704" y="1779488"/>
            <a:chExt cx="8372538" cy="1936850"/>
          </a:xfrm>
        </p:grpSpPr>
        <p:sp>
          <p:nvSpPr>
            <p:cNvPr id="4" name="正方形/長方形 3"/>
            <p:cNvSpPr/>
            <p:nvPr/>
          </p:nvSpPr>
          <p:spPr>
            <a:xfrm>
              <a:off x="449704" y="1779488"/>
              <a:ext cx="8244593" cy="1936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pic>
          <p:nvPicPr>
            <p:cNvPr id="5" name="図 4" descr="cdca16a30794f6e4c8f48eec1adba418-1024x819.jpg"/>
            <p:cNvPicPr>
              <a:picLocks noChangeAspect="1"/>
            </p:cNvPicPr>
            <p:nvPr/>
          </p:nvPicPr>
          <p:blipFill>
            <a:blip r:embed="rId2" cstate="print"/>
            <a:srcRect/>
            <a:stretch>
              <a:fillRect/>
            </a:stretch>
          </p:blipFill>
          <p:spPr bwMode="auto">
            <a:xfrm>
              <a:off x="683568" y="1979907"/>
              <a:ext cx="1514839" cy="1536013"/>
            </a:xfrm>
            <a:prstGeom prst="rect">
              <a:avLst/>
            </a:prstGeom>
            <a:ln>
              <a:noFill/>
            </a:ln>
            <a:effectLst>
              <a:softEdge rad="112500"/>
            </a:effectLst>
          </p:spPr>
        </p:pic>
        <p:sp>
          <p:nvSpPr>
            <p:cNvPr id="6" name="正方形/長方形 57"/>
            <p:cNvSpPr>
              <a:spLocks noChangeArrowheads="1"/>
            </p:cNvSpPr>
            <p:nvPr/>
          </p:nvSpPr>
          <p:spPr bwMode="auto">
            <a:xfrm>
              <a:off x="2374643" y="2480148"/>
              <a:ext cx="644759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kumimoji="0" lang="en-US" altLang="ja-JP" sz="2400" dirty="0">
                  <a:latin typeface="Meiryo UI" panose="020B0604030504040204" pitchFamily="50" charset="-128"/>
                  <a:ea typeface="Meiryo UI" panose="020B0604030504040204" pitchFamily="50" charset="-128"/>
                  <a:cs typeface="Meiryo UI" panose="020B0604030504040204" pitchFamily="50" charset="-128"/>
                </a:rPr>
                <a:t>6</a:t>
              </a:r>
              <a:r>
                <a:rPr kumimoji="0"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200" dirty="0" smtClean="0">
                  <a:latin typeface="Meiryo UI" panose="020B0604030504040204" pitchFamily="50" charset="-128"/>
                  <a:ea typeface="Meiryo UI" panose="020B0604030504040204" pitchFamily="50" charset="-128"/>
                  <a:cs typeface="Meiryo UI" panose="020B0604030504040204" pitchFamily="50" charset="-128"/>
                </a:rPr>
                <a:t>従業員の育児休業を取得しやすくする必要性とは？</a:t>
              </a:r>
              <a:endParaRPr kumimoji="0" lang="en-US" altLang="ja-JP" sz="2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1"/>
          <p:cNvSpPr txBox="1">
            <a:spLocks/>
          </p:cNvSpPr>
          <p:nvPr/>
        </p:nvSpPr>
        <p:spPr>
          <a:xfrm>
            <a:off x="6771494" y="6594471"/>
            <a:ext cx="2311400" cy="184092"/>
          </a:xfrm>
          <a:prstGeom prst="rect">
            <a:avLst/>
          </a:prstGeom>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smtClean="0">
                <a:ln>
                  <a:noFill/>
                </a:ln>
                <a:solidFill>
                  <a:srgbClr val="FF6600"/>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endParaRPr kumimoji="1" lang="en-US" altLang="ja-JP" sz="1600" b="0" i="0" u="none" strike="noStrike" kern="1200" cap="none" spc="0" normalizeH="0" baseline="0" noProof="0" dirty="0">
              <a:ln>
                <a:noFill/>
              </a:ln>
              <a:solidFill>
                <a:srgbClr val="FF66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7876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6</a:t>
            </a:r>
            <a:r>
              <a:rPr kumimoji="0" lang="en-US" altLang="ja-JP" sz="1800" b="1" dirty="0" smtClean="0">
                <a:solidFill>
                  <a:schemeClr val="bg1"/>
                </a:solidFill>
                <a:latin typeface="メイリオ"/>
                <a:ea typeface="メイリオ"/>
                <a:cs typeface="メイリオ"/>
              </a:rPr>
              <a:t>-1.</a:t>
            </a: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従業員の育児</a:t>
            </a: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休業を</a:t>
            </a: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取得しやすくする</a:t>
            </a: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必要性とは</a:t>
            </a: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800" b="1" dirty="0">
              <a:solidFill>
                <a:schemeClr val="bg1"/>
              </a:solidFill>
              <a:latin typeface="メイリオ"/>
              <a:ea typeface="メイリオ"/>
              <a:cs typeface="メイリオ"/>
            </a:endParaRPr>
          </a:p>
        </p:txBody>
      </p:sp>
      <p:sp>
        <p:nvSpPr>
          <p:cNvPr id="38" name="スライド番号プレースホルダー 37"/>
          <p:cNvSpPr>
            <a:spLocks noGrp="1"/>
          </p:cNvSpPr>
          <p:nvPr>
            <p:ph type="sldNum" sz="quarter" idx="4"/>
          </p:nvPr>
        </p:nvSpPr>
        <p:spPr>
          <a:xfrm>
            <a:off x="6660232" y="6499441"/>
            <a:ext cx="2311400" cy="184092"/>
          </a:xfrm>
        </p:spPr>
        <p:txBody>
          <a:bodyPr/>
          <a:lstStyle/>
          <a:p>
            <a:pPr>
              <a:defRPr/>
            </a:pPr>
            <a:r>
              <a:rPr lang="en-US" altLang="ja-JP" dirty="0" smtClean="0">
                <a:solidFill>
                  <a:srgbClr val="FF6600"/>
                </a:solidFill>
              </a:rPr>
              <a:t>18</a:t>
            </a:r>
            <a:endParaRPr lang="en-US" altLang="ja-JP" dirty="0">
              <a:solidFill>
                <a:srgbClr val="FF6600"/>
              </a:solidFill>
            </a:endParaRPr>
          </a:p>
        </p:txBody>
      </p:sp>
      <p:sp>
        <p:nvSpPr>
          <p:cNvPr id="41" name="正方形/長方形 40"/>
          <p:cNvSpPr/>
          <p:nvPr/>
        </p:nvSpPr>
        <p:spPr>
          <a:xfrm>
            <a:off x="251520" y="1246334"/>
            <a:ext cx="8486526" cy="52070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感情的</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な部分</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自分</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自身は子どももいるが育休は取らずにやってこれた。特に男性の育休取得の必要はないだろう。</a:t>
            </a: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妻</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が家にいるなら子どもを見れるのだから、わざわざ夫が育休取得の必要はないだろう。</a:t>
            </a: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生まれた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ばかりの子どもには母親が必要であって、父親は役に立たないから育休取得の必要はないだろう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父親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の家族への責任は稼ぐことで果たせば十分で、父親が育児のために育休取得の必要はないだろう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休んだ</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分だけキャリアは積めず、成長できない。そこまでして父親が育休取得の必要はないだろう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感情的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に許せないので自分の部下が育休取得の必要はないだろう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nSpc>
                <a:spcPct val="150000"/>
              </a:lnSpc>
              <a:buFont typeface="Wingdings" panose="05000000000000000000" pitchFamily="2" charset="2"/>
              <a:buChar char="Ø"/>
            </a:pP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マネジメント的な部分</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大切</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な基幹職を担っている男性が一定期間抜けるのは正直迷惑だ。育休取得はやめてほしい。</a:t>
            </a: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を産む女性ならまだしも、産まない男性が育休取得するのに職場が迷惑をこうむるのはごめんだ。</a:t>
            </a: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不足でたくさんの仕事を休まず遂行している男性が育休で抜けたら職場はすぐに機能不全だ。</a:t>
            </a: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なら職場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に迷惑をかけないよう本人が全て調整すべきだろう。</a:t>
            </a: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人員補充ができる大企業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ならともかく、中小企業で男性の育休取得なんてリアリティが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ない。</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0100" lvl="1" indent="-342900">
              <a:lnSpc>
                <a:spcPct val="150000"/>
              </a:lnSpc>
              <a:buFont typeface="+mj-ea"/>
              <a:buAutoNum type="circleNumDbPlain"/>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の育休なんて前例がないので無理だ</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239871" y="685734"/>
            <a:ext cx="8578308" cy="42244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150000"/>
              </a:lnSpc>
            </a:pPr>
            <a:r>
              <a:rPr lang="ja-JP" altLang="en-US" sz="20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育児</a:t>
            </a:r>
            <a:r>
              <a:rPr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休業に関して、以下のように思っていませんか？</a:t>
            </a:r>
            <a:endParaRPr lang="en-US" altLang="ja-JP" sz="20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9373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3"/>
          <p:cNvSpPr>
            <a:spLocks noChangeArrowheads="1"/>
          </p:cNvSpPr>
          <p:nvPr/>
        </p:nvSpPr>
        <p:spPr bwMode="auto">
          <a:xfrm>
            <a:off x="134259" y="840401"/>
            <a:ext cx="8835787" cy="728936"/>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38" name="スライド番号プレースホルダー 37"/>
          <p:cNvSpPr>
            <a:spLocks noGrp="1"/>
          </p:cNvSpPr>
          <p:nvPr>
            <p:ph type="sldNum" sz="quarter" idx="4"/>
          </p:nvPr>
        </p:nvSpPr>
        <p:spPr>
          <a:xfrm>
            <a:off x="6658646" y="6644818"/>
            <a:ext cx="2311400" cy="184092"/>
          </a:xfrm>
        </p:spPr>
        <p:txBody>
          <a:bodyPr/>
          <a:lstStyle/>
          <a:p>
            <a:pPr>
              <a:defRPr/>
            </a:pPr>
            <a:r>
              <a:rPr lang="en-US" altLang="ja-JP" dirty="0" smtClean="0">
                <a:solidFill>
                  <a:srgbClr val="FF6600"/>
                </a:solidFill>
              </a:rPr>
              <a:t>19</a:t>
            </a:r>
            <a:endParaRPr lang="en-US" altLang="ja-JP" dirty="0">
              <a:solidFill>
                <a:srgbClr val="FF6600"/>
              </a:solidFill>
            </a:endParaRPr>
          </a:p>
        </p:txBody>
      </p:sp>
      <p:sp>
        <p:nvSpPr>
          <p:cNvPr id="3"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6</a:t>
            </a:r>
            <a:r>
              <a:rPr kumimoji="0" lang="en-US" altLang="ja-JP" sz="1800" b="1" dirty="0" smtClean="0">
                <a:solidFill>
                  <a:schemeClr val="bg1"/>
                </a:solidFill>
                <a:latin typeface="メイリオ"/>
                <a:ea typeface="メイリオ"/>
                <a:cs typeface="メイリオ"/>
              </a:rPr>
              <a:t>-2.</a:t>
            </a: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従業員の育児</a:t>
            </a: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休業を取得しやすくする必要性とは？</a:t>
            </a:r>
            <a:endParaRPr kumimoji="0" lang="en-US" altLang="ja-JP" sz="1800" b="1" dirty="0">
              <a:solidFill>
                <a:schemeClr val="bg1"/>
              </a:solidFill>
              <a:latin typeface="メイリオ"/>
              <a:ea typeface="メイリオ"/>
              <a:cs typeface="メイリオ"/>
            </a:endParaRPr>
          </a:p>
        </p:txBody>
      </p:sp>
      <p:sp>
        <p:nvSpPr>
          <p:cNvPr id="5" name="正方形/長方形 4"/>
          <p:cNvSpPr/>
          <p:nvPr/>
        </p:nvSpPr>
        <p:spPr>
          <a:xfrm>
            <a:off x="179191" y="6495300"/>
            <a:ext cx="8820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79191" y="6099379"/>
            <a:ext cx="9184350" cy="710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400"/>
              </a:lnSpc>
              <a:spcBef>
                <a:spcPts val="300"/>
              </a:spcBef>
              <a:spcAft>
                <a:spcPts val="300"/>
              </a:spcAft>
            </a:pPr>
            <a:r>
              <a:rPr lang="ja-JP" altLang="en-US" sz="16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部下が仕事と育児の両立や妻</a:t>
            </a:r>
            <a:r>
              <a:rPr lang="ja-JP" altLang="en-US" sz="16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サポートをできる</a:t>
            </a:r>
            <a:r>
              <a:rPr lang="ja-JP" altLang="en-US" sz="16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よう、上司</a:t>
            </a:r>
            <a:r>
              <a:rPr lang="ja-JP" altLang="en-US" sz="16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は体制づくり・チームの強化が必要</a:t>
            </a:r>
            <a:r>
              <a:rPr lang="ja-JP" altLang="en-US" sz="16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である！</a:t>
            </a:r>
          </a:p>
        </p:txBody>
      </p:sp>
      <p:sp>
        <p:nvSpPr>
          <p:cNvPr id="20" name="Rectangle 23"/>
          <p:cNvSpPr>
            <a:spLocks noChangeArrowheads="1"/>
          </p:cNvSpPr>
          <p:nvPr/>
        </p:nvSpPr>
        <p:spPr bwMode="auto">
          <a:xfrm>
            <a:off x="152852" y="1757146"/>
            <a:ext cx="8835787" cy="2455054"/>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23" name="角丸四角形 22"/>
          <p:cNvSpPr/>
          <p:nvPr/>
        </p:nvSpPr>
        <p:spPr>
          <a:xfrm>
            <a:off x="294679" y="1626364"/>
            <a:ext cx="3885823" cy="434484"/>
          </a:xfrm>
          <a:prstGeom prst="roundRect">
            <a:avLst>
              <a:gd name="adj" fmla="val 10494"/>
            </a:avLst>
          </a:prstGeom>
          <a:solidFill>
            <a:srgbClr val="FF6600"/>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夫の育児休業取得のメリット</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067945" y="4022031"/>
            <a:ext cx="4877276" cy="19016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 厚生労働科学研究</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 </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「妊産婦のメンタルヘルスの実態把握及び介入方法に関する研究」</a:t>
            </a:r>
          </a:p>
        </p:txBody>
      </p:sp>
      <p:sp>
        <p:nvSpPr>
          <p:cNvPr id="35" name="正方形/長方形 34"/>
          <p:cNvSpPr/>
          <p:nvPr/>
        </p:nvSpPr>
        <p:spPr>
          <a:xfrm>
            <a:off x="317129" y="2007903"/>
            <a:ext cx="4902941" cy="463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産後の妻の不安のピークは、産後</a:t>
            </a:r>
            <a:r>
              <a:rPr lang="en-US" altLang="ja-JP"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週間！</a:t>
            </a:r>
            <a:endParaRPr lang="en-US" altLang="ja-JP"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グラフ 10"/>
          <p:cNvGraphicFramePr>
            <a:graphicFrameLocks/>
          </p:cNvGraphicFramePr>
          <p:nvPr>
            <p:extLst>
              <p:ext uri="{D42A27DB-BD31-4B8C-83A1-F6EECF244321}">
                <p14:modId xmlns:p14="http://schemas.microsoft.com/office/powerpoint/2010/main" val="3352578783"/>
              </p:ext>
            </p:extLst>
          </p:nvPr>
        </p:nvGraphicFramePr>
        <p:xfrm>
          <a:off x="5326888" y="1840656"/>
          <a:ext cx="3591344" cy="2161325"/>
        </p:xfrm>
        <a:graphic>
          <a:graphicData uri="http://schemas.openxmlformats.org/drawingml/2006/chart">
            <c:chart xmlns:c="http://schemas.openxmlformats.org/drawingml/2006/chart" xmlns:r="http://schemas.openxmlformats.org/officeDocument/2006/relationships" r:id="rId3"/>
          </a:graphicData>
        </a:graphic>
      </p:graphicFrame>
      <p:sp>
        <p:nvSpPr>
          <p:cNvPr id="30" name="正方形/長方形 29"/>
          <p:cNvSpPr/>
          <p:nvPr/>
        </p:nvSpPr>
        <p:spPr>
          <a:xfrm>
            <a:off x="317130" y="2497259"/>
            <a:ext cx="4902941" cy="1504722"/>
          </a:xfrm>
          <a:prstGeom prst="rect">
            <a:avLst/>
          </a:prstGeom>
          <a:solidFill>
            <a:schemeClr val="bg1"/>
          </a:solidFill>
          <a:ln w="12700">
            <a:solidFill>
              <a:srgbClr val="0000FF"/>
            </a:solid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ja-JP" altLang="en-US" sz="16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妻</a:t>
            </a:r>
            <a:r>
              <a:rPr lang="ja-JP" altLang="en-US" sz="16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の退院・里帰り後に、夫のサポートが特に必要。</a:t>
            </a:r>
            <a:endParaRPr lang="en-US" altLang="ja-JP" sz="14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子出産（</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妻が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退院後の）</a:t>
            </a:r>
            <a:r>
              <a:rPr lang="ja-JP" altLang="en-US"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産後～</a:t>
            </a:r>
            <a:r>
              <a:rPr lang="en-US" altLang="ja-JP"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か月</a:t>
            </a:r>
            <a:endParaRPr lang="en-US" altLang="ja-JP"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子以降</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里帰りしていない場合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入院中は、第</a:t>
            </a:r>
            <a:r>
              <a:rPr lang="en-US" altLang="ja-JP"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子の育児も</a:t>
            </a:r>
            <a:endParaRPr lang="en-US" altLang="ja-JP"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里帰りの場合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里帰りから妻が戻ってきてから</a:t>
            </a:r>
            <a:endParaRPr lang="en-US" altLang="ja-JP" sz="14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r">
              <a:spcBef>
                <a:spcPts val="300"/>
              </a:spcBef>
              <a:spcAft>
                <a:spcPts val="300"/>
              </a:spcAft>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祖父母の協力が得られない人もいる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四角形吹き出し 13"/>
          <p:cNvSpPr/>
          <p:nvPr/>
        </p:nvSpPr>
        <p:spPr>
          <a:xfrm>
            <a:off x="7312303" y="2394022"/>
            <a:ext cx="1530656" cy="488641"/>
          </a:xfrm>
          <a:prstGeom prst="wedgeRectCallout">
            <a:avLst>
              <a:gd name="adj1" fmla="val -68036"/>
              <a:gd name="adj2" fmla="val 29520"/>
            </a:avLst>
          </a:prstGeom>
          <a:solidFill>
            <a:schemeClr val="bg1"/>
          </a:solidFill>
          <a:ln w="12700">
            <a:solidFill>
              <a:srgbClr val="0000FF"/>
            </a:solid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kumimoji="1" lang="ja-JP" altLang="en-US"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産後</a:t>
            </a:r>
            <a:r>
              <a:rPr kumimoji="1" lang="ja-JP" altLang="en-US" sz="1000" b="1" u="sng" dirty="0" err="1"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うつの</a:t>
            </a:r>
            <a:r>
              <a:rPr kumimoji="1" lang="ja-JP" altLang="en-US"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自己評価</a:t>
            </a:r>
            <a:r>
              <a:rPr lang="ja-JP" altLang="en-US"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産後</a:t>
            </a:r>
            <a:r>
              <a:rPr lang="en-US" altLang="ja-JP"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週間が最も高い！</a:t>
            </a:r>
            <a:endParaRPr kumimoji="1" lang="ja-JP" altLang="en-US" sz="1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316078" y="671224"/>
            <a:ext cx="3885823" cy="434484"/>
          </a:xfrm>
          <a:prstGeom prst="roundRect">
            <a:avLst>
              <a:gd name="adj" fmla="val 10494"/>
            </a:avLst>
          </a:prstGeom>
          <a:solidFill>
            <a:srgbClr val="FF6600"/>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夫の育児休業取得のメリット①</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251520" y="1093682"/>
            <a:ext cx="8795467" cy="463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育休から継続して子育てにかかわることができれば、それだけ深い関係を築くことができます。</a:t>
            </a:r>
            <a:endParaRPr lang="en-US" altLang="ja-JP"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23"/>
          <p:cNvSpPr>
            <a:spLocks noChangeArrowheads="1"/>
          </p:cNvSpPr>
          <p:nvPr/>
        </p:nvSpPr>
        <p:spPr bwMode="auto">
          <a:xfrm>
            <a:off x="143755" y="4385066"/>
            <a:ext cx="8835787" cy="1872320"/>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21" name="角丸四角形 20"/>
          <p:cNvSpPr/>
          <p:nvPr/>
        </p:nvSpPr>
        <p:spPr>
          <a:xfrm>
            <a:off x="287823" y="4278959"/>
            <a:ext cx="3885823" cy="434484"/>
          </a:xfrm>
          <a:prstGeom prst="roundRect">
            <a:avLst>
              <a:gd name="adj" fmla="val 10494"/>
            </a:avLst>
          </a:prstGeom>
          <a:solidFill>
            <a:srgbClr val="FF6600"/>
          </a:solidFill>
          <a:ln w="1905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夫の育児休業取得のメリット</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395536" y="4678519"/>
            <a:ext cx="2076032" cy="463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仕事に好影響！</a:t>
            </a:r>
            <a:endParaRPr lang="en-US" altLang="ja-JP" sz="20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287823" y="5232916"/>
            <a:ext cx="8795467" cy="113060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7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働きながら育児をすることで、限られた時間内で結果を出さなくてはいけなくなるため、より効率的</a:t>
            </a:r>
            <a:endParaRPr lang="en-US" altLang="ja-JP" sz="17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60"/>
              </a:lnSpc>
              <a:spcBef>
                <a:spcPts val="300"/>
              </a:spcBef>
              <a:spcAft>
                <a:spcPts val="300"/>
              </a:spcAft>
            </a:pPr>
            <a:r>
              <a:rPr lang="ja-JP" altLang="en-US" sz="17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な働き方へと見直すようになります。育児</a:t>
            </a:r>
            <a:r>
              <a:rPr lang="ja-JP" altLang="en-US" sz="17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は「あれをしながら、これをして。すると子どもが泣き出して・・・</a:t>
            </a:r>
            <a:r>
              <a:rPr lang="ja-JP" altLang="en-US" sz="17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7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大変ですが</a:t>
            </a:r>
            <a:r>
              <a:rPr lang="ja-JP" altLang="en-US" sz="17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17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をこなすとことで段取り力が訓練され、仕事の段取りも良くなります。</a:t>
            </a:r>
            <a:endParaRPr lang="en-US" altLang="ja-JP" sz="17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60"/>
              </a:lnSpc>
              <a:spcBef>
                <a:spcPts val="300"/>
              </a:spcBef>
              <a:spcAft>
                <a:spcPts val="300"/>
              </a:spcAft>
            </a:pPr>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4248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a:xfrm>
            <a:off x="6660232" y="6532802"/>
            <a:ext cx="2311400" cy="184092"/>
          </a:xfrm>
        </p:spPr>
        <p:txBody>
          <a:bodyPr/>
          <a:lstStyle/>
          <a:p>
            <a:pPr>
              <a:defRPr/>
            </a:pPr>
            <a:fld id="{57C862EB-6AB9-4FC3-8851-73E279BFDD9A}" type="slidenum">
              <a:rPr lang="en-US" altLang="ja-JP" smtClean="0">
                <a:solidFill>
                  <a:srgbClr val="FF6600"/>
                </a:solidFill>
              </a:rPr>
              <a:pPr>
                <a:defRPr/>
              </a:pPr>
              <a:t>2</a:t>
            </a:fld>
            <a:endParaRPr lang="en-US" altLang="ja-JP" dirty="0">
              <a:solidFill>
                <a:srgbClr val="FF6600"/>
              </a:solidFill>
            </a:endParaRPr>
          </a:p>
        </p:txBody>
      </p:sp>
      <p:sp>
        <p:nvSpPr>
          <p:cNvPr id="6" name="Rectangle 2"/>
          <p:cNvSpPr>
            <a:spLocks noGrp="1" noChangeArrowheads="1"/>
          </p:cNvSpPr>
          <p:nvPr>
            <p:ph type="title"/>
          </p:nvPr>
        </p:nvSpPr>
        <p:spPr>
          <a:xfrm>
            <a:off x="67214" y="93077"/>
            <a:ext cx="8105186" cy="425401"/>
          </a:xfrm>
        </p:spPr>
        <p:txBody>
          <a:bodyPr/>
          <a:lstStyle/>
          <a:p>
            <a:pPr>
              <a:lnSpc>
                <a:spcPct val="120000"/>
              </a:lnSpc>
              <a:defRPr/>
            </a:pPr>
            <a:r>
              <a:rPr kumimoji="0" lang="ja-JP" altLang="en-US" sz="1800" b="1" dirty="0" smtClean="0">
                <a:solidFill>
                  <a:schemeClr val="bg1"/>
                </a:solidFill>
                <a:latin typeface="メイリオ"/>
                <a:ea typeface="メイリオ"/>
                <a:cs typeface="メイリオ"/>
              </a:rPr>
              <a:t>目次</a:t>
            </a:r>
            <a:endParaRPr kumimoji="0" lang="en-US" altLang="ja-JP" sz="1600" b="1" dirty="0">
              <a:solidFill>
                <a:schemeClr val="bg1"/>
              </a:solidFill>
              <a:latin typeface="メイリオ"/>
              <a:ea typeface="メイリオ"/>
              <a:cs typeface="メイリオ"/>
            </a:endParaRPr>
          </a:p>
        </p:txBody>
      </p:sp>
      <p:sp>
        <p:nvSpPr>
          <p:cNvPr id="30" name="正方形/長方形 29"/>
          <p:cNvSpPr/>
          <p:nvPr/>
        </p:nvSpPr>
        <p:spPr>
          <a:xfrm>
            <a:off x="594930" y="3915984"/>
            <a:ext cx="7992888" cy="7056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6362700" indent="-6362700"/>
            <a:r>
              <a:rPr kumimoji="0" lang="en-US" altLang="ja-JP" sz="1800" dirty="0">
                <a:latin typeface="Meiryo UI" panose="020B0604030504040204" pitchFamily="50" charset="-128"/>
                <a:ea typeface="Meiryo UI" panose="020B0604030504040204" pitchFamily="50" charset="-128"/>
                <a:cs typeface="Meiryo UI" panose="020B0604030504040204" pitchFamily="50" charset="-128"/>
              </a:rPr>
              <a:t>5</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800" dirty="0">
                <a:latin typeface="Meiryo UI" panose="020B0604030504040204" pitchFamily="50" charset="-128"/>
                <a:ea typeface="Meiryo UI" panose="020B0604030504040204" pitchFamily="50" charset="-128"/>
                <a:cs typeface="Meiryo UI" panose="020B0604030504040204" pitchFamily="50" charset="-128"/>
              </a:rPr>
              <a:t> 男性の育児休業取得に関する理想と現実</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P14</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P16</a:t>
            </a:r>
          </a:p>
        </p:txBody>
      </p:sp>
      <p:cxnSp>
        <p:nvCxnSpPr>
          <p:cNvPr id="33" name="直線コネクタ 32"/>
          <p:cNvCxnSpPr/>
          <p:nvPr/>
        </p:nvCxnSpPr>
        <p:spPr>
          <a:xfrm>
            <a:off x="467544" y="1093262"/>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67544" y="1798943"/>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67544" y="2504624"/>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67544" y="3210305"/>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7" name="直線コネクタ 36"/>
          <p:cNvCxnSpPr/>
          <p:nvPr/>
        </p:nvCxnSpPr>
        <p:spPr>
          <a:xfrm>
            <a:off x="467544" y="3915986"/>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8" name="直線コネクタ 37"/>
          <p:cNvCxnSpPr/>
          <p:nvPr/>
        </p:nvCxnSpPr>
        <p:spPr>
          <a:xfrm>
            <a:off x="467544" y="4621667"/>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9" name="直線コネクタ 38"/>
          <p:cNvCxnSpPr/>
          <p:nvPr/>
        </p:nvCxnSpPr>
        <p:spPr>
          <a:xfrm>
            <a:off x="467544" y="6033031"/>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0" name="直線コネクタ 39"/>
          <p:cNvCxnSpPr/>
          <p:nvPr/>
        </p:nvCxnSpPr>
        <p:spPr>
          <a:xfrm>
            <a:off x="467544" y="5327348"/>
            <a:ext cx="8280000" cy="0"/>
          </a:xfrm>
          <a:prstGeom prst="line">
            <a:avLst/>
          </a:prstGeom>
          <a:ln w="9525">
            <a:solidFill>
              <a:srgbClr val="FF6600"/>
            </a:solidFill>
            <a:prstDash val="sysDash"/>
          </a:ln>
          <a:effectLst/>
        </p:spPr>
        <p:style>
          <a:lnRef idx="2">
            <a:schemeClr val="accent1"/>
          </a:lnRef>
          <a:fillRef idx="0">
            <a:schemeClr val="accent1"/>
          </a:fillRef>
          <a:effectRef idx="1">
            <a:schemeClr val="accent1"/>
          </a:effectRef>
          <a:fontRef idx="minor">
            <a:schemeClr val="tx1"/>
          </a:fontRef>
        </p:style>
      </p:cxnSp>
      <p:sp>
        <p:nvSpPr>
          <p:cNvPr id="42" name="正方形/長方形 41"/>
          <p:cNvSpPr/>
          <p:nvPr/>
        </p:nvSpPr>
        <p:spPr>
          <a:xfrm>
            <a:off x="582856" y="3210303"/>
            <a:ext cx="7992888" cy="7056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6362700" indent="-6362700"/>
            <a:r>
              <a:rPr kumimoji="0" lang="en-US" altLang="ja-JP" sz="1800" dirty="0">
                <a:latin typeface="Meiryo UI" panose="020B0604030504040204" pitchFamily="50" charset="-128"/>
                <a:ea typeface="Meiryo UI" panose="020B0604030504040204" pitchFamily="50" charset="-128"/>
                <a:cs typeface="Meiryo UI" panose="020B0604030504040204" pitchFamily="50" charset="-128"/>
              </a:rPr>
              <a:t>4</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 育児休業と</a:t>
            </a:r>
            <a:r>
              <a:rPr kumimoji="0" lang="ja-JP" altLang="en-US" sz="1800" dirty="0">
                <a:latin typeface="Meiryo UI" panose="020B0604030504040204" pitchFamily="50" charset="-128"/>
                <a:ea typeface="Meiryo UI" panose="020B0604030504040204" pitchFamily="50" charset="-128"/>
                <a:cs typeface="Meiryo UI" panose="020B0604030504040204" pitchFamily="50" charset="-128"/>
              </a:rPr>
              <a:t>は</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P12</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P13</a:t>
            </a:r>
          </a:p>
        </p:txBody>
      </p:sp>
      <p:sp>
        <p:nvSpPr>
          <p:cNvPr id="43" name="正方形/長方形 42"/>
          <p:cNvSpPr/>
          <p:nvPr/>
        </p:nvSpPr>
        <p:spPr>
          <a:xfrm>
            <a:off x="611560" y="4621665"/>
            <a:ext cx="7992888" cy="7056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6362700" indent="-6362700"/>
            <a:r>
              <a:rPr kumimoji="0" lang="en-US" altLang="ja-JP" sz="1800" dirty="0">
                <a:latin typeface="Meiryo UI" panose="020B0604030504040204" pitchFamily="50" charset="-128"/>
                <a:ea typeface="Meiryo UI" panose="020B0604030504040204" pitchFamily="50" charset="-128"/>
                <a:cs typeface="Meiryo UI" panose="020B0604030504040204" pitchFamily="50" charset="-128"/>
              </a:rPr>
              <a:t>6</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従業員の育児</a:t>
            </a:r>
            <a:r>
              <a:rPr kumimoji="0" lang="ja-JP" altLang="en-US" sz="1800" dirty="0">
                <a:latin typeface="Meiryo UI" panose="020B0604030504040204" pitchFamily="50" charset="-128"/>
                <a:ea typeface="Meiryo UI" panose="020B0604030504040204" pitchFamily="50" charset="-128"/>
                <a:cs typeface="Meiryo UI" panose="020B0604030504040204" pitchFamily="50" charset="-128"/>
              </a:rPr>
              <a:t>休業を取得しやすくする必要性とは</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P17</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P19</a:t>
            </a:r>
          </a:p>
        </p:txBody>
      </p:sp>
      <p:sp>
        <p:nvSpPr>
          <p:cNvPr id="44" name="正方形/長方形 43"/>
          <p:cNvSpPr/>
          <p:nvPr/>
        </p:nvSpPr>
        <p:spPr>
          <a:xfrm>
            <a:off x="570782" y="1093257"/>
            <a:ext cx="7992888" cy="7056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6362700" indent="-6362700"/>
            <a:r>
              <a:rPr kumimoji="0" lang="en-US" altLang="ja-JP" sz="1800" dirty="0">
                <a:latin typeface="Meiryo UI" panose="020B0604030504040204" pitchFamily="50" charset="-128"/>
                <a:ea typeface="Meiryo UI" panose="020B0604030504040204" pitchFamily="50" charset="-128"/>
                <a:cs typeface="Meiryo UI" panose="020B0604030504040204" pitchFamily="50" charset="-128"/>
              </a:rPr>
              <a:t>1</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 これから</a:t>
            </a:r>
            <a:r>
              <a:rPr kumimoji="0" lang="ja-JP" altLang="en-US" sz="1800" dirty="0">
                <a:latin typeface="Meiryo UI" panose="020B0604030504040204" pitchFamily="50" charset="-128"/>
                <a:ea typeface="Meiryo UI" panose="020B0604030504040204" pitchFamily="50" charset="-128"/>
                <a:cs typeface="Meiryo UI" panose="020B0604030504040204" pitchFamily="50" charset="-128"/>
              </a:rPr>
              <a:t>の管理職像　～イクボスとは？</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P3</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P5</a:t>
            </a:r>
          </a:p>
        </p:txBody>
      </p:sp>
      <p:sp>
        <p:nvSpPr>
          <p:cNvPr id="45" name="正方形/長方形 44"/>
          <p:cNvSpPr/>
          <p:nvPr/>
        </p:nvSpPr>
        <p:spPr>
          <a:xfrm>
            <a:off x="570782" y="1798938"/>
            <a:ext cx="7992888" cy="7056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6362700" indent="-6362700"/>
            <a:r>
              <a:rPr kumimoji="0" lang="en-US" altLang="ja-JP" sz="1800" dirty="0">
                <a:latin typeface="Meiryo UI" panose="020B0604030504040204" pitchFamily="50" charset="-128"/>
                <a:ea typeface="Meiryo UI" panose="020B0604030504040204" pitchFamily="50" charset="-128"/>
                <a:cs typeface="Meiryo UI" panose="020B0604030504040204" pitchFamily="50" charset="-128"/>
              </a:rPr>
              <a:t>2</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 イクボス</a:t>
            </a:r>
            <a:r>
              <a:rPr kumimoji="0" lang="ja-JP" altLang="en-US" sz="1800" dirty="0">
                <a:latin typeface="Meiryo UI" panose="020B0604030504040204" pitchFamily="50" charset="-128"/>
                <a:ea typeface="Meiryo UI" panose="020B0604030504040204" pitchFamily="50" charset="-128"/>
                <a:cs typeface="Meiryo UI" panose="020B0604030504040204" pitchFamily="50" charset="-128"/>
              </a:rPr>
              <a:t>はどんな事をすれば良いのか</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P6</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P9</a:t>
            </a:r>
          </a:p>
        </p:txBody>
      </p:sp>
      <p:sp>
        <p:nvSpPr>
          <p:cNvPr id="46" name="正方形/長方形 45"/>
          <p:cNvSpPr/>
          <p:nvPr/>
        </p:nvSpPr>
        <p:spPr>
          <a:xfrm>
            <a:off x="570782" y="2504620"/>
            <a:ext cx="7992888" cy="7056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6362700" indent="-6362700"/>
            <a:r>
              <a:rPr kumimoji="0" lang="en-US" altLang="ja-JP" sz="18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 部下の</a:t>
            </a:r>
            <a:r>
              <a:rPr kumimoji="0" lang="ja-JP" altLang="en-US" sz="1800" dirty="0">
                <a:latin typeface="Meiryo UI" panose="020B0604030504040204" pitchFamily="50" charset="-128"/>
                <a:ea typeface="Meiryo UI" panose="020B0604030504040204" pitchFamily="50" charset="-128"/>
                <a:cs typeface="Meiryo UI" panose="020B0604030504040204" pitchFamily="50" charset="-128"/>
              </a:rPr>
              <a:t>マネジメントへは</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二つの視点で</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P10</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P11</a:t>
            </a:r>
          </a:p>
        </p:txBody>
      </p:sp>
      <p:sp>
        <p:nvSpPr>
          <p:cNvPr id="47" name="正方形/長方形 46"/>
          <p:cNvSpPr/>
          <p:nvPr/>
        </p:nvSpPr>
        <p:spPr>
          <a:xfrm>
            <a:off x="611560" y="5327351"/>
            <a:ext cx="7992888" cy="7056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6362700" indent="-6362700"/>
            <a:r>
              <a:rPr kumimoji="0" lang="en-US" altLang="ja-JP" sz="1800" dirty="0">
                <a:latin typeface="Meiryo UI" panose="020B0604030504040204" pitchFamily="50" charset="-128"/>
                <a:ea typeface="Meiryo UI" panose="020B0604030504040204" pitchFamily="50" charset="-128"/>
                <a:cs typeface="Meiryo UI" panose="020B0604030504040204" pitchFamily="50" charset="-128"/>
              </a:rPr>
              <a:t>7</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 管理職へのメッセージ</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P20</a:t>
            </a:r>
            <a:r>
              <a:rPr kumimoji="0"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dirty="0" smtClean="0">
                <a:latin typeface="Meiryo UI" panose="020B0604030504040204" pitchFamily="50" charset="-128"/>
                <a:ea typeface="Meiryo UI" panose="020B0604030504040204" pitchFamily="50" charset="-128"/>
                <a:cs typeface="Meiryo UI" panose="020B0604030504040204" pitchFamily="50" charset="-128"/>
              </a:rPr>
              <a:t>P21</a:t>
            </a:r>
          </a:p>
        </p:txBody>
      </p:sp>
    </p:spTree>
    <p:extLst>
      <p:ext uri="{BB962C8B-B14F-4D97-AF65-F5344CB8AC3E}">
        <p14:creationId xmlns:p14="http://schemas.microsoft.com/office/powerpoint/2010/main" val="1933752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49704" y="1779488"/>
            <a:ext cx="8244593" cy="1936850"/>
            <a:chOff x="449704" y="1779488"/>
            <a:chExt cx="8244593" cy="1936850"/>
          </a:xfrm>
        </p:grpSpPr>
        <p:sp>
          <p:nvSpPr>
            <p:cNvPr id="4" name="正方形/長方形 3"/>
            <p:cNvSpPr/>
            <p:nvPr/>
          </p:nvSpPr>
          <p:spPr>
            <a:xfrm>
              <a:off x="449704" y="1779488"/>
              <a:ext cx="8244593" cy="1936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pic>
          <p:nvPicPr>
            <p:cNvPr id="5" name="図 4" descr="cdca16a30794f6e4c8f48eec1adba418-1024x819.jpg"/>
            <p:cNvPicPr>
              <a:picLocks noChangeAspect="1"/>
            </p:cNvPicPr>
            <p:nvPr/>
          </p:nvPicPr>
          <p:blipFill>
            <a:blip r:embed="rId2" cstate="print"/>
            <a:srcRect/>
            <a:stretch>
              <a:fillRect/>
            </a:stretch>
          </p:blipFill>
          <p:spPr bwMode="auto">
            <a:xfrm>
              <a:off x="683568" y="1979907"/>
              <a:ext cx="1514839" cy="1536013"/>
            </a:xfrm>
            <a:prstGeom prst="rect">
              <a:avLst/>
            </a:prstGeom>
            <a:ln>
              <a:noFill/>
            </a:ln>
            <a:effectLst>
              <a:softEdge rad="112500"/>
            </a:effectLst>
          </p:spPr>
        </p:pic>
        <p:sp>
          <p:nvSpPr>
            <p:cNvPr id="6" name="正方形/長方形 57"/>
            <p:cNvSpPr>
              <a:spLocks noChangeArrowheads="1"/>
            </p:cNvSpPr>
            <p:nvPr/>
          </p:nvSpPr>
          <p:spPr bwMode="auto">
            <a:xfrm>
              <a:off x="2374643" y="2480148"/>
              <a:ext cx="273664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kumimoji="0" lang="en-US" altLang="ja-JP" sz="2400" dirty="0" smtClean="0">
                  <a:latin typeface="Meiryo UI" panose="020B0604030504040204" pitchFamily="50" charset="-128"/>
                  <a:ea typeface="Meiryo UI" panose="020B0604030504040204" pitchFamily="50" charset="-128"/>
                  <a:cs typeface="Meiryo UI" panose="020B0604030504040204" pitchFamily="50" charset="-128"/>
                </a:rPr>
                <a:t>7. </a:t>
              </a:r>
              <a:r>
                <a:rPr kumimoji="0" lang="ja-JP" altLang="en-US" sz="2000" dirty="0" smtClean="0">
                  <a:latin typeface="Meiryo UI" panose="020B0604030504040204" pitchFamily="50" charset="-128"/>
                  <a:ea typeface="Meiryo UI" panose="020B0604030504040204" pitchFamily="50" charset="-128"/>
                  <a:cs typeface="Meiryo UI" panose="020B0604030504040204" pitchFamily="50" charset="-128"/>
                </a:rPr>
                <a:t>管理職へのメッセージ</a:t>
              </a:r>
              <a:endParaRPr kumimoji="0"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37"/>
          <p:cNvSpPr txBox="1">
            <a:spLocks/>
          </p:cNvSpPr>
          <p:nvPr/>
        </p:nvSpPr>
        <p:spPr>
          <a:xfrm>
            <a:off x="6660232" y="6453336"/>
            <a:ext cx="2311400" cy="184092"/>
          </a:xfrm>
          <a:prstGeom prst="rect">
            <a:avLst/>
          </a:prstGeom>
        </p:spPr>
        <p:txBody>
          <a:bodyPr/>
          <a:lstStyle>
            <a:defPPr>
              <a:defRPr lang="ja-JP"/>
            </a:defPPr>
            <a:lvl1pPr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1pPr>
            <a:lvl2pPr marL="4572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2pPr>
            <a:lvl3pPr marL="9144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3pPr>
            <a:lvl4pPr marL="13716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4pPr>
            <a:lvl5pPr marL="18288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5pPr>
            <a:lvl6pPr marL="2286000" algn="l" defTabSz="457200" rtl="0" eaLnBrk="1" latinLnBrk="0" hangingPunct="1">
              <a:defRPr kumimoji="1" sz="1200" kern="1200">
                <a:solidFill>
                  <a:schemeClr val="tx1"/>
                </a:solidFill>
                <a:latin typeface="Arial" charset="0"/>
                <a:ea typeface="ＭＳ ゴシック" charset="0"/>
                <a:cs typeface="ＭＳ ゴシック" charset="0"/>
              </a:defRPr>
            </a:lvl6pPr>
            <a:lvl7pPr marL="2743200" algn="l" defTabSz="457200" rtl="0" eaLnBrk="1" latinLnBrk="0" hangingPunct="1">
              <a:defRPr kumimoji="1" sz="1200" kern="1200">
                <a:solidFill>
                  <a:schemeClr val="tx1"/>
                </a:solidFill>
                <a:latin typeface="Arial" charset="0"/>
                <a:ea typeface="ＭＳ ゴシック" charset="0"/>
                <a:cs typeface="ＭＳ ゴシック" charset="0"/>
              </a:defRPr>
            </a:lvl7pPr>
            <a:lvl8pPr marL="3200400" algn="l" defTabSz="457200" rtl="0" eaLnBrk="1" latinLnBrk="0" hangingPunct="1">
              <a:defRPr kumimoji="1" sz="1200" kern="1200">
                <a:solidFill>
                  <a:schemeClr val="tx1"/>
                </a:solidFill>
                <a:latin typeface="Arial" charset="0"/>
                <a:ea typeface="ＭＳ ゴシック" charset="0"/>
                <a:cs typeface="ＭＳ ゴシック" charset="0"/>
              </a:defRPr>
            </a:lvl8pPr>
            <a:lvl9pPr marL="3657600" algn="l" defTabSz="457200" rtl="0" eaLnBrk="1" latinLnBrk="0" hangingPunct="1">
              <a:defRPr kumimoji="1" sz="1200" kern="1200">
                <a:solidFill>
                  <a:schemeClr val="tx1"/>
                </a:solidFill>
                <a:latin typeface="Arial" charset="0"/>
                <a:ea typeface="ＭＳ ゴシック" charset="0"/>
                <a:cs typeface="ＭＳ ゴシック" charset="0"/>
              </a:defRPr>
            </a:lvl9pPr>
          </a:lstStyle>
          <a:p>
            <a:pPr algn="r">
              <a:defRPr/>
            </a:pPr>
            <a:r>
              <a:rPr lang="en-US" altLang="ja-JP" sz="16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0</a:t>
            </a:r>
          </a:p>
        </p:txBody>
      </p:sp>
    </p:spTree>
    <p:extLst>
      <p:ext uri="{BB962C8B-B14F-4D97-AF65-F5344CB8AC3E}">
        <p14:creationId xmlns:p14="http://schemas.microsoft.com/office/powerpoint/2010/main" val="920487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下矢印 75"/>
          <p:cNvSpPr/>
          <p:nvPr/>
        </p:nvSpPr>
        <p:spPr>
          <a:xfrm rot="16200000">
            <a:off x="4210749" y="2833035"/>
            <a:ext cx="720000" cy="494086"/>
          </a:xfrm>
          <a:prstGeom prst="downArrow">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4"/>
          </p:nvPr>
        </p:nvSpPr>
        <p:spPr>
          <a:xfrm>
            <a:off x="6665365" y="6654596"/>
            <a:ext cx="2311400" cy="184092"/>
          </a:xfrm>
        </p:spPr>
        <p:txBody>
          <a:bodyPr/>
          <a:lstStyle/>
          <a:p>
            <a:pPr>
              <a:defRPr/>
            </a:pPr>
            <a:r>
              <a:rPr lang="en-US" altLang="ja-JP" dirty="0" smtClean="0">
                <a:solidFill>
                  <a:srgbClr val="FF6600"/>
                </a:solidFill>
              </a:rPr>
              <a:t>21</a:t>
            </a:r>
            <a:endParaRPr lang="en-US" altLang="ja-JP" dirty="0">
              <a:solidFill>
                <a:srgbClr val="FF6600"/>
              </a:solidFill>
            </a:endParaRPr>
          </a:p>
        </p:txBody>
      </p:sp>
      <p:sp>
        <p:nvSpPr>
          <p:cNvPr id="5"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7</a:t>
            </a:r>
            <a:r>
              <a:rPr kumimoji="0" lang="en-US" altLang="ja-JP" sz="1800" b="1" dirty="0" smtClean="0">
                <a:solidFill>
                  <a:schemeClr val="bg1"/>
                </a:solidFill>
                <a:latin typeface="メイリオ"/>
                <a:ea typeface="メイリオ"/>
                <a:cs typeface="メイリオ"/>
              </a:rPr>
              <a:t>. </a:t>
            </a:r>
            <a:r>
              <a:rPr kumimoji="0" lang="ja-JP" altLang="en-US" sz="1800" b="1" dirty="0" smtClean="0">
                <a:solidFill>
                  <a:schemeClr val="bg1"/>
                </a:solidFill>
                <a:latin typeface="メイリオ"/>
                <a:ea typeface="メイリオ"/>
                <a:cs typeface="メイリオ"/>
              </a:rPr>
              <a:t>管理職へのメッセージ</a:t>
            </a:r>
            <a:endParaRPr kumimoji="0" lang="en-US" altLang="ja-JP" sz="1800" b="1" dirty="0">
              <a:solidFill>
                <a:schemeClr val="bg1"/>
              </a:solidFill>
              <a:latin typeface="メイリオ"/>
              <a:ea typeface="メイリオ"/>
              <a:cs typeface="メイリオ"/>
            </a:endParaRPr>
          </a:p>
        </p:txBody>
      </p:sp>
      <p:sp>
        <p:nvSpPr>
          <p:cNvPr id="6" name="正方形/長方形 5"/>
          <p:cNvSpPr/>
          <p:nvPr/>
        </p:nvSpPr>
        <p:spPr>
          <a:xfrm>
            <a:off x="239871" y="685735"/>
            <a:ext cx="8578308" cy="79953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200"/>
              </a:spcBef>
              <a:spcAft>
                <a:spcPts val="2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部下はよく見ています</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。部下</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のワークライフバランス実現のために上司が犠牲になっていては</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職になりたがらない部下が増える一方です</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男性</a:t>
            </a:r>
            <a:r>
              <a:rPr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部下の育休取得に</a:t>
            </a: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合わせて、まず</a:t>
            </a:r>
            <a:r>
              <a:rPr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は自らが仕事と家庭の両立のお手本となることが大切です。</a:t>
            </a:r>
          </a:p>
        </p:txBody>
      </p:sp>
      <p:sp>
        <p:nvSpPr>
          <p:cNvPr id="13" name="正方形/長方形 12"/>
          <p:cNvSpPr/>
          <p:nvPr/>
        </p:nvSpPr>
        <p:spPr>
          <a:xfrm>
            <a:off x="486000" y="6513633"/>
            <a:ext cx="8172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0" y="4635100"/>
            <a:ext cx="9143999" cy="65271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100"/>
              </a:spcBef>
              <a:spcAft>
                <a:spcPts val="100"/>
              </a:spcAft>
            </a:pP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自らが仕事以外の具材を追加させていくことで、仕事がより美味しくなってい</a:t>
            </a:r>
            <a:r>
              <a:rPr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く</a:t>
            </a: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体感をし、</a:t>
            </a:r>
            <a:endParaRPr lang="en-US" altLang="ja-JP"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400"/>
              </a:lnSpc>
              <a:spcBef>
                <a:spcPts val="100"/>
              </a:spcBef>
              <a:spcAft>
                <a:spcPts val="100"/>
              </a:spcAft>
            </a:pP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職場メンバーに波及させていきましょう！</a:t>
            </a:r>
            <a:endParaRPr lang="en-US" altLang="ja-JP"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3"/>
          <p:cNvSpPr>
            <a:spLocks noChangeArrowheads="1"/>
          </p:cNvSpPr>
          <p:nvPr/>
        </p:nvSpPr>
        <p:spPr bwMode="auto">
          <a:xfrm>
            <a:off x="152852" y="1639918"/>
            <a:ext cx="4170851" cy="2880320"/>
          </a:xfrm>
          <a:prstGeom prst="rect">
            <a:avLst/>
          </a:prstGeom>
          <a:solidFill>
            <a:srgbClr val="E1FFFF"/>
          </a:solidFill>
          <a:ln w="12700">
            <a:solidFill>
              <a:srgbClr val="0066CC"/>
            </a:solidFill>
            <a:miter lim="800000"/>
            <a:headEnd/>
            <a:tailEnd/>
          </a:ln>
        </p:spPr>
        <p:txBody>
          <a:bodyPr wrap="square" anchor="b" anchorCtr="1"/>
          <a:lstStyle/>
          <a:p>
            <a:pPr algn="ctr">
              <a:lnSpc>
                <a:spcPts val="1400"/>
              </a:lnSpc>
              <a:spcBef>
                <a:spcPts val="300"/>
              </a:spcBef>
              <a:spcAft>
                <a:spcPts val="300"/>
              </a:spcAft>
            </a:pPr>
            <a:r>
              <a:rPr lang="ja-JP" altLang="en-US" sz="1400" b="1"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天秤のように、「ワーク」と「ライフ」の</a:t>
            </a:r>
            <a:endParaRPr lang="en-US" altLang="ja-JP" sz="1400" b="1"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spcBef>
                <a:spcPts val="300"/>
              </a:spcBef>
              <a:spcAft>
                <a:spcPts val="300"/>
              </a:spcAft>
            </a:pPr>
            <a:r>
              <a:rPr lang="ja-JP" altLang="en-US" sz="1400" b="1"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どちらか上がったら、どちらか下がるような関係</a:t>
            </a:r>
            <a:endParaRPr lang="ja-JP" altLang="en-US" sz="1400" b="1"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23"/>
          <p:cNvSpPr>
            <a:spLocks noChangeArrowheads="1"/>
          </p:cNvSpPr>
          <p:nvPr/>
        </p:nvSpPr>
        <p:spPr bwMode="auto">
          <a:xfrm>
            <a:off x="4823497" y="1639918"/>
            <a:ext cx="4170851" cy="2880320"/>
          </a:xfrm>
          <a:prstGeom prst="rect">
            <a:avLst/>
          </a:prstGeom>
          <a:solidFill>
            <a:srgbClr val="FFFFCC"/>
          </a:solidFill>
          <a:ln w="12700">
            <a:solidFill>
              <a:srgbClr val="FF6600"/>
            </a:solidFill>
            <a:miter lim="800000"/>
            <a:headEnd/>
            <a:tailEnd/>
          </a:ln>
        </p:spPr>
        <p:txBody>
          <a:bodyPr wrap="square" anchor="b" anchorCtr="1"/>
          <a:lstStyle/>
          <a:p>
            <a:pPr algn="ctr">
              <a:lnSpc>
                <a:spcPts val="1400"/>
              </a:lnSpc>
              <a:spcBef>
                <a:spcPts val="300"/>
              </a:spcBef>
              <a:spcAft>
                <a:spcPts val="300"/>
              </a:spcAft>
            </a:pPr>
            <a:r>
              <a:rPr lang="ja-JP" altLang="en-US"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具材が増えるほどブレンドされて、</a:t>
            </a:r>
            <a:endParaRPr lang="en-US" altLang="ja-JP"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spcBef>
                <a:spcPts val="300"/>
              </a:spcBef>
              <a:spcAft>
                <a:spcPts val="300"/>
              </a:spcAft>
            </a:pPr>
            <a:r>
              <a:rPr lang="ja-JP" altLang="en-US"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寄せ鍋のように、美味しくなる関係</a:t>
            </a:r>
            <a:endParaRPr lang="en-US" altLang="ja-JP"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a:grpSpLocks noChangeAspect="1"/>
          </p:cNvGrpSpPr>
          <p:nvPr/>
        </p:nvGrpSpPr>
        <p:grpSpPr>
          <a:xfrm>
            <a:off x="451545" y="1889307"/>
            <a:ext cx="3573463" cy="1637046"/>
            <a:chOff x="152852" y="2100343"/>
            <a:chExt cx="4180376" cy="1915080"/>
          </a:xfrm>
        </p:grpSpPr>
        <p:sp>
          <p:nvSpPr>
            <p:cNvPr id="11" name="二等辺三角形 10"/>
            <p:cNvSpPr/>
            <p:nvPr/>
          </p:nvSpPr>
          <p:spPr>
            <a:xfrm>
              <a:off x="1859960" y="3426689"/>
              <a:ext cx="766161" cy="588734"/>
            </a:xfrm>
            <a:prstGeom prst="triangl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grpSp>
          <p:nvGrpSpPr>
            <p:cNvPr id="35" name="グループ化 34"/>
            <p:cNvGrpSpPr/>
            <p:nvPr/>
          </p:nvGrpSpPr>
          <p:grpSpPr>
            <a:xfrm>
              <a:off x="152852" y="2100343"/>
              <a:ext cx="4180376" cy="1475482"/>
              <a:chOff x="152852" y="2100343"/>
              <a:chExt cx="4180376" cy="1475482"/>
            </a:xfrm>
          </p:grpSpPr>
          <p:grpSp>
            <p:nvGrpSpPr>
              <p:cNvPr id="32" name="グループ化 31"/>
              <p:cNvGrpSpPr/>
              <p:nvPr/>
            </p:nvGrpSpPr>
            <p:grpSpPr>
              <a:xfrm>
                <a:off x="152852" y="2100343"/>
                <a:ext cx="1894695" cy="1154937"/>
                <a:chOff x="152852" y="2100343"/>
                <a:chExt cx="1894695" cy="1154937"/>
              </a:xfrm>
            </p:grpSpPr>
            <p:sp>
              <p:nvSpPr>
                <p:cNvPr id="3" name="円/楕円 2"/>
                <p:cNvSpPr/>
                <p:nvPr/>
              </p:nvSpPr>
              <p:spPr>
                <a:xfrm>
                  <a:off x="152852" y="2100343"/>
                  <a:ext cx="1894695" cy="7184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ワーク</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直線コネクタ 22"/>
                <p:cNvCxnSpPr/>
                <p:nvPr/>
              </p:nvCxnSpPr>
              <p:spPr>
                <a:xfrm>
                  <a:off x="1100199" y="2818827"/>
                  <a:ext cx="0" cy="436453"/>
                </a:xfrm>
                <a:prstGeom prst="line">
                  <a:avLst/>
                </a:prstGeom>
              </p:spPr>
              <p:style>
                <a:lnRef idx="1">
                  <a:schemeClr val="dk1"/>
                </a:lnRef>
                <a:fillRef idx="0">
                  <a:schemeClr val="dk1"/>
                </a:fillRef>
                <a:effectRef idx="0">
                  <a:schemeClr val="dk1"/>
                </a:effectRef>
                <a:fontRef idx="minor">
                  <a:schemeClr val="tx1"/>
                </a:fontRef>
              </p:style>
            </p:cxnSp>
          </p:grpSp>
          <p:grpSp>
            <p:nvGrpSpPr>
              <p:cNvPr id="33" name="グループ化 32"/>
              <p:cNvGrpSpPr/>
              <p:nvPr/>
            </p:nvGrpSpPr>
            <p:grpSpPr>
              <a:xfrm>
                <a:off x="2438533" y="2420888"/>
                <a:ext cx="1894695" cy="1154937"/>
                <a:chOff x="2438533" y="2100343"/>
                <a:chExt cx="1894695" cy="1154937"/>
              </a:xfrm>
            </p:grpSpPr>
            <p:sp>
              <p:nvSpPr>
                <p:cNvPr id="20" name="円/楕円 19"/>
                <p:cNvSpPr/>
                <p:nvPr/>
              </p:nvSpPr>
              <p:spPr>
                <a:xfrm>
                  <a:off x="2438533" y="2100343"/>
                  <a:ext cx="1894695" cy="71848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直線コネクタ 25"/>
                <p:cNvCxnSpPr>
                  <a:stCxn id="20" idx="4"/>
                </p:cNvCxnSpPr>
                <p:nvPr/>
              </p:nvCxnSpPr>
              <p:spPr>
                <a:xfrm>
                  <a:off x="3385881" y="2818827"/>
                  <a:ext cx="0" cy="436453"/>
                </a:xfrm>
                <a:prstGeom prst="line">
                  <a:avLst/>
                </a:prstGeom>
              </p:spPr>
              <p:style>
                <a:lnRef idx="1">
                  <a:schemeClr val="dk1"/>
                </a:lnRef>
                <a:fillRef idx="0">
                  <a:schemeClr val="dk1"/>
                </a:fillRef>
                <a:effectRef idx="0">
                  <a:schemeClr val="dk1"/>
                </a:effectRef>
                <a:fontRef idx="minor">
                  <a:schemeClr val="tx1"/>
                </a:fontRef>
              </p:style>
            </p:cxnSp>
          </p:grpSp>
          <p:cxnSp>
            <p:nvCxnSpPr>
              <p:cNvPr id="31" name="直線コネクタ 30"/>
              <p:cNvCxnSpPr/>
              <p:nvPr/>
            </p:nvCxnSpPr>
            <p:spPr>
              <a:xfrm>
                <a:off x="1100199" y="3255280"/>
                <a:ext cx="2285682" cy="320545"/>
              </a:xfrm>
              <a:prstGeom prst="line">
                <a:avLst/>
              </a:prstGeom>
            </p:spPr>
            <p:style>
              <a:lnRef idx="1">
                <a:schemeClr val="dk1"/>
              </a:lnRef>
              <a:fillRef idx="0">
                <a:schemeClr val="dk1"/>
              </a:fillRef>
              <a:effectRef idx="0">
                <a:schemeClr val="dk1"/>
              </a:effectRef>
              <a:fontRef idx="minor">
                <a:schemeClr val="tx1"/>
              </a:fontRef>
            </p:style>
          </p:cxnSp>
        </p:grpSp>
      </p:grpSp>
      <p:grpSp>
        <p:nvGrpSpPr>
          <p:cNvPr id="72" name="グループ化 71"/>
          <p:cNvGrpSpPr>
            <a:grpSpLocks noChangeAspect="1"/>
          </p:cNvGrpSpPr>
          <p:nvPr/>
        </p:nvGrpSpPr>
        <p:grpSpPr>
          <a:xfrm>
            <a:off x="5902662" y="1707279"/>
            <a:ext cx="2001102" cy="2001102"/>
            <a:chOff x="5783585" y="1751278"/>
            <a:chExt cx="2460824" cy="2460824"/>
          </a:xfrm>
        </p:grpSpPr>
        <p:sp>
          <p:nvSpPr>
            <p:cNvPr id="68" name="円/楕円 67"/>
            <p:cNvSpPr/>
            <p:nvPr/>
          </p:nvSpPr>
          <p:spPr>
            <a:xfrm>
              <a:off x="5783585" y="1751278"/>
              <a:ext cx="2460824" cy="2460824"/>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1" name="グループ化 70"/>
            <p:cNvGrpSpPr/>
            <p:nvPr/>
          </p:nvGrpSpPr>
          <p:grpSpPr>
            <a:xfrm>
              <a:off x="5911297" y="1841437"/>
              <a:ext cx="2205401" cy="2280506"/>
              <a:chOff x="5911296" y="1856699"/>
              <a:chExt cx="2205401" cy="2280506"/>
            </a:xfrm>
          </p:grpSpPr>
          <p:grpSp>
            <p:nvGrpSpPr>
              <p:cNvPr id="47" name="グループ化 46"/>
              <p:cNvGrpSpPr>
                <a:grpSpLocks noChangeAspect="1"/>
              </p:cNvGrpSpPr>
              <p:nvPr/>
            </p:nvGrpSpPr>
            <p:grpSpPr>
              <a:xfrm>
                <a:off x="5911296" y="3090421"/>
                <a:ext cx="681123" cy="584979"/>
                <a:chOff x="6060997" y="2213222"/>
                <a:chExt cx="838429" cy="720080"/>
              </a:xfrm>
            </p:grpSpPr>
            <p:sp>
              <p:nvSpPr>
                <p:cNvPr id="48" name="円/楕円 47"/>
                <p:cNvSpPr/>
                <p:nvPr/>
              </p:nvSpPr>
              <p:spPr>
                <a:xfrm>
                  <a:off x="6120171" y="2213222"/>
                  <a:ext cx="72008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6060997" y="2362510"/>
                  <a:ext cx="838429" cy="4215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趣味</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0" name="グループ化 49"/>
              <p:cNvGrpSpPr>
                <a:grpSpLocks noChangeAspect="1"/>
              </p:cNvGrpSpPr>
              <p:nvPr/>
            </p:nvGrpSpPr>
            <p:grpSpPr>
              <a:xfrm>
                <a:off x="7435574" y="3090421"/>
                <a:ext cx="681123" cy="584979"/>
                <a:chOff x="6060997" y="2213222"/>
                <a:chExt cx="838429" cy="720080"/>
              </a:xfrm>
            </p:grpSpPr>
            <p:sp>
              <p:nvSpPr>
                <p:cNvPr id="51" name="円/楕円 50"/>
                <p:cNvSpPr/>
                <p:nvPr/>
              </p:nvSpPr>
              <p:spPr>
                <a:xfrm>
                  <a:off x="6120171" y="2213222"/>
                  <a:ext cx="72008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6060997" y="2362510"/>
                  <a:ext cx="838429" cy="4215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a:t>
                  </a:r>
                </a:p>
              </p:txBody>
            </p:sp>
          </p:grpSp>
          <p:grpSp>
            <p:nvGrpSpPr>
              <p:cNvPr id="53" name="グループ化 52"/>
              <p:cNvGrpSpPr>
                <a:grpSpLocks noChangeAspect="1"/>
              </p:cNvGrpSpPr>
              <p:nvPr/>
            </p:nvGrpSpPr>
            <p:grpSpPr>
              <a:xfrm>
                <a:off x="6673435" y="3552226"/>
                <a:ext cx="681123" cy="584979"/>
                <a:chOff x="6060996" y="2213222"/>
                <a:chExt cx="838429" cy="720080"/>
              </a:xfrm>
            </p:grpSpPr>
            <p:sp>
              <p:nvSpPr>
                <p:cNvPr id="54" name="円/楕円 53"/>
                <p:cNvSpPr/>
                <p:nvPr/>
              </p:nvSpPr>
              <p:spPr>
                <a:xfrm>
                  <a:off x="6120171" y="2213222"/>
                  <a:ext cx="72008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6060996" y="2362510"/>
                  <a:ext cx="838429" cy="42150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any</a:t>
                  </a:r>
                </a:p>
                <a:p>
                  <a:pPr algn="ctr">
                    <a:spcBef>
                      <a:spcPts val="100"/>
                    </a:spcBef>
                    <a:spcAft>
                      <a:spcPts val="100"/>
                    </a:spcAft>
                  </a:pP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thing</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6" name="グループ化 55"/>
              <p:cNvGrpSpPr>
                <a:grpSpLocks noChangeAspect="1"/>
              </p:cNvGrpSpPr>
              <p:nvPr/>
            </p:nvGrpSpPr>
            <p:grpSpPr>
              <a:xfrm>
                <a:off x="5911296" y="2287979"/>
                <a:ext cx="681123" cy="584979"/>
                <a:chOff x="6060997" y="2213222"/>
                <a:chExt cx="838429" cy="720080"/>
              </a:xfrm>
            </p:grpSpPr>
            <p:sp>
              <p:nvSpPr>
                <p:cNvPr id="57" name="円/楕円 56"/>
                <p:cNvSpPr/>
                <p:nvPr/>
              </p:nvSpPr>
              <p:spPr>
                <a:xfrm>
                  <a:off x="6120171" y="2213222"/>
                  <a:ext cx="72008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6060997" y="2362510"/>
                  <a:ext cx="838429" cy="4215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仕事</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9" name="グループ化 58"/>
              <p:cNvGrpSpPr>
                <a:grpSpLocks noChangeAspect="1"/>
              </p:cNvGrpSpPr>
              <p:nvPr/>
            </p:nvGrpSpPr>
            <p:grpSpPr>
              <a:xfrm>
                <a:off x="7435574" y="2287979"/>
                <a:ext cx="681123" cy="584979"/>
                <a:chOff x="6060997" y="2213222"/>
                <a:chExt cx="838429" cy="720080"/>
              </a:xfrm>
            </p:grpSpPr>
            <p:sp>
              <p:nvSpPr>
                <p:cNvPr id="60" name="円/楕円 59"/>
                <p:cNvSpPr/>
                <p:nvPr/>
              </p:nvSpPr>
              <p:spPr>
                <a:xfrm>
                  <a:off x="6120171" y="2213222"/>
                  <a:ext cx="72008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6060997" y="2362510"/>
                  <a:ext cx="838429" cy="4215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a:t>
                  </a:r>
                </a:p>
              </p:txBody>
            </p:sp>
          </p:grpSp>
          <p:grpSp>
            <p:nvGrpSpPr>
              <p:cNvPr id="62" name="グループ化 61"/>
              <p:cNvGrpSpPr>
                <a:grpSpLocks noChangeAspect="1"/>
              </p:cNvGrpSpPr>
              <p:nvPr/>
            </p:nvGrpSpPr>
            <p:grpSpPr>
              <a:xfrm>
                <a:off x="6673435" y="1856699"/>
                <a:ext cx="681123" cy="584979"/>
                <a:chOff x="6060997" y="2213222"/>
                <a:chExt cx="838429" cy="720080"/>
              </a:xfrm>
            </p:grpSpPr>
            <p:sp>
              <p:nvSpPr>
                <p:cNvPr id="63" name="円/楕円 62"/>
                <p:cNvSpPr/>
                <p:nvPr/>
              </p:nvSpPr>
              <p:spPr>
                <a:xfrm>
                  <a:off x="6120171" y="2213222"/>
                  <a:ext cx="72008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6060997" y="2362510"/>
                  <a:ext cx="838429" cy="4215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a:t>
                  </a:r>
                </a:p>
              </p:txBody>
            </p:sp>
          </p:grpSp>
        </p:grpSp>
      </p:grpSp>
      <p:grpSp>
        <p:nvGrpSpPr>
          <p:cNvPr id="77" name="グループ化 76"/>
          <p:cNvGrpSpPr/>
          <p:nvPr/>
        </p:nvGrpSpPr>
        <p:grpSpPr>
          <a:xfrm>
            <a:off x="838921" y="5390839"/>
            <a:ext cx="7466159" cy="876866"/>
            <a:chOff x="838921" y="5268404"/>
            <a:chExt cx="7466159" cy="876866"/>
          </a:xfrm>
        </p:grpSpPr>
        <p:sp>
          <p:nvSpPr>
            <p:cNvPr id="75" name="円/楕円 74"/>
            <p:cNvSpPr/>
            <p:nvPr/>
          </p:nvSpPr>
          <p:spPr>
            <a:xfrm>
              <a:off x="1057460" y="5278777"/>
              <a:ext cx="7029081" cy="866493"/>
            </a:xfrm>
            <a:prstGeom prst="ellipse">
              <a:avLst/>
            </a:prstGeom>
            <a:solidFill>
              <a:srgbClr val="E1FFE1"/>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73" name="正方形/長方形 72"/>
            <p:cNvSpPr/>
            <p:nvPr/>
          </p:nvSpPr>
          <p:spPr>
            <a:xfrm>
              <a:off x="838921" y="5268404"/>
              <a:ext cx="7466159" cy="815989"/>
            </a:xfrm>
            <a:prstGeom prst="rect">
              <a:avLst/>
            </a:prstGeom>
            <a:noFill/>
            <a:ln w="12700">
              <a:noFill/>
              <a:prstDash val="sysDash"/>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150000"/>
                </a:lnSpc>
                <a:spcBef>
                  <a:spcPts val="100"/>
                </a:spcBef>
                <a:spcAft>
                  <a:spcPts val="100"/>
                </a:spcAft>
              </a:pP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あなたの具材は何ですか？</a:t>
              </a:r>
              <a:endPar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具材例</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仕事、趣味</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スポーツ、コレクション、鑑賞、旅行、読書、ゲーム等</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家族時間</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夫婦・子ども・親・祖父母</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家事、育児、介護、地域活動、自己啓発、交友時間、社会貢献活動、等</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4" name="正方形/長方形 73"/>
          <p:cNvSpPr/>
          <p:nvPr/>
        </p:nvSpPr>
        <p:spPr>
          <a:xfrm>
            <a:off x="1" y="6370725"/>
            <a:ext cx="9143999" cy="29926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100"/>
              </a:spcBef>
              <a:spcAft>
                <a:spcPts val="1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具材を手に入れるのは、定年後でもなく、仕事が落ち着いたあとでもなく、今です！</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91934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49704" y="1779488"/>
            <a:ext cx="8244593" cy="1936850"/>
            <a:chOff x="449704" y="1779488"/>
            <a:chExt cx="8244593" cy="1936850"/>
          </a:xfrm>
        </p:grpSpPr>
        <p:sp>
          <p:nvSpPr>
            <p:cNvPr id="4" name="正方形/長方形 3"/>
            <p:cNvSpPr/>
            <p:nvPr/>
          </p:nvSpPr>
          <p:spPr>
            <a:xfrm>
              <a:off x="449704" y="1779488"/>
              <a:ext cx="8244593" cy="1936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pic>
          <p:nvPicPr>
            <p:cNvPr id="5" name="図 4" descr="cdca16a30794f6e4c8f48eec1adba418-1024x819.jpg"/>
            <p:cNvPicPr>
              <a:picLocks noChangeAspect="1"/>
            </p:cNvPicPr>
            <p:nvPr/>
          </p:nvPicPr>
          <p:blipFill>
            <a:blip r:embed="rId3" cstate="print"/>
            <a:srcRect/>
            <a:stretch>
              <a:fillRect/>
            </a:stretch>
          </p:blipFill>
          <p:spPr bwMode="auto">
            <a:xfrm>
              <a:off x="683568" y="1979907"/>
              <a:ext cx="1514839" cy="1536013"/>
            </a:xfrm>
            <a:prstGeom prst="rect">
              <a:avLst/>
            </a:prstGeom>
            <a:ln>
              <a:noFill/>
            </a:ln>
            <a:effectLst>
              <a:softEdge rad="112500"/>
            </a:effectLst>
          </p:spPr>
        </p:pic>
        <p:sp>
          <p:nvSpPr>
            <p:cNvPr id="6" name="正方形/長方形 57"/>
            <p:cNvSpPr>
              <a:spLocks noChangeArrowheads="1"/>
            </p:cNvSpPr>
            <p:nvPr/>
          </p:nvSpPr>
          <p:spPr bwMode="auto">
            <a:xfrm>
              <a:off x="2374643" y="2480148"/>
              <a:ext cx="5529078"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kumimoji="0" lang="en-US" altLang="ja-JP" sz="2400" dirty="0">
                  <a:latin typeface="Meiryo UI" panose="020B0604030504040204" pitchFamily="50" charset="-128"/>
                  <a:ea typeface="Meiryo UI" panose="020B0604030504040204" pitchFamily="50" charset="-128"/>
                  <a:cs typeface="Meiryo UI" panose="020B0604030504040204" pitchFamily="50" charset="-128"/>
                </a:rPr>
                <a:t>1</a:t>
              </a:r>
              <a:r>
                <a:rPr kumimoji="0"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これからの管理職像　～イクボスとは？～</a:t>
              </a:r>
              <a:endParaRPr kumimoji="0"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1"/>
          <p:cNvSpPr txBox="1">
            <a:spLocks/>
          </p:cNvSpPr>
          <p:nvPr/>
        </p:nvSpPr>
        <p:spPr>
          <a:xfrm>
            <a:off x="6660232" y="6453336"/>
            <a:ext cx="2311400" cy="184092"/>
          </a:xfrm>
          <a:prstGeom prst="rect">
            <a:avLst/>
          </a:prstGeom>
        </p:spPr>
        <p:txBody>
          <a:bodyPr/>
          <a:lstStyle>
            <a:defPPr>
              <a:defRPr lang="ja-JP"/>
            </a:defPPr>
            <a:lvl1pPr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1pPr>
            <a:lvl2pPr marL="4572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2pPr>
            <a:lvl3pPr marL="9144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3pPr>
            <a:lvl4pPr marL="13716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4pPr>
            <a:lvl5pPr marL="18288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5pPr>
            <a:lvl6pPr marL="2286000" algn="l" defTabSz="457200" rtl="0" eaLnBrk="1" latinLnBrk="0" hangingPunct="1">
              <a:defRPr kumimoji="1" sz="1200" kern="1200">
                <a:solidFill>
                  <a:schemeClr val="tx1"/>
                </a:solidFill>
                <a:latin typeface="Arial" charset="0"/>
                <a:ea typeface="ＭＳ ゴシック" charset="0"/>
                <a:cs typeface="ＭＳ ゴシック" charset="0"/>
              </a:defRPr>
            </a:lvl6pPr>
            <a:lvl7pPr marL="2743200" algn="l" defTabSz="457200" rtl="0" eaLnBrk="1" latinLnBrk="0" hangingPunct="1">
              <a:defRPr kumimoji="1" sz="1200" kern="1200">
                <a:solidFill>
                  <a:schemeClr val="tx1"/>
                </a:solidFill>
                <a:latin typeface="Arial" charset="0"/>
                <a:ea typeface="ＭＳ ゴシック" charset="0"/>
                <a:cs typeface="ＭＳ ゴシック" charset="0"/>
              </a:defRPr>
            </a:lvl7pPr>
            <a:lvl8pPr marL="3200400" algn="l" defTabSz="457200" rtl="0" eaLnBrk="1" latinLnBrk="0" hangingPunct="1">
              <a:defRPr kumimoji="1" sz="1200" kern="1200">
                <a:solidFill>
                  <a:schemeClr val="tx1"/>
                </a:solidFill>
                <a:latin typeface="Arial" charset="0"/>
                <a:ea typeface="ＭＳ ゴシック" charset="0"/>
                <a:cs typeface="ＭＳ ゴシック" charset="0"/>
              </a:defRPr>
            </a:lvl8pPr>
            <a:lvl9pPr marL="3657600" algn="l" defTabSz="457200" rtl="0" eaLnBrk="1" latinLnBrk="0" hangingPunct="1">
              <a:defRPr kumimoji="1" sz="1200" kern="1200">
                <a:solidFill>
                  <a:schemeClr val="tx1"/>
                </a:solidFill>
                <a:latin typeface="Arial" charset="0"/>
                <a:ea typeface="ＭＳ ゴシック" charset="0"/>
                <a:cs typeface="ＭＳ ゴシック" charset="0"/>
              </a:defRPr>
            </a:lvl9pPr>
          </a:lstStyle>
          <a:p>
            <a:pPr algn="r">
              <a:defRPr/>
            </a:pPr>
            <a:r>
              <a:rPr lang="en-US" altLang="ja-JP" sz="16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3</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415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a:xfrm>
            <a:off x="6671517" y="6515589"/>
            <a:ext cx="2311400" cy="184092"/>
          </a:xfrm>
        </p:spPr>
        <p:txBody>
          <a:bodyPr/>
          <a:lstStyle/>
          <a:p>
            <a:pPr>
              <a:defRPr/>
            </a:pPr>
            <a:fld id="{57C862EB-6AB9-4FC3-8851-73E279BFDD9A}" type="slidenum">
              <a:rPr lang="en-US" altLang="ja-JP" smtClean="0">
                <a:solidFill>
                  <a:srgbClr val="FF6600"/>
                </a:solidFill>
              </a:rPr>
              <a:pPr>
                <a:defRPr/>
              </a:pPr>
              <a:t>4</a:t>
            </a:fld>
            <a:endParaRPr lang="en-US" altLang="ja-JP" dirty="0">
              <a:solidFill>
                <a:srgbClr val="FF6600"/>
              </a:solidFill>
            </a:endParaRPr>
          </a:p>
        </p:txBody>
      </p:sp>
      <p:sp>
        <p:nvSpPr>
          <p:cNvPr id="5"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1</a:t>
            </a:r>
            <a:r>
              <a:rPr kumimoji="0" lang="en-US" altLang="ja-JP" sz="1800" b="1" dirty="0" smtClean="0">
                <a:solidFill>
                  <a:schemeClr val="bg1"/>
                </a:solidFill>
                <a:latin typeface="メイリオ"/>
                <a:ea typeface="メイリオ"/>
                <a:cs typeface="メイリオ"/>
              </a:rPr>
              <a:t>. </a:t>
            </a:r>
            <a:r>
              <a:rPr kumimoji="0" lang="ja-JP" altLang="en-US" sz="1800" b="1" dirty="0" smtClean="0">
                <a:solidFill>
                  <a:schemeClr val="bg1"/>
                </a:solidFill>
                <a:latin typeface="メイリオ"/>
                <a:ea typeface="メイリオ"/>
                <a:cs typeface="メイリオ"/>
              </a:rPr>
              <a:t>これからの管理職像　～イクボスとは？～</a:t>
            </a:r>
            <a:endParaRPr kumimoji="0" lang="en-US" altLang="ja-JP" sz="1800" b="1" dirty="0">
              <a:solidFill>
                <a:schemeClr val="bg1"/>
              </a:solidFill>
              <a:latin typeface="メイリオ"/>
              <a:ea typeface="メイリオ"/>
              <a:cs typeface="メイリオ"/>
            </a:endParaRPr>
          </a:p>
        </p:txBody>
      </p:sp>
      <p:sp>
        <p:nvSpPr>
          <p:cNvPr id="6" name="正方形/長方形 5"/>
          <p:cNvSpPr/>
          <p:nvPr/>
        </p:nvSpPr>
        <p:spPr>
          <a:xfrm>
            <a:off x="161530" y="787854"/>
            <a:ext cx="8827109" cy="2801882"/>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4000" b="1" u="sng" dirty="0" smtClean="0">
                <a:solidFill>
                  <a:srgbClr val="FF3300"/>
                </a:solidFill>
                <a:latin typeface="Meiryo UI" panose="020B0604030504040204" pitchFamily="50" charset="-128"/>
                <a:ea typeface="Meiryo UI" panose="020B0604030504040204" pitchFamily="50" charset="-128"/>
                <a:cs typeface="Meiryo UI" panose="020B0604030504040204" pitchFamily="50" charset="-128"/>
              </a:rPr>
              <a:t>イクボス</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とは、</a:t>
            </a:r>
            <a:endPar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部下</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の育休取得や短時間勤務などがあっても</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を滞りなく進めるために業務効率を上げ</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と仕事を両立できるように配慮</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自ら</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も仕事</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プライベート</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充実させている管理</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p:cNvSpPr/>
          <p:nvPr/>
        </p:nvSpPr>
        <p:spPr>
          <a:xfrm>
            <a:off x="161530" y="4221088"/>
            <a:ext cx="8827109" cy="2376264"/>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28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イクボスとは、部下・組織・社会を育て、</a:t>
            </a:r>
            <a:endParaRPr lang="en-US" altLang="ja-JP" sz="28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28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自らも仕事と仕事以外の時間で、</a:t>
            </a:r>
            <a:endParaRPr lang="en-US" altLang="ja-JP" sz="28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2800" b="1" u="sng"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自分育てができるボスのこと！</a:t>
            </a:r>
            <a:endParaRPr lang="ja-JP" altLang="en-US" sz="28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下矢印 171"/>
          <p:cNvSpPr/>
          <p:nvPr/>
        </p:nvSpPr>
        <p:spPr>
          <a:xfrm>
            <a:off x="3439616" y="3758017"/>
            <a:ext cx="2264769" cy="701826"/>
          </a:xfrm>
          <a:prstGeom prst="downArrow">
            <a:avLst>
              <a:gd name="adj1" fmla="val 50000"/>
              <a:gd name="adj2" fmla="val 46479"/>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73" name="正方形/長方形 172"/>
          <p:cNvSpPr/>
          <p:nvPr/>
        </p:nvSpPr>
        <p:spPr>
          <a:xfrm>
            <a:off x="3954532" y="3864778"/>
            <a:ext cx="1234936" cy="42586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つまり</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8433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下矢印 170"/>
          <p:cNvSpPr/>
          <p:nvPr/>
        </p:nvSpPr>
        <p:spPr>
          <a:xfrm rot="16200000">
            <a:off x="4210749" y="3256191"/>
            <a:ext cx="720000" cy="494086"/>
          </a:xfrm>
          <a:prstGeom prst="downArrow">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6" name="Rectangle 23"/>
          <p:cNvSpPr>
            <a:spLocks noChangeArrowheads="1"/>
          </p:cNvSpPr>
          <p:nvPr/>
        </p:nvSpPr>
        <p:spPr bwMode="auto">
          <a:xfrm>
            <a:off x="152852" y="1577748"/>
            <a:ext cx="4170851" cy="3544719"/>
          </a:xfrm>
          <a:prstGeom prst="rect">
            <a:avLst/>
          </a:prstGeom>
          <a:solidFill>
            <a:schemeClr val="bg1"/>
          </a:solidFill>
          <a:ln w="12700">
            <a:solidFill>
              <a:srgbClr val="0066CC"/>
            </a:solidFill>
            <a:miter lim="800000"/>
            <a:headEnd/>
            <a:tailEnd/>
          </a:ln>
        </p:spPr>
        <p:txBody>
          <a:bodyPr wrap="square" anchor="b" anchorCtr="1"/>
          <a:lstStyle/>
          <a:p>
            <a:pPr algn="ctr">
              <a:spcBef>
                <a:spcPts val="300"/>
              </a:spcBef>
              <a:spcAft>
                <a:spcPts val="300"/>
              </a:spcAft>
            </a:pPr>
            <a:r>
              <a:rPr lang="ja-JP" altLang="en-US" b="1"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＜一括管理のマネジメント例＞</a:t>
            </a:r>
            <a:endParaRPr lang="en-US" altLang="ja-JP" b="1"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職場にプライベートは持ち込むな！</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お前の代わりなんていくらでもいるんだぞ。</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会社の制度やルールに従え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入社○年度ならそろそろ課長だ</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8" name="Rectangle 23"/>
          <p:cNvSpPr>
            <a:spLocks noChangeArrowheads="1"/>
          </p:cNvSpPr>
          <p:nvPr/>
        </p:nvSpPr>
        <p:spPr bwMode="auto">
          <a:xfrm>
            <a:off x="4796782" y="1596022"/>
            <a:ext cx="4170851" cy="3544719"/>
          </a:xfrm>
          <a:prstGeom prst="rect">
            <a:avLst/>
          </a:prstGeom>
          <a:solidFill>
            <a:schemeClr val="bg1"/>
          </a:solidFill>
          <a:ln w="12700">
            <a:solidFill>
              <a:srgbClr val="FF6600"/>
            </a:solidFill>
            <a:miter lim="800000"/>
            <a:headEnd/>
            <a:tailEnd/>
          </a:ln>
        </p:spPr>
        <p:txBody>
          <a:bodyPr wrap="square" anchor="b" anchorCtr="1"/>
          <a:lstStyle/>
          <a:p>
            <a:pPr algn="ctr">
              <a:spcBef>
                <a:spcPts val="300"/>
              </a:spcBef>
              <a:spcAft>
                <a:spcPts val="300"/>
              </a:spcAft>
            </a:pPr>
            <a:r>
              <a:rPr lang="ja-JP" altLang="en-US"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＜多様性受容のマネジメント例＞</a:t>
            </a:r>
            <a:endParaRPr lang="en-US" altLang="ja-JP"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各自の価値観を受容できる職場づくりを考えよう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あなたの強みを職場で活かしてほしい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あなたが最大の成果をあげられる制度活用を考えよう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個々の事情を考慮してキャリアプランを考えよう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4"/>
          </p:nvPr>
        </p:nvSpPr>
        <p:spPr>
          <a:xfrm>
            <a:off x="6671517" y="6515589"/>
            <a:ext cx="2311400" cy="184092"/>
          </a:xfrm>
        </p:spPr>
        <p:txBody>
          <a:bodyPr/>
          <a:lstStyle/>
          <a:p>
            <a:pPr>
              <a:defRPr/>
            </a:pPr>
            <a:fld id="{57C862EB-6AB9-4FC3-8851-73E279BFDD9A}" type="slidenum">
              <a:rPr lang="en-US" altLang="ja-JP" smtClean="0">
                <a:solidFill>
                  <a:srgbClr val="FF6600"/>
                </a:solidFill>
              </a:rPr>
              <a:pPr>
                <a:defRPr/>
              </a:pPr>
              <a:t>5</a:t>
            </a:fld>
            <a:endParaRPr lang="en-US" altLang="ja-JP" dirty="0">
              <a:solidFill>
                <a:srgbClr val="FF6600"/>
              </a:solidFill>
            </a:endParaRPr>
          </a:p>
        </p:txBody>
      </p:sp>
      <p:sp>
        <p:nvSpPr>
          <p:cNvPr id="5"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1</a:t>
            </a:r>
            <a:r>
              <a:rPr kumimoji="0" lang="en-US" altLang="ja-JP" sz="1800" b="1" dirty="0" smtClean="0">
                <a:solidFill>
                  <a:schemeClr val="bg1"/>
                </a:solidFill>
                <a:latin typeface="メイリオ"/>
                <a:ea typeface="メイリオ"/>
                <a:cs typeface="メイリオ"/>
              </a:rPr>
              <a:t>. </a:t>
            </a:r>
            <a:r>
              <a:rPr kumimoji="0" lang="ja-JP" altLang="en-US" sz="1800" b="1" dirty="0" smtClean="0">
                <a:solidFill>
                  <a:schemeClr val="bg1"/>
                </a:solidFill>
                <a:latin typeface="メイリオ"/>
                <a:ea typeface="メイリオ"/>
                <a:cs typeface="メイリオ"/>
              </a:rPr>
              <a:t>これからの管理職像　～イクボスとは？～</a:t>
            </a:r>
            <a:endParaRPr kumimoji="0" lang="en-US" altLang="ja-JP" sz="1800" b="1" dirty="0">
              <a:solidFill>
                <a:schemeClr val="bg1"/>
              </a:solidFill>
              <a:latin typeface="メイリオ"/>
              <a:ea typeface="メイリオ"/>
              <a:cs typeface="メイリオ"/>
            </a:endParaRPr>
          </a:p>
        </p:txBody>
      </p:sp>
      <p:sp>
        <p:nvSpPr>
          <p:cNvPr id="12" name="正方形/長方形 11"/>
          <p:cNvSpPr/>
          <p:nvPr/>
        </p:nvSpPr>
        <p:spPr>
          <a:xfrm>
            <a:off x="87389" y="692696"/>
            <a:ext cx="8298901" cy="30384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■これからの管理職が意識するポイント①</a:t>
            </a:r>
            <a:endParaRPr lang="en-US" altLang="ja-JP"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86"/>
          <p:cNvGrpSpPr>
            <a:grpSpLocks noChangeAspect="1"/>
          </p:cNvGrpSpPr>
          <p:nvPr/>
        </p:nvGrpSpPr>
        <p:grpSpPr>
          <a:xfrm>
            <a:off x="1021377" y="2270310"/>
            <a:ext cx="2433801" cy="1834025"/>
            <a:chOff x="582176" y="3429000"/>
            <a:chExt cx="3651853" cy="2832178"/>
          </a:xfrm>
        </p:grpSpPr>
        <p:sp>
          <p:nvSpPr>
            <p:cNvPr id="86" name="二等辺三角形 85"/>
            <p:cNvSpPr/>
            <p:nvPr/>
          </p:nvSpPr>
          <p:spPr>
            <a:xfrm>
              <a:off x="582176" y="3429000"/>
              <a:ext cx="3651853" cy="2832178"/>
            </a:xfrm>
            <a:prstGeom prst="triangle">
              <a:avLst/>
            </a:prstGeom>
            <a:solidFill>
              <a:srgbClr val="E1FFFF"/>
            </a:solid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grpSp>
          <p:nvGrpSpPr>
            <p:cNvPr id="7" name="グループ化 84"/>
            <p:cNvGrpSpPr/>
            <p:nvPr/>
          </p:nvGrpSpPr>
          <p:grpSpPr>
            <a:xfrm>
              <a:off x="582176" y="3980380"/>
              <a:ext cx="3651853" cy="2280798"/>
              <a:chOff x="582176" y="3980380"/>
              <a:chExt cx="3651853" cy="2280798"/>
            </a:xfrm>
          </p:grpSpPr>
          <p:grpSp>
            <p:nvGrpSpPr>
              <p:cNvPr id="8" name="グループ化 83"/>
              <p:cNvGrpSpPr/>
              <p:nvPr/>
            </p:nvGrpSpPr>
            <p:grpSpPr>
              <a:xfrm>
                <a:off x="1691680" y="3980380"/>
                <a:ext cx="1442254" cy="576064"/>
                <a:chOff x="1691680" y="3980380"/>
                <a:chExt cx="1442254" cy="576064"/>
              </a:xfrm>
            </p:grpSpPr>
            <p:grpSp>
              <p:nvGrpSpPr>
                <p:cNvPr id="9" name="グループ化 3"/>
                <p:cNvGrpSpPr>
                  <a:grpSpLocks noChangeAspect="1"/>
                </p:cNvGrpSpPr>
                <p:nvPr/>
              </p:nvGrpSpPr>
              <p:grpSpPr>
                <a:xfrm>
                  <a:off x="1691680" y="3980380"/>
                  <a:ext cx="560718" cy="576064"/>
                  <a:chOff x="2267744" y="4497506"/>
                  <a:chExt cx="560718" cy="576064"/>
                </a:xfrm>
              </p:grpSpPr>
              <p:sp>
                <p:nvSpPr>
                  <p:cNvPr id="3" name="円/楕円 2"/>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5" name="正方形/長方形 14"/>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10" name="グループ化 25"/>
                <p:cNvGrpSpPr>
                  <a:grpSpLocks noChangeAspect="1"/>
                </p:cNvGrpSpPr>
                <p:nvPr/>
              </p:nvGrpSpPr>
              <p:grpSpPr>
                <a:xfrm>
                  <a:off x="2132448" y="3980380"/>
                  <a:ext cx="560718" cy="576064"/>
                  <a:chOff x="2267744" y="4497506"/>
                  <a:chExt cx="560718" cy="576064"/>
                </a:xfrm>
              </p:grpSpPr>
              <p:sp>
                <p:nvSpPr>
                  <p:cNvPr id="27" name="円/楕円 26"/>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28" name="正方形/長方形 27"/>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11" name="グループ化 28"/>
                <p:cNvGrpSpPr>
                  <a:grpSpLocks noChangeAspect="1"/>
                </p:cNvGrpSpPr>
                <p:nvPr/>
              </p:nvGrpSpPr>
              <p:grpSpPr>
                <a:xfrm>
                  <a:off x="2573216" y="3980380"/>
                  <a:ext cx="560718" cy="576064"/>
                  <a:chOff x="2267744" y="4497506"/>
                  <a:chExt cx="560718" cy="576064"/>
                </a:xfrm>
              </p:grpSpPr>
              <p:sp>
                <p:nvSpPr>
                  <p:cNvPr id="30" name="円/楕円 29"/>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31" name="正方形/長方形 30"/>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grpSp>
            <p:nvGrpSpPr>
              <p:cNvPr id="13" name="グループ化 82"/>
              <p:cNvGrpSpPr/>
              <p:nvPr/>
            </p:nvGrpSpPr>
            <p:grpSpPr>
              <a:xfrm>
                <a:off x="1474954" y="4548625"/>
                <a:ext cx="1880584" cy="576064"/>
                <a:chOff x="1474954" y="4556444"/>
                <a:chExt cx="1880584" cy="576064"/>
              </a:xfrm>
            </p:grpSpPr>
            <p:grpSp>
              <p:nvGrpSpPr>
                <p:cNvPr id="14" name="グループ化 31"/>
                <p:cNvGrpSpPr>
                  <a:grpSpLocks noChangeAspect="1"/>
                </p:cNvGrpSpPr>
                <p:nvPr/>
              </p:nvGrpSpPr>
              <p:grpSpPr>
                <a:xfrm>
                  <a:off x="1474954" y="4556444"/>
                  <a:ext cx="560718" cy="576064"/>
                  <a:chOff x="2267744" y="4497506"/>
                  <a:chExt cx="560718" cy="576064"/>
                </a:xfrm>
              </p:grpSpPr>
              <p:sp>
                <p:nvSpPr>
                  <p:cNvPr id="33" name="円/楕円 32"/>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34" name="正方形/長方形 33"/>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16" name="グループ化 34"/>
                <p:cNvGrpSpPr>
                  <a:grpSpLocks noChangeAspect="1"/>
                </p:cNvGrpSpPr>
                <p:nvPr/>
              </p:nvGrpSpPr>
              <p:grpSpPr>
                <a:xfrm>
                  <a:off x="1914909" y="4556444"/>
                  <a:ext cx="560718" cy="576064"/>
                  <a:chOff x="2267744" y="4497506"/>
                  <a:chExt cx="560718" cy="576064"/>
                </a:xfrm>
              </p:grpSpPr>
              <p:sp>
                <p:nvSpPr>
                  <p:cNvPr id="36" name="円/楕円 35"/>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37" name="正方形/長方形 36"/>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17" name="グループ化 37"/>
                <p:cNvGrpSpPr>
                  <a:grpSpLocks noChangeAspect="1"/>
                </p:cNvGrpSpPr>
                <p:nvPr/>
              </p:nvGrpSpPr>
              <p:grpSpPr>
                <a:xfrm>
                  <a:off x="2354864" y="4556444"/>
                  <a:ext cx="560718" cy="576064"/>
                  <a:chOff x="2267744" y="4497506"/>
                  <a:chExt cx="560718" cy="576064"/>
                </a:xfrm>
              </p:grpSpPr>
              <p:sp>
                <p:nvSpPr>
                  <p:cNvPr id="39" name="円/楕円 38"/>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40" name="正方形/長方形 39"/>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19" name="グループ化 40"/>
                <p:cNvGrpSpPr>
                  <a:grpSpLocks noChangeAspect="1"/>
                </p:cNvGrpSpPr>
                <p:nvPr/>
              </p:nvGrpSpPr>
              <p:grpSpPr>
                <a:xfrm>
                  <a:off x="2794820" y="4556444"/>
                  <a:ext cx="560718" cy="576064"/>
                  <a:chOff x="2267744" y="4497506"/>
                  <a:chExt cx="560718" cy="576064"/>
                </a:xfrm>
              </p:grpSpPr>
              <p:sp>
                <p:nvSpPr>
                  <p:cNvPr id="42" name="円/楕円 41"/>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43" name="正方形/長方形 42"/>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grpSp>
            <p:nvGrpSpPr>
              <p:cNvPr id="20" name="グループ化 16"/>
              <p:cNvGrpSpPr/>
              <p:nvPr/>
            </p:nvGrpSpPr>
            <p:grpSpPr>
              <a:xfrm>
                <a:off x="1246642" y="5116870"/>
                <a:ext cx="2325622" cy="576064"/>
                <a:chOff x="1246642" y="5101502"/>
                <a:chExt cx="2325622" cy="576064"/>
              </a:xfrm>
            </p:grpSpPr>
            <p:grpSp>
              <p:nvGrpSpPr>
                <p:cNvPr id="21" name="グループ化 43"/>
                <p:cNvGrpSpPr>
                  <a:grpSpLocks noChangeAspect="1"/>
                </p:cNvGrpSpPr>
                <p:nvPr/>
              </p:nvGrpSpPr>
              <p:grpSpPr>
                <a:xfrm>
                  <a:off x="1246642" y="5101502"/>
                  <a:ext cx="560718" cy="576064"/>
                  <a:chOff x="2267744" y="4497506"/>
                  <a:chExt cx="560718" cy="576064"/>
                </a:xfrm>
              </p:grpSpPr>
              <p:sp>
                <p:nvSpPr>
                  <p:cNvPr id="45" name="円/楕円 44"/>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46" name="正方形/長方形 45"/>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22" name="グループ化 46"/>
                <p:cNvGrpSpPr>
                  <a:grpSpLocks noChangeAspect="1"/>
                </p:cNvGrpSpPr>
                <p:nvPr/>
              </p:nvGrpSpPr>
              <p:grpSpPr>
                <a:xfrm>
                  <a:off x="1687868" y="5101502"/>
                  <a:ext cx="560718" cy="576064"/>
                  <a:chOff x="2267744" y="4497506"/>
                  <a:chExt cx="560718" cy="576064"/>
                </a:xfrm>
              </p:grpSpPr>
              <p:sp>
                <p:nvSpPr>
                  <p:cNvPr id="48" name="円/楕円 47"/>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49" name="正方形/長方形 48"/>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23" name="グループ化 49"/>
                <p:cNvGrpSpPr>
                  <a:grpSpLocks noChangeAspect="1"/>
                </p:cNvGrpSpPr>
                <p:nvPr/>
              </p:nvGrpSpPr>
              <p:grpSpPr>
                <a:xfrm>
                  <a:off x="2129094" y="5101502"/>
                  <a:ext cx="560718" cy="576064"/>
                  <a:chOff x="2267744" y="4497506"/>
                  <a:chExt cx="560718" cy="576064"/>
                </a:xfrm>
              </p:grpSpPr>
              <p:sp>
                <p:nvSpPr>
                  <p:cNvPr id="51" name="円/楕円 50"/>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52" name="正方形/長方形 51"/>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24" name="グループ化 52"/>
                <p:cNvGrpSpPr>
                  <a:grpSpLocks noChangeAspect="1"/>
                </p:cNvGrpSpPr>
                <p:nvPr/>
              </p:nvGrpSpPr>
              <p:grpSpPr>
                <a:xfrm>
                  <a:off x="2570320" y="5101502"/>
                  <a:ext cx="560718" cy="576064"/>
                  <a:chOff x="2267744" y="4497506"/>
                  <a:chExt cx="560718" cy="576064"/>
                </a:xfrm>
              </p:grpSpPr>
              <p:sp>
                <p:nvSpPr>
                  <p:cNvPr id="54" name="円/楕円 53"/>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55" name="正方形/長方形 54"/>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25" name="グループ化 55"/>
                <p:cNvGrpSpPr>
                  <a:grpSpLocks noChangeAspect="1"/>
                </p:cNvGrpSpPr>
                <p:nvPr/>
              </p:nvGrpSpPr>
              <p:grpSpPr>
                <a:xfrm>
                  <a:off x="3011546" y="5101502"/>
                  <a:ext cx="560718" cy="576064"/>
                  <a:chOff x="2267744" y="4497506"/>
                  <a:chExt cx="560718" cy="576064"/>
                </a:xfrm>
              </p:grpSpPr>
              <p:sp>
                <p:nvSpPr>
                  <p:cNvPr id="57" name="円/楕円 56"/>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58" name="正方形/長方形 57"/>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26" name="グループ化 15"/>
              <p:cNvGrpSpPr/>
              <p:nvPr/>
            </p:nvGrpSpPr>
            <p:grpSpPr>
              <a:xfrm>
                <a:off x="582176" y="5685114"/>
                <a:ext cx="3651853" cy="576064"/>
                <a:chOff x="582176" y="5685114"/>
                <a:chExt cx="3651853" cy="576064"/>
              </a:xfrm>
            </p:grpSpPr>
            <p:grpSp>
              <p:nvGrpSpPr>
                <p:cNvPr id="29" name="グループ化 58"/>
                <p:cNvGrpSpPr>
                  <a:grpSpLocks noChangeAspect="1"/>
                </p:cNvGrpSpPr>
                <p:nvPr/>
              </p:nvGrpSpPr>
              <p:grpSpPr>
                <a:xfrm>
                  <a:off x="582176" y="5685114"/>
                  <a:ext cx="560718" cy="576064"/>
                  <a:chOff x="2267744" y="4497506"/>
                  <a:chExt cx="560718" cy="576064"/>
                </a:xfrm>
              </p:grpSpPr>
              <p:sp>
                <p:nvSpPr>
                  <p:cNvPr id="60" name="円/楕円 59"/>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61" name="正方形/長方形 60"/>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a:t>
                    </a:r>
                    <a:r>
                      <a:rPr lang="ja-JP" altLang="en-US"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婚</a:t>
                    </a:r>
                    <a:endParaRPr lang="en-US" altLang="ja-JP"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32" name="グループ化 61"/>
                <p:cNvGrpSpPr>
                  <a:grpSpLocks noChangeAspect="1"/>
                </p:cNvGrpSpPr>
                <p:nvPr/>
              </p:nvGrpSpPr>
              <p:grpSpPr>
                <a:xfrm>
                  <a:off x="1023767" y="5685114"/>
                  <a:ext cx="560718" cy="576064"/>
                  <a:chOff x="2267744" y="4497506"/>
                  <a:chExt cx="560718" cy="576064"/>
                </a:xfrm>
              </p:grpSpPr>
              <p:sp>
                <p:nvSpPr>
                  <p:cNvPr id="63" name="円/楕円 62"/>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64" name="正方形/長方形 63"/>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35" name="グループ化 64"/>
                <p:cNvGrpSpPr>
                  <a:grpSpLocks noChangeAspect="1"/>
                </p:cNvGrpSpPr>
                <p:nvPr/>
              </p:nvGrpSpPr>
              <p:grpSpPr>
                <a:xfrm>
                  <a:off x="1465358" y="5685114"/>
                  <a:ext cx="560718" cy="576064"/>
                  <a:chOff x="2267744" y="4497506"/>
                  <a:chExt cx="560718" cy="576064"/>
                </a:xfrm>
              </p:grpSpPr>
              <p:sp>
                <p:nvSpPr>
                  <p:cNvPr id="66" name="円/楕円 65"/>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67" name="正方形/長方形 66"/>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38" name="グループ化 67"/>
                <p:cNvGrpSpPr>
                  <a:grpSpLocks noChangeAspect="1"/>
                </p:cNvGrpSpPr>
                <p:nvPr/>
              </p:nvGrpSpPr>
              <p:grpSpPr>
                <a:xfrm>
                  <a:off x="1906949" y="5685114"/>
                  <a:ext cx="560718" cy="576064"/>
                  <a:chOff x="2267744" y="4497506"/>
                  <a:chExt cx="560718" cy="576064"/>
                </a:xfrm>
              </p:grpSpPr>
              <p:sp>
                <p:nvSpPr>
                  <p:cNvPr id="69" name="円/楕円 68"/>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70" name="正方形/長方形 69"/>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41" name="グループ化 70"/>
                <p:cNvGrpSpPr>
                  <a:grpSpLocks noChangeAspect="1"/>
                </p:cNvGrpSpPr>
                <p:nvPr/>
              </p:nvGrpSpPr>
              <p:grpSpPr>
                <a:xfrm>
                  <a:off x="2348540" y="5685114"/>
                  <a:ext cx="560718" cy="576064"/>
                  <a:chOff x="2267744" y="4497506"/>
                  <a:chExt cx="560718" cy="576064"/>
                </a:xfrm>
              </p:grpSpPr>
              <p:sp>
                <p:nvSpPr>
                  <p:cNvPr id="72" name="円/楕円 71"/>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73" name="正方形/長方形 72"/>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44" name="グループ化 73"/>
                <p:cNvGrpSpPr>
                  <a:grpSpLocks noChangeAspect="1"/>
                </p:cNvGrpSpPr>
                <p:nvPr/>
              </p:nvGrpSpPr>
              <p:grpSpPr>
                <a:xfrm>
                  <a:off x="2790131" y="5685114"/>
                  <a:ext cx="560718" cy="576064"/>
                  <a:chOff x="2267744" y="4497506"/>
                  <a:chExt cx="560718" cy="576064"/>
                </a:xfrm>
              </p:grpSpPr>
              <p:sp>
                <p:nvSpPr>
                  <p:cNvPr id="75" name="円/楕円 74"/>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76" name="正方形/長方形 75"/>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47" name="グループ化 76"/>
                <p:cNvGrpSpPr>
                  <a:grpSpLocks noChangeAspect="1"/>
                </p:cNvGrpSpPr>
                <p:nvPr/>
              </p:nvGrpSpPr>
              <p:grpSpPr>
                <a:xfrm>
                  <a:off x="3231722" y="5685114"/>
                  <a:ext cx="560718" cy="576064"/>
                  <a:chOff x="2267744" y="4497506"/>
                  <a:chExt cx="560718" cy="576064"/>
                </a:xfrm>
              </p:grpSpPr>
              <p:sp>
                <p:nvSpPr>
                  <p:cNvPr id="78" name="円/楕円 77"/>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79" name="正方形/長方形 78"/>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p>
                </p:txBody>
              </p:sp>
            </p:grpSp>
            <p:grpSp>
              <p:nvGrpSpPr>
                <p:cNvPr id="50" name="グループ化 79"/>
                <p:cNvGrpSpPr>
                  <a:grpSpLocks noChangeAspect="1"/>
                </p:cNvGrpSpPr>
                <p:nvPr/>
              </p:nvGrpSpPr>
              <p:grpSpPr>
                <a:xfrm>
                  <a:off x="3673311" y="5685114"/>
                  <a:ext cx="560718" cy="576064"/>
                  <a:chOff x="2267744" y="4497506"/>
                  <a:chExt cx="560718" cy="576064"/>
                </a:xfrm>
              </p:grpSpPr>
              <p:sp>
                <p:nvSpPr>
                  <p:cNvPr id="81" name="円/楕円 80"/>
                  <p:cNvSpPr/>
                  <p:nvPr/>
                </p:nvSpPr>
                <p:spPr>
                  <a:xfrm>
                    <a:off x="2331377" y="4497506"/>
                    <a:ext cx="433453" cy="576064"/>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82" name="正方形/長方形 81"/>
                  <p:cNvSpPr/>
                  <p:nvPr/>
                </p:nvSpPr>
                <p:spPr>
                  <a:xfrm>
                    <a:off x="2267744" y="4581104"/>
                    <a:ext cx="560718" cy="40886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grpSp>
      <p:grpSp>
        <p:nvGrpSpPr>
          <p:cNvPr id="53" name="グループ化 162"/>
          <p:cNvGrpSpPr>
            <a:grpSpLocks noChangeAspect="1"/>
          </p:cNvGrpSpPr>
          <p:nvPr/>
        </p:nvGrpSpPr>
        <p:grpSpPr>
          <a:xfrm>
            <a:off x="5624852" y="2270310"/>
            <a:ext cx="2556723" cy="1834025"/>
            <a:chOff x="4137466" y="3266945"/>
            <a:chExt cx="2926128" cy="2684293"/>
          </a:xfrm>
        </p:grpSpPr>
        <p:sp>
          <p:nvSpPr>
            <p:cNvPr id="162" name="円/楕円 161"/>
            <p:cNvSpPr/>
            <p:nvPr/>
          </p:nvSpPr>
          <p:spPr>
            <a:xfrm>
              <a:off x="4137466" y="3266945"/>
              <a:ext cx="2926128" cy="2684293"/>
            </a:xfrm>
            <a:prstGeom prst="ellipse">
              <a:avLst/>
            </a:prstGeom>
            <a:solidFill>
              <a:srgbClr val="FFCC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solidFill>
                  <a:schemeClr val="tx1"/>
                </a:solidFill>
              </a:endParaRPr>
            </a:p>
          </p:txBody>
        </p:sp>
        <p:sp>
          <p:nvSpPr>
            <p:cNvPr id="161" name="円/楕円 160"/>
            <p:cNvSpPr/>
            <p:nvPr/>
          </p:nvSpPr>
          <p:spPr>
            <a:xfrm>
              <a:off x="4279359" y="3995460"/>
              <a:ext cx="2651605" cy="1955778"/>
            </a:xfrm>
            <a:prstGeom prst="ellipse">
              <a:avLst/>
            </a:prstGeom>
            <a:solidFill>
              <a:srgbClr val="CCFF66"/>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solidFill>
                  <a:schemeClr val="tx1"/>
                </a:solidFill>
              </a:endParaRPr>
            </a:p>
          </p:txBody>
        </p:sp>
        <p:sp>
          <p:nvSpPr>
            <p:cNvPr id="160" name="円/楕円 159"/>
            <p:cNvSpPr/>
            <p:nvPr/>
          </p:nvSpPr>
          <p:spPr>
            <a:xfrm>
              <a:off x="4524671" y="4824195"/>
              <a:ext cx="2202102" cy="1127043"/>
            </a:xfrm>
            <a:prstGeom prst="ellipse">
              <a:avLst/>
            </a:prstGeom>
            <a:solidFill>
              <a:srgbClr val="E1FFFF"/>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solidFill>
                  <a:schemeClr val="tx1"/>
                </a:solidFill>
              </a:endParaRPr>
            </a:p>
          </p:txBody>
        </p:sp>
        <p:grpSp>
          <p:nvGrpSpPr>
            <p:cNvPr id="56" name="グループ化 89"/>
            <p:cNvGrpSpPr>
              <a:grpSpLocks noChangeAspect="1"/>
            </p:cNvGrpSpPr>
            <p:nvPr/>
          </p:nvGrpSpPr>
          <p:grpSpPr>
            <a:xfrm>
              <a:off x="4615775" y="5099173"/>
              <a:ext cx="427687" cy="439392"/>
              <a:chOff x="4615775" y="5099173"/>
              <a:chExt cx="427687" cy="439392"/>
            </a:xfrm>
          </p:grpSpPr>
          <p:sp>
            <p:nvSpPr>
              <p:cNvPr id="88" name="円/楕円 87"/>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89" name="正方形/長方形 88"/>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59" name="グループ化 90"/>
            <p:cNvGrpSpPr>
              <a:grpSpLocks noChangeAspect="1"/>
            </p:cNvGrpSpPr>
            <p:nvPr/>
          </p:nvGrpSpPr>
          <p:grpSpPr>
            <a:xfrm>
              <a:off x="4986928" y="4911359"/>
              <a:ext cx="427687" cy="439392"/>
              <a:chOff x="4615775" y="5099173"/>
              <a:chExt cx="427687" cy="439392"/>
            </a:xfrm>
          </p:grpSpPr>
          <p:sp>
            <p:nvSpPr>
              <p:cNvPr id="92" name="円/楕円 91"/>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93" name="正方形/長方形 92"/>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62" name="グループ化 93"/>
            <p:cNvGrpSpPr>
              <a:grpSpLocks noChangeAspect="1"/>
            </p:cNvGrpSpPr>
            <p:nvPr/>
          </p:nvGrpSpPr>
          <p:grpSpPr>
            <a:xfrm>
              <a:off x="5358081" y="4861427"/>
              <a:ext cx="427687" cy="439392"/>
              <a:chOff x="4615775" y="5099173"/>
              <a:chExt cx="427687" cy="439392"/>
            </a:xfrm>
          </p:grpSpPr>
          <p:sp>
            <p:nvSpPr>
              <p:cNvPr id="95" name="円/楕円 94"/>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96" name="正方形/長方形 95"/>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5" name="グループ化 96"/>
            <p:cNvGrpSpPr>
              <a:grpSpLocks noChangeAspect="1"/>
            </p:cNvGrpSpPr>
            <p:nvPr/>
          </p:nvGrpSpPr>
          <p:grpSpPr>
            <a:xfrm>
              <a:off x="4878154" y="5410591"/>
              <a:ext cx="427687" cy="439392"/>
              <a:chOff x="4615775" y="5099173"/>
              <a:chExt cx="427687" cy="439392"/>
            </a:xfrm>
          </p:grpSpPr>
          <p:sp>
            <p:nvSpPr>
              <p:cNvPr id="98" name="円/楕円 97"/>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99" name="正方形/長方形 98"/>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68" name="グループ化 99"/>
            <p:cNvGrpSpPr>
              <a:grpSpLocks noChangeAspect="1"/>
            </p:cNvGrpSpPr>
            <p:nvPr/>
          </p:nvGrpSpPr>
          <p:grpSpPr>
            <a:xfrm>
              <a:off x="5222513" y="5474355"/>
              <a:ext cx="427687" cy="439392"/>
              <a:chOff x="4615775" y="5099173"/>
              <a:chExt cx="427687" cy="439392"/>
            </a:xfrm>
          </p:grpSpPr>
          <p:sp>
            <p:nvSpPr>
              <p:cNvPr id="101" name="円/楕円 100"/>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02" name="正方形/長方形 101"/>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1" name="グループ化 102"/>
            <p:cNvGrpSpPr>
              <a:grpSpLocks noChangeAspect="1"/>
            </p:cNvGrpSpPr>
            <p:nvPr/>
          </p:nvGrpSpPr>
          <p:grpSpPr>
            <a:xfrm>
              <a:off x="5566872" y="5426660"/>
              <a:ext cx="427687" cy="439392"/>
              <a:chOff x="4615775" y="5099173"/>
              <a:chExt cx="427687" cy="439392"/>
            </a:xfrm>
          </p:grpSpPr>
          <p:sp>
            <p:nvSpPr>
              <p:cNvPr id="104" name="円/楕円 103"/>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05" name="正方形/長方形 104"/>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74" name="グループ化 105"/>
            <p:cNvGrpSpPr>
              <a:grpSpLocks noChangeAspect="1"/>
            </p:cNvGrpSpPr>
            <p:nvPr/>
          </p:nvGrpSpPr>
          <p:grpSpPr>
            <a:xfrm>
              <a:off x="5729235" y="4879477"/>
              <a:ext cx="427687" cy="439392"/>
              <a:chOff x="4615775" y="5099173"/>
              <a:chExt cx="427687" cy="439392"/>
            </a:xfrm>
          </p:grpSpPr>
          <p:sp>
            <p:nvSpPr>
              <p:cNvPr id="107" name="円/楕円 106"/>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08" name="正方形/長方形 107"/>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77" name="グループ化 108"/>
            <p:cNvGrpSpPr>
              <a:grpSpLocks noChangeAspect="1"/>
            </p:cNvGrpSpPr>
            <p:nvPr/>
          </p:nvGrpSpPr>
          <p:grpSpPr>
            <a:xfrm>
              <a:off x="5911231" y="5341627"/>
              <a:ext cx="427687" cy="439392"/>
              <a:chOff x="4615775" y="5099173"/>
              <a:chExt cx="427687" cy="439392"/>
            </a:xfrm>
          </p:grpSpPr>
          <p:sp>
            <p:nvSpPr>
              <p:cNvPr id="110" name="円/楕円 109"/>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11" name="正方形/長方形 110"/>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既婚</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nvGrpSpPr>
            <p:cNvPr id="80" name="グループ化 111"/>
            <p:cNvGrpSpPr>
              <a:grpSpLocks noChangeAspect="1"/>
            </p:cNvGrpSpPr>
            <p:nvPr/>
          </p:nvGrpSpPr>
          <p:grpSpPr>
            <a:xfrm>
              <a:off x="6255590" y="5201694"/>
              <a:ext cx="427687" cy="439392"/>
              <a:chOff x="4615775" y="5099173"/>
              <a:chExt cx="427687" cy="439392"/>
            </a:xfrm>
          </p:grpSpPr>
          <p:sp>
            <p:nvSpPr>
              <p:cNvPr id="113" name="円/楕円 112"/>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14" name="正方形/長方形 113"/>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未婚</a:t>
                </a:r>
                <a:endParaRPr lang="en-US" altLang="ja-JP" sz="6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p>
            </p:txBody>
          </p:sp>
        </p:grpSp>
        <p:grpSp>
          <p:nvGrpSpPr>
            <p:cNvPr id="83" name="グループ化 126"/>
            <p:cNvGrpSpPr>
              <a:grpSpLocks noChangeAspect="1"/>
            </p:cNvGrpSpPr>
            <p:nvPr/>
          </p:nvGrpSpPr>
          <p:grpSpPr>
            <a:xfrm>
              <a:off x="4421634" y="4573784"/>
              <a:ext cx="489114" cy="439392"/>
              <a:chOff x="4579749" y="5099173"/>
              <a:chExt cx="489114" cy="439392"/>
            </a:xfrm>
          </p:grpSpPr>
          <p:sp>
            <p:nvSpPr>
              <p:cNvPr id="128" name="円/楕円 127"/>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29" name="正方形/長方形 128"/>
              <p:cNvSpPr/>
              <p:nvPr/>
            </p:nvSpPr>
            <p:spPr>
              <a:xfrm>
                <a:off x="4579749" y="5162937"/>
                <a:ext cx="489114"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非正規</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4" name="グループ化 129"/>
            <p:cNvGrpSpPr>
              <a:grpSpLocks noChangeAspect="1"/>
            </p:cNvGrpSpPr>
            <p:nvPr/>
          </p:nvGrpSpPr>
          <p:grpSpPr>
            <a:xfrm>
              <a:off x="4745784" y="4249185"/>
              <a:ext cx="427687" cy="439392"/>
              <a:chOff x="4615775" y="5099173"/>
              <a:chExt cx="427687" cy="439392"/>
            </a:xfrm>
          </p:grpSpPr>
          <p:sp>
            <p:nvSpPr>
              <p:cNvPr id="131" name="円/楕円 130"/>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32" name="正方形/長方形 131"/>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育児</a:t>
                </a: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5" name="グループ化 132"/>
            <p:cNvGrpSpPr>
              <a:grpSpLocks noChangeAspect="1"/>
            </p:cNvGrpSpPr>
            <p:nvPr/>
          </p:nvGrpSpPr>
          <p:grpSpPr>
            <a:xfrm>
              <a:off x="5121514" y="4320260"/>
              <a:ext cx="427687" cy="439392"/>
              <a:chOff x="4615775" y="5099173"/>
              <a:chExt cx="427687" cy="439392"/>
            </a:xfrm>
          </p:grpSpPr>
          <p:sp>
            <p:nvSpPr>
              <p:cNvPr id="134" name="円/楕円 133"/>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35" name="正方形/長方形 134"/>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代短勤</a:t>
                </a: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7" name="グループ化 135"/>
            <p:cNvGrpSpPr>
              <a:grpSpLocks noChangeAspect="1"/>
            </p:cNvGrpSpPr>
            <p:nvPr/>
          </p:nvGrpSpPr>
          <p:grpSpPr>
            <a:xfrm>
              <a:off x="5410930" y="4039672"/>
              <a:ext cx="427687" cy="439392"/>
              <a:chOff x="4615775" y="5099173"/>
              <a:chExt cx="427687" cy="439392"/>
            </a:xfrm>
          </p:grpSpPr>
          <p:sp>
            <p:nvSpPr>
              <p:cNvPr id="137" name="円/楕円 136"/>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38" name="正方形/長方形 137"/>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育児</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endPar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0" name="グループ化 138"/>
            <p:cNvGrpSpPr>
              <a:grpSpLocks noChangeAspect="1"/>
            </p:cNvGrpSpPr>
            <p:nvPr/>
          </p:nvGrpSpPr>
          <p:grpSpPr>
            <a:xfrm>
              <a:off x="5717466" y="4358270"/>
              <a:ext cx="427687" cy="439392"/>
              <a:chOff x="4615775" y="5099173"/>
              <a:chExt cx="427687" cy="439392"/>
            </a:xfrm>
          </p:grpSpPr>
          <p:sp>
            <p:nvSpPr>
              <p:cNvPr id="140" name="円/楕円 139"/>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41" name="正方形/長方形 140"/>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endPar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1" name="グループ化 141"/>
            <p:cNvGrpSpPr>
              <a:grpSpLocks noChangeAspect="1"/>
            </p:cNvGrpSpPr>
            <p:nvPr/>
          </p:nvGrpSpPr>
          <p:grpSpPr>
            <a:xfrm>
              <a:off x="6063939" y="4181732"/>
              <a:ext cx="427687" cy="439392"/>
              <a:chOff x="4615775" y="5099173"/>
              <a:chExt cx="427687" cy="439392"/>
            </a:xfrm>
          </p:grpSpPr>
          <p:sp>
            <p:nvSpPr>
              <p:cNvPr id="143" name="円/楕円 142"/>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44" name="正方形/長方形 143"/>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endPar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4" name="グループ化 144"/>
            <p:cNvGrpSpPr>
              <a:grpSpLocks noChangeAspect="1"/>
            </p:cNvGrpSpPr>
            <p:nvPr/>
          </p:nvGrpSpPr>
          <p:grpSpPr>
            <a:xfrm>
              <a:off x="6337796" y="4561221"/>
              <a:ext cx="427687" cy="439392"/>
              <a:chOff x="4615775" y="5099173"/>
              <a:chExt cx="427687" cy="439392"/>
            </a:xfrm>
          </p:grpSpPr>
          <p:sp>
            <p:nvSpPr>
              <p:cNvPr id="146" name="円/楕円 145"/>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47" name="正方形/長方形 146"/>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ﾒﾝﾀﾙ男</a:t>
                </a:r>
                <a:endPar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7" name="グループ化 147"/>
            <p:cNvGrpSpPr>
              <a:grpSpLocks noChangeAspect="1"/>
            </p:cNvGrpSpPr>
            <p:nvPr/>
          </p:nvGrpSpPr>
          <p:grpSpPr>
            <a:xfrm>
              <a:off x="4554796" y="3655733"/>
              <a:ext cx="427687" cy="439392"/>
              <a:chOff x="4615775" y="5099173"/>
              <a:chExt cx="427687" cy="439392"/>
            </a:xfrm>
          </p:grpSpPr>
          <p:sp>
            <p:nvSpPr>
              <p:cNvPr id="149" name="円/楕円 148"/>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50" name="正方形/長方形 149"/>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育児</a:t>
                </a: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0" name="グループ化 150"/>
            <p:cNvGrpSpPr>
              <a:grpSpLocks noChangeAspect="1"/>
            </p:cNvGrpSpPr>
            <p:nvPr/>
          </p:nvGrpSpPr>
          <p:grpSpPr>
            <a:xfrm>
              <a:off x="5027328" y="3393668"/>
              <a:ext cx="427687" cy="439392"/>
              <a:chOff x="4615775" y="5099173"/>
              <a:chExt cx="427687" cy="439392"/>
            </a:xfrm>
          </p:grpSpPr>
          <p:sp>
            <p:nvSpPr>
              <p:cNvPr id="152" name="円/楕円 151"/>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53" name="正方形/長方形 152"/>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endPar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3" name="グループ化 153"/>
            <p:cNvGrpSpPr>
              <a:grpSpLocks noChangeAspect="1"/>
            </p:cNvGrpSpPr>
            <p:nvPr/>
          </p:nvGrpSpPr>
          <p:grpSpPr>
            <a:xfrm>
              <a:off x="6222626" y="3651135"/>
              <a:ext cx="427687" cy="439392"/>
              <a:chOff x="4615775" y="5099173"/>
              <a:chExt cx="427687" cy="439392"/>
            </a:xfrm>
          </p:grpSpPr>
          <p:sp>
            <p:nvSpPr>
              <p:cNvPr id="155" name="円/楕円 154"/>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p>
            </p:txBody>
          </p:sp>
          <p:sp>
            <p:nvSpPr>
              <p:cNvPr id="156" name="正方形/長方形 155"/>
              <p:cNvSpPr/>
              <p:nvPr/>
            </p:nvSpPr>
            <p:spPr>
              <a:xfrm>
                <a:off x="4615775" y="5162937"/>
                <a:ext cx="427687"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育児</a:t>
                </a:r>
                <a:r>
                  <a:rPr lang="ja-JP" altLang="en-US" sz="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女</a:t>
                </a:r>
                <a:endParaRPr lang="ja-JP" altLang="en-US" sz="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6" name="グループ化 156"/>
            <p:cNvGrpSpPr>
              <a:grpSpLocks noChangeAspect="1"/>
            </p:cNvGrpSpPr>
            <p:nvPr/>
          </p:nvGrpSpPr>
          <p:grpSpPr>
            <a:xfrm>
              <a:off x="5662698" y="3418322"/>
              <a:ext cx="489114" cy="439392"/>
              <a:chOff x="4579749" y="5099173"/>
              <a:chExt cx="489114" cy="439392"/>
            </a:xfrm>
          </p:grpSpPr>
          <p:sp>
            <p:nvSpPr>
              <p:cNvPr id="158" name="円/楕円 157"/>
              <p:cNvSpPr/>
              <p:nvPr/>
            </p:nvSpPr>
            <p:spPr>
              <a:xfrm>
                <a:off x="4664311" y="5099173"/>
                <a:ext cx="330616" cy="439392"/>
              </a:xfrm>
              <a:prstGeom prst="ellipse">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900">
                  <a:solidFill>
                    <a:schemeClr val="tx1"/>
                  </a:solidFill>
                </a:endParaRPr>
              </a:p>
            </p:txBody>
          </p:sp>
          <p:sp>
            <p:nvSpPr>
              <p:cNvPr id="159" name="正方形/長方形 158"/>
              <p:cNvSpPr/>
              <p:nvPr/>
            </p:nvSpPr>
            <p:spPr>
              <a:xfrm>
                <a:off x="4579749" y="5162937"/>
                <a:ext cx="489114" cy="3118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再雇用</a:t>
                </a: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a:t>
                </a:r>
              </a:p>
            </p:txBody>
          </p:sp>
        </p:grpSp>
      </p:grpSp>
      <p:sp>
        <p:nvSpPr>
          <p:cNvPr id="167" name="正方形/長方形 166"/>
          <p:cNvSpPr/>
          <p:nvPr/>
        </p:nvSpPr>
        <p:spPr>
          <a:xfrm>
            <a:off x="204277" y="1639580"/>
            <a:ext cx="4068000" cy="550156"/>
          </a:xfrm>
          <a:prstGeom prst="rect">
            <a:avLst/>
          </a:prstGeom>
          <a:solidFill>
            <a:srgbClr val="0066CC"/>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従来は、男性、正社員、終身雇用</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、場所や、</a:t>
            </a:r>
            <a:endPar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時間</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制約のない社員で構成。</a:t>
            </a:r>
          </a:p>
        </p:txBody>
      </p:sp>
      <p:sp>
        <p:nvSpPr>
          <p:cNvPr id="170" name="正方形/長方形 169"/>
          <p:cNvSpPr/>
          <p:nvPr/>
        </p:nvSpPr>
        <p:spPr>
          <a:xfrm>
            <a:off x="4869213" y="1634815"/>
            <a:ext cx="4068000" cy="550156"/>
          </a:xfrm>
          <a:prstGeom prst="rect">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今後は、雇用形態</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や働き方</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の異なる社員が増え</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時間場所に制約</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があったり</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、従来</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なら辞めて</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いた社員</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も増加。</a:t>
            </a:r>
          </a:p>
        </p:txBody>
      </p:sp>
      <p:sp>
        <p:nvSpPr>
          <p:cNvPr id="169" name="正方形/長方形 168"/>
          <p:cNvSpPr/>
          <p:nvPr/>
        </p:nvSpPr>
        <p:spPr>
          <a:xfrm>
            <a:off x="87389" y="5180342"/>
            <a:ext cx="8827108" cy="43204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■これからの管理職が意識するポイント②</a:t>
            </a:r>
            <a:endParaRPr lang="en-US" altLang="ja-JP"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正方形/長方形 175"/>
          <p:cNvSpPr/>
          <p:nvPr/>
        </p:nvSpPr>
        <p:spPr>
          <a:xfrm>
            <a:off x="4874198" y="2242921"/>
            <a:ext cx="902357" cy="590095"/>
          </a:xfrm>
          <a:prstGeom prst="rect">
            <a:avLst/>
          </a:prstGeom>
          <a:solidFill>
            <a:srgbClr val="FFCC99"/>
          </a:solidFill>
          <a:ln w="9525">
            <a:solidFill>
              <a:srgbClr val="FF3300"/>
            </a:solid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sz="1050" dirty="0" smtClean="0">
                <a:solidFill>
                  <a:srgbClr val="FF3300"/>
                </a:solidFill>
                <a:latin typeface="Meiryo UI" panose="020B0604030504040204" pitchFamily="50" charset="-128"/>
                <a:ea typeface="Meiryo UI" panose="020B0604030504040204" pitchFamily="50" charset="-128"/>
                <a:cs typeface="Meiryo UI" panose="020B0604030504040204" pitchFamily="50" charset="-128"/>
              </a:rPr>
              <a:t>従来は</a:t>
            </a:r>
            <a:endParaRPr lang="en-US" altLang="ja-JP" sz="1050" dirty="0" smtClean="0">
              <a:solidFill>
                <a:srgbClr val="FF330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sz="1050" dirty="0" smtClean="0">
                <a:solidFill>
                  <a:srgbClr val="FF3300"/>
                </a:solidFill>
                <a:latin typeface="Meiryo UI" panose="020B0604030504040204" pitchFamily="50" charset="-128"/>
                <a:ea typeface="Meiryo UI" panose="020B0604030504040204" pitchFamily="50" charset="-128"/>
                <a:cs typeface="Meiryo UI" panose="020B0604030504040204" pitchFamily="50" charset="-128"/>
              </a:rPr>
              <a:t>辞めていた</a:t>
            </a:r>
            <a:endParaRPr lang="en-US" altLang="ja-JP" sz="1050" dirty="0" smtClean="0">
              <a:solidFill>
                <a:srgbClr val="FF330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sz="1050" dirty="0" smtClean="0">
                <a:solidFill>
                  <a:srgbClr val="FF3300"/>
                </a:solidFill>
                <a:latin typeface="Meiryo UI" panose="020B0604030504040204" pitchFamily="50" charset="-128"/>
                <a:ea typeface="Meiryo UI" panose="020B0604030504040204" pitchFamily="50" charset="-128"/>
                <a:cs typeface="Meiryo UI" panose="020B0604030504040204" pitchFamily="50" charset="-128"/>
              </a:rPr>
              <a:t>社員グループ</a:t>
            </a:r>
            <a:endParaRPr lang="ja-JP" altLang="en-US" sz="1050" dirty="0">
              <a:solidFill>
                <a:srgbClr val="FF33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7" name="正方形/長方形 176"/>
          <p:cNvSpPr/>
          <p:nvPr/>
        </p:nvSpPr>
        <p:spPr>
          <a:xfrm>
            <a:off x="4874198" y="2891843"/>
            <a:ext cx="898301" cy="601087"/>
          </a:xfrm>
          <a:prstGeom prst="rect">
            <a:avLst/>
          </a:prstGeom>
          <a:solidFill>
            <a:srgbClr val="CCFF66"/>
          </a:solidFill>
          <a:ln w="9525">
            <a:solidFill>
              <a:srgbClr val="008000"/>
            </a:solid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sz="1050" dirty="0" smtClean="0">
                <a:solidFill>
                  <a:srgbClr val="008000"/>
                </a:solidFill>
                <a:latin typeface="Meiryo UI" panose="020B0604030504040204" pitchFamily="50" charset="-128"/>
                <a:ea typeface="Meiryo UI" panose="020B0604030504040204" pitchFamily="50" charset="-128"/>
                <a:cs typeface="Meiryo UI" panose="020B0604030504040204" pitchFamily="50" charset="-128"/>
              </a:rPr>
              <a:t>時間に制約のある</a:t>
            </a:r>
            <a:endParaRPr lang="en-US" altLang="ja-JP" sz="1050" dirty="0" smtClean="0">
              <a:solidFill>
                <a:srgbClr val="00800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sz="1050" dirty="0" smtClean="0">
                <a:solidFill>
                  <a:srgbClr val="008000"/>
                </a:solidFill>
                <a:latin typeface="Meiryo UI" panose="020B0604030504040204" pitchFamily="50" charset="-128"/>
                <a:ea typeface="Meiryo UI" panose="020B0604030504040204" pitchFamily="50" charset="-128"/>
                <a:cs typeface="Meiryo UI" panose="020B0604030504040204" pitchFamily="50" charset="-128"/>
              </a:rPr>
              <a:t>社員グループ</a:t>
            </a:r>
            <a:endParaRPr lang="ja-JP" altLang="en-US" sz="1050" dirty="0">
              <a:solidFill>
                <a:srgbClr val="008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4874198" y="3551756"/>
            <a:ext cx="902129" cy="601087"/>
          </a:xfrm>
          <a:prstGeom prst="rect">
            <a:avLst/>
          </a:prstGeom>
          <a:solidFill>
            <a:srgbClr val="E1FFFF"/>
          </a:solidFill>
          <a:ln w="9525">
            <a:solidFill>
              <a:srgbClr val="0066CC"/>
            </a:solid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場所時間に</a:t>
            </a:r>
            <a:endParaRPr lang="en-US" altLang="ja-JP"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制約</a:t>
            </a:r>
            <a:r>
              <a:rPr lang="ja-JP" altLang="en-US" sz="105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ない</a:t>
            </a:r>
            <a:endParaRPr lang="en-US" altLang="ja-JP"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社員グループ</a:t>
            </a:r>
            <a:endParaRPr lang="ja-JP" altLang="en-US" sz="1050"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0" name="正方形/長方形 179"/>
          <p:cNvSpPr/>
          <p:nvPr/>
        </p:nvSpPr>
        <p:spPr>
          <a:xfrm>
            <a:off x="3370148" y="2242921"/>
            <a:ext cx="902129" cy="601087"/>
          </a:xfrm>
          <a:prstGeom prst="rect">
            <a:avLst/>
          </a:prstGeom>
          <a:solidFill>
            <a:srgbClr val="E1FFFF"/>
          </a:solidFill>
          <a:ln w="9525">
            <a:solidFill>
              <a:srgbClr val="0066CC"/>
            </a:solid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100"/>
              </a:spcBef>
              <a:spcAft>
                <a:spcPts val="100"/>
              </a:spcAft>
            </a:pP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場所時間に</a:t>
            </a:r>
            <a:endParaRPr lang="en-US" altLang="ja-JP"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制約</a:t>
            </a:r>
            <a:r>
              <a:rPr lang="ja-JP" altLang="en-US" sz="105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ない</a:t>
            </a:r>
            <a:endParaRPr lang="en-US" altLang="ja-JP"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100"/>
              </a:spcBef>
              <a:spcAft>
                <a:spcPts val="100"/>
              </a:spcAft>
            </a:pPr>
            <a:r>
              <a:rPr lang="ja-JP" altLang="en-US" sz="105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社員グループ</a:t>
            </a:r>
            <a:endParaRPr lang="ja-JP" altLang="en-US" sz="1050"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矢印コネクタ 17"/>
          <p:cNvCxnSpPr>
            <a:stCxn id="180" idx="1"/>
          </p:cNvCxnSpPr>
          <p:nvPr/>
        </p:nvCxnSpPr>
        <p:spPr>
          <a:xfrm flipH="1">
            <a:off x="3057840" y="2543465"/>
            <a:ext cx="312308" cy="1085242"/>
          </a:xfrm>
          <a:prstGeom prst="straightConnector1">
            <a:avLst/>
          </a:prstGeom>
          <a:ln>
            <a:solidFill>
              <a:srgbClr val="0066CC"/>
            </a:solidFill>
            <a:tailEnd type="oval" w="med" len="med"/>
          </a:ln>
        </p:spPr>
        <p:style>
          <a:lnRef idx="1">
            <a:schemeClr val="dk1"/>
          </a:lnRef>
          <a:fillRef idx="0">
            <a:schemeClr val="dk1"/>
          </a:fillRef>
          <a:effectRef idx="0">
            <a:schemeClr val="dk1"/>
          </a:effectRef>
          <a:fontRef idx="minor">
            <a:schemeClr val="tx1"/>
          </a:fontRef>
        </p:style>
      </p:cxnSp>
      <p:cxnSp>
        <p:nvCxnSpPr>
          <p:cNvPr id="181" name="直線矢印コネクタ 180"/>
          <p:cNvCxnSpPr>
            <a:stCxn id="179" idx="3"/>
          </p:cNvCxnSpPr>
          <p:nvPr/>
        </p:nvCxnSpPr>
        <p:spPr>
          <a:xfrm>
            <a:off x="5776327" y="3852300"/>
            <a:ext cx="360942" cy="10934"/>
          </a:xfrm>
          <a:prstGeom prst="straightConnector1">
            <a:avLst/>
          </a:prstGeom>
          <a:ln>
            <a:solidFill>
              <a:srgbClr val="0066CC"/>
            </a:solidFill>
            <a:tailEnd type="oval" w="med" len="med"/>
          </a:ln>
        </p:spPr>
        <p:style>
          <a:lnRef idx="1">
            <a:schemeClr val="dk1"/>
          </a:lnRef>
          <a:fillRef idx="0">
            <a:schemeClr val="dk1"/>
          </a:fillRef>
          <a:effectRef idx="0">
            <a:schemeClr val="dk1"/>
          </a:effectRef>
          <a:fontRef idx="minor">
            <a:schemeClr val="tx1"/>
          </a:fontRef>
        </p:style>
      </p:cxnSp>
      <p:cxnSp>
        <p:nvCxnSpPr>
          <p:cNvPr id="182" name="直線矢印コネクタ 181"/>
          <p:cNvCxnSpPr>
            <a:stCxn id="177" idx="3"/>
          </p:cNvCxnSpPr>
          <p:nvPr/>
        </p:nvCxnSpPr>
        <p:spPr>
          <a:xfrm>
            <a:off x="5772499" y="3192387"/>
            <a:ext cx="120524" cy="336268"/>
          </a:xfrm>
          <a:prstGeom prst="straightConnector1">
            <a:avLst/>
          </a:prstGeom>
          <a:ln>
            <a:solidFill>
              <a:srgbClr val="008000"/>
            </a:solidFill>
            <a:tailEnd type="oval" w="med" len="med"/>
          </a:ln>
        </p:spPr>
        <p:style>
          <a:lnRef idx="1">
            <a:schemeClr val="dk1"/>
          </a:lnRef>
          <a:fillRef idx="0">
            <a:schemeClr val="dk1"/>
          </a:fillRef>
          <a:effectRef idx="0">
            <a:schemeClr val="dk1"/>
          </a:effectRef>
          <a:fontRef idx="minor">
            <a:schemeClr val="tx1"/>
          </a:fontRef>
        </p:style>
      </p:cxnSp>
      <p:cxnSp>
        <p:nvCxnSpPr>
          <p:cNvPr id="183" name="直線矢印コネクタ 182"/>
          <p:cNvCxnSpPr>
            <a:stCxn id="176" idx="3"/>
          </p:cNvCxnSpPr>
          <p:nvPr/>
        </p:nvCxnSpPr>
        <p:spPr>
          <a:xfrm>
            <a:off x="5776555" y="2537969"/>
            <a:ext cx="166365" cy="313176"/>
          </a:xfrm>
          <a:prstGeom prst="straightConnector1">
            <a:avLst/>
          </a:prstGeom>
          <a:ln>
            <a:solidFill>
              <a:srgbClr val="FF3300"/>
            </a:solidFill>
            <a:tailEnd type="oval" w="med" len="med"/>
          </a:ln>
        </p:spPr>
        <p:style>
          <a:lnRef idx="1">
            <a:schemeClr val="dk1"/>
          </a:lnRef>
          <a:fillRef idx="0">
            <a:schemeClr val="dk1"/>
          </a:fillRef>
          <a:effectRef idx="0">
            <a:schemeClr val="dk1"/>
          </a:effectRef>
          <a:fontRef idx="minor">
            <a:schemeClr val="tx1"/>
          </a:fontRef>
        </p:style>
      </p:cxnSp>
      <p:sp>
        <p:nvSpPr>
          <p:cNvPr id="151" name="正方形/長方形 150"/>
          <p:cNvSpPr/>
          <p:nvPr/>
        </p:nvSpPr>
        <p:spPr>
          <a:xfrm>
            <a:off x="167936" y="1087461"/>
            <a:ext cx="8796551" cy="360040"/>
          </a:xfrm>
          <a:prstGeom prst="rect">
            <a:avLst/>
          </a:prstGeom>
          <a:solidFill>
            <a:srgbClr val="FF66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smtClean="0">
                <a:solidFill>
                  <a:schemeClr val="bg1"/>
                </a:solidFill>
                <a:latin typeface="HG丸ｺﾞｼｯｸM-PRO" panose="020F0600000000000000" pitchFamily="50" charset="-128"/>
                <a:ea typeface="HG丸ｺﾞｼｯｸM-PRO" panose="020F0600000000000000" pitchFamily="50" charset="-128"/>
                <a:cs typeface="Meiryo UI" pitchFamily="50" charset="-128"/>
              </a:rPr>
              <a:t>マネジメントスタイルの変貌</a:t>
            </a:r>
            <a:endParaRPr lang="ja-JP" altLang="en-US" sz="1800"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154" name="正方形/長方形 153"/>
          <p:cNvSpPr/>
          <p:nvPr/>
        </p:nvSpPr>
        <p:spPr>
          <a:xfrm>
            <a:off x="167936" y="5612390"/>
            <a:ext cx="8796551" cy="360040"/>
          </a:xfrm>
          <a:prstGeom prst="rect">
            <a:avLst/>
          </a:prstGeom>
          <a:solidFill>
            <a:srgbClr val="FF66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smtClean="0">
                <a:solidFill>
                  <a:schemeClr val="bg1"/>
                </a:solidFill>
                <a:latin typeface="HG丸ｺﾞｼｯｸM-PRO" panose="020F0600000000000000" pitchFamily="50" charset="-128"/>
                <a:ea typeface="HG丸ｺﾞｼｯｸM-PRO" panose="020F0600000000000000" pitchFamily="50" charset="-128"/>
                <a:cs typeface="Meiryo UI" pitchFamily="50" charset="-128"/>
              </a:rPr>
              <a:t>多様な働き方が実現できる職場づくりに挑戦</a:t>
            </a:r>
          </a:p>
        </p:txBody>
      </p:sp>
      <p:sp>
        <p:nvSpPr>
          <p:cNvPr id="157" name="正方形/長方形 156"/>
          <p:cNvSpPr/>
          <p:nvPr/>
        </p:nvSpPr>
        <p:spPr>
          <a:xfrm>
            <a:off x="87389" y="6044438"/>
            <a:ext cx="8827108" cy="57606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女性のみならず男性が育児休業を取得し、一定期間職場から離れるという経験は、</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spcAft>
                <a:spcPts val="300"/>
              </a:spcAft>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マネージャーであるあなたにとって、さらなるマネジメントスキルを習得できるチャンスとなります。</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8433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49704" y="1779488"/>
            <a:ext cx="8244593" cy="1936850"/>
            <a:chOff x="449704" y="1779488"/>
            <a:chExt cx="8244593" cy="1936850"/>
          </a:xfrm>
        </p:grpSpPr>
        <p:sp>
          <p:nvSpPr>
            <p:cNvPr id="4" name="正方形/長方形 3"/>
            <p:cNvSpPr/>
            <p:nvPr/>
          </p:nvSpPr>
          <p:spPr>
            <a:xfrm>
              <a:off x="449704" y="1779488"/>
              <a:ext cx="8244593" cy="1936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pic>
          <p:nvPicPr>
            <p:cNvPr id="5" name="図 4" descr="cdca16a30794f6e4c8f48eec1adba418-1024x819.jpg"/>
            <p:cNvPicPr>
              <a:picLocks noChangeAspect="1"/>
            </p:cNvPicPr>
            <p:nvPr/>
          </p:nvPicPr>
          <p:blipFill>
            <a:blip r:embed="rId2" cstate="print"/>
            <a:srcRect/>
            <a:stretch>
              <a:fillRect/>
            </a:stretch>
          </p:blipFill>
          <p:spPr bwMode="auto">
            <a:xfrm>
              <a:off x="683568" y="1979907"/>
              <a:ext cx="1514839" cy="1536013"/>
            </a:xfrm>
            <a:prstGeom prst="rect">
              <a:avLst/>
            </a:prstGeom>
            <a:ln>
              <a:noFill/>
            </a:ln>
            <a:effectLst>
              <a:softEdge rad="112500"/>
            </a:effectLst>
          </p:spPr>
        </p:pic>
        <p:sp>
          <p:nvSpPr>
            <p:cNvPr id="6" name="正方形/長方形 57"/>
            <p:cNvSpPr>
              <a:spLocks noChangeArrowheads="1"/>
            </p:cNvSpPr>
            <p:nvPr/>
          </p:nvSpPr>
          <p:spPr bwMode="auto">
            <a:xfrm>
              <a:off x="2374643" y="2480148"/>
              <a:ext cx="5189241"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kumimoji="0" lang="en-US" altLang="ja-JP" sz="2400" dirty="0">
                  <a:latin typeface="Meiryo UI" panose="020B0604030504040204" pitchFamily="50" charset="-128"/>
                  <a:ea typeface="Meiryo UI" panose="020B0604030504040204" pitchFamily="50" charset="-128"/>
                  <a:cs typeface="Meiryo UI" panose="020B0604030504040204" pitchFamily="50" charset="-128"/>
                </a:rPr>
                <a:t>2</a:t>
              </a:r>
              <a:r>
                <a:rPr kumimoji="0"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イクボスはどんな事をすれば良いのか？</a:t>
              </a:r>
              <a:endParaRPr kumimoji="0"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スライド番号プレースホルダー 1"/>
          <p:cNvSpPr txBox="1">
            <a:spLocks/>
          </p:cNvSpPr>
          <p:nvPr/>
        </p:nvSpPr>
        <p:spPr>
          <a:xfrm>
            <a:off x="6660232" y="6453336"/>
            <a:ext cx="2311400" cy="184092"/>
          </a:xfrm>
          <a:prstGeom prst="rect">
            <a:avLst/>
          </a:prstGeom>
        </p:spPr>
        <p:txBody>
          <a:bodyPr/>
          <a:lstStyle>
            <a:defPPr>
              <a:defRPr lang="ja-JP"/>
            </a:defPPr>
            <a:lvl1pPr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1pPr>
            <a:lvl2pPr marL="4572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2pPr>
            <a:lvl3pPr marL="9144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3pPr>
            <a:lvl4pPr marL="13716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4pPr>
            <a:lvl5pPr marL="1828800" algn="l" rtl="0" fontAlgn="base">
              <a:spcBef>
                <a:spcPct val="0"/>
              </a:spcBef>
              <a:spcAft>
                <a:spcPct val="0"/>
              </a:spcAft>
              <a:defRPr kumimoji="1" sz="1200" kern="1200">
                <a:solidFill>
                  <a:schemeClr val="tx1"/>
                </a:solidFill>
                <a:latin typeface="Arial" charset="0"/>
                <a:ea typeface="ＭＳ ゴシック" charset="0"/>
                <a:cs typeface="ＭＳ ゴシック" charset="0"/>
              </a:defRPr>
            </a:lvl5pPr>
            <a:lvl6pPr marL="2286000" algn="l" defTabSz="457200" rtl="0" eaLnBrk="1" latinLnBrk="0" hangingPunct="1">
              <a:defRPr kumimoji="1" sz="1200" kern="1200">
                <a:solidFill>
                  <a:schemeClr val="tx1"/>
                </a:solidFill>
                <a:latin typeface="Arial" charset="0"/>
                <a:ea typeface="ＭＳ ゴシック" charset="0"/>
                <a:cs typeface="ＭＳ ゴシック" charset="0"/>
              </a:defRPr>
            </a:lvl6pPr>
            <a:lvl7pPr marL="2743200" algn="l" defTabSz="457200" rtl="0" eaLnBrk="1" latinLnBrk="0" hangingPunct="1">
              <a:defRPr kumimoji="1" sz="1200" kern="1200">
                <a:solidFill>
                  <a:schemeClr val="tx1"/>
                </a:solidFill>
                <a:latin typeface="Arial" charset="0"/>
                <a:ea typeface="ＭＳ ゴシック" charset="0"/>
                <a:cs typeface="ＭＳ ゴシック" charset="0"/>
              </a:defRPr>
            </a:lvl7pPr>
            <a:lvl8pPr marL="3200400" algn="l" defTabSz="457200" rtl="0" eaLnBrk="1" latinLnBrk="0" hangingPunct="1">
              <a:defRPr kumimoji="1" sz="1200" kern="1200">
                <a:solidFill>
                  <a:schemeClr val="tx1"/>
                </a:solidFill>
                <a:latin typeface="Arial" charset="0"/>
                <a:ea typeface="ＭＳ ゴシック" charset="0"/>
                <a:cs typeface="ＭＳ ゴシック" charset="0"/>
              </a:defRPr>
            </a:lvl8pPr>
            <a:lvl9pPr marL="3657600" algn="l" defTabSz="457200" rtl="0" eaLnBrk="1" latinLnBrk="0" hangingPunct="1">
              <a:defRPr kumimoji="1" sz="1200" kern="1200">
                <a:solidFill>
                  <a:schemeClr val="tx1"/>
                </a:solidFill>
                <a:latin typeface="Arial" charset="0"/>
                <a:ea typeface="ＭＳ ゴシック" charset="0"/>
                <a:cs typeface="ＭＳ ゴシック" charset="0"/>
              </a:defRPr>
            </a:lvl9pPr>
          </a:lstStyle>
          <a:p>
            <a:pPr algn="r">
              <a:defRPr/>
            </a:pPr>
            <a:r>
              <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6</a:t>
            </a:r>
          </a:p>
        </p:txBody>
      </p:sp>
    </p:spTree>
    <p:extLst>
      <p:ext uri="{BB962C8B-B14F-4D97-AF65-F5344CB8AC3E}">
        <p14:creationId xmlns:p14="http://schemas.microsoft.com/office/powerpoint/2010/main" val="427285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108000" y="6447238"/>
            <a:ext cx="8928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円/楕円 34"/>
          <p:cNvSpPr/>
          <p:nvPr/>
        </p:nvSpPr>
        <p:spPr>
          <a:xfrm>
            <a:off x="162911" y="4098914"/>
            <a:ext cx="8818179" cy="1883510"/>
          </a:xfrm>
          <a:prstGeom prst="ellipse">
            <a:avLst/>
          </a:prstGeom>
          <a:solidFill>
            <a:srgbClr val="CCECFF"/>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1" name="Rectangle 23"/>
          <p:cNvSpPr>
            <a:spLocks noChangeArrowheads="1"/>
          </p:cNvSpPr>
          <p:nvPr/>
        </p:nvSpPr>
        <p:spPr bwMode="auto">
          <a:xfrm>
            <a:off x="152852" y="1173680"/>
            <a:ext cx="8835787" cy="2543352"/>
          </a:xfrm>
          <a:prstGeom prst="rect">
            <a:avLst/>
          </a:prstGeom>
          <a:solidFill>
            <a:srgbClr val="FFFFCC"/>
          </a:solidFill>
          <a:ln w="12700">
            <a:solidFill>
              <a:srgbClr val="FF6600"/>
            </a:solidFill>
            <a:miter lim="800000"/>
            <a:headEnd/>
            <a:tailEnd/>
          </a:ln>
        </p:spPr>
        <p:txBody>
          <a:bodyPr wrap="none" anchor="ctr"/>
          <a:lstStyle/>
          <a:p>
            <a:endParaRPr lang="ja-JP" altLang="en-US">
              <a:latin typeface="Meriyo"/>
            </a:endParaRPr>
          </a:p>
        </p:txBody>
      </p:sp>
      <p:sp>
        <p:nvSpPr>
          <p:cNvPr id="2" name="スライド番号プレースホルダー 1"/>
          <p:cNvSpPr>
            <a:spLocks noGrp="1"/>
          </p:cNvSpPr>
          <p:nvPr>
            <p:ph type="sldNum" sz="quarter" idx="4"/>
          </p:nvPr>
        </p:nvSpPr>
        <p:spPr>
          <a:xfrm>
            <a:off x="6720258" y="6601544"/>
            <a:ext cx="2311400" cy="184092"/>
          </a:xfrm>
        </p:spPr>
        <p:txBody>
          <a:bodyPr/>
          <a:lstStyle/>
          <a:p>
            <a:pPr>
              <a:defRPr/>
            </a:pPr>
            <a:r>
              <a:rPr lang="ja-JP" altLang="en-US" dirty="0">
                <a:solidFill>
                  <a:srgbClr val="FF6600"/>
                </a:solidFill>
              </a:rPr>
              <a:t>７</a:t>
            </a:r>
            <a:endParaRPr lang="en-US" altLang="ja-JP" dirty="0">
              <a:solidFill>
                <a:srgbClr val="FF6600"/>
              </a:solidFill>
            </a:endParaRPr>
          </a:p>
        </p:txBody>
      </p:sp>
      <p:sp>
        <p:nvSpPr>
          <p:cNvPr id="5" name="Rectangle 2"/>
          <p:cNvSpPr>
            <a:spLocks noGrp="1" noChangeArrowheads="1"/>
          </p:cNvSpPr>
          <p:nvPr>
            <p:ph type="title"/>
          </p:nvPr>
        </p:nvSpPr>
        <p:spPr>
          <a:xfrm>
            <a:off x="67214" y="93077"/>
            <a:ext cx="4922807" cy="425401"/>
          </a:xfrm>
        </p:spPr>
        <p:txBody>
          <a:bodyPr/>
          <a:lstStyle/>
          <a:p>
            <a:pPr>
              <a:lnSpc>
                <a:spcPct val="120000"/>
              </a:lnSpc>
              <a:defRPr/>
            </a:pPr>
            <a:r>
              <a:rPr kumimoji="0" lang="en-US" altLang="ja-JP" sz="1800" b="1" dirty="0" smtClean="0">
                <a:solidFill>
                  <a:schemeClr val="bg1"/>
                </a:solidFill>
                <a:latin typeface="メイリオ"/>
                <a:ea typeface="メイリオ"/>
                <a:cs typeface="メイリオ"/>
              </a:rPr>
              <a:t>2-</a:t>
            </a:r>
            <a:r>
              <a:rPr kumimoji="0" lang="en-US" altLang="ja-JP" sz="1800" b="1" dirty="0">
                <a:solidFill>
                  <a:schemeClr val="bg1"/>
                </a:solidFill>
                <a:latin typeface="メイリオ"/>
                <a:ea typeface="メイリオ"/>
                <a:cs typeface="メイリオ"/>
              </a:rPr>
              <a:t>1</a:t>
            </a:r>
            <a:r>
              <a:rPr kumimoji="0" lang="en-US" altLang="ja-JP" sz="1800" b="1" dirty="0" smtClean="0">
                <a:solidFill>
                  <a:schemeClr val="bg1"/>
                </a:solidFill>
                <a:latin typeface="メイリオ"/>
                <a:ea typeface="メイリオ"/>
                <a:cs typeface="メイリオ"/>
              </a:rPr>
              <a:t>. </a:t>
            </a:r>
            <a:r>
              <a:rPr kumimoji="0" lang="ja-JP" altLang="en-US" sz="1800" b="1" dirty="0" smtClean="0">
                <a:solidFill>
                  <a:schemeClr val="bg1"/>
                </a:solidFill>
                <a:latin typeface="メイリオ"/>
                <a:ea typeface="メイリオ"/>
                <a:cs typeface="メイリオ"/>
              </a:rPr>
              <a:t>イクボスはどんな事をすれば良いのか？</a:t>
            </a:r>
            <a:endParaRPr kumimoji="0" lang="en-US" altLang="ja-JP" sz="1800" b="1" dirty="0">
              <a:solidFill>
                <a:schemeClr val="bg1"/>
              </a:solidFill>
              <a:latin typeface="メイリオ"/>
              <a:ea typeface="メイリオ"/>
              <a:cs typeface="メイリオ"/>
            </a:endParaRPr>
          </a:p>
        </p:txBody>
      </p:sp>
      <p:sp>
        <p:nvSpPr>
          <p:cNvPr id="6" name="正方形/長方形 5"/>
          <p:cNvSpPr/>
          <p:nvPr/>
        </p:nvSpPr>
        <p:spPr>
          <a:xfrm>
            <a:off x="162911" y="685735"/>
            <a:ext cx="8818179" cy="80594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endParaRPr lang="en-US" altLang="ja-JP"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225138" y="1244940"/>
            <a:ext cx="4929826" cy="3035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400"/>
              </a:lnSpc>
              <a:spcBef>
                <a:spcPts val="3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■部下の育児休業取得時のマネジメントフロー</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76426" y="6228804"/>
            <a:ext cx="8991148" cy="4467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上記を考慮すれば、男性部下の育児休業取得へのマネジメントもあなたにはでき</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はずです！</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76426" y="3933056"/>
            <a:ext cx="8991148" cy="90993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かに男性部下の育児休業取得は経験がないかもしれませんが、</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このようなスキルや状況はすでに経験していませんか？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107504" y="4921413"/>
            <a:ext cx="2921907"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親族が亡くなり忌引きによる連続休暇取得</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3082714" y="4921413"/>
            <a:ext cx="2039068"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長期出張や泊まり込み研修</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5175085" y="4921413"/>
            <a:ext cx="2435230"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人事異動や新規事業での引き抜き</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420682" y="5393193"/>
            <a:ext cx="2440012"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突然の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退職や欠勤</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2909170" y="5393193"/>
            <a:ext cx="2080851"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怪我や病気による長期入院</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角丸四角形 59"/>
          <p:cNvSpPr/>
          <p:nvPr/>
        </p:nvSpPr>
        <p:spPr>
          <a:xfrm>
            <a:off x="5038497" y="5393193"/>
            <a:ext cx="1907341"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通院による労働時間制限</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60"/>
          <p:cNvSpPr/>
          <p:nvPr/>
        </p:nvSpPr>
        <p:spPr>
          <a:xfrm>
            <a:off x="6994314" y="5393193"/>
            <a:ext cx="1627646"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お盆休みや正月休み</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7663618" y="4921413"/>
            <a:ext cx="1300870" cy="402970"/>
          </a:xfrm>
          <a:prstGeom prst="roundRect">
            <a:avLst>
              <a:gd name="adj" fmla="val 50000"/>
            </a:avLst>
          </a:prstGeom>
          <a:solidFill>
            <a:srgbClr val="FFFF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連続休暇申請</a:t>
            </a:r>
            <a:endParaRPr lang="zh-TW"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263445" y="1579264"/>
            <a:ext cx="8614600" cy="938828"/>
            <a:chOff x="-1049162" y="1988840"/>
            <a:chExt cx="9873682" cy="938828"/>
          </a:xfrm>
        </p:grpSpPr>
        <p:grpSp>
          <p:nvGrpSpPr>
            <p:cNvPr id="10" name="グループ化 9"/>
            <p:cNvGrpSpPr/>
            <p:nvPr/>
          </p:nvGrpSpPr>
          <p:grpSpPr>
            <a:xfrm>
              <a:off x="319481" y="1988840"/>
              <a:ext cx="8505039" cy="938828"/>
              <a:chOff x="222492" y="3284984"/>
              <a:chExt cx="8505039" cy="1296144"/>
            </a:xfrm>
          </p:grpSpPr>
          <p:sp>
            <p:nvSpPr>
              <p:cNvPr id="19" name="ホームベース 18"/>
              <p:cNvSpPr/>
              <p:nvPr/>
            </p:nvSpPr>
            <p:spPr>
              <a:xfrm>
                <a:off x="7215363" y="3284984"/>
                <a:ext cx="1512168" cy="1296144"/>
              </a:xfrm>
              <a:prstGeom prst="homePlate">
                <a:avLst>
                  <a:gd name="adj" fmla="val 9895"/>
                </a:avLst>
              </a:prstGeom>
              <a:solidFill>
                <a:srgbClr val="FF6600"/>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社内外への</a:t>
                </a:r>
                <a:endParaRPr kumimoji="1"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説明</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ホームベース 16"/>
              <p:cNvSpPr/>
              <p:nvPr/>
            </p:nvSpPr>
            <p:spPr>
              <a:xfrm>
                <a:off x="5816788" y="3284984"/>
                <a:ext cx="1512168" cy="1296144"/>
              </a:xfrm>
              <a:prstGeom prst="homePlate">
                <a:avLst>
                  <a:gd name="adj" fmla="val 9895"/>
                </a:avLst>
              </a:prstGeom>
              <a:solidFill>
                <a:srgbClr val="FF6600"/>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人員の代替</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要員の</a:t>
                </a: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確保</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ホームベース 15"/>
              <p:cNvSpPr/>
              <p:nvPr/>
            </p:nvSpPr>
            <p:spPr>
              <a:xfrm>
                <a:off x="4418214" y="3284984"/>
                <a:ext cx="1512168" cy="1296144"/>
              </a:xfrm>
              <a:prstGeom prst="homePlate">
                <a:avLst>
                  <a:gd name="adj" fmla="val 9895"/>
                </a:avLst>
              </a:prstGeom>
              <a:solidFill>
                <a:srgbClr val="FF6600"/>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業務改善</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ホームベース 14"/>
              <p:cNvSpPr/>
              <p:nvPr/>
            </p:nvSpPr>
            <p:spPr>
              <a:xfrm>
                <a:off x="3019640" y="3284984"/>
                <a:ext cx="1512168" cy="1296144"/>
              </a:xfrm>
              <a:prstGeom prst="homePlate">
                <a:avLst>
                  <a:gd name="adj" fmla="val 9895"/>
                </a:avLst>
              </a:prstGeom>
              <a:solidFill>
                <a:srgbClr val="FF6600"/>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業務</a:t>
                </a:r>
                <a:endParaRPr kumimoji="1"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再配分</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ホームベース 13"/>
              <p:cNvSpPr/>
              <p:nvPr/>
            </p:nvSpPr>
            <p:spPr>
              <a:xfrm>
                <a:off x="1621066" y="3284984"/>
                <a:ext cx="1512168" cy="1296144"/>
              </a:xfrm>
              <a:prstGeom prst="homePlate">
                <a:avLst>
                  <a:gd name="adj" fmla="val 9895"/>
                </a:avLst>
              </a:prstGeom>
              <a:solidFill>
                <a:srgbClr val="FF6600"/>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業務の</a:t>
                </a:r>
                <a:endParaRPr kumimoji="1"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棚卸し</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ホームベース 2"/>
              <p:cNvSpPr/>
              <p:nvPr/>
            </p:nvSpPr>
            <p:spPr>
              <a:xfrm>
                <a:off x="222492" y="3284984"/>
                <a:ext cx="1512168" cy="1296144"/>
              </a:xfrm>
              <a:prstGeom prst="homePlate">
                <a:avLst>
                  <a:gd name="adj" fmla="val 9895"/>
                </a:avLst>
              </a:prstGeom>
              <a:solidFill>
                <a:srgbClr val="FF6600"/>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部課内で</a:t>
                </a:r>
                <a:endParaRPr kumimoji="1"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情報シェア</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 name="ホームベース 31"/>
            <p:cNvSpPr/>
            <p:nvPr/>
          </p:nvSpPr>
          <p:spPr>
            <a:xfrm>
              <a:off x="-1049162" y="1988840"/>
              <a:ext cx="1512168" cy="938828"/>
            </a:xfrm>
            <a:prstGeom prst="homePlate">
              <a:avLst>
                <a:gd name="adj" fmla="val 9895"/>
              </a:avLst>
            </a:prstGeom>
            <a:solidFill>
              <a:srgbClr val="FF6600"/>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部下への</a:t>
              </a:r>
              <a:endParaRPr kumimoji="1"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声かけ</a:t>
              </a:r>
              <a:endParaRPr kumimoji="1"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角丸四角形吹き出し 6"/>
          <p:cNvSpPr/>
          <p:nvPr/>
        </p:nvSpPr>
        <p:spPr>
          <a:xfrm>
            <a:off x="230418" y="2601021"/>
            <a:ext cx="2060083" cy="981847"/>
          </a:xfrm>
          <a:prstGeom prst="wedgeRoundRectCallout">
            <a:avLst>
              <a:gd name="adj1" fmla="val 26460"/>
              <a:gd name="adj2" fmla="val -70328"/>
              <a:gd name="adj3" fmla="val 16667"/>
            </a:avLst>
          </a:prstGeom>
          <a:solidFill>
            <a:schemeClr val="bg1"/>
          </a:solidFill>
          <a:ln w="12700">
            <a:solidFill>
              <a:srgbClr val="3333FF"/>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その業務は本当に必要か？</a:t>
            </a: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省力化できる業務はないか？</a:t>
            </a: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外注できる業務はないか？</a:t>
            </a:r>
          </a:p>
        </p:txBody>
      </p:sp>
      <p:sp>
        <p:nvSpPr>
          <p:cNvPr id="65" name="角丸四角形吹き出し 64"/>
          <p:cNvSpPr/>
          <p:nvPr/>
        </p:nvSpPr>
        <p:spPr>
          <a:xfrm>
            <a:off x="2363207" y="2601021"/>
            <a:ext cx="1500811" cy="981847"/>
          </a:xfrm>
          <a:prstGeom prst="wedgeRoundRectCallout">
            <a:avLst>
              <a:gd name="adj1" fmla="val 16425"/>
              <a:gd name="adj2" fmla="val -70805"/>
              <a:gd name="adj3" fmla="val 16667"/>
            </a:avLst>
          </a:prstGeom>
          <a:solidFill>
            <a:schemeClr val="bg1"/>
          </a:solidFill>
          <a:ln w="12700">
            <a:solidFill>
              <a:srgbClr val="3333FF"/>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ts val="200"/>
              </a:spcBef>
              <a:spcAft>
                <a:spcPts val="200"/>
              </a:spcAft>
            </a:pPr>
            <a:r>
              <a:rPr lang="ja-JP" altLang="en-US"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部課内でフォロー</a:t>
            </a:r>
            <a:endParaRPr lang="en-US" altLang="ja-JP"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できるのか？</a:t>
            </a:r>
            <a:endParaRPr lang="en-US" altLang="ja-JP"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誰へ何をいつまでに引き継ぐのか</a:t>
            </a:r>
            <a:r>
              <a:rPr lang="ja-JP" altLang="en-US"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吹き出し 65"/>
          <p:cNvSpPr/>
          <p:nvPr/>
        </p:nvSpPr>
        <p:spPr>
          <a:xfrm>
            <a:off x="3936724" y="2601021"/>
            <a:ext cx="1131534" cy="981847"/>
          </a:xfrm>
          <a:prstGeom prst="wedgeRoundRectCallout">
            <a:avLst>
              <a:gd name="adj1" fmla="val 15840"/>
              <a:gd name="adj2" fmla="val -71940"/>
              <a:gd name="adj3" fmla="val 16667"/>
            </a:avLst>
          </a:prstGeom>
          <a:solidFill>
            <a:schemeClr val="bg1"/>
          </a:solidFill>
          <a:ln w="12700">
            <a:solidFill>
              <a:srgbClr val="3333FF"/>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チーム力</a:t>
            </a:r>
            <a:r>
              <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UP</a:t>
            </a: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人材育成で</a:t>
            </a:r>
            <a:endPar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可能か？</a:t>
            </a:r>
          </a:p>
        </p:txBody>
      </p:sp>
      <p:sp>
        <p:nvSpPr>
          <p:cNvPr id="67" name="角丸四角形吹き出し 66"/>
          <p:cNvSpPr/>
          <p:nvPr/>
        </p:nvSpPr>
        <p:spPr>
          <a:xfrm>
            <a:off x="5140964" y="2601021"/>
            <a:ext cx="1447260" cy="981847"/>
          </a:xfrm>
          <a:prstGeom prst="wedgeRoundRectCallout">
            <a:avLst>
              <a:gd name="adj1" fmla="val 13978"/>
              <a:gd name="adj2" fmla="val -70388"/>
              <a:gd name="adj3" fmla="val 16667"/>
            </a:avLst>
          </a:prstGeom>
          <a:solidFill>
            <a:schemeClr val="bg1"/>
          </a:solidFill>
          <a:ln w="12700">
            <a:solidFill>
              <a:srgbClr val="3333FF"/>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会社</a:t>
            </a:r>
            <a:r>
              <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人事部</a:t>
            </a:r>
            <a:r>
              <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要望すべきか？</a:t>
            </a:r>
          </a:p>
        </p:txBody>
      </p:sp>
      <p:sp>
        <p:nvSpPr>
          <p:cNvPr id="68" name="角丸四角形吹き出し 67"/>
          <p:cNvSpPr/>
          <p:nvPr/>
        </p:nvSpPr>
        <p:spPr>
          <a:xfrm>
            <a:off x="6660930" y="2601021"/>
            <a:ext cx="2252653" cy="981847"/>
          </a:xfrm>
          <a:prstGeom prst="wedgeRoundRectCallout">
            <a:avLst>
              <a:gd name="adj1" fmla="val 16729"/>
              <a:gd name="adj2" fmla="val -70805"/>
              <a:gd name="adj3" fmla="val 16667"/>
            </a:avLst>
          </a:prstGeom>
          <a:solidFill>
            <a:schemeClr val="bg1"/>
          </a:solidFill>
          <a:ln w="12700">
            <a:solidFill>
              <a:srgbClr val="3333FF"/>
            </a:solidFill>
          </a:ln>
        </p:spPr>
        <p:style>
          <a:lnRef idx="2">
            <a:schemeClr val="accent3"/>
          </a:lnRef>
          <a:fillRef idx="1">
            <a:schemeClr val="lt1"/>
          </a:fillRef>
          <a:effectRef idx="0">
            <a:schemeClr val="accent3"/>
          </a:effectRef>
          <a:fontRef idx="minor">
            <a:schemeClr val="dk1"/>
          </a:fontRef>
        </p:style>
        <p:txBody>
          <a:bodyPr rtlCol="0" anchor="ctr"/>
          <a:lstStyle/>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社内の関連部署や、</a:t>
            </a:r>
            <a:endPar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取引先・得意先などに、</a:t>
            </a:r>
            <a:endParaRPr lang="en-US" altLang="ja-JP"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いつどのよう</a:t>
            </a:r>
            <a:r>
              <a:rPr lang="ja-JP" altLang="en-US"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00"/>
              </a:spcBef>
              <a:spcAft>
                <a:spcPts val="200"/>
              </a:spcAft>
            </a:pPr>
            <a:r>
              <a:rPr lang="ja-JP" altLang="en-US"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周知</a:t>
            </a:r>
            <a:r>
              <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連絡するか</a:t>
            </a:r>
            <a:r>
              <a:rPr lang="ja-JP" altLang="en-US"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7389" y="820897"/>
            <a:ext cx="8298901" cy="30384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■仕事の割り振り方</a:t>
            </a:r>
            <a:endParaRPr lang="en-US" altLang="ja-JP"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382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a:xfrm>
            <a:off x="6686984" y="6652364"/>
            <a:ext cx="2311400" cy="184092"/>
          </a:xfrm>
        </p:spPr>
        <p:txBody>
          <a:bodyPr/>
          <a:lstStyle/>
          <a:p>
            <a:pPr>
              <a:defRPr/>
            </a:pPr>
            <a:r>
              <a:rPr lang="ja-JP" altLang="en-US" dirty="0">
                <a:solidFill>
                  <a:srgbClr val="FF6600"/>
                </a:solidFill>
              </a:rPr>
              <a:t>８</a:t>
            </a:r>
            <a:endParaRPr lang="en-US" altLang="ja-JP" dirty="0">
              <a:solidFill>
                <a:srgbClr val="FF6600"/>
              </a:solidFill>
            </a:endParaRPr>
          </a:p>
        </p:txBody>
      </p:sp>
      <p:sp>
        <p:nvSpPr>
          <p:cNvPr id="5" name="Rectangle 2"/>
          <p:cNvSpPr>
            <a:spLocks noGrp="1" noChangeArrowheads="1"/>
          </p:cNvSpPr>
          <p:nvPr>
            <p:ph type="title"/>
          </p:nvPr>
        </p:nvSpPr>
        <p:spPr>
          <a:xfrm>
            <a:off x="67214" y="93077"/>
            <a:ext cx="8105186" cy="425401"/>
          </a:xfrm>
        </p:spPr>
        <p:txBody>
          <a:bodyPr/>
          <a:lstStyle/>
          <a:p>
            <a:pPr>
              <a:lnSpc>
                <a:spcPct val="120000"/>
              </a:lnSpc>
              <a:defRPr/>
            </a:pPr>
            <a:r>
              <a:rPr kumimoji="0" lang="en-US" altLang="ja-JP" sz="1800" b="1" dirty="0" smtClean="0">
                <a:solidFill>
                  <a:schemeClr val="bg1"/>
                </a:solidFill>
                <a:latin typeface="メイリオ"/>
                <a:ea typeface="メイリオ"/>
                <a:cs typeface="メイリオ"/>
              </a:rPr>
              <a:t>2-</a:t>
            </a:r>
            <a:r>
              <a:rPr kumimoji="0" lang="en-US" altLang="ja-JP" sz="1800" b="1" dirty="0">
                <a:solidFill>
                  <a:schemeClr val="bg1"/>
                </a:solidFill>
                <a:latin typeface="メイリオ"/>
                <a:ea typeface="メイリオ"/>
                <a:cs typeface="メイリオ"/>
              </a:rPr>
              <a:t>2</a:t>
            </a:r>
            <a:r>
              <a:rPr kumimoji="0" lang="en-US" altLang="ja-JP" sz="1800" b="1" dirty="0" smtClean="0">
                <a:solidFill>
                  <a:schemeClr val="bg1"/>
                </a:solidFill>
                <a:latin typeface="メイリオ"/>
                <a:ea typeface="メイリオ"/>
                <a:cs typeface="メイリオ"/>
              </a:rPr>
              <a:t>. </a:t>
            </a:r>
            <a:r>
              <a:rPr kumimoji="0" lang="ja-JP" altLang="en-US" sz="1800" b="1" dirty="0" smtClean="0">
                <a:solidFill>
                  <a:schemeClr val="bg1"/>
                </a:solidFill>
                <a:latin typeface="メイリオ"/>
                <a:ea typeface="メイリオ"/>
                <a:cs typeface="メイリオ"/>
              </a:rPr>
              <a:t>イクボスはどんな事をすれば良いのか？</a:t>
            </a:r>
            <a:endParaRPr kumimoji="0" lang="en-US" altLang="ja-JP" sz="1800" b="1" dirty="0">
              <a:solidFill>
                <a:schemeClr val="bg1"/>
              </a:solidFill>
              <a:latin typeface="メイリオ"/>
              <a:ea typeface="メイリオ"/>
              <a:cs typeface="メイリオ"/>
            </a:endParaRPr>
          </a:p>
        </p:txBody>
      </p:sp>
      <p:sp>
        <p:nvSpPr>
          <p:cNvPr id="18" name="正方形/長方形 17"/>
          <p:cNvSpPr/>
          <p:nvPr/>
        </p:nvSpPr>
        <p:spPr>
          <a:xfrm>
            <a:off x="1547664" y="6447002"/>
            <a:ext cx="7020272" cy="2053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　カエル！ジャパン</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「３つの心構え」と「</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の実践」</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佐藤博樹・武石恵美子著「職場のワーク・ライフ・バランス」（日経文庫）</a:t>
            </a:r>
          </a:p>
        </p:txBody>
      </p:sp>
      <p:sp>
        <p:nvSpPr>
          <p:cNvPr id="8" name="正方形/長方形 7"/>
          <p:cNvSpPr/>
          <p:nvPr/>
        </p:nvSpPr>
        <p:spPr>
          <a:xfrm>
            <a:off x="87389" y="820897"/>
            <a:ext cx="8298901" cy="30384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300"/>
              </a:spcBef>
              <a:spcAft>
                <a:spcPts val="300"/>
              </a:spcAft>
            </a:pP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■イクボス</a:t>
            </a:r>
            <a:r>
              <a:rPr lang="en-US" altLang="ja-JP"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の実践</a:t>
            </a:r>
            <a:endParaRPr lang="en-US" altLang="ja-JP"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181291" y="1196752"/>
            <a:ext cx="8810379" cy="5202230"/>
          </a:xfrm>
          <a:prstGeom prst="roundRect">
            <a:avLst/>
          </a:prstGeom>
          <a:solidFill>
            <a:srgbClr val="FFFFCC"/>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515778" y="1621953"/>
            <a:ext cx="572557" cy="4344292"/>
            <a:chOff x="611555" y="1628800"/>
            <a:chExt cx="572557" cy="4344292"/>
          </a:xfrm>
        </p:grpSpPr>
        <p:sp>
          <p:nvSpPr>
            <p:cNvPr id="7" name="テキスト ボックス 6"/>
            <p:cNvSpPr txBox="1"/>
            <p:nvPr/>
          </p:nvSpPr>
          <p:spPr>
            <a:xfrm>
              <a:off x="611559" y="1628800"/>
              <a:ext cx="572553" cy="523220"/>
            </a:xfrm>
            <a:prstGeom prst="rect">
              <a:avLst/>
            </a:prstGeom>
            <a:solidFill>
              <a:srgbClr val="FF6600"/>
            </a:solidFill>
            <a:ln>
              <a:solidFill>
                <a:srgbClr val="FF6600"/>
              </a:solidFill>
            </a:ln>
          </p:spPr>
          <p:txBody>
            <a:bodyPr wrap="square" rtlCol="0">
              <a:spAutoFit/>
            </a:bodyPr>
            <a:lstStyle/>
            <a:p>
              <a:pPr algn="ctr"/>
              <a:r>
                <a:rPr kumimoji="1" lang="ja-JP" altLang="en-US" sz="2800" b="1" dirty="0" smtClean="0">
                  <a:solidFill>
                    <a:schemeClr val="bg1"/>
                  </a:solidFill>
                </a:rPr>
                <a:t>１</a:t>
              </a:r>
              <a:endParaRPr kumimoji="1" lang="ja-JP" altLang="en-US" sz="2800" b="1" dirty="0">
                <a:solidFill>
                  <a:schemeClr val="bg1"/>
                </a:solidFill>
              </a:endParaRPr>
            </a:p>
          </p:txBody>
        </p:sp>
        <p:sp>
          <p:nvSpPr>
            <p:cNvPr id="16" name="テキスト ボックス 15"/>
            <p:cNvSpPr txBox="1"/>
            <p:nvPr/>
          </p:nvSpPr>
          <p:spPr>
            <a:xfrm>
              <a:off x="611557" y="2584068"/>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a:solidFill>
                    <a:schemeClr val="bg1"/>
                  </a:solidFill>
                </a:rPr>
                <a:t>２</a:t>
              </a:r>
              <a:endParaRPr kumimoji="1" lang="ja-JP" altLang="en-US" sz="2800" b="1" dirty="0">
                <a:solidFill>
                  <a:schemeClr val="bg1"/>
                </a:solidFill>
              </a:endParaRPr>
            </a:p>
          </p:txBody>
        </p:sp>
        <p:sp>
          <p:nvSpPr>
            <p:cNvPr id="17" name="テキスト ボックス 16"/>
            <p:cNvSpPr txBox="1"/>
            <p:nvPr/>
          </p:nvSpPr>
          <p:spPr>
            <a:xfrm>
              <a:off x="611556" y="3539336"/>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a:solidFill>
                    <a:schemeClr val="bg1"/>
                  </a:solidFill>
                </a:rPr>
                <a:t>３</a:t>
              </a:r>
              <a:endParaRPr kumimoji="1" lang="ja-JP" altLang="en-US" sz="2800" b="1" dirty="0">
                <a:solidFill>
                  <a:schemeClr val="bg1"/>
                </a:solidFill>
              </a:endParaRPr>
            </a:p>
          </p:txBody>
        </p:sp>
        <p:sp>
          <p:nvSpPr>
            <p:cNvPr id="19" name="テキスト ボックス 18"/>
            <p:cNvSpPr txBox="1"/>
            <p:nvPr/>
          </p:nvSpPr>
          <p:spPr>
            <a:xfrm>
              <a:off x="611556" y="4494604"/>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a:solidFill>
                    <a:schemeClr val="bg1"/>
                  </a:solidFill>
                </a:rPr>
                <a:t>４</a:t>
              </a:r>
              <a:endParaRPr kumimoji="1" lang="ja-JP" altLang="en-US" sz="2800" b="1" dirty="0">
                <a:solidFill>
                  <a:schemeClr val="bg1"/>
                </a:solidFill>
              </a:endParaRPr>
            </a:p>
          </p:txBody>
        </p:sp>
        <p:sp>
          <p:nvSpPr>
            <p:cNvPr id="20" name="テキスト ボックス 19"/>
            <p:cNvSpPr txBox="1"/>
            <p:nvPr/>
          </p:nvSpPr>
          <p:spPr>
            <a:xfrm>
              <a:off x="611555" y="5449872"/>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a:solidFill>
                    <a:schemeClr val="bg1"/>
                  </a:solidFill>
                </a:rPr>
                <a:t>５</a:t>
              </a:r>
              <a:endParaRPr kumimoji="1" lang="ja-JP" altLang="en-US" sz="2800" b="1" dirty="0">
                <a:solidFill>
                  <a:schemeClr val="bg1"/>
                </a:solidFill>
              </a:endParaRPr>
            </a:p>
          </p:txBody>
        </p:sp>
      </p:grpSp>
      <p:grpSp>
        <p:nvGrpSpPr>
          <p:cNvPr id="22" name="グループ化 21"/>
          <p:cNvGrpSpPr/>
          <p:nvPr/>
        </p:nvGrpSpPr>
        <p:grpSpPr>
          <a:xfrm>
            <a:off x="4653962" y="1612667"/>
            <a:ext cx="572557" cy="4344292"/>
            <a:chOff x="611555" y="1628800"/>
            <a:chExt cx="572557" cy="4344292"/>
          </a:xfrm>
        </p:grpSpPr>
        <p:sp>
          <p:nvSpPr>
            <p:cNvPr id="23" name="テキスト ボックス 22"/>
            <p:cNvSpPr txBox="1"/>
            <p:nvPr/>
          </p:nvSpPr>
          <p:spPr>
            <a:xfrm>
              <a:off x="611559" y="1628800"/>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a:solidFill>
                    <a:schemeClr val="bg1"/>
                  </a:solidFill>
                </a:rPr>
                <a:t>６</a:t>
              </a:r>
              <a:endParaRPr kumimoji="1" lang="ja-JP" altLang="en-US" sz="2800" b="1" dirty="0">
                <a:solidFill>
                  <a:schemeClr val="bg1"/>
                </a:solidFill>
              </a:endParaRPr>
            </a:p>
          </p:txBody>
        </p:sp>
        <p:sp>
          <p:nvSpPr>
            <p:cNvPr id="24" name="テキスト ボックス 23"/>
            <p:cNvSpPr txBox="1"/>
            <p:nvPr/>
          </p:nvSpPr>
          <p:spPr>
            <a:xfrm>
              <a:off x="611557" y="2584068"/>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smtClean="0">
                  <a:solidFill>
                    <a:schemeClr val="bg1"/>
                  </a:solidFill>
                </a:rPr>
                <a:t>７</a:t>
              </a:r>
              <a:endParaRPr kumimoji="1" lang="ja-JP" altLang="en-US" sz="2800" b="1" dirty="0">
                <a:solidFill>
                  <a:schemeClr val="bg1"/>
                </a:solidFill>
              </a:endParaRPr>
            </a:p>
          </p:txBody>
        </p:sp>
        <p:sp>
          <p:nvSpPr>
            <p:cNvPr id="25" name="テキスト ボックス 24"/>
            <p:cNvSpPr txBox="1"/>
            <p:nvPr/>
          </p:nvSpPr>
          <p:spPr>
            <a:xfrm>
              <a:off x="611556" y="3539336"/>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smtClean="0">
                  <a:solidFill>
                    <a:schemeClr val="bg1"/>
                  </a:solidFill>
                </a:rPr>
                <a:t>８</a:t>
              </a:r>
              <a:endParaRPr kumimoji="1" lang="ja-JP" altLang="en-US" sz="2800" b="1" dirty="0">
                <a:solidFill>
                  <a:schemeClr val="bg1"/>
                </a:solidFill>
              </a:endParaRPr>
            </a:p>
          </p:txBody>
        </p:sp>
        <p:sp>
          <p:nvSpPr>
            <p:cNvPr id="26" name="テキスト ボックス 25"/>
            <p:cNvSpPr txBox="1"/>
            <p:nvPr/>
          </p:nvSpPr>
          <p:spPr>
            <a:xfrm>
              <a:off x="611556" y="4494604"/>
              <a:ext cx="572553" cy="523220"/>
            </a:xfrm>
            <a:prstGeom prst="rect">
              <a:avLst/>
            </a:prstGeom>
            <a:solidFill>
              <a:srgbClr val="FF6600"/>
            </a:solidFill>
            <a:ln>
              <a:solidFill>
                <a:srgbClr val="FF6600"/>
              </a:solidFill>
            </a:ln>
          </p:spPr>
          <p:txBody>
            <a:bodyPr wrap="square" rtlCol="0">
              <a:spAutoFit/>
            </a:bodyPr>
            <a:lstStyle/>
            <a:p>
              <a:pPr algn="ctr"/>
              <a:r>
                <a:rPr lang="ja-JP" altLang="en-US" sz="2800" b="1" dirty="0" smtClean="0">
                  <a:solidFill>
                    <a:schemeClr val="bg1"/>
                  </a:solidFill>
                </a:rPr>
                <a:t>９</a:t>
              </a:r>
              <a:endParaRPr kumimoji="1" lang="ja-JP" altLang="en-US" sz="2800" b="1" dirty="0">
                <a:solidFill>
                  <a:schemeClr val="bg1"/>
                </a:solidFill>
              </a:endParaRPr>
            </a:p>
          </p:txBody>
        </p:sp>
        <p:sp>
          <p:nvSpPr>
            <p:cNvPr id="27" name="テキスト ボックス 26"/>
            <p:cNvSpPr txBox="1"/>
            <p:nvPr/>
          </p:nvSpPr>
          <p:spPr>
            <a:xfrm>
              <a:off x="611555" y="5449872"/>
              <a:ext cx="572553" cy="523220"/>
            </a:xfrm>
            <a:prstGeom prst="rect">
              <a:avLst/>
            </a:prstGeom>
            <a:solidFill>
              <a:srgbClr val="FF6600"/>
            </a:solidFill>
            <a:ln>
              <a:solidFill>
                <a:srgbClr val="FF6600"/>
              </a:solidFill>
            </a:ln>
          </p:spPr>
          <p:txBody>
            <a:bodyPr wrap="square" rtlCol="0">
              <a:spAutoFit/>
            </a:bodyPr>
            <a:lstStyle/>
            <a:p>
              <a:pPr algn="ctr"/>
              <a:endParaRPr kumimoji="1" lang="ja-JP" altLang="en-US" sz="2800" b="1" dirty="0">
                <a:solidFill>
                  <a:schemeClr val="bg1"/>
                </a:solidFill>
              </a:endParaRPr>
            </a:p>
          </p:txBody>
        </p:sp>
      </p:grpSp>
      <p:sp>
        <p:nvSpPr>
          <p:cNvPr id="34" name="テキスト ボックス 33"/>
          <p:cNvSpPr txBox="1"/>
          <p:nvPr/>
        </p:nvSpPr>
        <p:spPr>
          <a:xfrm>
            <a:off x="1114588" y="1607549"/>
            <a:ext cx="3940634" cy="553998"/>
          </a:xfrm>
          <a:prstGeom prst="rect">
            <a:avLst/>
          </a:prstGeom>
          <a:noFill/>
        </p:spPr>
        <p:txBody>
          <a:bodyPr wrap="square" rtlCol="0">
            <a:spAutoFit/>
          </a:bodyPr>
          <a:lstStyle/>
          <a:p>
            <a:r>
              <a:rPr lang="ja-JP" altLang="ja-JP" sz="1800" b="1" dirty="0">
                <a:latin typeface="Meiryo UI" panose="020B0604030504040204" pitchFamily="50" charset="-128"/>
                <a:ea typeface="Meiryo UI" panose="020B0604030504040204" pitchFamily="50" charset="-128"/>
                <a:cs typeface="Meiryo UI" panose="020B0604030504040204" pitchFamily="50" charset="-128"/>
              </a:rPr>
              <a:t>会議のムダ取り</a:t>
            </a:r>
          </a:p>
          <a:p>
            <a:r>
              <a:rPr lang="ja-JP" altLang="ja-JP" dirty="0">
                <a:latin typeface="Meiryo UI" panose="020B0604030504040204" pitchFamily="50" charset="-128"/>
                <a:ea typeface="Meiryo UI" panose="020B0604030504040204" pitchFamily="50" charset="-128"/>
                <a:cs typeface="Meiryo UI" panose="020B0604030504040204" pitchFamily="50" charset="-128"/>
              </a:rPr>
              <a:t>会議の目的やゴールを</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示し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終了</a:t>
            </a:r>
            <a:r>
              <a:rPr lang="ja-JP" altLang="ja-JP" dirty="0">
                <a:latin typeface="Meiryo UI" panose="020B0604030504040204" pitchFamily="50" charset="-128"/>
                <a:ea typeface="Meiryo UI" panose="020B0604030504040204" pitchFamily="50" charset="-128"/>
                <a:cs typeface="Meiryo UI" panose="020B0604030504040204" pitchFamily="50" charset="-128"/>
              </a:rPr>
              <a:t>時間が守られて</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101341" y="2544870"/>
            <a:ext cx="3940634" cy="553998"/>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社内資料の</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削減</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職場内での作成資料の分量は適切で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091469" y="3466634"/>
            <a:ext cx="3940634" cy="812530"/>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書類の整理</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整頓</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共有キャビネットは整理整頓され、必要なもの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すぐ</a:t>
            </a:r>
            <a:r>
              <a:rPr lang="ja-JP" altLang="en-US" dirty="0">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探せる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1088331" y="4443861"/>
            <a:ext cx="3940634" cy="812530"/>
          </a:xfrm>
          <a:prstGeom prst="rect">
            <a:avLst/>
          </a:prstGeom>
          <a:noFill/>
        </p:spPr>
        <p:txBody>
          <a:bodyPr wrap="square" rtlCol="0">
            <a:spAutoFit/>
          </a:bodyPr>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標準化</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マニュアル化</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大きな仕事が終わった際には概要報告を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まとめ、業務の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手順書は</a:t>
            </a:r>
            <a:r>
              <a:rPr lang="ja-JP" altLang="en-US" dirty="0">
                <a:latin typeface="Meiryo UI" panose="020B0604030504040204" pitchFamily="50" charset="-128"/>
                <a:ea typeface="Meiryo UI" panose="020B0604030504040204" pitchFamily="50" charset="-128"/>
                <a:cs typeface="Meiryo UI" panose="020B0604030504040204" pitchFamily="50" charset="-128"/>
              </a:rPr>
              <a:t>、他人が見てもわかるように作成して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114588" y="5401786"/>
            <a:ext cx="3940634" cy="997196"/>
          </a:xfrm>
          <a:prstGeom prst="rect">
            <a:avLst/>
          </a:prstGeom>
          <a:noFill/>
        </p:spPr>
        <p:txBody>
          <a:bodyPr wrap="square" rtlCol="0">
            <a:spAutoFit/>
          </a:bodyPr>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労働時間を適切管理</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上司は部下の日々の労働時間を把握</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負荷</a:t>
            </a:r>
            <a:r>
              <a:rPr lang="ja-JP" altLang="en-US" dirty="0">
                <a:latin typeface="Meiryo UI" panose="020B0604030504040204" pitchFamily="50" charset="-128"/>
                <a:ea typeface="Meiryo UI" panose="020B0604030504040204" pitchFamily="50" charset="-128"/>
                <a:cs typeface="Meiryo UI" panose="020B0604030504040204" pitchFamily="50" charset="-128"/>
              </a:rPr>
              <a:t>が集中している部下のサポートをしている</a:t>
            </a:r>
          </a:p>
          <a:p>
            <a:endParaRPr lang="ja-JP"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5226519" y="1582633"/>
            <a:ext cx="3940634" cy="812530"/>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業務分担の</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適正化</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業務分担に偏りがない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か常に見直し、特定</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人が</a:t>
            </a:r>
            <a:r>
              <a:rPr lang="ja-JP" altLang="en-US" dirty="0">
                <a:latin typeface="Meiryo UI" panose="020B0604030504040204" pitchFamily="50" charset="-128"/>
                <a:ea typeface="Meiryo UI" panose="020B0604030504040204" pitchFamily="50" charset="-128"/>
                <a:cs typeface="Meiryo UI" panose="020B0604030504040204" pitchFamily="50" charset="-128"/>
              </a:rPr>
              <a:t>残業</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深夜業</a:t>
            </a:r>
            <a:r>
              <a:rPr lang="ja-JP" altLang="en-US" dirty="0">
                <a:latin typeface="Meiryo UI" panose="020B0604030504040204" pitchFamily="50" charset="-128"/>
                <a:ea typeface="Meiryo UI" panose="020B0604030504040204" pitchFamily="50" charset="-128"/>
                <a:cs typeface="Meiryo UI" panose="020B0604030504040204" pitchFamily="50" charset="-128"/>
              </a:rPr>
              <a:t>をおこなうようなことは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ない</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5224997" y="2512792"/>
            <a:ext cx="3940634" cy="812530"/>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担当以外の業務を</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知る</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担当業務だけでなく周辺の業務に関する知識</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身</a:t>
            </a:r>
            <a:r>
              <a:rPr lang="ja-JP" altLang="en-US" dirty="0">
                <a:latin typeface="Meiryo UI" panose="020B0604030504040204" pitchFamily="50" charset="-128"/>
                <a:ea typeface="Meiryo UI" panose="020B0604030504040204" pitchFamily="50" charset="-128"/>
                <a:cs typeface="Meiryo UI" panose="020B0604030504040204" pitchFamily="50" charset="-128"/>
              </a:rPr>
              <a:t>につけて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5231460" y="3486178"/>
            <a:ext cx="3940634" cy="812530"/>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スケジュール</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共有化</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上司と部下、部下同士で、日々のスケジュール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確認</a:t>
            </a:r>
            <a:r>
              <a:rPr lang="ja-JP" altLang="en-US"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5224997" y="4443861"/>
            <a:ext cx="3940634" cy="812530"/>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がんばるタイムの</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設定</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電話対応等にさえぎられず、担当業務に集中</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できる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時間</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5224997" y="5401553"/>
            <a:ext cx="3940634" cy="590931"/>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仕事効率化策の</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共有</a:t>
            </a:r>
            <a:endParaRPr lang="ja-JP"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仕事が早い人</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業務</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進め方を、職場内で共有して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4686641" y="5472861"/>
            <a:ext cx="602816" cy="477054"/>
          </a:xfrm>
          <a:prstGeom prst="rect">
            <a:avLst/>
          </a:prstGeom>
          <a:noFill/>
        </p:spPr>
        <p:txBody>
          <a:bodyPr wrap="square" rtlCol="0">
            <a:spAutoFit/>
          </a:bodyPr>
          <a:lstStyle/>
          <a:p>
            <a:r>
              <a:rPr kumimoji="1" lang="en-US" altLang="ja-JP" sz="2500" b="1" dirty="0" smtClean="0">
                <a:solidFill>
                  <a:schemeClr val="bg1"/>
                </a:solidFill>
                <a:latin typeface="+mn-ea"/>
                <a:ea typeface="+mn-ea"/>
              </a:rPr>
              <a:t>10</a:t>
            </a:r>
            <a:endParaRPr kumimoji="1" lang="ja-JP" altLang="en-US" sz="2500" b="1" dirty="0">
              <a:solidFill>
                <a:schemeClr val="bg1"/>
              </a:solidFill>
              <a:latin typeface="+mn-ea"/>
              <a:ea typeface="+mn-ea"/>
            </a:endParaRPr>
          </a:p>
        </p:txBody>
      </p:sp>
    </p:spTree>
    <p:extLst>
      <p:ext uri="{BB962C8B-B14F-4D97-AF65-F5344CB8AC3E}">
        <p14:creationId xmlns:p14="http://schemas.microsoft.com/office/powerpoint/2010/main" val="3246367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円/楕円 25"/>
          <p:cNvSpPr/>
          <p:nvPr/>
        </p:nvSpPr>
        <p:spPr>
          <a:xfrm>
            <a:off x="120634" y="758999"/>
            <a:ext cx="8818179" cy="2876833"/>
          </a:xfrm>
          <a:prstGeom prst="ellipse">
            <a:avLst/>
          </a:prstGeom>
          <a:solidFill>
            <a:srgbClr val="E1FFE1"/>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4"/>
          </p:nvPr>
        </p:nvSpPr>
        <p:spPr>
          <a:xfrm>
            <a:off x="6627413" y="6597472"/>
            <a:ext cx="2311400" cy="184092"/>
          </a:xfrm>
        </p:spPr>
        <p:txBody>
          <a:bodyPr/>
          <a:lstStyle/>
          <a:p>
            <a:pPr>
              <a:defRPr/>
            </a:pPr>
            <a:r>
              <a:rPr lang="ja-JP" altLang="en-US" dirty="0">
                <a:solidFill>
                  <a:srgbClr val="FF6600"/>
                </a:solidFill>
              </a:rPr>
              <a:t>９</a:t>
            </a:r>
            <a:endParaRPr lang="en-US" altLang="ja-JP" dirty="0">
              <a:solidFill>
                <a:srgbClr val="FF6600"/>
              </a:solidFill>
            </a:endParaRPr>
          </a:p>
        </p:txBody>
      </p:sp>
      <p:sp>
        <p:nvSpPr>
          <p:cNvPr id="5" name="Rectangle 2"/>
          <p:cNvSpPr>
            <a:spLocks noGrp="1" noChangeArrowheads="1"/>
          </p:cNvSpPr>
          <p:nvPr>
            <p:ph type="title"/>
          </p:nvPr>
        </p:nvSpPr>
        <p:spPr>
          <a:xfrm>
            <a:off x="67214" y="93077"/>
            <a:ext cx="9076786" cy="425401"/>
          </a:xfrm>
        </p:spPr>
        <p:txBody>
          <a:bodyPr/>
          <a:lstStyle/>
          <a:p>
            <a:pPr>
              <a:lnSpc>
                <a:spcPct val="120000"/>
              </a:lnSpc>
              <a:defRPr/>
            </a:pPr>
            <a:r>
              <a:rPr kumimoji="0" lang="en-US" altLang="ja-JP" sz="1800" b="1" dirty="0">
                <a:solidFill>
                  <a:schemeClr val="bg1"/>
                </a:solidFill>
                <a:latin typeface="メイリオ"/>
                <a:ea typeface="メイリオ"/>
                <a:cs typeface="メイリオ"/>
              </a:rPr>
              <a:t>2</a:t>
            </a:r>
            <a:r>
              <a:rPr kumimoji="0" lang="en-US" altLang="ja-JP" sz="1800" b="1" dirty="0" smtClean="0">
                <a:solidFill>
                  <a:schemeClr val="bg1"/>
                </a:solidFill>
                <a:latin typeface="メイリオ"/>
                <a:ea typeface="メイリオ"/>
                <a:cs typeface="メイリオ"/>
              </a:rPr>
              <a:t>-3.</a:t>
            </a:r>
            <a:r>
              <a:rPr kumimoji="0" lang="ja-JP" altLang="en-US" sz="1800" b="1" dirty="0">
                <a:solidFill>
                  <a:schemeClr val="bg1"/>
                </a:solidFill>
                <a:latin typeface="メイリオ"/>
                <a:ea typeface="メイリオ"/>
                <a:cs typeface="メイリオ"/>
              </a:rPr>
              <a:t>イクボスはどんな事をすれば良いのか？（</a:t>
            </a:r>
            <a:r>
              <a:rPr kumimoji="0" lang="ja-JP" altLang="en-US" sz="1800" b="1" dirty="0" smtClean="0">
                <a:solidFill>
                  <a:schemeClr val="bg1"/>
                </a:solidFill>
                <a:latin typeface="メイリオ"/>
                <a:ea typeface="メイリオ"/>
                <a:cs typeface="メイリオ"/>
              </a:rPr>
              <a:t>仕事と家庭の両立への理解を深める）</a:t>
            </a:r>
            <a:endParaRPr kumimoji="0" lang="en-US" altLang="ja-JP" sz="1800" b="1" dirty="0">
              <a:solidFill>
                <a:schemeClr val="bg1"/>
              </a:solidFill>
              <a:latin typeface="メイリオ"/>
              <a:ea typeface="メイリオ"/>
              <a:cs typeface="メイリオ"/>
            </a:endParaRPr>
          </a:p>
        </p:txBody>
      </p:sp>
      <p:sp>
        <p:nvSpPr>
          <p:cNvPr id="33" name="正方形/長方形 32"/>
          <p:cNvSpPr/>
          <p:nvPr/>
        </p:nvSpPr>
        <p:spPr>
          <a:xfrm>
            <a:off x="312043" y="3523608"/>
            <a:ext cx="8578308" cy="3539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自らも「早く帰る、休暇を取得する等、率先して行動する」ことで、良好な職場環境を</a:t>
            </a:r>
            <a:r>
              <a:rPr lang="ja-JP" altLang="en-US" sz="18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62911" y="5917174"/>
            <a:ext cx="8818179" cy="704644"/>
            <a:chOff x="162911" y="5786548"/>
            <a:chExt cx="8818179" cy="704644"/>
          </a:xfrm>
        </p:grpSpPr>
        <p:sp>
          <p:nvSpPr>
            <p:cNvPr id="34" name="正方形/長方形 33"/>
            <p:cNvSpPr/>
            <p:nvPr/>
          </p:nvSpPr>
          <p:spPr>
            <a:xfrm>
              <a:off x="2862000" y="5944666"/>
              <a:ext cx="3420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612000" y="6312540"/>
              <a:ext cx="7920000" cy="154306"/>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62911" y="5786548"/>
              <a:ext cx="8818179" cy="70464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いくらでも働ける社員を前提とせず、</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400"/>
                </a:lnSpc>
                <a:spcBef>
                  <a:spcPts val="300"/>
                </a:spcBef>
                <a:spcAft>
                  <a:spcPts val="300"/>
                </a:spcAft>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今後、時間に制約がある社員が増えていっても、成果の出せる職場に近づけていく！</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正方形/長方形 46"/>
          <p:cNvSpPr/>
          <p:nvPr/>
        </p:nvSpPr>
        <p:spPr>
          <a:xfrm>
            <a:off x="298692" y="4273762"/>
            <a:ext cx="8546616" cy="1528700"/>
          </a:xfrm>
          <a:prstGeom prst="rect">
            <a:avLst/>
          </a:prstGeom>
          <a:solidFill>
            <a:srgbClr val="FFFFCC"/>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1680"/>
              </a:lnSpc>
              <a:spcBef>
                <a:spcPts val="300"/>
              </a:spcBef>
              <a:spcAft>
                <a:spcPts val="300"/>
              </a:spcAft>
            </a:pPr>
            <a:r>
              <a:rPr lang="en-US" altLang="ja-JP"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上司</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自ら連続休暇取得を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宣言</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spcBef>
                <a:spcPts val="300"/>
              </a:spcBef>
              <a:spcAft>
                <a:spcPts val="300"/>
              </a:spcAft>
            </a:pPr>
            <a:r>
              <a:rPr lang="en-US" altLang="ja-JP"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部下に、連続休暇申請を出してもらうよう働きかける。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spcBef>
                <a:spcPts val="300"/>
              </a:spcBef>
              <a:spcAft>
                <a:spcPts val="30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（「長時間働ける部下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にも「仕事以外の経験が仕事に活きる！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制度はみんなで使うもの」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と部下に伝えながら）</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spcBef>
                <a:spcPts val="300"/>
              </a:spcBef>
              <a:spcAft>
                <a:spcPts val="300"/>
              </a:spcAft>
            </a:pPr>
            <a:r>
              <a:rPr lang="en-US" altLang="ja-JP"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メンバー全員が休暇をとれる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よう計画的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職場メンバー全員の休暇計画を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シェア</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spcBef>
                <a:spcPts val="300"/>
              </a:spcBef>
              <a:spcAft>
                <a:spcPts val="300"/>
              </a:spcAft>
            </a:pPr>
            <a:r>
              <a:rPr lang="en-US" altLang="ja-JP"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休暇取得日数を引いた営業日で業務を進めるための方法を職場メンバー全員で考え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つずつ</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実行</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007631" y="732671"/>
            <a:ext cx="2807872" cy="737354"/>
          </a:xfrm>
          <a:prstGeom prst="roundRect">
            <a:avLst/>
          </a:prstGeom>
          <a:solidFill>
            <a:srgbClr val="FF6600"/>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kumimoji="1" lang="ja-JP" altLang="en-US" sz="16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子育て中の部下</a:t>
            </a:r>
            <a:endParaRPr kumimoji="1" lang="en-US" altLang="ja-JP" sz="16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20"/>
              </a:lnSpc>
              <a:spcBef>
                <a:spcPts val="300"/>
              </a:spcBef>
              <a:spcAft>
                <a:spcPts val="300"/>
              </a:spcAft>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ワークライフバランスが必要</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5243943" y="732671"/>
            <a:ext cx="2807872" cy="737354"/>
          </a:xfrm>
          <a:prstGeom prst="roundRect">
            <a:avLst/>
          </a:prstGeom>
          <a:solidFill>
            <a:srgbClr val="0066CC"/>
          </a:solidFill>
          <a:ln w="12700">
            <a:solidFill>
              <a:srgbClr val="0066CC"/>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lang="ja-JP" altLang="en-US" sz="16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長時間働ける</a:t>
            </a:r>
            <a:r>
              <a:rPr kumimoji="1" lang="ja-JP" altLang="en-US" sz="16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部下</a:t>
            </a:r>
            <a:endParaRPr kumimoji="1" lang="en-US" altLang="ja-JP" sz="16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20"/>
              </a:lnSpc>
              <a:spcBef>
                <a:spcPts val="300"/>
              </a:spcBef>
              <a:spcAft>
                <a:spcPts val="300"/>
              </a:spcAft>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ワークライフバランスは不要</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5243943" y="1818152"/>
            <a:ext cx="2807872" cy="5619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140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満足いくまで仕事をする</a:t>
            </a:r>
            <a:endParaRPr lang="en-US" altLang="ja-JP" sz="140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140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長時間労働や休日出勤傾向</a:t>
            </a:r>
            <a:endPar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007631" y="2728267"/>
            <a:ext cx="2807872" cy="24382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4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組織は分裂の危機！？</a:t>
            </a:r>
            <a:endParaRPr lang="en-US" altLang="ja-JP" sz="14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07631" y="1818152"/>
            <a:ext cx="2807872" cy="5619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14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「しわ寄せは私ばかり」という</a:t>
            </a:r>
            <a:endParaRPr lang="en-US" altLang="ja-JP" sz="14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300"/>
              </a:spcBef>
              <a:spcAft>
                <a:spcPts val="300"/>
              </a:spcAft>
            </a:pPr>
            <a:r>
              <a:rPr lang="ja-JP" altLang="en-US" sz="1400"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不満が増加</a:t>
            </a:r>
            <a:endParaRPr lang="en-US" altLang="ja-JP" sz="14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990580" y="2636912"/>
            <a:ext cx="3576453" cy="31056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40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必要以上に完成度の高い作業を求める</a:t>
            </a:r>
            <a:r>
              <a:rPr lang="ja-JP" altLang="en-US"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下矢印 42"/>
          <p:cNvSpPr/>
          <p:nvPr/>
        </p:nvSpPr>
        <p:spPr>
          <a:xfrm>
            <a:off x="2051567" y="1517668"/>
            <a:ext cx="720000" cy="252841"/>
          </a:xfrm>
          <a:prstGeom prst="downArrow">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44" name="下矢印 43"/>
          <p:cNvSpPr/>
          <p:nvPr/>
        </p:nvSpPr>
        <p:spPr>
          <a:xfrm>
            <a:off x="2051567" y="2427783"/>
            <a:ext cx="720000" cy="252841"/>
          </a:xfrm>
          <a:prstGeom prst="downArrow">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45" name="下矢印 44"/>
          <p:cNvSpPr/>
          <p:nvPr/>
        </p:nvSpPr>
        <p:spPr>
          <a:xfrm>
            <a:off x="6287879" y="1517668"/>
            <a:ext cx="720000" cy="252841"/>
          </a:xfrm>
          <a:prstGeom prst="downArrow">
            <a:avLst/>
          </a:prstGeom>
          <a:solidFill>
            <a:srgbClr val="0066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46" name="下矢印 45"/>
          <p:cNvSpPr/>
          <p:nvPr/>
        </p:nvSpPr>
        <p:spPr>
          <a:xfrm>
            <a:off x="6287879" y="2427783"/>
            <a:ext cx="720000" cy="252841"/>
          </a:xfrm>
          <a:prstGeom prst="downArrow">
            <a:avLst/>
          </a:prstGeom>
          <a:solidFill>
            <a:srgbClr val="0066C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4" name="左右矢印 3"/>
          <p:cNvSpPr/>
          <p:nvPr/>
        </p:nvSpPr>
        <p:spPr>
          <a:xfrm>
            <a:off x="3989663" y="815355"/>
            <a:ext cx="1080120" cy="576064"/>
          </a:xfrm>
          <a:prstGeom prst="leftRightArrow">
            <a:avLst/>
          </a:prstGeom>
          <a:solidFill>
            <a:srgbClr val="993366"/>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0" name="下矢印 29"/>
          <p:cNvSpPr/>
          <p:nvPr/>
        </p:nvSpPr>
        <p:spPr>
          <a:xfrm>
            <a:off x="3439616" y="3859751"/>
            <a:ext cx="2264769" cy="701826"/>
          </a:xfrm>
          <a:prstGeom prst="downArrow">
            <a:avLst>
              <a:gd name="adj1" fmla="val 50000"/>
              <a:gd name="adj2" fmla="val 46479"/>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1" name="正方形/長方形 30"/>
          <p:cNvSpPr/>
          <p:nvPr/>
        </p:nvSpPr>
        <p:spPr>
          <a:xfrm>
            <a:off x="3954532" y="3927893"/>
            <a:ext cx="1234936" cy="42586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そのために</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例えば・・・</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727703" y="3112322"/>
            <a:ext cx="7604039" cy="4112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8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職場メンバー全員に、私生活の時間を。限られた時間で成果を出す職場へ。</a:t>
            </a:r>
            <a:endParaRPr lang="en-US" altLang="ja-JP" sz="18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4990580" y="2901923"/>
            <a:ext cx="3273666" cy="28427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400" dirty="0" smtClean="0">
                <a:solidFill>
                  <a:srgbClr val="0066CC"/>
                </a:solidFill>
                <a:latin typeface="Meiryo UI" panose="020B0604030504040204" pitchFamily="50" charset="-128"/>
                <a:ea typeface="Meiryo UI" panose="020B0604030504040204" pitchFamily="50" charset="-128"/>
                <a:cs typeface="Meiryo UI" panose="020B0604030504040204" pitchFamily="50" charset="-128"/>
              </a:rPr>
              <a:t>休みにくい職場</a:t>
            </a:r>
            <a:endPar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32815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管理職向け研修資料">
  <a:themeElements>
    <a:clrScheme name="">
      <a:dk1>
        <a:srgbClr val="000000"/>
      </a:dk1>
      <a:lt1>
        <a:srgbClr val="FFFFFF"/>
      </a:lt1>
      <a:dk2>
        <a:srgbClr val="333333"/>
      </a:dk2>
      <a:lt2>
        <a:srgbClr val="CCCCCC"/>
      </a:lt2>
      <a:accent1>
        <a:srgbClr val="EEEEEE"/>
      </a:accent1>
      <a:accent2>
        <a:srgbClr val="666666"/>
      </a:accent2>
      <a:accent3>
        <a:srgbClr val="FFFFFF"/>
      </a:accent3>
      <a:accent4>
        <a:srgbClr val="000000"/>
      </a:accent4>
      <a:accent5>
        <a:srgbClr val="F5F5F5"/>
      </a:accent5>
      <a:accent6>
        <a:srgbClr val="5C5C5C"/>
      </a:accent6>
      <a:hlink>
        <a:srgbClr val="999999"/>
      </a:hlink>
      <a:folHlink>
        <a:srgbClr val="999999"/>
      </a:folHlink>
    </a:clrScheme>
    <a:fontScheme name="ホワイト">
      <a:majorFont>
        <a:latin typeface="Arial Black"/>
        <a:ea typeface="ＤＦ特太ゴシック体"/>
        <a:cs typeface="ＤＦ特太ゴシック体"/>
      </a:majorFont>
      <a:minorFont>
        <a:latin typeface="Arial"/>
        <a:ea typeface="ＭＳ ゴシック"/>
        <a:cs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ホワイト 1">
        <a:dk1>
          <a:srgbClr val="000000"/>
        </a:dk1>
        <a:lt1>
          <a:srgbClr val="FFFFFF"/>
        </a:lt1>
        <a:dk2>
          <a:srgbClr val="000000"/>
        </a:dk2>
        <a:lt2>
          <a:srgbClr val="808080"/>
        </a:lt2>
        <a:accent1>
          <a:srgbClr val="FFCC00"/>
        </a:accent1>
        <a:accent2>
          <a:srgbClr val="FF3300"/>
        </a:accent2>
        <a:accent3>
          <a:srgbClr val="FFFFFF"/>
        </a:accent3>
        <a:accent4>
          <a:srgbClr val="000000"/>
        </a:accent4>
        <a:accent5>
          <a:srgbClr val="FFE2AA"/>
        </a:accent5>
        <a:accent6>
          <a:srgbClr val="E72D00"/>
        </a:accent6>
        <a:hlink>
          <a:srgbClr val="0033CC"/>
        </a:hlink>
        <a:folHlink>
          <a:srgbClr val="00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管理職向け研修資料.pot</Template>
  <TotalTime>2444</TotalTime>
  <Words>4657</Words>
  <Application>Microsoft Office PowerPoint</Application>
  <PresentationFormat>画面に合わせる (4:3)</PresentationFormat>
  <Paragraphs>620</Paragraphs>
  <Slides>21</Slides>
  <Notes>14</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管理職向け研修資料</vt:lpstr>
      <vt:lpstr>PowerPoint プレゼンテーション</vt:lpstr>
      <vt:lpstr>目次</vt:lpstr>
      <vt:lpstr>PowerPoint プレゼンテーション</vt:lpstr>
      <vt:lpstr>1. これからの管理職像　～イクボスとは？～</vt:lpstr>
      <vt:lpstr>1. これからの管理職像　～イクボスとは？～</vt:lpstr>
      <vt:lpstr>PowerPoint プレゼンテーション</vt:lpstr>
      <vt:lpstr>2-1. イクボスはどんな事をすれば良いのか？</vt:lpstr>
      <vt:lpstr>2-2. イクボスはどんな事をすれば良いのか？</vt:lpstr>
      <vt:lpstr>2-3.イクボスはどんな事をすれば良いのか？（仕事と家庭の両立への理解を深める）</vt:lpstr>
      <vt:lpstr>PowerPoint プレゼンテーション</vt:lpstr>
      <vt:lpstr>3. 部下のマネジメントは二つの視点で</vt:lpstr>
      <vt:lpstr>PowerPoint プレゼンテーション</vt:lpstr>
      <vt:lpstr>4. 育児休業とは？</vt:lpstr>
      <vt:lpstr>PowerPoint プレゼンテーション</vt:lpstr>
      <vt:lpstr>5. 男性の育児休業取得に関する理想と現実</vt:lpstr>
      <vt:lpstr>5.男性の育児休業取得に対する理想と現実</vt:lpstr>
      <vt:lpstr>PowerPoint プレゼンテーション</vt:lpstr>
      <vt:lpstr>6-1.従業員の育児休業を取得しやすくする必要性とは？</vt:lpstr>
      <vt:lpstr>6-2.従業員の育児休業を取得しやすくする必要性とは？</vt:lpstr>
      <vt:lpstr>PowerPoint プレゼンテーション</vt:lpstr>
      <vt:lpstr>7. 管理職へのメッセージ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×××××株式会社の皆様 プレゼンテーションのご提案</dc:title>
  <cp:lastModifiedBy>厚生労働省ネットワークシステム</cp:lastModifiedBy>
  <cp:revision>320</cp:revision>
  <cp:lastPrinted>2016-10-05T06:51:56Z</cp:lastPrinted>
  <dcterms:created xsi:type="dcterms:W3CDTF">2006-08-01T10:19:59Z</dcterms:created>
  <dcterms:modified xsi:type="dcterms:W3CDTF">2017-10-31T07:43:49Z</dcterms:modified>
</cp:coreProperties>
</file>