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3" r:id="rId4"/>
  </p:sldMasterIdLst>
  <p:notesMasterIdLst>
    <p:notesMasterId r:id="rId9"/>
  </p:notesMasterIdLst>
  <p:handoutMasterIdLst>
    <p:handoutMasterId r:id="rId10"/>
  </p:handoutMasterIdLst>
  <p:sldIdLst>
    <p:sldId id="326" r:id="rId5"/>
    <p:sldId id="328" r:id="rId6"/>
    <p:sldId id="324" r:id="rId7"/>
    <p:sldId id="309" r:id="rId8"/>
  </p:sldIdLst>
  <p:sldSz cx="9906000" cy="6858000" type="A4"/>
  <p:notesSz cx="6735763" cy="9866313"/>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296" userDrawn="1">
          <p15:clr>
            <a:srgbClr val="A4A3A4"/>
          </p15:clr>
        </p15:guide>
        <p15:guide id="2" pos="312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F7"/>
    <a:srgbClr val="FFE2A7"/>
    <a:srgbClr val="FF6600"/>
    <a:srgbClr val="FFFDFB"/>
    <a:srgbClr val="FFF5EF"/>
    <a:srgbClr val="336699"/>
    <a:srgbClr val="003399"/>
    <a:srgbClr val="FBFBFF"/>
    <a:srgbClr val="EFEFFF"/>
    <a:srgbClr val="E7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8" autoAdjust="0"/>
    <p:restoredTop sz="90868" autoAdjust="0"/>
  </p:normalViewPr>
  <p:slideViewPr>
    <p:cSldViewPr snapToGrid="0" snapToObjects="1">
      <p:cViewPr varScale="1">
        <p:scale>
          <a:sx n="74" d="100"/>
          <a:sy n="74" d="100"/>
        </p:scale>
        <p:origin x="408" y="72"/>
      </p:cViewPr>
      <p:guideLst>
        <p:guide orient="horz" pos="2296"/>
        <p:guide pos="3120"/>
      </p:guideLst>
    </p:cSldViewPr>
  </p:slideViewPr>
  <p:notesTextViewPr>
    <p:cViewPr>
      <p:scale>
        <a:sx n="100" d="100"/>
        <a:sy n="100" d="100"/>
      </p:scale>
      <p:origin x="0" y="0"/>
    </p:cViewPr>
  </p:notesTextViewPr>
  <p:sorterViewPr>
    <p:cViewPr varScale="1">
      <p:scale>
        <a:sx n="100" d="100"/>
        <a:sy n="100" d="100"/>
      </p:scale>
      <p:origin x="0" y="-12499"/>
    </p:cViewPr>
  </p:sorterViewPr>
  <p:notesViewPr>
    <p:cSldViewPr snapToGrid="0" snapToObjects="1">
      <p:cViewPr varScale="1">
        <p:scale>
          <a:sx n="57" d="100"/>
          <a:sy n="57" d="100"/>
        </p:scale>
        <p:origin x="2604" y="7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9413" cy="493713"/>
          </a:xfrm>
          <a:prstGeom prst="rect">
            <a:avLst/>
          </a:prstGeom>
        </p:spPr>
        <p:txBody>
          <a:bodyPr vert="horz" lIns="91408" tIns="45704" rIns="91408" bIns="45704"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14762" y="3"/>
            <a:ext cx="2919412" cy="493713"/>
          </a:xfrm>
          <a:prstGeom prst="rect">
            <a:avLst/>
          </a:prstGeom>
        </p:spPr>
        <p:txBody>
          <a:bodyPr vert="horz" wrap="square" lIns="91408" tIns="45704" rIns="91408" bIns="45704" numCol="1" anchor="t" anchorCtr="0" compatLnSpc="1">
            <a:prstTxWarp prst="textNoShape">
              <a:avLst/>
            </a:prstTxWarp>
          </a:bodyPr>
          <a:lstStyle>
            <a:lvl1pPr algn="r" eaLnBrk="1" hangingPunct="1">
              <a:defRPr sz="1300">
                <a:ea typeface="ＭＳ Ｐゴシック" pitchFamily="50" charset="-128"/>
              </a:defRPr>
            </a:lvl1pPr>
          </a:lstStyle>
          <a:p>
            <a:pPr>
              <a:defRPr/>
            </a:pPr>
            <a:fld id="{7DA3EFD1-82CE-4F5B-910C-69323388F7B6}" type="datetimeFigureOut">
              <a:rPr lang="ja-JP" altLang="en-US"/>
              <a:pPr>
                <a:defRPr/>
              </a:pPr>
              <a:t>2021/3/12</a:t>
            </a:fld>
            <a:endParaRPr lang="ja-JP" altLang="en-US" dirty="0"/>
          </a:p>
        </p:txBody>
      </p:sp>
      <p:sp>
        <p:nvSpPr>
          <p:cNvPr id="4" name="フッター プレースホルダー 3"/>
          <p:cNvSpPr>
            <a:spLocks noGrp="1"/>
          </p:cNvSpPr>
          <p:nvPr>
            <p:ph type="ftr" sz="quarter" idx="2"/>
          </p:nvPr>
        </p:nvSpPr>
        <p:spPr>
          <a:xfrm>
            <a:off x="3" y="9371013"/>
            <a:ext cx="2919413" cy="493712"/>
          </a:xfrm>
          <a:prstGeom prst="rect">
            <a:avLst/>
          </a:prstGeom>
        </p:spPr>
        <p:txBody>
          <a:bodyPr vert="horz" lIns="91408" tIns="45704" rIns="91408" bIns="45704"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14762" y="9371013"/>
            <a:ext cx="2919412" cy="493712"/>
          </a:xfrm>
          <a:prstGeom prst="rect">
            <a:avLst/>
          </a:prstGeom>
        </p:spPr>
        <p:txBody>
          <a:bodyPr vert="horz" wrap="square" lIns="91408" tIns="45704" rIns="91408" bIns="45704" numCol="1" anchor="b" anchorCtr="0" compatLnSpc="1">
            <a:prstTxWarp prst="textNoShape">
              <a:avLst/>
            </a:prstTxWarp>
          </a:bodyPr>
          <a:lstStyle>
            <a:lvl1pPr algn="r" eaLnBrk="1" hangingPunct="1">
              <a:defRPr sz="13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9413" cy="493713"/>
          </a:xfrm>
          <a:prstGeom prst="rect">
            <a:avLst/>
          </a:prstGeom>
        </p:spPr>
        <p:txBody>
          <a:bodyPr vert="horz" lIns="91408" tIns="45704" rIns="91408" bIns="45704"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14762" y="3"/>
            <a:ext cx="2919412" cy="493713"/>
          </a:xfrm>
          <a:prstGeom prst="rect">
            <a:avLst/>
          </a:prstGeom>
        </p:spPr>
        <p:txBody>
          <a:bodyPr vert="horz" wrap="square" lIns="91408" tIns="45704" rIns="91408" bIns="45704" numCol="1" anchor="t" anchorCtr="0" compatLnSpc="1">
            <a:prstTxWarp prst="textNoShape">
              <a:avLst/>
            </a:prstTxWarp>
          </a:bodyPr>
          <a:lstStyle>
            <a:lvl1pPr algn="r" eaLnBrk="1" hangingPunct="1">
              <a:defRPr sz="1300">
                <a:ea typeface="ＭＳ Ｐゴシック" pitchFamily="50" charset="-128"/>
              </a:defRPr>
            </a:lvl1pPr>
          </a:lstStyle>
          <a:p>
            <a:pPr>
              <a:defRPr/>
            </a:pPr>
            <a:fld id="{BA25AE57-A5C1-49C1-801C-BDA097D1586D}" type="datetimeFigureOut">
              <a:rPr lang="ja-JP" altLang="en-US"/>
              <a:pPr>
                <a:defRPr/>
              </a:pPr>
              <a:t>2021/3/12</a:t>
            </a:fld>
            <a:endParaRPr lang="ja-JP" altLang="en-US" dirty="0"/>
          </a:p>
        </p:txBody>
      </p:sp>
      <p:sp>
        <p:nvSpPr>
          <p:cNvPr id="4" name="スライド イメージ プレースホルダー 3"/>
          <p:cNvSpPr>
            <a:spLocks noGrp="1" noRot="1" noChangeAspect="1"/>
          </p:cNvSpPr>
          <p:nvPr>
            <p:ph type="sldImg" idx="2"/>
          </p:nvPr>
        </p:nvSpPr>
        <p:spPr>
          <a:xfrm>
            <a:off x="696913" y="739775"/>
            <a:ext cx="5341937" cy="3698875"/>
          </a:xfrm>
          <a:prstGeom prst="rect">
            <a:avLst/>
          </a:prstGeom>
          <a:noFill/>
          <a:ln w="12700">
            <a:solidFill>
              <a:prstClr val="black"/>
            </a:solidFill>
          </a:ln>
        </p:spPr>
        <p:txBody>
          <a:bodyPr vert="horz" lIns="91408" tIns="45704" rIns="91408" bIns="45704" rtlCol="0" anchor="ctr"/>
          <a:lstStyle/>
          <a:p>
            <a:pPr lvl="0"/>
            <a:endParaRPr lang="ja-JP" altLang="en-US" noProof="0" dirty="0"/>
          </a:p>
        </p:txBody>
      </p:sp>
      <p:sp>
        <p:nvSpPr>
          <p:cNvPr id="5" name="ノート プレースホルダー 4"/>
          <p:cNvSpPr>
            <a:spLocks noGrp="1"/>
          </p:cNvSpPr>
          <p:nvPr>
            <p:ph type="body" sz="quarter" idx="3"/>
          </p:nvPr>
        </p:nvSpPr>
        <p:spPr>
          <a:xfrm>
            <a:off x="673103" y="4686300"/>
            <a:ext cx="5389563" cy="4440238"/>
          </a:xfrm>
          <a:prstGeom prst="rect">
            <a:avLst/>
          </a:prstGeom>
        </p:spPr>
        <p:txBody>
          <a:bodyPr vert="horz" lIns="91408" tIns="45704" rIns="91408" bIns="4570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371013"/>
            <a:ext cx="2919413" cy="493712"/>
          </a:xfrm>
          <a:prstGeom prst="rect">
            <a:avLst/>
          </a:prstGeom>
        </p:spPr>
        <p:txBody>
          <a:bodyPr vert="horz" lIns="91408" tIns="45704" rIns="91408" bIns="45704"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762" y="9371013"/>
            <a:ext cx="2919412" cy="493712"/>
          </a:xfrm>
          <a:prstGeom prst="rect">
            <a:avLst/>
          </a:prstGeom>
        </p:spPr>
        <p:txBody>
          <a:bodyPr vert="horz" wrap="square" lIns="91408" tIns="45704" rIns="91408" bIns="45704" numCol="1" anchor="b" anchorCtr="0" compatLnSpc="1">
            <a:prstTxWarp prst="textNoShape">
              <a:avLst/>
            </a:prstTxWarp>
          </a:bodyPr>
          <a:lstStyle>
            <a:lvl1pPr algn="r" eaLnBrk="1" hangingPunct="1">
              <a:defRPr sz="13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592138"/>
            <a:ext cx="4430712" cy="3068637"/>
          </a:xfrm>
        </p:spPr>
      </p:sp>
      <p:sp>
        <p:nvSpPr>
          <p:cNvPr id="3" name="ノート プレースホルダー 2"/>
          <p:cNvSpPr>
            <a:spLocks noGrp="1"/>
          </p:cNvSpPr>
          <p:nvPr>
            <p:ph type="body" idx="1"/>
          </p:nvPr>
        </p:nvSpPr>
        <p:spPr>
          <a:xfrm>
            <a:off x="673103" y="3908075"/>
            <a:ext cx="5499996" cy="5218463"/>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197180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361382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170921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solidFill>
                <a:schemeClr val="bg1"/>
              </a:solidFill>
            </a:endParaRPr>
          </a:p>
        </p:txBody>
      </p:sp>
      <p:sp>
        <p:nvSpPr>
          <p:cNvPr id="9" name="テキスト ボックス 11"/>
          <p:cNvSpPr txBox="1">
            <a:spLocks noChangeArrowheads="1"/>
          </p:cNvSpPr>
          <p:nvPr userDrawn="1"/>
        </p:nvSpPr>
        <p:spPr bwMode="auto">
          <a:xfrm>
            <a:off x="3151188" y="1935163"/>
            <a:ext cx="917575" cy="385762"/>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dirty="0"/>
          </a:p>
        </p:txBody>
      </p:sp>
      <p:sp>
        <p:nvSpPr>
          <p:cNvPr id="2" name="タイトル 1"/>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3" y="4496829"/>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3"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2021/3/12</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026" name="Picture 2" descr="\\NAS01m\user$\R176070\デスクトップ\footer_logo_mhl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542" y="6061075"/>
            <a:ext cx="22352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AS01m\user$\R176070\デスクトップ\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3" name="コンテンツ プレースホルダー 2"/>
          <p:cNvSpPr>
            <a:spLocks noGrp="1"/>
          </p:cNvSpPr>
          <p:nvPr>
            <p:ph idx="1"/>
          </p:nvPr>
        </p:nvSpPr>
        <p:spPr/>
        <p:txBody>
          <a:bodyPr/>
          <a:lstStyle>
            <a:lvl1pPr marL="0" marR="0" indent="0" algn="l" defTabSz="478908" rtl="0" eaLnBrk="1" fontAlgn="auto" latinLnBrk="0" hangingPunct="1">
              <a:lnSpc>
                <a:spcPct val="100000"/>
              </a:lnSpc>
              <a:spcBef>
                <a:spcPct val="20000"/>
              </a:spcBef>
              <a:spcAft>
                <a:spcPts val="0"/>
              </a:spcAft>
              <a:buClrTx/>
              <a:buSzTx/>
              <a:buFont typeface="Arial"/>
              <a:buNone/>
              <a:tabLst/>
              <a:defRPr sz="2000"/>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sz="2000"/>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sz="1800"/>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sz="1600"/>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2021/3/12</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2050" name="Picture 2" descr="\\NAS01m\user$\R176070\デスクトップ\footer_logo_mhl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6789" y="6465061"/>
            <a:ext cx="1330120" cy="3929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NAS01m\user$\R176070\デスクトップ\bnr_w234.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6564"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sp>
        <p:nvSpPr>
          <p:cNvPr id="2" name="タイトル 1"/>
          <p:cNvSpPr>
            <a:spLocks noGrp="1"/>
          </p:cNvSpPr>
          <p:nvPr>
            <p:ph type="title"/>
          </p:nvPr>
        </p:nvSpPr>
        <p:spPr>
          <a:xfrm>
            <a:off x="974725" y="1220102"/>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2021/3/12</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pic>
        <p:nvPicPr>
          <p:cNvPr id="10" name="Picture 2" descr="\\NAS01m\user$\R176070\デスクトップ\footer_logo_mhl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829" y="6022322"/>
            <a:ext cx="2489945" cy="735666"/>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98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2021/3/12</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2050" name="Picture 2" descr="\\NAS01m\user$\R176070\デスクトップ\クリップボード.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20" y="343021"/>
            <a:ext cx="6266007" cy="3692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S01m\user$\R176070\デスクトップ\footer_logo_mhl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542" y="6116047"/>
            <a:ext cx="2049142" cy="6054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AS01m\user$\R176070\デスクトップ\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2021/3/12</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5122" name="Picture 2" descr="\\NAS01m\user$\R176070\デスクトップ\巻物.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300" y="1340915"/>
            <a:ext cx="2988679" cy="1434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S01m\user$\R176070\デスクトップ\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S01m\user$\R176070\デスクトップ\footer_logo_mhlw.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542" y="6116047"/>
            <a:ext cx="2049142" cy="605428"/>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spTree>
    <p:extLst>
      <p:ext uri="{BB962C8B-B14F-4D97-AF65-F5344CB8AC3E}">
        <p14:creationId xmlns:p14="http://schemas.microsoft.com/office/powerpoint/2010/main" val="314426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2021/3/12</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7221" y="1040314"/>
            <a:ext cx="6886822" cy="1569660"/>
          </a:xfrm>
          <a:prstGeom prst="rect">
            <a:avLst/>
          </a:prstGeom>
          <a:noFill/>
        </p:spPr>
        <p:txBody>
          <a:bodyPr wrap="none" rtlCol="0" anchor="b">
            <a:spAutoFit/>
          </a:bodyPr>
          <a:lstStyle/>
          <a:p>
            <a:r>
              <a:rPr kumimoji="1" lang="ja-JP" altLang="en-US" sz="3200" dirty="0">
                <a:solidFill>
                  <a:srgbClr val="000000"/>
                </a:solidFill>
                <a:latin typeface="HGS創英角ｺﾞｼｯｸUB" panose="020B0900000000000000" pitchFamily="50" charset="-128"/>
                <a:ea typeface="HGS創英角ｺﾞｼｯｸUB" panose="020B0900000000000000" pitchFamily="50" charset="-128"/>
              </a:rPr>
              <a:t>男性の育児休業取得促進 研修動画</a:t>
            </a:r>
            <a:endParaRPr kumimoji="1" lang="en-US" altLang="ja-JP" sz="3200" dirty="0">
              <a:solidFill>
                <a:srgbClr val="000000"/>
              </a:solidFill>
              <a:latin typeface="HGS創英角ｺﾞｼｯｸUB" panose="020B0900000000000000" pitchFamily="50" charset="-128"/>
              <a:ea typeface="HGS創英角ｺﾞｼｯｸUB" panose="020B0900000000000000" pitchFamily="50" charset="-128"/>
            </a:endParaRPr>
          </a:p>
          <a:p>
            <a:r>
              <a:rPr lang="ja-JP" altLang="en-US" sz="3200" dirty="0">
                <a:solidFill>
                  <a:srgbClr val="000000"/>
                </a:solidFill>
                <a:latin typeface="HGS創英角ｺﾞｼｯｸUB" panose="020B0900000000000000" pitchFamily="50" charset="-128"/>
                <a:ea typeface="HGS創英角ｺﾞｼｯｸUB" panose="020B0900000000000000" pitchFamily="50" charset="-128"/>
              </a:rPr>
              <a:t>「新米パパ、育児休業 取りました」</a:t>
            </a:r>
            <a:endParaRPr kumimoji="1" lang="en-US" altLang="ja-JP" sz="3200" dirty="0">
              <a:solidFill>
                <a:srgbClr val="000000"/>
              </a:solidFill>
              <a:latin typeface="HGS創英角ｺﾞｼｯｸUB" panose="020B0900000000000000" pitchFamily="50" charset="-128"/>
              <a:ea typeface="HGS創英角ｺﾞｼｯｸUB" panose="020B0900000000000000" pitchFamily="50" charset="-128"/>
            </a:endParaRPr>
          </a:p>
          <a:p>
            <a:r>
              <a:rPr kumimoji="1" lang="ja-JP" altLang="en-US" sz="3200" dirty="0">
                <a:solidFill>
                  <a:srgbClr val="000000"/>
                </a:solidFill>
                <a:latin typeface="HGS創英角ｺﾞｼｯｸUB" panose="020B0900000000000000" pitchFamily="50" charset="-128"/>
                <a:ea typeface="HGS創英角ｺﾞｼｯｸUB" panose="020B0900000000000000" pitchFamily="50" charset="-128"/>
              </a:rPr>
              <a:t>概要＆使用方法</a:t>
            </a:r>
            <a:endParaRPr kumimoji="1" lang="en-US" altLang="ja-JP" sz="3200" dirty="0">
              <a:solidFill>
                <a:srgbClr val="000000"/>
              </a:solidFill>
              <a:latin typeface="HGS創英角ｺﾞｼｯｸUB" panose="020B0900000000000000" pitchFamily="50" charset="-128"/>
              <a:ea typeface="HGS創英角ｺﾞｼｯｸUB" panose="020B0900000000000000" pitchFamily="50" charset="-128"/>
            </a:endParaRPr>
          </a:p>
        </p:txBody>
      </p:sp>
      <p:pic>
        <p:nvPicPr>
          <p:cNvPr id="5" name="図 4">
            <a:extLst>
              <a:ext uri="{FF2B5EF4-FFF2-40B4-BE49-F238E27FC236}">
                <a16:creationId xmlns:a16="http://schemas.microsoft.com/office/drawing/2014/main" id="{2D369990-E59C-4694-AA31-90311677CA85}"/>
              </a:ext>
            </a:extLst>
          </p:cNvPr>
          <p:cNvPicPr>
            <a:picLocks noChangeAspect="1"/>
          </p:cNvPicPr>
          <p:nvPr/>
        </p:nvPicPr>
        <p:blipFill>
          <a:blip r:embed="rId3"/>
          <a:stretch>
            <a:fillRect/>
          </a:stretch>
        </p:blipFill>
        <p:spPr>
          <a:xfrm>
            <a:off x="296822" y="3634739"/>
            <a:ext cx="3180652" cy="1786329"/>
          </a:xfrm>
          <a:prstGeom prst="rect">
            <a:avLst/>
          </a:prstGeom>
          <a:ln>
            <a:solidFill>
              <a:schemeClr val="tx1"/>
            </a:solidFill>
          </a:ln>
        </p:spPr>
      </p:pic>
      <p:pic>
        <p:nvPicPr>
          <p:cNvPr id="7" name="図 6">
            <a:extLst>
              <a:ext uri="{FF2B5EF4-FFF2-40B4-BE49-F238E27FC236}">
                <a16:creationId xmlns:a16="http://schemas.microsoft.com/office/drawing/2014/main" id="{63EB581D-C699-4C37-9B45-70283F2399CA}"/>
              </a:ext>
            </a:extLst>
          </p:cNvPr>
          <p:cNvPicPr>
            <a:picLocks noChangeAspect="1"/>
          </p:cNvPicPr>
          <p:nvPr/>
        </p:nvPicPr>
        <p:blipFill>
          <a:blip r:embed="rId4"/>
          <a:stretch>
            <a:fillRect/>
          </a:stretch>
        </p:blipFill>
        <p:spPr>
          <a:xfrm>
            <a:off x="3622400" y="3634739"/>
            <a:ext cx="3407959" cy="1786283"/>
          </a:xfrm>
          <a:prstGeom prst="rect">
            <a:avLst/>
          </a:prstGeom>
          <a:ln>
            <a:solidFill>
              <a:schemeClr val="tx1"/>
            </a:solidFill>
          </a:ln>
        </p:spPr>
      </p:pic>
    </p:spTree>
    <p:extLst>
      <p:ext uri="{BB962C8B-B14F-4D97-AF65-F5344CB8AC3E}">
        <p14:creationId xmlns:p14="http://schemas.microsoft.com/office/powerpoint/2010/main" val="309593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mtClean="0"/>
              <a:pPr>
                <a:defRPr/>
              </a:pPr>
              <a:t>2</a:t>
            </a:fld>
            <a:endParaRPr lang="en-US" altLang="ja-JP" dirty="0"/>
          </a:p>
        </p:txBody>
      </p:sp>
      <p:sp>
        <p:nvSpPr>
          <p:cNvPr id="5" name="タイトル 2"/>
          <p:cNvSpPr>
            <a:spLocks noGrp="1"/>
          </p:cNvSpPr>
          <p:nvPr>
            <p:ph type="title"/>
          </p:nvPr>
        </p:nvSpPr>
        <p:spPr>
          <a:xfrm>
            <a:off x="495300" y="274638"/>
            <a:ext cx="8915400" cy="647700"/>
          </a:xfrm>
        </p:spPr>
        <p:txBody>
          <a:bodyPr/>
          <a:lstStyle/>
          <a:p>
            <a:r>
              <a:rPr lang="ja-JP" altLang="en-US" dirty="0"/>
              <a:t>はじめに</a:t>
            </a:r>
            <a:endParaRPr kumimoji="1" lang="ja-JP" altLang="en-US" dirty="0"/>
          </a:p>
        </p:txBody>
      </p:sp>
      <p:sp>
        <p:nvSpPr>
          <p:cNvPr id="6" name="コンテンツ プレースホルダー 1"/>
          <p:cNvSpPr>
            <a:spLocks noGrp="1"/>
          </p:cNvSpPr>
          <p:nvPr>
            <p:ph idx="1"/>
          </p:nvPr>
        </p:nvSpPr>
        <p:spPr>
          <a:xfrm>
            <a:off x="495300" y="1049422"/>
            <a:ext cx="9303840" cy="1859571"/>
          </a:xfrm>
        </p:spPr>
        <p:txBody>
          <a:bodyPr/>
          <a:lstStyle/>
          <a:p>
            <a:pPr>
              <a:lnSpc>
                <a:spcPts val="23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本研修動画は、企業が若年層（</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代前半の若手社員等）に向けて、新入社員向けの研修等で活用できるよう、男性が育児休業を取得することのメリットや重要性を伝え、育児休業取得に向けた意識を醸成するものです。</a:t>
            </a:r>
          </a:p>
          <a:p>
            <a:pPr>
              <a:lnSpc>
                <a:spcPts val="23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動画では、男性の育児休業取得について、「職場」と「家庭」の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つの場面で、育児休業を取得した男性と上司、妻に実際の体験談をベースとした体験談を語ってもらい、育児休業取得のポイントやメリットを伝える内容となっています。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本研修動画は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分程度の動画です。動画の使用方法については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ページをご覧ください。</a:t>
            </a:r>
          </a:p>
        </p:txBody>
      </p:sp>
      <p:sp>
        <p:nvSpPr>
          <p:cNvPr id="10" name="吹き出し: 角を丸めた四角形 9">
            <a:extLst>
              <a:ext uri="{FF2B5EF4-FFF2-40B4-BE49-F238E27FC236}">
                <a16:creationId xmlns:a16="http://schemas.microsoft.com/office/drawing/2014/main" id="{ADFDA084-F1F8-4D6B-BEF8-0C4C3B07C28E}"/>
              </a:ext>
            </a:extLst>
          </p:cNvPr>
          <p:cNvSpPr/>
          <p:nvPr/>
        </p:nvSpPr>
        <p:spPr>
          <a:xfrm>
            <a:off x="1059713" y="3177390"/>
            <a:ext cx="3093219" cy="433194"/>
          </a:xfrm>
          <a:prstGeom prst="wedgeRoundRect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実際の体験談をベースとした体験談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「職場編」</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E483770-0B8B-482A-A155-131438E59F12}"/>
              </a:ext>
            </a:extLst>
          </p:cNvPr>
          <p:cNvPicPr>
            <a:picLocks noChangeAspect="1"/>
          </p:cNvPicPr>
          <p:nvPr/>
        </p:nvPicPr>
        <p:blipFill>
          <a:blip r:embed="rId3"/>
          <a:stretch>
            <a:fillRect/>
          </a:stretch>
        </p:blipFill>
        <p:spPr>
          <a:xfrm>
            <a:off x="5060334" y="3700720"/>
            <a:ext cx="4292792" cy="2107858"/>
          </a:xfrm>
          <a:prstGeom prst="rect">
            <a:avLst/>
          </a:prstGeom>
          <a:ln>
            <a:solidFill>
              <a:schemeClr val="tx1"/>
            </a:solidFill>
          </a:ln>
        </p:spPr>
      </p:pic>
      <p:pic>
        <p:nvPicPr>
          <p:cNvPr id="14" name="図 13">
            <a:extLst>
              <a:ext uri="{FF2B5EF4-FFF2-40B4-BE49-F238E27FC236}">
                <a16:creationId xmlns:a16="http://schemas.microsoft.com/office/drawing/2014/main" id="{977E761C-AC78-41DE-81FF-898012D89716}"/>
              </a:ext>
            </a:extLst>
          </p:cNvPr>
          <p:cNvPicPr>
            <a:picLocks noChangeAspect="1"/>
          </p:cNvPicPr>
          <p:nvPr/>
        </p:nvPicPr>
        <p:blipFill rotWithShape="1">
          <a:blip r:embed="rId4"/>
          <a:srcRect t="3308" b="2546"/>
          <a:stretch/>
        </p:blipFill>
        <p:spPr>
          <a:xfrm>
            <a:off x="406265" y="3700720"/>
            <a:ext cx="4400117" cy="2107858"/>
          </a:xfrm>
          <a:prstGeom prst="rect">
            <a:avLst/>
          </a:prstGeom>
          <a:ln>
            <a:solidFill>
              <a:schemeClr val="tx1"/>
            </a:solidFill>
          </a:ln>
        </p:spPr>
      </p:pic>
      <p:sp>
        <p:nvSpPr>
          <p:cNvPr id="17" name="吹き出し: 角を丸めた四角形 16">
            <a:extLst>
              <a:ext uri="{FF2B5EF4-FFF2-40B4-BE49-F238E27FC236}">
                <a16:creationId xmlns:a16="http://schemas.microsoft.com/office/drawing/2014/main" id="{025438C0-5E4A-4307-8986-B502E6BC72DF}"/>
              </a:ext>
            </a:extLst>
          </p:cNvPr>
          <p:cNvSpPr/>
          <p:nvPr/>
        </p:nvSpPr>
        <p:spPr>
          <a:xfrm>
            <a:off x="5974613" y="3212403"/>
            <a:ext cx="3093219" cy="433194"/>
          </a:xfrm>
          <a:prstGeom prst="wedgeRoundRect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実際の体験談をベースとした体験談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「家庭編」</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828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mtClean="0"/>
              <a:pPr>
                <a:defRPr/>
              </a:pPr>
              <a:t>3</a:t>
            </a:fld>
            <a:endParaRPr lang="en-US" altLang="ja-JP" dirty="0"/>
          </a:p>
        </p:txBody>
      </p:sp>
      <p:sp>
        <p:nvSpPr>
          <p:cNvPr id="5" name="タイトル 2"/>
          <p:cNvSpPr>
            <a:spLocks noGrp="1"/>
          </p:cNvSpPr>
          <p:nvPr>
            <p:ph type="title"/>
          </p:nvPr>
        </p:nvSpPr>
        <p:spPr>
          <a:xfrm>
            <a:off x="495300" y="274638"/>
            <a:ext cx="8915400" cy="647700"/>
          </a:xfrm>
        </p:spPr>
        <p:txBody>
          <a:bodyPr/>
          <a:lstStyle/>
          <a:p>
            <a:r>
              <a:rPr kumimoji="1" lang="ja-JP" altLang="en-US" dirty="0"/>
              <a:t>研修動画</a:t>
            </a:r>
            <a:r>
              <a:rPr lang="ja-JP" altLang="en-US" dirty="0"/>
              <a:t>の概要</a:t>
            </a:r>
            <a:endParaRPr kumimoji="1" lang="ja-JP" altLang="en-US" dirty="0"/>
          </a:p>
        </p:txBody>
      </p:sp>
      <p:sp>
        <p:nvSpPr>
          <p:cNvPr id="6" name="コンテンツ プレースホルダー 1"/>
          <p:cNvSpPr>
            <a:spLocks noGrp="1"/>
          </p:cNvSpPr>
          <p:nvPr>
            <p:ph idx="1"/>
          </p:nvPr>
        </p:nvSpPr>
        <p:spPr>
          <a:xfrm>
            <a:off x="457200" y="1093538"/>
            <a:ext cx="9156700" cy="5180262"/>
          </a:xfrm>
        </p:spPr>
        <p:txBody>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本研修動画は、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イントロダクション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エンディング</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編によって構成されています。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また、動画の全編にわたって字幕を表示しています。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イントロダクション（約</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司会者が登場し、本動画のコンセプトについて説明します。</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職場編（約</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司会者と、育児休業を取得した男性、その上司が登場し、育児休業取得に関する職場の体験談を語ります。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育児休業取得の経緯や社内での手続き、職場での対応や職場におけるメリット等について紹介します。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家庭編（約</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司会者と、育児休業を取得した男性、その妻が登場し、育児休業取得に関する家庭の体験談を語ります。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育児休業中の苦労やトラブル、男性が育児休業を取得したことによって生じた夫婦の変化等について紹介します。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エンディング（約</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司会者が男性の育児休業取得の必要性を改めて伝えるとともに、取組に際し参考となる情報が多数掲載されているイクメンプロジェクト公式サイトを紹介します。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8719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mtClean="0"/>
              <a:pPr>
                <a:defRPr/>
              </a:pPr>
              <a:t>4</a:t>
            </a:fld>
            <a:endParaRPr lang="en-US" altLang="ja-JP" dirty="0"/>
          </a:p>
        </p:txBody>
      </p:sp>
      <p:sp>
        <p:nvSpPr>
          <p:cNvPr id="5" name="タイトル 2"/>
          <p:cNvSpPr>
            <a:spLocks noGrp="1"/>
          </p:cNvSpPr>
          <p:nvPr>
            <p:ph type="title"/>
          </p:nvPr>
        </p:nvSpPr>
        <p:spPr>
          <a:xfrm>
            <a:off x="495300" y="274638"/>
            <a:ext cx="8915400" cy="647700"/>
          </a:xfrm>
        </p:spPr>
        <p:txBody>
          <a:bodyPr/>
          <a:lstStyle/>
          <a:p>
            <a:r>
              <a:rPr lang="ja-JP" altLang="en-US" dirty="0"/>
              <a:t>研修動画の使い方</a:t>
            </a:r>
            <a:endParaRPr kumimoji="1" lang="ja-JP" altLang="en-US" dirty="0"/>
          </a:p>
        </p:txBody>
      </p:sp>
      <p:sp>
        <p:nvSpPr>
          <p:cNvPr id="6" name="コンテンツ プレースホルダー 1"/>
          <p:cNvSpPr>
            <a:spLocks noGrp="1"/>
          </p:cNvSpPr>
          <p:nvPr>
            <p:ph idx="1"/>
          </p:nvPr>
        </p:nvSpPr>
        <p:spPr>
          <a:xfrm>
            <a:off x="495300" y="1091228"/>
            <a:ext cx="9207500" cy="5387119"/>
          </a:xfrm>
        </p:spPr>
        <p:txBody>
          <a:bodyPr/>
          <a:lstStyle/>
          <a:p>
            <a:pPr marL="342900" indent="-342900">
              <a:buFont typeface="Wingdings" panose="05000000000000000000" pitchFamily="2" charset="2"/>
              <a:buChar char="Ø"/>
            </a:pP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本資料の使い方</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r>
              <a:rPr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本研修動画は以下のような場面での使用を想定しています。</a:t>
            </a:r>
            <a:endParaRPr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20700" indent="-342900">
              <a:buFont typeface="Wingdings" panose="05000000000000000000" pitchFamily="2" charset="2"/>
              <a:buChar char="l"/>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研修担当者が社内研修の講師を務めるため、勉強用に視聴する。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20700" indent="-342900">
              <a:buFont typeface="Wingdings" panose="05000000000000000000" pitchFamily="2" charset="2"/>
              <a:buChar char="l"/>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研修内で動画を放映し、その後、講師からパワーポイント研修資料を用いた補足説明や自社制度の説明を行う。</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20700" indent="-342900">
              <a:buFont typeface="Wingdings" panose="05000000000000000000" pitchFamily="2" charset="2"/>
              <a:buChar char="l"/>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社内研修の際、動画を放映し研修受講者が視聴する。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endPar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marL="177800"/>
            <a:endPar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本資料の利用について</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本資料ご利用の際は、厚生労働省ホームページの利用規約をよく読んでから</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ご利用ください。　　　　　　　　</a:t>
            </a:r>
            <a:r>
              <a:rPr lang="en-US" altLang="ja-JP"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https://www.mhlw.go.jp/chosakuken/</a:t>
            </a:r>
          </a:p>
          <a:p>
            <a:pPr>
              <a:spcBef>
                <a:spcPts val="600"/>
              </a:spcBef>
            </a:pP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1">
            <a:extLst>
              <a:ext uri="{FF2B5EF4-FFF2-40B4-BE49-F238E27FC236}">
                <a16:creationId xmlns:a16="http://schemas.microsoft.com/office/drawing/2014/main" id="{B204F21C-5189-4687-B02E-85626ECEBF92}"/>
              </a:ext>
            </a:extLst>
          </p:cNvPr>
          <p:cNvSpPr txBox="1">
            <a:spLocks/>
          </p:cNvSpPr>
          <p:nvPr/>
        </p:nvSpPr>
        <p:spPr bwMode="auto">
          <a:xfrm>
            <a:off x="4221057" y="3574399"/>
            <a:ext cx="4018591" cy="39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ts val="23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＜職場内研修資料（パワーポイント資料）＞</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a:extLst>
              <a:ext uri="{FF2B5EF4-FFF2-40B4-BE49-F238E27FC236}">
                <a16:creationId xmlns:a16="http://schemas.microsoft.com/office/drawing/2014/main" id="{DA501CFE-DF47-42C0-9F16-8E6A959D2476}"/>
              </a:ext>
            </a:extLst>
          </p:cNvPr>
          <p:cNvSpPr txBox="1">
            <a:spLocks/>
          </p:cNvSpPr>
          <p:nvPr/>
        </p:nvSpPr>
        <p:spPr bwMode="auto">
          <a:xfrm>
            <a:off x="6353324" y="6478347"/>
            <a:ext cx="1675301"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600"/>
              </a:spcBef>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月作成</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ブラック, 時計 が含まれている画像&#10;&#10;自動的に生成された説明">
            <a:extLst>
              <a:ext uri="{FF2B5EF4-FFF2-40B4-BE49-F238E27FC236}">
                <a16:creationId xmlns:a16="http://schemas.microsoft.com/office/drawing/2014/main" id="{0FAE8DC0-E418-4DC2-9CDE-EA2F1210BC60}"/>
              </a:ext>
            </a:extLst>
          </p:cNvPr>
          <p:cNvPicPr>
            <a:picLocks noChangeAspect="1"/>
          </p:cNvPicPr>
          <p:nvPr/>
        </p:nvPicPr>
        <p:blipFill>
          <a:blip r:embed="rId3"/>
          <a:stretch>
            <a:fillRect/>
          </a:stretch>
        </p:blipFill>
        <p:spPr>
          <a:xfrm>
            <a:off x="8572500" y="5518049"/>
            <a:ext cx="901700" cy="901700"/>
          </a:xfrm>
          <a:prstGeom prst="rect">
            <a:avLst/>
          </a:prstGeom>
        </p:spPr>
      </p:pic>
      <p:pic>
        <p:nvPicPr>
          <p:cNvPr id="2" name="図 1">
            <a:extLst>
              <a:ext uri="{FF2B5EF4-FFF2-40B4-BE49-F238E27FC236}">
                <a16:creationId xmlns:a16="http://schemas.microsoft.com/office/drawing/2014/main" id="{519861FB-5B34-4D95-BC90-E3F66DDEC482}"/>
              </a:ext>
            </a:extLst>
          </p:cNvPr>
          <p:cNvPicPr>
            <a:picLocks noChangeAspect="1"/>
          </p:cNvPicPr>
          <p:nvPr/>
        </p:nvPicPr>
        <p:blipFill>
          <a:blip r:embed="rId4"/>
          <a:stretch>
            <a:fillRect/>
          </a:stretch>
        </p:blipFill>
        <p:spPr>
          <a:xfrm>
            <a:off x="4013765" y="3955129"/>
            <a:ext cx="2442528" cy="1728000"/>
          </a:xfrm>
          <a:prstGeom prst="rect">
            <a:avLst/>
          </a:prstGeom>
          <a:ln>
            <a:solidFill>
              <a:schemeClr val="tx1"/>
            </a:solidFill>
          </a:ln>
        </p:spPr>
      </p:pic>
      <p:pic>
        <p:nvPicPr>
          <p:cNvPr id="11" name="図 10">
            <a:extLst>
              <a:ext uri="{FF2B5EF4-FFF2-40B4-BE49-F238E27FC236}">
                <a16:creationId xmlns:a16="http://schemas.microsoft.com/office/drawing/2014/main" id="{A7548D40-0EFE-406F-A96C-F89DF12C4906}"/>
              </a:ext>
            </a:extLst>
          </p:cNvPr>
          <p:cNvPicPr>
            <a:picLocks noChangeAspect="1"/>
          </p:cNvPicPr>
          <p:nvPr/>
        </p:nvPicPr>
        <p:blipFill>
          <a:blip r:embed="rId5"/>
          <a:stretch>
            <a:fillRect/>
          </a:stretch>
        </p:blipFill>
        <p:spPr>
          <a:xfrm>
            <a:off x="6580822" y="3936214"/>
            <a:ext cx="2442528" cy="1728000"/>
          </a:xfrm>
          <a:prstGeom prst="rect">
            <a:avLst/>
          </a:prstGeom>
          <a:ln>
            <a:solidFill>
              <a:schemeClr val="tx1"/>
            </a:solidFill>
          </a:ln>
        </p:spPr>
      </p:pic>
    </p:spTree>
    <p:extLst>
      <p:ext uri="{BB962C8B-B14F-4D97-AF65-F5344CB8AC3E}">
        <p14:creationId xmlns:p14="http://schemas.microsoft.com/office/powerpoint/2010/main" val="3140032468"/>
      </p:ext>
    </p:extLst>
  </p:cSld>
  <p:clrMapOvr>
    <a:masterClrMapping/>
  </p:clrMapOvr>
</p:sld>
</file>

<file path=ppt/theme/theme1.xml><?xml version="1.0" encoding="utf-8"?>
<a:theme xmlns:a="http://schemas.openxmlformats.org/drawingml/2006/main" name="4_既定のテーマ">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DAE43-9F2B-45EB-8154-30173066E3CC}">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既定のテーマ.thmx</Template>
  <TotalTime>8523</TotalTime>
  <Words>550</Words>
  <Application>Microsoft Office PowerPoint</Application>
  <PresentationFormat>A4 210 x 297 mm</PresentationFormat>
  <Paragraphs>47</Paragraphs>
  <Slides>4</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HGP創英角ｺﾞｼｯｸUB</vt:lpstr>
      <vt:lpstr>HGS創英角ｺﾞｼｯｸUB</vt:lpstr>
      <vt:lpstr>Meiryo UI</vt:lpstr>
      <vt:lpstr>Arial</vt:lpstr>
      <vt:lpstr>Calibri</vt:lpstr>
      <vt:lpstr>Wingdings</vt:lpstr>
      <vt:lpstr>4_既定のテーマ</vt:lpstr>
      <vt:lpstr>PowerPoint プレゼンテーション</vt:lpstr>
      <vt:lpstr>はじめに</vt:lpstr>
      <vt:lpstr>研修動画の概要</vt:lpstr>
      <vt:lpstr>研修動画の使い方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研修動画 概要＆使用方法</dc:title>
  <dc:creator>坪井　千香子</dc:creator>
  <cp:lastModifiedBy>坪井　千香子</cp:lastModifiedBy>
  <cp:revision>18</cp:revision>
  <cp:lastPrinted>2019-03-04T23:54:45Z</cp:lastPrinted>
  <dcterms:created xsi:type="dcterms:W3CDTF">2015-02-16T04:41:11Z</dcterms:created>
  <dcterms:modified xsi:type="dcterms:W3CDTF">2021-03-12T07:46:44Z</dcterms:modified>
</cp:coreProperties>
</file>