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37.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93" r:id="rId4"/>
  </p:sldMasterIdLst>
  <p:notesMasterIdLst>
    <p:notesMasterId r:id="rId67"/>
  </p:notesMasterIdLst>
  <p:handoutMasterIdLst>
    <p:handoutMasterId r:id="rId68"/>
  </p:handoutMasterIdLst>
  <p:sldIdLst>
    <p:sldId id="259" r:id="rId5"/>
    <p:sldId id="416" r:id="rId6"/>
    <p:sldId id="415" r:id="rId7"/>
    <p:sldId id="283" r:id="rId8"/>
    <p:sldId id="345" r:id="rId9"/>
    <p:sldId id="339" r:id="rId10"/>
    <p:sldId id="413" r:id="rId11"/>
    <p:sldId id="414" r:id="rId12"/>
    <p:sldId id="338" r:id="rId13"/>
    <p:sldId id="342" r:id="rId14"/>
    <p:sldId id="396" r:id="rId15"/>
    <p:sldId id="279" r:id="rId16"/>
    <p:sldId id="369" r:id="rId17"/>
    <p:sldId id="426" r:id="rId18"/>
    <p:sldId id="425" r:id="rId19"/>
    <p:sldId id="335" r:id="rId20"/>
    <p:sldId id="427" r:id="rId21"/>
    <p:sldId id="435" r:id="rId22"/>
    <p:sldId id="322" r:id="rId23"/>
    <p:sldId id="430" r:id="rId24"/>
    <p:sldId id="334" r:id="rId25"/>
    <p:sldId id="431" r:id="rId26"/>
    <p:sldId id="327" r:id="rId27"/>
    <p:sldId id="432" r:id="rId28"/>
    <p:sldId id="429" r:id="rId29"/>
    <p:sldId id="400" r:id="rId30"/>
    <p:sldId id="370" r:id="rId31"/>
    <p:sldId id="401" r:id="rId32"/>
    <p:sldId id="354" r:id="rId33"/>
    <p:sldId id="402" r:id="rId34"/>
    <p:sldId id="355" r:id="rId35"/>
    <p:sldId id="285" r:id="rId36"/>
    <p:sldId id="282" r:id="rId37"/>
    <p:sldId id="284" r:id="rId38"/>
    <p:sldId id="299" r:id="rId39"/>
    <p:sldId id="324" r:id="rId40"/>
    <p:sldId id="409" r:id="rId41"/>
    <p:sldId id="346" r:id="rId42"/>
    <p:sldId id="359" r:id="rId43"/>
    <p:sldId id="434" r:id="rId44"/>
    <p:sldId id="347" r:id="rId45"/>
    <p:sldId id="422" r:id="rId46"/>
    <p:sldId id="433" r:id="rId47"/>
    <p:sldId id="411" r:id="rId48"/>
    <p:sldId id="421" r:id="rId49"/>
    <p:sldId id="423" r:id="rId50"/>
    <p:sldId id="420" r:id="rId51"/>
    <p:sldId id="417" r:id="rId52"/>
    <p:sldId id="410" r:id="rId53"/>
    <p:sldId id="348" r:id="rId54"/>
    <p:sldId id="352" r:id="rId55"/>
    <p:sldId id="360" r:id="rId56"/>
    <p:sldId id="353" r:id="rId57"/>
    <p:sldId id="361" r:id="rId58"/>
    <p:sldId id="395" r:id="rId59"/>
    <p:sldId id="292" r:id="rId60"/>
    <p:sldId id="375" r:id="rId61"/>
    <p:sldId id="376" r:id="rId62"/>
    <p:sldId id="290" r:id="rId63"/>
    <p:sldId id="310" r:id="rId64"/>
    <p:sldId id="381" r:id="rId65"/>
    <p:sldId id="309" r:id="rId66"/>
  </p:sldIdLst>
  <p:sldSz cx="9906000" cy="6858000" type="A4"/>
  <p:notesSz cx="6807200" cy="9939338"/>
  <p:defaultTex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59">
          <p15:clr>
            <a:srgbClr val="A4A3A4"/>
          </p15:clr>
        </p15:guide>
        <p15:guide id="2" pos="312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guide id="3"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柳川　美保" initials="柳川　美保" lastIdx="2" clrIdx="0">
    <p:extLst>
      <p:ext uri="{19B8F6BF-5375-455C-9EA6-DF929625EA0E}">
        <p15:presenceInfo xmlns:p15="http://schemas.microsoft.com/office/powerpoint/2012/main" userId="S::R975339@tokiorisk.co.jp::851d6a6f-4386-4692-8aa6-bc3d17fc1c68" providerId="AD"/>
      </p:ext>
    </p:extLst>
  </p:cmAuthor>
  <p:cmAuthor id="2" name="庄司 直樹(shouji-naoki.2i4)" initials="庄司" lastIdx="3" clrIdx="1">
    <p:extLst>
      <p:ext uri="{19B8F6BF-5375-455C-9EA6-DF929625EA0E}">
        <p15:presenceInfo xmlns:p15="http://schemas.microsoft.com/office/powerpoint/2012/main" userId="S-1-5-21-4175116151-3849908774-3845857867-549027" providerId="AD"/>
      </p:ext>
    </p:extLst>
  </p:cmAuthor>
  <p:cmAuthor id="3" name="関本　高史" initials="関本　高史" lastIdx="5" clrIdx="2">
    <p:extLst>
      <p:ext uri="{19B8F6BF-5375-455C-9EA6-DF929625EA0E}">
        <p15:presenceInfo xmlns:p15="http://schemas.microsoft.com/office/powerpoint/2012/main" userId="S::R176070@tokiorisk.co.jp::849b1b18-1019-4f67-97c2-6b34bd8faa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6600"/>
    <a:srgbClr val="70A9FC"/>
    <a:srgbClr val="609FFC"/>
    <a:srgbClr val="53B5FF"/>
    <a:srgbClr val="21A0FF"/>
    <a:srgbClr val="FF9999"/>
    <a:srgbClr val="21C5FF"/>
    <a:srgbClr val="FFE7FF"/>
    <a:srgbClr val="FE9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9" autoAdjust="0"/>
    <p:restoredTop sz="75739" autoAdjust="0"/>
  </p:normalViewPr>
  <p:slideViewPr>
    <p:cSldViewPr snapToGrid="0" snapToObjects="1">
      <p:cViewPr varScale="1">
        <p:scale>
          <a:sx n="66" d="100"/>
          <a:sy n="66" d="100"/>
        </p:scale>
        <p:origin x="1315" y="53"/>
      </p:cViewPr>
      <p:guideLst>
        <p:guide orient="horz" pos="2159"/>
        <p:guide pos="312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00" d="100"/>
          <a:sy n="100" d="100"/>
        </p:scale>
        <p:origin x="-162" y="1032"/>
      </p:cViewPr>
      <p:guideLst>
        <p:guide orient="horz" pos="3130"/>
        <p:guide pos="2145"/>
        <p:guide pos="214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946;&#20241;&#21462;&#24471;&#24847;&#21521;.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887;&#22580;&#12398;&#29983;&#29987;&#24615;.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80195201388923E-2"/>
          <c:y val="3.7485148411444798E-2"/>
          <c:w val="0.91875967735237529"/>
          <c:h val="0.70796730822804688"/>
        </c:manualLayout>
      </c:layout>
      <c:barChart>
        <c:barDir val="bar"/>
        <c:grouping val="stacked"/>
        <c:varyColors val="0"/>
        <c:ser>
          <c:idx val="0"/>
          <c:order val="0"/>
          <c:tx>
            <c:strRef>
              <c:f>家庭での育児や家事の役割世代別!$B$1</c:f>
              <c:strCache>
                <c:ptCount val="1"/>
                <c:pt idx="0">
                  <c:v>妻の役割である</c:v>
                </c:pt>
              </c:strCache>
            </c:strRef>
          </c:tx>
          <c:spPr>
            <a:solidFill>
              <a:srgbClr val="00B0F0"/>
            </a:solidFill>
            <a:ln>
              <a:noFill/>
            </a:ln>
            <a:effectLst/>
          </c:spPr>
          <c:invertIfNegative val="0"/>
          <c:dLbls>
            <c:dLbl>
              <c:idx val="0"/>
              <c:layout/>
              <c:tx>
                <c:rich>
                  <a:bodyPr/>
                  <a:lstStyle/>
                  <a:p>
                    <a:fld id="{05E44D1D-8BA5-4BE2-B3D8-54C575E5393E}"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F-FDB5-485E-8E64-A8E34B14A368}"/>
                </c:ext>
              </c:extLst>
            </c:dLbl>
            <c:dLbl>
              <c:idx val="1"/>
              <c:layout/>
              <c:tx>
                <c:rich>
                  <a:bodyPr/>
                  <a:lstStyle/>
                  <a:p>
                    <a:fld id="{E9CC45A0-B338-4F49-B230-295DF7E4B66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E-FDB5-485E-8E64-A8E34B14A368}"/>
                </c:ext>
              </c:extLst>
            </c:dLbl>
            <c:dLbl>
              <c:idx val="2"/>
              <c:layout/>
              <c:tx>
                <c:rich>
                  <a:bodyPr/>
                  <a:lstStyle/>
                  <a:p>
                    <a:fld id="{A7794A7C-178E-42AD-A759-0E533750561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D-FDB5-485E-8E64-A8E34B14A368}"/>
                </c:ext>
              </c:extLst>
            </c:dLbl>
            <c:dLbl>
              <c:idx val="3"/>
              <c:layout/>
              <c:tx>
                <c:rich>
                  <a:bodyPr/>
                  <a:lstStyle/>
                  <a:p>
                    <a:fld id="{BE13E2BF-198F-4CFB-8EAE-46D35DE96748}"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C-FDB5-485E-8E64-A8E34B14A368}"/>
                </c:ext>
              </c:extLst>
            </c:dLbl>
            <c:dLbl>
              <c:idx val="4"/>
              <c:layout>
                <c:manualLayout>
                  <c:x val="2.7349384838039419E-3"/>
                  <c:y val="-1.4417364773632614E-3"/>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fld id="{87E6139E-4B58-408A-B0EE-30D9F40C44D7}" type="VALUE">
                      <a:rPr lang="en-US" altLang="ja-JP" smtClean="0"/>
                      <a:pPr>
                        <a:defRPr sz="1100"/>
                      </a:pPr>
                      <a:t>[値]</a:t>
                    </a:fld>
                    <a:r>
                      <a:rPr lang="ja-JP" altLang="en-US" dirty="0"/>
                      <a:t>％</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416247300459588E-2"/>
                      <c:h val="4.7000609162042323E-2"/>
                    </c:manualLayout>
                  </c15:layout>
                  <c15:dlblFieldTable/>
                  <c15:showDataLabelsRange val="0"/>
                </c:ext>
                <c:ext xmlns:c16="http://schemas.microsoft.com/office/drawing/2014/chart" uri="{C3380CC4-5D6E-409C-BE32-E72D297353CC}">
                  <c16:uniqueId val="{00000018-FDB5-485E-8E64-A8E34B14A368}"/>
                </c:ext>
              </c:extLst>
            </c:dLbl>
            <c:dLbl>
              <c:idx val="5"/>
              <c:layout>
                <c:manualLayout>
                  <c:x val="6.8373462095098489E-3"/>
                  <c:y val="2.8834729547265229E-3"/>
                </c:manualLayout>
              </c:layout>
              <c:tx>
                <c:rich>
                  <a:bodyPr/>
                  <a:lstStyle/>
                  <a:p>
                    <a:fld id="{EDB7E28C-2C4B-43F7-B8EA-369F2449A565}"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5-FDB5-485E-8E64-A8E34B14A36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家庭での育児や家事の役割世代別!$B$2:$B$7</c:f>
              <c:numCache>
                <c:formatCode>0.0</c:formatCode>
                <c:ptCount val="6"/>
                <c:pt idx="0">
                  <c:v>20.7</c:v>
                </c:pt>
                <c:pt idx="1">
                  <c:v>19.3</c:v>
                </c:pt>
                <c:pt idx="2">
                  <c:v>11.4</c:v>
                </c:pt>
                <c:pt idx="3">
                  <c:v>3.5</c:v>
                </c:pt>
                <c:pt idx="4">
                  <c:v>3.2</c:v>
                </c:pt>
                <c:pt idx="5">
                  <c:v>1.6</c:v>
                </c:pt>
              </c:numCache>
            </c:numRef>
          </c:val>
          <c:extLst>
            <c:ext xmlns:c16="http://schemas.microsoft.com/office/drawing/2014/chart" uri="{C3380CC4-5D6E-409C-BE32-E72D297353CC}">
              <c16:uniqueId val="{00000000-FDB5-485E-8E64-A8E34B14A368}"/>
            </c:ext>
          </c:extLst>
        </c:ser>
        <c:ser>
          <c:idx val="1"/>
          <c:order val="1"/>
          <c:tx>
            <c:strRef>
              <c:f>家庭での育児や家事の役割世代別!$C$1</c:f>
              <c:strCache>
                <c:ptCount val="1"/>
                <c:pt idx="0">
                  <c:v>基本的に妻の役割であり、夫はそれを手伝う程度</c:v>
                </c:pt>
              </c:strCache>
            </c:strRef>
          </c:tx>
          <c:spPr>
            <a:solidFill>
              <a:schemeClr val="accent3"/>
            </a:solidFill>
            <a:ln>
              <a:noFill/>
            </a:ln>
            <a:effectLst/>
          </c:spPr>
          <c:invertIfNegative val="0"/>
          <c:dLbls>
            <c:dLbl>
              <c:idx val="0"/>
              <c:layout/>
              <c:tx>
                <c:rich>
                  <a:bodyPr/>
                  <a:lstStyle/>
                  <a:p>
                    <a:fld id="{6A0BDB0C-CE3C-4DB3-8B70-18211A79CFE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3-FDB5-485E-8E64-A8E34B14A368}"/>
                </c:ext>
              </c:extLst>
            </c:dLbl>
            <c:dLbl>
              <c:idx val="1"/>
              <c:layout/>
              <c:tx>
                <c:rich>
                  <a:bodyPr/>
                  <a:lstStyle/>
                  <a:p>
                    <a:fld id="{0EBEB82E-6E6E-482C-94CD-A910627230A0}"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2-FDB5-485E-8E64-A8E34B14A368}"/>
                </c:ext>
              </c:extLst>
            </c:dLbl>
            <c:dLbl>
              <c:idx val="2"/>
              <c:layout/>
              <c:tx>
                <c:rich>
                  <a:bodyPr/>
                  <a:lstStyle/>
                  <a:p>
                    <a:fld id="{F328C3AF-49BA-4918-88EE-F35947853BEE}"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1-FDB5-485E-8E64-A8E34B14A368}"/>
                </c:ext>
              </c:extLst>
            </c:dLbl>
            <c:dLbl>
              <c:idx val="3"/>
              <c:layout/>
              <c:tx>
                <c:rich>
                  <a:bodyPr/>
                  <a:lstStyle/>
                  <a:p>
                    <a:fld id="{4DD6FAE2-485C-479B-99DE-94D7C854E86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0-FDB5-485E-8E64-A8E34B14A368}"/>
                </c:ext>
              </c:extLst>
            </c:dLbl>
            <c:dLbl>
              <c:idx val="4"/>
              <c:layout/>
              <c:tx>
                <c:rich>
                  <a:bodyPr/>
                  <a:lstStyle/>
                  <a:p>
                    <a:fld id="{E187AAC6-D1D4-4C30-BC44-BA84EA04C5B0}"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9-FDB5-485E-8E64-A8E34B14A368}"/>
                </c:ext>
              </c:extLst>
            </c:dLbl>
            <c:dLbl>
              <c:idx val="5"/>
              <c:layout/>
              <c:tx>
                <c:rich>
                  <a:bodyPr/>
                  <a:lstStyle/>
                  <a:p>
                    <a:fld id="{E4ADE6FC-1DCE-46C2-99F4-CDE0A73158A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6-FDB5-485E-8E64-A8E34B14A36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家庭での育児や家事の役割世代別!$C$2:$C$7</c:f>
              <c:numCache>
                <c:formatCode>0.0</c:formatCode>
                <c:ptCount val="6"/>
                <c:pt idx="0">
                  <c:v>39.799999999999997</c:v>
                </c:pt>
                <c:pt idx="1">
                  <c:v>40.4</c:v>
                </c:pt>
                <c:pt idx="2">
                  <c:v>39.799999999999997</c:v>
                </c:pt>
                <c:pt idx="3">
                  <c:v>41.1</c:v>
                </c:pt>
                <c:pt idx="4">
                  <c:v>34</c:v>
                </c:pt>
                <c:pt idx="5">
                  <c:v>26.6</c:v>
                </c:pt>
              </c:numCache>
            </c:numRef>
          </c:val>
          <c:extLst>
            <c:ext xmlns:c16="http://schemas.microsoft.com/office/drawing/2014/chart" uri="{C3380CC4-5D6E-409C-BE32-E72D297353CC}">
              <c16:uniqueId val="{00000001-FDB5-485E-8E64-A8E34B14A368}"/>
            </c:ext>
          </c:extLst>
        </c:ser>
        <c:ser>
          <c:idx val="2"/>
          <c:order val="2"/>
          <c:tx>
            <c:strRef>
              <c:f>家庭での育児や家事の役割世代別!$D$1</c:f>
              <c:strCache>
                <c:ptCount val="1"/>
                <c:pt idx="0">
                  <c:v>妻も夫も同様に行う</c:v>
                </c:pt>
              </c:strCache>
            </c:strRef>
          </c:tx>
          <c:spPr>
            <a:solidFill>
              <a:srgbClr val="92D050"/>
            </a:solidFill>
            <a:ln>
              <a:noFill/>
            </a:ln>
            <a:effectLst/>
          </c:spPr>
          <c:invertIfNegative val="0"/>
          <c:dLbls>
            <c:dLbl>
              <c:idx val="0"/>
              <c:layout/>
              <c:tx>
                <c:rich>
                  <a:bodyPr/>
                  <a:lstStyle/>
                  <a:p>
                    <a:fld id="{D4456C8F-BE91-4034-9FE7-4E4326F33A2A}"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7-FDB5-485E-8E64-A8E34B14A368}"/>
                </c:ext>
              </c:extLst>
            </c:dLbl>
            <c:dLbl>
              <c:idx val="1"/>
              <c:layout/>
              <c:tx>
                <c:rich>
                  <a:bodyPr/>
                  <a:lstStyle/>
                  <a:p>
                    <a:fld id="{19F56F9F-3907-49AB-9A45-76A8806E974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6-FDB5-485E-8E64-A8E34B14A368}"/>
                </c:ext>
              </c:extLst>
            </c:dLbl>
            <c:dLbl>
              <c:idx val="2"/>
              <c:layout/>
              <c:tx>
                <c:rich>
                  <a:bodyPr/>
                  <a:lstStyle/>
                  <a:p>
                    <a:fld id="{6FEB9540-1D56-4377-88DE-805FE4FA32E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5-FDB5-485E-8E64-A8E34B14A368}"/>
                </c:ext>
              </c:extLst>
            </c:dLbl>
            <c:dLbl>
              <c:idx val="3"/>
              <c:layout/>
              <c:tx>
                <c:rich>
                  <a:bodyPr/>
                  <a:lstStyle/>
                  <a:p>
                    <a:fld id="{663ABDEB-AB7C-4157-B255-09BAFA9C078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4-FDB5-485E-8E64-A8E34B14A368}"/>
                </c:ext>
              </c:extLst>
            </c:dLbl>
            <c:dLbl>
              <c:idx val="4"/>
              <c:layout/>
              <c:tx>
                <c:rich>
                  <a:bodyPr/>
                  <a:lstStyle/>
                  <a:p>
                    <a:fld id="{AFC86292-2A21-42FB-9E2A-73A67469B0B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A-FDB5-485E-8E64-A8E34B14A368}"/>
                </c:ext>
              </c:extLst>
            </c:dLbl>
            <c:dLbl>
              <c:idx val="5"/>
              <c:layout>
                <c:manualLayout>
                  <c:x val="2.7349384838039419E-3"/>
                  <c:y val="2.8834729547265229E-3"/>
                </c:manualLayout>
              </c:layout>
              <c:tx>
                <c:rich>
                  <a:bodyPr/>
                  <a:lstStyle/>
                  <a:p>
                    <a:fld id="{0F0443A7-84EA-4721-AD1C-C80354DE7C52}"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FDB5-485E-8E64-A8E34B14A3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家庭での育児や家事の役割世代別!$D$2:$D$7</c:f>
              <c:numCache>
                <c:formatCode>0.0</c:formatCode>
                <c:ptCount val="6"/>
                <c:pt idx="0">
                  <c:v>29.3</c:v>
                </c:pt>
                <c:pt idx="1">
                  <c:v>31.7</c:v>
                </c:pt>
                <c:pt idx="2">
                  <c:v>38.200000000000003</c:v>
                </c:pt>
                <c:pt idx="3">
                  <c:v>42.6</c:v>
                </c:pt>
                <c:pt idx="4">
                  <c:v>43.6</c:v>
                </c:pt>
                <c:pt idx="5">
                  <c:v>43.8</c:v>
                </c:pt>
              </c:numCache>
            </c:numRef>
          </c:val>
          <c:extLst>
            <c:ext xmlns:c16="http://schemas.microsoft.com/office/drawing/2014/chart" uri="{C3380CC4-5D6E-409C-BE32-E72D297353CC}">
              <c16:uniqueId val="{00000002-FDB5-485E-8E64-A8E34B14A368}"/>
            </c:ext>
          </c:extLst>
        </c:ser>
        <c:ser>
          <c:idx val="3"/>
          <c:order val="3"/>
          <c:tx>
            <c:strRef>
              <c:f>家庭での育児や家事の役割世代別!$E$1</c:f>
              <c:strCache>
                <c:ptCount val="1"/>
                <c:pt idx="0">
                  <c:v>基本的に夫の役割であり、妻はそれを手伝う程度</c:v>
                </c:pt>
              </c:strCache>
            </c:strRef>
          </c:tx>
          <c:spPr>
            <a:solidFill>
              <a:schemeClr val="accent4"/>
            </a:solidFill>
            <a:ln>
              <a:noFill/>
            </a:ln>
            <a:effectLst/>
          </c:spPr>
          <c:invertIfNegative val="0"/>
          <c:dLbls>
            <c:dLbl>
              <c:idx val="0"/>
              <c:layout/>
              <c:tx>
                <c:rich>
                  <a:bodyPr/>
                  <a:lstStyle/>
                  <a:p>
                    <a:fld id="{737CA0C1-13B1-488F-AB3A-7C9ECABD7279}"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4-FDB5-485E-8E64-A8E34B14A368}"/>
                </c:ext>
              </c:extLst>
            </c:dLbl>
            <c:dLbl>
              <c:idx val="2"/>
              <c:layout>
                <c:manualLayout>
                  <c:x val="2.5114150736319101E-2"/>
                  <c:y val="3.46016754567182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FDB5-485E-8E64-A8E34B14A368}"/>
                </c:ext>
              </c:extLst>
            </c:dLbl>
            <c:dLbl>
              <c:idx val="3"/>
              <c:layout>
                <c:manualLayout>
                  <c:x val="0"/>
                  <c:y val="2.883472954726523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2.9053933133079291E-2"/>
                      <c:h val="3.2713114193929679E-2"/>
                    </c:manualLayout>
                  </c15:layout>
                </c:ext>
                <c:ext xmlns:c16="http://schemas.microsoft.com/office/drawing/2014/chart" uri="{C3380CC4-5D6E-409C-BE32-E72D297353CC}">
                  <c16:uniqueId val="{0000000D-FDB5-485E-8E64-A8E34B14A368}"/>
                </c:ext>
              </c:extLst>
            </c:dLbl>
            <c:dLbl>
              <c:idx val="4"/>
              <c:layout>
                <c:manualLayout>
                  <c:x val="7.848172105099754E-3"/>
                  <c:y val="2.8834729547265205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DB5-485E-8E64-A8E34B14A368}"/>
                </c:ext>
              </c:extLst>
            </c:dLbl>
            <c:dLbl>
              <c:idx val="5"/>
              <c:layout>
                <c:manualLayout>
                  <c:x val="-3.139268842039902E-3"/>
                  <c:y val="3.7485148411444798E-2"/>
                </c:manualLayout>
              </c:layout>
              <c:tx>
                <c:rich>
                  <a:bodyPr/>
                  <a:lstStyle/>
                  <a:p>
                    <a:r>
                      <a:rPr lang="en-US" altLang="ja-JP" dirty="0"/>
                      <a:t>0.0</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家庭での育児や家事の役割世代別!$E$2:$E$7</c:f>
              <c:numCache>
                <c:formatCode>0.0</c:formatCode>
                <c:ptCount val="6"/>
                <c:pt idx="0">
                  <c:v>1.4</c:v>
                </c:pt>
                <c:pt idx="1">
                  <c:v>1.2</c:v>
                </c:pt>
                <c:pt idx="2">
                  <c:v>0</c:v>
                </c:pt>
                <c:pt idx="3">
                  <c:v>0</c:v>
                </c:pt>
                <c:pt idx="4">
                  <c:v>0</c:v>
                </c:pt>
                <c:pt idx="5">
                  <c:v>0</c:v>
                </c:pt>
              </c:numCache>
            </c:numRef>
          </c:val>
          <c:extLst>
            <c:ext xmlns:c16="http://schemas.microsoft.com/office/drawing/2014/chart" uri="{C3380CC4-5D6E-409C-BE32-E72D297353CC}">
              <c16:uniqueId val="{00000003-FDB5-485E-8E64-A8E34B14A368}"/>
            </c:ext>
          </c:extLst>
        </c:ser>
        <c:ser>
          <c:idx val="4"/>
          <c:order val="4"/>
          <c:tx>
            <c:strRef>
              <c:f>家庭での育児や家事の役割世代別!$F$1</c:f>
              <c:strCache>
                <c:ptCount val="1"/>
                <c:pt idx="0">
                  <c:v>夫の役割である</c:v>
                </c:pt>
              </c:strCache>
            </c:strRef>
          </c:tx>
          <c:spPr>
            <a:solidFill>
              <a:schemeClr val="accent5"/>
            </a:solidFill>
            <a:ln>
              <a:noFill/>
            </a:ln>
            <a:effectLst/>
          </c:spPr>
          <c:invertIfNegative val="0"/>
          <c:dLbls>
            <c:dLbl>
              <c:idx val="0"/>
              <c:layout>
                <c:manualLayout>
                  <c:x val="1.0862540135931464E-2"/>
                  <c:y val="3.748514841144469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73642543-42C0-4BA7-A69D-1A94B1D8CC9E}" type="VALUE">
                      <a:rPr lang="en-US" altLang="ja-JP" smtClean="0"/>
                      <a:pPr>
                        <a:defRPr/>
                      </a:pPr>
                      <a:t>[値]</a:t>
                    </a:fld>
                    <a:r>
                      <a:rPr lang="ja-JP" altLang="en-US" dirty="0"/>
                      <a:t>％</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1361206878822512E-2"/>
                      <c:h val="4.4247006012835766E-2"/>
                    </c:manualLayout>
                  </c15:layout>
                  <c15:dlblFieldTable/>
                  <c15:showDataLabelsRange val="0"/>
                </c:ext>
                <c:ext xmlns:c16="http://schemas.microsoft.com/office/drawing/2014/chart" uri="{C3380CC4-5D6E-409C-BE32-E72D297353CC}">
                  <c16:uniqueId val="{00000013-FDB5-485E-8E64-A8E34B14A368}"/>
                </c:ext>
              </c:extLst>
            </c:dLbl>
            <c:dLbl>
              <c:idx val="1"/>
              <c:layout>
                <c:manualLayout>
                  <c:x val="-1.726597863121946E-2"/>
                  <c:y val="2.883472954726523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FDB5-485E-8E64-A8E34B14A368}"/>
                </c:ext>
              </c:extLst>
            </c:dLbl>
            <c:dLbl>
              <c:idx val="2"/>
              <c:layout>
                <c:manualLayout>
                  <c:x val="-3.1392688420400169E-3"/>
                  <c:y val="3.46016754567182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DB5-485E-8E64-A8E34B14A368}"/>
                </c:ext>
              </c:extLst>
            </c:dLbl>
            <c:dLbl>
              <c:idx val="3"/>
              <c:delete val="1"/>
              <c:extLst>
                <c:ext xmlns:c15="http://schemas.microsoft.com/office/drawing/2012/chart" uri="{CE6537A1-D6FC-4f65-9D91-7224C49458BB}"/>
                <c:ext xmlns:c16="http://schemas.microsoft.com/office/drawing/2014/chart" uri="{C3380CC4-5D6E-409C-BE32-E72D297353CC}">
                  <c16:uniqueId val="{0000000C-FDB5-485E-8E64-A8E34B14A368}"/>
                </c:ext>
              </c:extLst>
            </c:dLbl>
            <c:dLbl>
              <c:idx val="4"/>
              <c:layout>
                <c:manualLayout>
                  <c:x val="-1.726597863121946E-2"/>
                  <c:y val="2.8834729547265205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DB5-485E-8E64-A8E34B14A368}"/>
                </c:ext>
              </c:extLst>
            </c:dLbl>
            <c:dLbl>
              <c:idx val="5"/>
              <c:layout>
                <c:manualLayout>
                  <c:x val="-1.569634421019951E-3"/>
                  <c:y val="0"/>
                </c:manualLayout>
              </c:layout>
              <c:tx>
                <c:rich>
                  <a:bodyPr/>
                  <a:lstStyle/>
                  <a:p>
                    <a:fld id="{B013B189-968F-46FF-86C4-201CAADA27A0}"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家庭での育児や家事の役割世代別!$F$2:$F$7</c:f>
              <c:numCache>
                <c:formatCode>0.0</c:formatCode>
                <c:ptCount val="6"/>
                <c:pt idx="0">
                  <c:v>0.7</c:v>
                </c:pt>
                <c:pt idx="1">
                  <c:v>0</c:v>
                </c:pt>
                <c:pt idx="2">
                  <c:v>0</c:v>
                </c:pt>
                <c:pt idx="3">
                  <c:v>0</c:v>
                </c:pt>
                <c:pt idx="4">
                  <c:v>0</c:v>
                </c:pt>
                <c:pt idx="5">
                  <c:v>1.8</c:v>
                </c:pt>
              </c:numCache>
            </c:numRef>
          </c:val>
          <c:extLst>
            <c:ext xmlns:c16="http://schemas.microsoft.com/office/drawing/2014/chart" uri="{C3380CC4-5D6E-409C-BE32-E72D297353CC}">
              <c16:uniqueId val="{00000004-FDB5-485E-8E64-A8E34B14A368}"/>
            </c:ext>
          </c:extLst>
        </c:ser>
        <c:ser>
          <c:idx val="5"/>
          <c:order val="5"/>
          <c:tx>
            <c:strRef>
              <c:f>家庭での育児や家事の役割世代別!$G$1</c:f>
              <c:strCache>
                <c:ptCount val="1"/>
                <c:pt idx="0">
                  <c:v>どちらかできる方がすればよい</c:v>
                </c:pt>
              </c:strCache>
            </c:strRef>
          </c:tx>
          <c:spPr>
            <a:solidFill>
              <a:schemeClr val="accent6"/>
            </a:solidFill>
            <a:ln>
              <a:noFill/>
            </a:ln>
            <a:effectLst/>
          </c:spPr>
          <c:invertIfNegative val="0"/>
          <c:dLbls>
            <c:dLbl>
              <c:idx val="0"/>
              <c:layout/>
              <c:tx>
                <c:rich>
                  <a:bodyPr/>
                  <a:lstStyle/>
                  <a:p>
                    <a:fld id="{D2373479-123A-4CA9-97DE-D44BE7065508}"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B-FDB5-485E-8E64-A8E34B14A368}"/>
                </c:ext>
              </c:extLst>
            </c:dLbl>
            <c:dLbl>
              <c:idx val="1"/>
              <c:layout/>
              <c:tx>
                <c:rich>
                  <a:bodyPr/>
                  <a:lstStyle/>
                  <a:p>
                    <a:fld id="{9DA3B38A-8F3A-458C-8FAB-904AD70AEFE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A-FDB5-485E-8E64-A8E34B14A368}"/>
                </c:ext>
              </c:extLst>
            </c:dLbl>
            <c:dLbl>
              <c:idx val="2"/>
              <c:layout/>
              <c:tx>
                <c:rich>
                  <a:bodyPr/>
                  <a:lstStyle/>
                  <a:p>
                    <a:fld id="{D9108F1B-34E3-4CC7-A317-C8D1B779F72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9-FDB5-485E-8E64-A8E34B14A368}"/>
                </c:ext>
              </c:extLst>
            </c:dLbl>
            <c:dLbl>
              <c:idx val="3"/>
              <c:layout/>
              <c:tx>
                <c:rich>
                  <a:bodyPr/>
                  <a:lstStyle/>
                  <a:p>
                    <a:fld id="{306C67BD-1E80-40FE-87E4-350410D7DF3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8-FDB5-485E-8E64-A8E34B14A368}"/>
                </c:ext>
              </c:extLst>
            </c:dLbl>
            <c:dLbl>
              <c:idx val="4"/>
              <c:layout/>
              <c:tx>
                <c:rich>
                  <a:bodyPr/>
                  <a:lstStyle/>
                  <a:p>
                    <a:fld id="{49E88376-5076-42F4-A35F-14EC9BC6D1E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B-FDB5-485E-8E64-A8E34B14A368}"/>
                </c:ext>
              </c:extLst>
            </c:dLbl>
            <c:dLbl>
              <c:idx val="5"/>
              <c:layout/>
              <c:tx>
                <c:rich>
                  <a:bodyPr/>
                  <a:lstStyle/>
                  <a:p>
                    <a:fld id="{13CA0A15-8B58-4392-88EF-7FE648E1413C}"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7-FDB5-485E-8E64-A8E34B14A3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家庭での育児や家事の役割世代別!$G$2:$G$7</c:f>
              <c:numCache>
                <c:formatCode>0.0</c:formatCode>
                <c:ptCount val="6"/>
                <c:pt idx="0">
                  <c:v>7.1</c:v>
                </c:pt>
                <c:pt idx="1">
                  <c:v>7.5</c:v>
                </c:pt>
                <c:pt idx="2">
                  <c:v>10.6</c:v>
                </c:pt>
                <c:pt idx="3">
                  <c:v>12.8</c:v>
                </c:pt>
                <c:pt idx="4">
                  <c:v>19.100000000000001</c:v>
                </c:pt>
                <c:pt idx="5">
                  <c:v>25</c:v>
                </c:pt>
              </c:numCache>
            </c:numRef>
          </c:val>
          <c:extLst>
            <c:ext xmlns:c16="http://schemas.microsoft.com/office/drawing/2014/chart" uri="{C3380CC4-5D6E-409C-BE32-E72D297353CC}">
              <c16:uniqueId val="{00000005-FDB5-485E-8E64-A8E34B14A368}"/>
            </c:ext>
          </c:extLst>
        </c:ser>
        <c:ser>
          <c:idx val="6"/>
          <c:order val="6"/>
          <c:tx>
            <c:strRef>
              <c:f>家庭での育児や家事の役割世代別!$H$1</c:f>
              <c:strCache>
                <c:ptCount val="1"/>
                <c:pt idx="0">
                  <c:v>その他</c:v>
                </c:pt>
              </c:strCache>
            </c:strRef>
          </c:tx>
          <c:spPr>
            <a:solidFill>
              <a:schemeClr val="accent1">
                <a:lumMod val="60000"/>
              </a:schemeClr>
            </a:solidFill>
            <a:ln>
              <a:noFill/>
            </a:ln>
            <a:effectLst/>
          </c:spPr>
          <c:invertIfNegative val="0"/>
          <c:dLbls>
            <c:dLbl>
              <c:idx val="0"/>
              <c:layout/>
              <c:tx>
                <c:rich>
                  <a:bodyPr/>
                  <a:lstStyle/>
                  <a:p>
                    <a:fld id="{BA415FF3-EC74-4D1B-9699-35D7CF29F4DF}"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2C-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家庭での育児や家事の役割世代別!$H$2:$H$7</c:f>
              <c:numCache>
                <c:formatCode>0.0</c:formatCode>
                <c:ptCount val="6"/>
                <c:pt idx="0">
                  <c:v>0.7</c:v>
                </c:pt>
                <c:pt idx="1">
                  <c:v>0</c:v>
                </c:pt>
                <c:pt idx="2">
                  <c:v>0</c:v>
                </c:pt>
                <c:pt idx="3">
                  <c:v>0</c:v>
                </c:pt>
                <c:pt idx="4">
                  <c:v>0</c:v>
                </c:pt>
                <c:pt idx="5">
                  <c:v>0.1</c:v>
                </c:pt>
              </c:numCache>
            </c:numRef>
          </c:val>
          <c:extLst>
            <c:ext xmlns:c16="http://schemas.microsoft.com/office/drawing/2014/chart" uri="{C3380CC4-5D6E-409C-BE32-E72D297353CC}">
              <c16:uniqueId val="{00000006-FDB5-485E-8E64-A8E34B14A368}"/>
            </c:ext>
          </c:extLst>
        </c:ser>
        <c:ser>
          <c:idx val="7"/>
          <c:order val="7"/>
          <c:tx>
            <c:strRef>
              <c:f>家庭での育児や家事の役割世代別!$I$1</c:f>
              <c:strCache>
                <c:ptCount val="1"/>
                <c:pt idx="0">
                  <c:v>わからない</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家庭での育児や家事の役割世代別!$I$2:$I$7</c:f>
              <c:numCache>
                <c:formatCode>0.0</c:formatCode>
                <c:ptCount val="6"/>
                <c:pt idx="0">
                  <c:v>0.7</c:v>
                </c:pt>
                <c:pt idx="1">
                  <c:v>0</c:v>
                </c:pt>
                <c:pt idx="2">
                  <c:v>0</c:v>
                </c:pt>
                <c:pt idx="3">
                  <c:v>0</c:v>
                </c:pt>
                <c:pt idx="4">
                  <c:v>0</c:v>
                </c:pt>
                <c:pt idx="5">
                  <c:v>1.6</c:v>
                </c:pt>
              </c:numCache>
            </c:numRef>
          </c:val>
          <c:extLst>
            <c:ext xmlns:c16="http://schemas.microsoft.com/office/drawing/2014/chart" uri="{C3380CC4-5D6E-409C-BE32-E72D297353CC}">
              <c16:uniqueId val="{00000007-FDB5-485E-8E64-A8E34B14A368}"/>
            </c:ext>
          </c:extLst>
        </c:ser>
        <c:dLbls>
          <c:dLblPos val="ctr"/>
          <c:showLegendKey val="0"/>
          <c:showVal val="1"/>
          <c:showCatName val="0"/>
          <c:showSerName val="0"/>
          <c:showPercent val="0"/>
          <c:showBubbleSize val="0"/>
        </c:dLbls>
        <c:gapWidth val="150"/>
        <c:overlap val="100"/>
        <c:axId val="463949919"/>
        <c:axId val="455746431"/>
      </c:barChart>
      <c:catAx>
        <c:axId val="463949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5746431"/>
        <c:crosses val="autoZero"/>
        <c:auto val="1"/>
        <c:lblAlgn val="ctr"/>
        <c:lblOffset val="100"/>
        <c:noMultiLvlLbl val="0"/>
      </c:catAx>
      <c:valAx>
        <c:axId val="455746431"/>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3949919"/>
        <c:crosses val="autoZero"/>
        <c:crossBetween val="between"/>
        <c:majorUnit val="10"/>
      </c:valAx>
      <c:spPr>
        <a:noFill/>
        <a:ln>
          <a:noFill/>
        </a:ln>
        <a:effectLst/>
      </c:spPr>
    </c:plotArea>
    <c:legend>
      <c:legendPos val="b"/>
      <c:layout>
        <c:manualLayout>
          <c:xMode val="edge"/>
          <c:yMode val="edge"/>
          <c:x val="4.0243973740714263E-2"/>
          <c:y val="0.80306424627492756"/>
          <c:w val="0.91938251847139152"/>
          <c:h val="0.142149767585268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6907261592301"/>
          <c:y val="5.1400554097404488E-2"/>
          <c:w val="0.83449759405074364"/>
          <c:h val="0.76317512394284048"/>
        </c:manualLayout>
      </c:layout>
      <c:lineChart>
        <c:grouping val="standard"/>
        <c:varyColors val="0"/>
        <c:ser>
          <c:idx val="2"/>
          <c:order val="0"/>
          <c:tx>
            <c:strRef>
              <c:f>育休取得意向!$E$3</c:f>
              <c:strCache>
                <c:ptCount val="1"/>
                <c:pt idx="0">
                  <c:v>全体</c:v>
                </c:pt>
              </c:strCache>
            </c:strRef>
          </c:tx>
          <c:cat>
            <c:strRef>
              <c:f>育休取得意向!$B$5:$B$10</c:f>
              <c:strCache>
                <c:ptCount val="6"/>
                <c:pt idx="0">
                  <c:v>H24</c:v>
                </c:pt>
                <c:pt idx="1">
                  <c:v>H25</c:v>
                </c:pt>
                <c:pt idx="2">
                  <c:v>H26</c:v>
                </c:pt>
                <c:pt idx="3">
                  <c:v>H27</c:v>
                </c:pt>
                <c:pt idx="4">
                  <c:v>H28</c:v>
                </c:pt>
                <c:pt idx="5">
                  <c:v>H29</c:v>
                </c:pt>
              </c:strCache>
            </c:strRef>
          </c:cat>
          <c:val>
            <c:numRef>
              <c:f>育休取得意向!$H$5:$H$10</c:f>
              <c:numCache>
                <c:formatCode>0.000</c:formatCode>
                <c:ptCount val="6"/>
                <c:pt idx="0">
                  <c:v>0.76200000000000001</c:v>
                </c:pt>
                <c:pt idx="1">
                  <c:v>0.75</c:v>
                </c:pt>
                <c:pt idx="2">
                  <c:v>0.80400000000000005</c:v>
                </c:pt>
                <c:pt idx="3">
                  <c:v>0.80099999999999993</c:v>
                </c:pt>
                <c:pt idx="4">
                  <c:v>0.84099999999999997</c:v>
                </c:pt>
                <c:pt idx="5">
                  <c:v>0.85199999999999998</c:v>
                </c:pt>
              </c:numCache>
            </c:numRef>
          </c:val>
          <c:smooth val="0"/>
          <c:extLst>
            <c:ext xmlns:c16="http://schemas.microsoft.com/office/drawing/2014/chart" uri="{C3380CC4-5D6E-409C-BE32-E72D297353CC}">
              <c16:uniqueId val="{00000000-7C56-4D03-9281-D0833B672397}"/>
            </c:ext>
          </c:extLst>
        </c:ser>
        <c:ser>
          <c:idx val="0"/>
          <c:order val="1"/>
          <c:tx>
            <c:strRef>
              <c:f>育休取得意向!$C$3</c:f>
              <c:strCache>
                <c:ptCount val="1"/>
                <c:pt idx="0">
                  <c:v>女性</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cat>
            <c:strRef>
              <c:f>育休取得意向!$B$5:$B$10</c:f>
              <c:strCache>
                <c:ptCount val="6"/>
                <c:pt idx="0">
                  <c:v>H24</c:v>
                </c:pt>
                <c:pt idx="1">
                  <c:v>H25</c:v>
                </c:pt>
                <c:pt idx="2">
                  <c:v>H26</c:v>
                </c:pt>
                <c:pt idx="3">
                  <c:v>H27</c:v>
                </c:pt>
                <c:pt idx="4">
                  <c:v>H28</c:v>
                </c:pt>
                <c:pt idx="5">
                  <c:v>H29</c:v>
                </c:pt>
              </c:strCache>
            </c:strRef>
          </c:cat>
          <c:val>
            <c:numRef>
              <c:f>育休取得意向!$F$5:$F$10</c:f>
              <c:numCache>
                <c:formatCode>0.000</c:formatCode>
                <c:ptCount val="6"/>
                <c:pt idx="0">
                  <c:v>0.98</c:v>
                </c:pt>
                <c:pt idx="1">
                  <c:v>0.95099999999999996</c:v>
                </c:pt>
                <c:pt idx="2">
                  <c:v>0.97599999999999998</c:v>
                </c:pt>
                <c:pt idx="3">
                  <c:v>0.95900000000000007</c:v>
                </c:pt>
                <c:pt idx="4">
                  <c:v>0.95499999999999996</c:v>
                </c:pt>
                <c:pt idx="5">
                  <c:v>0.98199999999999998</c:v>
                </c:pt>
              </c:numCache>
            </c:numRef>
          </c:val>
          <c:smooth val="0"/>
          <c:extLst>
            <c:ext xmlns:c16="http://schemas.microsoft.com/office/drawing/2014/chart" uri="{C3380CC4-5D6E-409C-BE32-E72D297353CC}">
              <c16:uniqueId val="{00000001-7C56-4D03-9281-D0833B672397}"/>
            </c:ext>
          </c:extLst>
        </c:ser>
        <c:ser>
          <c:idx val="1"/>
          <c:order val="2"/>
          <c:tx>
            <c:strRef>
              <c:f>育休取得意向!$D$3</c:f>
              <c:strCache>
                <c:ptCount val="1"/>
                <c:pt idx="0">
                  <c:v>男性</c:v>
                </c:pt>
              </c:strCache>
            </c:strRef>
          </c:tx>
          <c:spPr>
            <a:ln>
              <a:solidFill>
                <a:schemeClr val="tx2">
                  <a:lumMod val="60000"/>
                  <a:lumOff val="40000"/>
                </a:schemeClr>
              </a:solidFill>
            </a:ln>
          </c:spPr>
          <c:marker>
            <c:symbol val="square"/>
            <c:size val="7"/>
            <c:spPr>
              <a:solidFill>
                <a:schemeClr val="tx2">
                  <a:lumMod val="60000"/>
                  <a:lumOff val="40000"/>
                </a:schemeClr>
              </a:solidFill>
              <a:ln>
                <a:solidFill>
                  <a:schemeClr val="tx2">
                    <a:lumMod val="60000"/>
                    <a:lumOff val="40000"/>
                  </a:schemeClr>
                </a:solidFill>
              </a:ln>
            </c:spPr>
          </c:marker>
          <c:dLbls>
            <c:dLbl>
              <c:idx val="0"/>
              <c:layout>
                <c:manualLayout>
                  <c:x val="-6.3888888888888884E-2"/>
                  <c:y val="5.55555555555555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C56-4D03-9281-D0833B672397}"/>
                </c:ext>
              </c:extLst>
            </c:dLbl>
            <c:dLbl>
              <c:idx val="1"/>
              <c:layout>
                <c:manualLayout>
                  <c:x val="-9.0644756361976539E-2"/>
                  <c:y val="6.03175853018373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C56-4D03-9281-D0833B672397}"/>
                </c:ext>
              </c:extLst>
            </c:dLbl>
            <c:dLbl>
              <c:idx val="2"/>
              <c:layout>
                <c:manualLayout>
                  <c:x val="-8.5089230066977412E-2"/>
                  <c:y val="5.55556805399324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C56-4D03-9281-D0833B672397}"/>
                </c:ext>
              </c:extLst>
            </c:dLbl>
            <c:dLbl>
              <c:idx val="3"/>
              <c:layout>
                <c:manualLayout>
                  <c:x val="-8.7867344341154757E-2"/>
                  <c:y val="5.07937757780277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C56-4D03-9281-D0833B672397}"/>
                </c:ext>
              </c:extLst>
            </c:dLbl>
            <c:dLbl>
              <c:idx val="4"/>
              <c:layout>
                <c:manualLayout>
                  <c:x val="-8.7866993214476871E-2"/>
                  <c:y val="5.52905886764154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C56-4D03-9281-D0833B672397}"/>
                </c:ext>
              </c:extLst>
            </c:dLbl>
            <c:dLbl>
              <c:idx val="5"/>
              <c:layout>
                <c:manualLayout>
                  <c:x val="-6.6147225679555652E-2"/>
                  <c:y val="5.50302176445351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C56-4D03-9281-D0833B67239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育休取得意向!$B$5:$B$10</c:f>
              <c:strCache>
                <c:ptCount val="6"/>
                <c:pt idx="0">
                  <c:v>H24</c:v>
                </c:pt>
                <c:pt idx="1">
                  <c:v>H25</c:v>
                </c:pt>
                <c:pt idx="2">
                  <c:v>H26</c:v>
                </c:pt>
                <c:pt idx="3">
                  <c:v>H27</c:v>
                </c:pt>
                <c:pt idx="4">
                  <c:v>H28</c:v>
                </c:pt>
                <c:pt idx="5">
                  <c:v>H29</c:v>
                </c:pt>
              </c:strCache>
            </c:strRef>
          </c:cat>
          <c:val>
            <c:numRef>
              <c:f>育休取得意向!$G$5:$G$10</c:f>
              <c:numCache>
                <c:formatCode>0.000</c:formatCode>
                <c:ptCount val="6"/>
                <c:pt idx="0">
                  <c:v>0.66799999999999993</c:v>
                </c:pt>
                <c:pt idx="1">
                  <c:v>0.67400000000000004</c:v>
                </c:pt>
                <c:pt idx="2">
                  <c:v>0.7</c:v>
                </c:pt>
                <c:pt idx="3">
                  <c:v>0.73599999999999999</c:v>
                </c:pt>
                <c:pt idx="4">
                  <c:v>0.77300000000000002</c:v>
                </c:pt>
                <c:pt idx="5">
                  <c:v>0.79500000000000004</c:v>
                </c:pt>
              </c:numCache>
            </c:numRef>
          </c:val>
          <c:smooth val="0"/>
          <c:extLst>
            <c:ext xmlns:c16="http://schemas.microsoft.com/office/drawing/2014/chart" uri="{C3380CC4-5D6E-409C-BE32-E72D297353CC}">
              <c16:uniqueId val="{00000008-7C56-4D03-9281-D0833B672397}"/>
            </c:ext>
          </c:extLst>
        </c:ser>
        <c:dLbls>
          <c:showLegendKey val="0"/>
          <c:showVal val="0"/>
          <c:showCatName val="0"/>
          <c:showSerName val="0"/>
          <c:showPercent val="0"/>
          <c:showBubbleSize val="0"/>
        </c:dLbls>
        <c:marker val="1"/>
        <c:smooth val="0"/>
        <c:axId val="116293120"/>
        <c:axId val="98637440"/>
      </c:lineChart>
      <c:catAx>
        <c:axId val="116293120"/>
        <c:scaling>
          <c:orientation val="minMax"/>
        </c:scaling>
        <c:delete val="0"/>
        <c:axPos val="b"/>
        <c:numFmt formatCode="General" sourceLinked="1"/>
        <c:majorTickMark val="out"/>
        <c:minorTickMark val="none"/>
        <c:tickLblPos val="nextTo"/>
        <c:crossAx val="98637440"/>
        <c:crosses val="autoZero"/>
        <c:auto val="1"/>
        <c:lblAlgn val="ctr"/>
        <c:lblOffset val="100"/>
        <c:noMultiLvlLbl val="0"/>
      </c:catAx>
      <c:valAx>
        <c:axId val="98637440"/>
        <c:scaling>
          <c:orientation val="minMax"/>
          <c:max val="1"/>
        </c:scaling>
        <c:delete val="0"/>
        <c:axPos val="l"/>
        <c:majorGridlines>
          <c:spPr>
            <a:ln>
              <a:solidFill>
                <a:sysClr val="window" lastClr="FFFFFF">
                  <a:lumMod val="75000"/>
                </a:sysClr>
              </a:solidFill>
            </a:ln>
          </c:spPr>
        </c:majorGridlines>
        <c:numFmt formatCode="0%" sourceLinked="0"/>
        <c:majorTickMark val="out"/>
        <c:minorTickMark val="none"/>
        <c:tickLblPos val="nextTo"/>
        <c:crossAx val="116293120"/>
        <c:crosses val="autoZero"/>
        <c:crossBetween val="between"/>
      </c:valAx>
      <c:spPr>
        <a:ln>
          <a:solidFill>
            <a:schemeClr val="tx1">
              <a:lumMod val="50000"/>
              <a:lumOff val="50000"/>
            </a:schemeClr>
          </a:solidFill>
        </a:ln>
      </c:spPr>
    </c:plotArea>
    <c:legend>
      <c:legendPos val="r"/>
      <c:layout>
        <c:manualLayout>
          <c:xMode val="edge"/>
          <c:yMode val="edge"/>
          <c:x val="0.1715445821638226"/>
          <c:y val="0.92072032662583847"/>
          <c:w val="0.70662460567823349"/>
          <c:h val="6.5966389617964416E-2"/>
        </c:manualLayout>
      </c:layout>
      <c:overlay val="0"/>
      <c:spPr>
        <a:noFill/>
        <a:ln>
          <a:noFill/>
        </a:ln>
      </c:spPr>
    </c:legend>
    <c:plotVisOnly val="1"/>
    <c:dispBlanksAs val="gap"/>
    <c:showDLblsOverMax val="0"/>
  </c:chart>
  <c:spPr>
    <a:ln>
      <a:noFill/>
    </a:ln>
  </c:spPr>
  <c:txPr>
    <a:bodyPr/>
    <a:lstStyle/>
    <a:p>
      <a:pPr>
        <a:defRPr sz="1050"/>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348946965499743"/>
          <c:y val="0.1121553442961367"/>
          <c:w val="0.55483195535696017"/>
          <c:h val="0.83859805467113002"/>
        </c:manualLayout>
      </c:layout>
      <c:barChart>
        <c:barDir val="bar"/>
        <c:grouping val="clustered"/>
        <c:varyColors val="0"/>
        <c:ser>
          <c:idx val="0"/>
          <c:order val="0"/>
          <c:tx>
            <c:v>事業所</c:v>
          </c:tx>
          <c:spPr>
            <a:solidFill>
              <a:srgbClr val="FF6161"/>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'[☆グラフ2020_男性WLB(R1).xlsx]男性WLB'!$B$130:$B$139</c:f>
              <c:strCache>
                <c:ptCount val="10"/>
                <c:pt idx="0">
                  <c:v>代替要員の確保</c:v>
                </c:pt>
                <c:pt idx="1">
                  <c:v>男性自身に育児休業を取る意識がない</c:v>
                </c:pt>
                <c:pt idx="2">
                  <c:v>休業中の賃金補償</c:v>
                </c:pt>
                <c:pt idx="3">
                  <c:v>前例（モデル）がない</c:v>
                </c:pt>
                <c:pt idx="4">
                  <c:v>職場がそのような雰囲気ではない</c:v>
                </c:pt>
                <c:pt idx="5">
                  <c:v>社会全体の認識の欠如</c:v>
                </c:pt>
                <c:pt idx="6">
                  <c:v>キャリア形成において不利になる懸念</c:v>
                </c:pt>
                <c:pt idx="7">
                  <c:v>上司の理解が進まない</c:v>
                </c:pt>
                <c:pt idx="8">
                  <c:v>その他</c:v>
                </c:pt>
                <c:pt idx="9">
                  <c:v>無回答</c:v>
                </c:pt>
              </c:strCache>
            </c:strRef>
          </c:cat>
          <c:val>
            <c:numRef>
              <c:f>'[☆グラフ2020_男性WLB(R1).xlsx]男性WLB'!$C$130:$C$139</c:f>
              <c:numCache>
                <c:formatCode>0.00</c:formatCode>
                <c:ptCount val="10"/>
                <c:pt idx="0">
                  <c:v>0.73099999999999998</c:v>
                </c:pt>
                <c:pt idx="1">
                  <c:v>0.496</c:v>
                </c:pt>
                <c:pt idx="2">
                  <c:v>0.374</c:v>
                </c:pt>
                <c:pt idx="3">
                  <c:v>0.33</c:v>
                </c:pt>
                <c:pt idx="4">
                  <c:v>0.20300000000000001</c:v>
                </c:pt>
                <c:pt idx="5">
                  <c:v>0.20100000000000001</c:v>
                </c:pt>
                <c:pt idx="6">
                  <c:v>0.11199999999999999</c:v>
                </c:pt>
                <c:pt idx="7">
                  <c:v>9.3000000000000013E-2</c:v>
                </c:pt>
                <c:pt idx="8">
                  <c:v>0.02</c:v>
                </c:pt>
                <c:pt idx="9">
                  <c:v>0.01</c:v>
                </c:pt>
              </c:numCache>
            </c:numRef>
          </c:val>
          <c:extLst>
            <c:ext xmlns:c16="http://schemas.microsoft.com/office/drawing/2014/chart" uri="{C3380CC4-5D6E-409C-BE32-E72D297353CC}">
              <c16:uniqueId val="{00000000-04D0-4459-920B-09027068329D}"/>
            </c:ext>
          </c:extLst>
        </c:ser>
        <c:ser>
          <c:idx val="1"/>
          <c:order val="1"/>
          <c:tx>
            <c:v>従業員</c:v>
          </c:tx>
          <c:spPr>
            <a:solidFill>
              <a:schemeClr val="tx2">
                <a:lumMod val="60000"/>
                <a:lumOff val="4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'[☆グラフ2020_男性WLB(R1).xlsx]男性WLB'!$B$130:$B$139</c:f>
              <c:strCache>
                <c:ptCount val="10"/>
                <c:pt idx="0">
                  <c:v>代替要員の確保</c:v>
                </c:pt>
                <c:pt idx="1">
                  <c:v>男性自身に育児休業を取る意識がない</c:v>
                </c:pt>
                <c:pt idx="2">
                  <c:v>休業中の賃金補償</c:v>
                </c:pt>
                <c:pt idx="3">
                  <c:v>前例（モデル）がない</c:v>
                </c:pt>
                <c:pt idx="4">
                  <c:v>職場がそのような雰囲気ではない</c:v>
                </c:pt>
                <c:pt idx="5">
                  <c:v>社会全体の認識の欠如</c:v>
                </c:pt>
                <c:pt idx="6">
                  <c:v>キャリア形成において不利になる懸念</c:v>
                </c:pt>
                <c:pt idx="7">
                  <c:v>上司の理解が進まない</c:v>
                </c:pt>
                <c:pt idx="8">
                  <c:v>その他</c:v>
                </c:pt>
                <c:pt idx="9">
                  <c:v>無回答</c:v>
                </c:pt>
              </c:strCache>
            </c:strRef>
          </c:cat>
          <c:val>
            <c:numRef>
              <c:f>'[☆グラフ2020_男性WLB(R1).xlsx]男性WLB'!$H$130:$H$139</c:f>
              <c:numCache>
                <c:formatCode>0.00</c:formatCode>
                <c:ptCount val="10"/>
                <c:pt idx="0">
                  <c:v>0.65142857142857158</c:v>
                </c:pt>
                <c:pt idx="1">
                  <c:v>0.42775510204081635</c:v>
                </c:pt>
                <c:pt idx="2">
                  <c:v>0.49224489795918364</c:v>
                </c:pt>
                <c:pt idx="3">
                  <c:v>0.40897959183673471</c:v>
                </c:pt>
                <c:pt idx="4">
                  <c:v>0.51346938775510209</c:v>
                </c:pt>
                <c:pt idx="5">
                  <c:v>0.396734693877551</c:v>
                </c:pt>
                <c:pt idx="6">
                  <c:v>0.37142857142857144</c:v>
                </c:pt>
                <c:pt idx="7">
                  <c:v>0.27591836734693875</c:v>
                </c:pt>
                <c:pt idx="8">
                  <c:v>2.5306122448979593E-2</c:v>
                </c:pt>
                <c:pt idx="9">
                  <c:v>6.5306122448979594E-3</c:v>
                </c:pt>
              </c:numCache>
            </c:numRef>
          </c:val>
          <c:extLst>
            <c:ext xmlns:c16="http://schemas.microsoft.com/office/drawing/2014/chart" uri="{C3380CC4-5D6E-409C-BE32-E72D297353CC}">
              <c16:uniqueId val="{00000001-04D0-4459-920B-09027068329D}"/>
            </c:ext>
          </c:extLst>
        </c:ser>
        <c:dLbls>
          <c:showLegendKey val="0"/>
          <c:showVal val="0"/>
          <c:showCatName val="0"/>
          <c:showSerName val="0"/>
          <c:showPercent val="0"/>
          <c:showBubbleSize val="0"/>
        </c:dLbls>
        <c:gapWidth val="150"/>
        <c:axId val="95787008"/>
        <c:axId val="57859392"/>
      </c:barChart>
      <c:catAx>
        <c:axId val="95787008"/>
        <c:scaling>
          <c:orientation val="maxMin"/>
        </c:scaling>
        <c:delete val="0"/>
        <c:axPos val="l"/>
        <c:numFmt formatCode="General" sourceLinked="0"/>
        <c:majorTickMark val="none"/>
        <c:minorTickMark val="none"/>
        <c:tickLblPos val="nextTo"/>
        <c:crossAx val="57859392"/>
        <c:crosses val="autoZero"/>
        <c:auto val="1"/>
        <c:lblAlgn val="ctr"/>
        <c:lblOffset val="100"/>
        <c:noMultiLvlLbl val="0"/>
      </c:catAx>
      <c:valAx>
        <c:axId val="57859392"/>
        <c:scaling>
          <c:orientation val="minMax"/>
        </c:scaling>
        <c:delete val="0"/>
        <c:axPos val="t"/>
        <c:majorGridlines/>
        <c:numFmt formatCode="0%" sourceLinked="0"/>
        <c:majorTickMark val="out"/>
        <c:minorTickMark val="none"/>
        <c:tickLblPos val="nextTo"/>
        <c:crossAx val="95787008"/>
        <c:crosses val="autoZero"/>
        <c:crossBetween val="between"/>
        <c:majorUnit val="0.1"/>
      </c:valAx>
      <c:spPr>
        <a:noFill/>
        <a:ln>
          <a:solidFill>
            <a:schemeClr val="bg1">
              <a:lumMod val="50000"/>
            </a:schemeClr>
          </a:solidFill>
        </a:ln>
      </c:spPr>
    </c:plotArea>
    <c:legend>
      <c:legendPos val="r"/>
      <c:layout>
        <c:manualLayout>
          <c:xMode val="edge"/>
          <c:yMode val="edge"/>
          <c:x val="0.79533993444729123"/>
          <c:y val="0.71900002256107698"/>
          <c:w val="0.13062383458162713"/>
          <c:h val="0.16743438320209975"/>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24759405074369"/>
          <c:y val="0.10739938757655293"/>
          <c:w val="0.53104418197725289"/>
          <c:h val="0.8416746864975212"/>
        </c:manualLayout>
      </c:layout>
      <c:barChart>
        <c:barDir val="bar"/>
        <c:grouping val="clustered"/>
        <c:varyColors val="0"/>
        <c:ser>
          <c:idx val="0"/>
          <c:order val="0"/>
          <c:spPr>
            <a:solidFill>
              <a:schemeClr val="accent1"/>
            </a:solidFill>
            <a:ln>
              <a:noFill/>
            </a:ln>
            <a:effectLst/>
          </c:spPr>
          <c:invertIfNegative val="0"/>
          <c:dLbls>
            <c:dLbl>
              <c:idx val="0"/>
              <c:layout/>
              <c:tx>
                <c:rich>
                  <a:bodyPr/>
                  <a:lstStyle/>
                  <a:p>
                    <a:fld id="{8A82A1AF-E837-4A44-B7A1-CB159D470C1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DDA-4907-BA35-CAE236E117D4}"/>
                </c:ext>
              </c:extLst>
            </c:dLbl>
            <c:dLbl>
              <c:idx val="1"/>
              <c:layout/>
              <c:tx>
                <c:rich>
                  <a:bodyPr/>
                  <a:lstStyle/>
                  <a:p>
                    <a:fld id="{DE0B9F16-BD0E-4F78-AAB1-56BF268C5FE0}"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DDA-4907-BA35-CAE236E117D4}"/>
                </c:ext>
              </c:extLst>
            </c:dLbl>
            <c:dLbl>
              <c:idx val="2"/>
              <c:layout/>
              <c:tx>
                <c:rich>
                  <a:bodyPr/>
                  <a:lstStyle/>
                  <a:p>
                    <a:fld id="{F6280D8B-0BC4-4D20-BF4E-445593994338}"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DDA-4907-BA35-CAE236E117D4}"/>
                </c:ext>
              </c:extLst>
            </c:dLbl>
            <c:dLbl>
              <c:idx val="3"/>
              <c:layout/>
              <c:tx>
                <c:rich>
                  <a:bodyPr/>
                  <a:lstStyle/>
                  <a:p>
                    <a:fld id="{27B0C2DC-614D-491C-854F-E29CFBDD201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7DDA-4907-BA35-CAE236E117D4}"/>
                </c:ext>
              </c:extLst>
            </c:dLbl>
            <c:dLbl>
              <c:idx val="4"/>
              <c:layout/>
              <c:tx>
                <c:rich>
                  <a:bodyPr/>
                  <a:lstStyle/>
                  <a:p>
                    <a:fld id="{948EDF07-18CA-4C93-A194-99CD88A484D0}"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7DDA-4907-BA35-CAE236E117D4}"/>
                </c:ext>
              </c:extLst>
            </c:dLbl>
            <c:dLbl>
              <c:idx val="5"/>
              <c:layout/>
              <c:tx>
                <c:rich>
                  <a:bodyPr/>
                  <a:lstStyle/>
                  <a:p>
                    <a:fld id="{4CE96262-3D0A-4E94-A354-9928B1AF6451}"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7DDA-4907-BA35-CAE236E117D4}"/>
                </c:ext>
              </c:extLst>
            </c:dLbl>
            <c:dLbl>
              <c:idx val="6"/>
              <c:layout/>
              <c:tx>
                <c:rich>
                  <a:bodyPr/>
                  <a:lstStyle/>
                  <a:p>
                    <a:fld id="{F4EBBCB1-6FC7-4877-B2CD-30E5504F769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7DDA-4907-BA35-CAE236E117D4}"/>
                </c:ext>
              </c:extLst>
            </c:dLbl>
            <c:dLbl>
              <c:idx val="7"/>
              <c:layout/>
              <c:tx>
                <c:rich>
                  <a:bodyPr/>
                  <a:lstStyle/>
                  <a:p>
                    <a:fld id="{4299B2E1-6648-4BF8-A429-62C1021FC3F4}"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DDA-4907-BA35-CAE236E117D4}"/>
                </c:ext>
              </c:extLst>
            </c:dLbl>
            <c:dLbl>
              <c:idx val="8"/>
              <c:layout/>
              <c:tx>
                <c:rich>
                  <a:bodyPr/>
                  <a:lstStyle/>
                  <a:p>
                    <a:fld id="{E0222F32-2B57-4ACF-8828-280FEED3E455}"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7DDA-4907-BA35-CAE236E117D4}"/>
                </c:ext>
              </c:extLst>
            </c:dLbl>
            <c:dLbl>
              <c:idx val="9"/>
              <c:layout/>
              <c:tx>
                <c:rich>
                  <a:bodyPr/>
                  <a:lstStyle/>
                  <a:p>
                    <a:fld id="{A2F746A2-7F0E-4A76-9D88-B91C7A71AEAE}"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7DDA-4907-BA35-CAE236E117D4}"/>
                </c:ext>
              </c:extLst>
            </c:dLbl>
            <c:dLbl>
              <c:idx val="10"/>
              <c:layout/>
              <c:tx>
                <c:rich>
                  <a:bodyPr/>
                  <a:lstStyle/>
                  <a:p>
                    <a:fld id="{A0BA9004-262A-474A-AC4C-68B41F78836B}"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7DDA-4907-BA35-CAE236E117D4}"/>
                </c:ext>
              </c:extLst>
            </c:dLbl>
            <c:dLbl>
              <c:idx val="11"/>
              <c:layout/>
              <c:tx>
                <c:rich>
                  <a:bodyPr/>
                  <a:lstStyle/>
                  <a:p>
                    <a:fld id="{BC07F3EF-F85A-4AA2-9843-AA3AFC572CCC}"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7DDA-4907-BA35-CAE236E117D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職場・仕事関係</c:v>
                </c:pt>
                <c:pt idx="1">
                  <c:v>特になし</c:v>
                </c:pt>
                <c:pt idx="2">
                  <c:v>孤独だと感じる</c:v>
                </c:pt>
                <c:pt idx="3">
                  <c:v>経済的な不安がある</c:v>
                </c:pt>
                <c:pt idx="4">
                  <c:v>育児方法に自信が持てない</c:v>
                </c:pt>
                <c:pt idx="5">
                  <c:v>生活リズムの作り方がわからない</c:v>
                </c:pt>
                <c:pt idx="6">
                  <c:v>上の子の世話</c:v>
                </c:pt>
                <c:pt idx="7">
                  <c:v>自分の時間がない</c:v>
                </c:pt>
                <c:pt idx="8">
                  <c:v>家事が思うようにできない</c:v>
                </c:pt>
                <c:pt idx="9">
                  <c:v>自分の体のトラブル</c:v>
                </c:pt>
                <c:pt idx="10">
                  <c:v>十分な睡眠がとれない</c:v>
                </c:pt>
                <c:pt idx="11">
                  <c:v>妊娠・出産・育児による体の疲れ</c:v>
                </c:pt>
              </c:strCache>
            </c:strRef>
          </c:cat>
          <c:val>
            <c:numRef>
              <c:f>Sheet1!$B$4:$B$15</c:f>
              <c:numCache>
                <c:formatCode>0.0</c:formatCode>
                <c:ptCount val="12"/>
                <c:pt idx="0">
                  <c:v>3.2</c:v>
                </c:pt>
                <c:pt idx="1">
                  <c:v>10</c:v>
                </c:pt>
                <c:pt idx="2">
                  <c:v>11.2</c:v>
                </c:pt>
                <c:pt idx="3">
                  <c:v>12.2</c:v>
                </c:pt>
                <c:pt idx="4" formatCode="General">
                  <c:v>18.600000000000001</c:v>
                </c:pt>
                <c:pt idx="5">
                  <c:v>21.2</c:v>
                </c:pt>
                <c:pt idx="6" formatCode="General">
                  <c:v>22.4</c:v>
                </c:pt>
                <c:pt idx="7">
                  <c:v>38</c:v>
                </c:pt>
                <c:pt idx="8">
                  <c:v>40.1</c:v>
                </c:pt>
                <c:pt idx="9" formatCode="General">
                  <c:v>41.6</c:v>
                </c:pt>
                <c:pt idx="10" formatCode="General">
                  <c:v>49.2</c:v>
                </c:pt>
                <c:pt idx="11" formatCode="General">
                  <c:v>50.4</c:v>
                </c:pt>
              </c:numCache>
            </c:numRef>
          </c:val>
          <c:extLst>
            <c:ext xmlns:c16="http://schemas.microsoft.com/office/drawing/2014/chart" uri="{C3380CC4-5D6E-409C-BE32-E72D297353CC}">
              <c16:uniqueId val="{0000000C-7DDA-4907-BA35-CAE236E117D4}"/>
            </c:ext>
          </c:extLst>
        </c:ser>
        <c:dLbls>
          <c:dLblPos val="outEnd"/>
          <c:showLegendKey val="0"/>
          <c:showVal val="1"/>
          <c:showCatName val="0"/>
          <c:showSerName val="0"/>
          <c:showPercent val="0"/>
          <c:showBubbleSize val="0"/>
        </c:dLbls>
        <c:gapWidth val="150"/>
        <c:axId val="1504487088"/>
        <c:axId val="1504533280"/>
      </c:barChart>
      <c:catAx>
        <c:axId val="15044870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04533280"/>
        <c:crossesAt val="0"/>
        <c:auto val="1"/>
        <c:lblAlgn val="ctr"/>
        <c:lblOffset val="100"/>
        <c:noMultiLvlLbl val="0"/>
      </c:catAx>
      <c:valAx>
        <c:axId val="150453328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487088"/>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33573928258969"/>
          <c:y val="0.11597987751531058"/>
          <c:w val="0.48504547452304952"/>
          <c:h val="0.83309419655876349"/>
        </c:manualLayout>
      </c:layout>
      <c:barChart>
        <c:barDir val="bar"/>
        <c:grouping val="clustered"/>
        <c:varyColors val="0"/>
        <c:ser>
          <c:idx val="0"/>
          <c:order val="0"/>
          <c:tx>
            <c:strRef>
              <c:f>'職場の生産性、プラスの影響'!$E$44</c:f>
              <c:strCache>
                <c:ptCount val="1"/>
                <c:pt idx="0">
                  <c:v>全体</c:v>
                </c:pt>
              </c:strCache>
            </c:strRef>
          </c:tx>
          <c:spPr>
            <a:solidFill>
              <a:srgbClr val="FF616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'職場の生産性、プラスの影響'!$E$45:$E$53</c:f>
              <c:numCache>
                <c:formatCode>0.0%</c:formatCode>
                <c:ptCount val="9"/>
                <c:pt idx="0">
                  <c:v>0.44900000000000001</c:v>
                </c:pt>
                <c:pt idx="1">
                  <c:v>0.29399999999999998</c:v>
                </c:pt>
                <c:pt idx="2">
                  <c:v>0.313</c:v>
                </c:pt>
                <c:pt idx="3">
                  <c:v>0.22800000000000001</c:v>
                </c:pt>
                <c:pt idx="4">
                  <c:v>0.184</c:v>
                </c:pt>
                <c:pt idx="5">
                  <c:v>0.16500000000000001</c:v>
                </c:pt>
                <c:pt idx="6">
                  <c:v>9.6000000000000002E-2</c:v>
                </c:pt>
                <c:pt idx="7">
                  <c:v>8.5000000000000006E-2</c:v>
                </c:pt>
                <c:pt idx="8">
                  <c:v>6.6000000000000003E-2</c:v>
                </c:pt>
              </c:numCache>
            </c:numRef>
          </c:val>
          <c:extLst>
            <c:ext xmlns:c16="http://schemas.microsoft.com/office/drawing/2014/chart" uri="{C3380CC4-5D6E-409C-BE32-E72D297353CC}">
              <c16:uniqueId val="{00000000-D3E7-4E5C-AB1A-A179CFE0AC6D}"/>
            </c:ext>
          </c:extLst>
        </c:ser>
        <c:ser>
          <c:idx val="1"/>
          <c:order val="1"/>
          <c:tx>
            <c:strRef>
              <c:f>'職場の生産性、プラスの影響'!$F$44</c:f>
              <c:strCache>
                <c:ptCount val="1"/>
                <c:pt idx="0">
                  <c:v>男性の育児休業取得を歓迎した職場</c:v>
                </c:pt>
              </c:strCache>
            </c:strRef>
          </c:tx>
          <c:spPr>
            <a:solidFill>
              <a:schemeClr val="tx2">
                <a:lumMod val="60000"/>
                <a:lumOff val="40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'職場の生産性、プラスの影響'!$F$45:$F$53</c:f>
              <c:numCache>
                <c:formatCode>0.0%</c:formatCode>
                <c:ptCount val="9"/>
                <c:pt idx="0">
                  <c:v>0.55899999999999994</c:v>
                </c:pt>
                <c:pt idx="1">
                  <c:v>0.35100000000000003</c:v>
                </c:pt>
                <c:pt idx="2">
                  <c:v>0.36899999999999999</c:v>
                </c:pt>
                <c:pt idx="3">
                  <c:v>0.32400000000000001</c:v>
                </c:pt>
                <c:pt idx="4">
                  <c:v>0.26100000000000001</c:v>
                </c:pt>
                <c:pt idx="5">
                  <c:v>0.18</c:v>
                </c:pt>
                <c:pt idx="6">
                  <c:v>0.18</c:v>
                </c:pt>
                <c:pt idx="7">
                  <c:v>0.13500000000000001</c:v>
                </c:pt>
                <c:pt idx="8">
                  <c:v>9.9000000000000005E-2</c:v>
                </c:pt>
              </c:numCache>
            </c:numRef>
          </c:val>
          <c:extLst>
            <c:ext xmlns:c16="http://schemas.microsoft.com/office/drawing/2014/chart" uri="{C3380CC4-5D6E-409C-BE32-E72D297353CC}">
              <c16:uniqueId val="{00000001-D3E7-4E5C-AB1A-A179CFE0AC6D}"/>
            </c:ext>
          </c:extLst>
        </c:ser>
        <c:dLbls>
          <c:showLegendKey val="0"/>
          <c:showVal val="0"/>
          <c:showCatName val="0"/>
          <c:showSerName val="0"/>
          <c:showPercent val="0"/>
          <c:showBubbleSize val="0"/>
        </c:dLbls>
        <c:gapWidth val="150"/>
        <c:axId val="125073408"/>
        <c:axId val="98654400"/>
      </c:barChart>
      <c:catAx>
        <c:axId val="125073408"/>
        <c:scaling>
          <c:orientation val="maxMin"/>
        </c:scaling>
        <c:delete val="0"/>
        <c:axPos val="l"/>
        <c:numFmt formatCode="General" sourceLinked="0"/>
        <c:majorTickMark val="out"/>
        <c:minorTickMark val="none"/>
        <c:tickLblPos val="nextTo"/>
        <c:crossAx val="98654400"/>
        <c:crosses val="autoZero"/>
        <c:auto val="1"/>
        <c:lblAlgn val="ctr"/>
        <c:lblOffset val="100"/>
        <c:noMultiLvlLbl val="0"/>
      </c:catAx>
      <c:valAx>
        <c:axId val="98654400"/>
        <c:scaling>
          <c:orientation val="minMax"/>
        </c:scaling>
        <c:delete val="0"/>
        <c:axPos val="t"/>
        <c:majorGridlines/>
        <c:numFmt formatCode="0%" sourceLinked="0"/>
        <c:majorTickMark val="out"/>
        <c:minorTickMark val="none"/>
        <c:tickLblPos val="nextTo"/>
        <c:crossAx val="125073408"/>
        <c:crosses val="autoZero"/>
        <c:crossBetween val="between"/>
      </c:valAx>
      <c:spPr>
        <a:ln>
          <a:solidFill>
            <a:schemeClr val="bg1">
              <a:lumMod val="50000"/>
            </a:schemeClr>
          </a:solidFill>
        </a:ln>
      </c:spPr>
    </c:plotArea>
    <c:legend>
      <c:legendPos val="r"/>
      <c:layout>
        <c:manualLayout>
          <c:xMode val="edge"/>
          <c:yMode val="edge"/>
          <c:x val="0.62885105758378756"/>
          <c:y val="0.79887532808398953"/>
          <c:w val="0.36137780875373077"/>
          <c:h val="0.1011055118110236"/>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00844919766631"/>
          <c:y val="4.8396934142197548E-3"/>
          <c:w val="0.58543341271921323"/>
          <c:h val="0.82482869126594949"/>
        </c:manualLayout>
      </c:layout>
      <c:barChart>
        <c:barDir val="bar"/>
        <c:grouping val="stacked"/>
        <c:varyColors val="0"/>
        <c:ser>
          <c:idx val="0"/>
          <c:order val="0"/>
          <c:tx>
            <c:strRef>
              <c:f>Sheet1!$C$2</c:f>
              <c:strCache>
                <c:ptCount val="1"/>
                <c:pt idx="0">
                  <c:v>生涯賃金</c:v>
                </c:pt>
              </c:strCache>
            </c:strRef>
          </c:tx>
          <c:spPr>
            <a:solidFill>
              <a:srgbClr val="FF9999"/>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Sheet1!$C$3:$C$4</c:f>
              <c:numCache>
                <c:formatCode>General</c:formatCode>
                <c:ptCount val="2"/>
                <c:pt idx="0">
                  <c:v>21152</c:v>
                </c:pt>
                <c:pt idx="1">
                  <c:v>5809</c:v>
                </c:pt>
              </c:numCache>
            </c:numRef>
          </c:val>
          <c:extLst>
            <c:ext xmlns:c16="http://schemas.microsoft.com/office/drawing/2014/chart" uri="{C3380CC4-5D6E-409C-BE32-E72D297353CC}">
              <c16:uniqueId val="{00000000-6509-4A66-A2C7-7B62D91514BF}"/>
            </c:ext>
          </c:extLst>
        </c:ser>
        <c:ser>
          <c:idx val="1"/>
          <c:order val="1"/>
          <c:tx>
            <c:strRef>
              <c:f>Sheet1!$D$2</c:f>
              <c:strCache>
                <c:ptCount val="1"/>
                <c:pt idx="0">
                  <c:v>退職金</c:v>
                </c:pt>
              </c:strCache>
            </c:strRef>
          </c:tx>
          <c:spPr>
            <a:solidFill>
              <a:srgbClr val="99CCFF"/>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Sheet1!$D$3:$D$4</c:f>
              <c:numCache>
                <c:formatCode>General</c:formatCode>
                <c:ptCount val="2"/>
                <c:pt idx="0">
                  <c:v>1856</c:v>
                </c:pt>
                <c:pt idx="1">
                  <c:v>338</c:v>
                </c:pt>
              </c:numCache>
            </c:numRef>
          </c:val>
          <c:extLst>
            <c:ext xmlns:c16="http://schemas.microsoft.com/office/drawing/2014/chart" uri="{C3380CC4-5D6E-409C-BE32-E72D297353CC}">
              <c16:uniqueId val="{00000001-6509-4A66-A2C7-7B62D91514BF}"/>
            </c:ext>
          </c:extLst>
        </c:ser>
        <c:dLbls>
          <c:showLegendKey val="0"/>
          <c:showVal val="0"/>
          <c:showCatName val="0"/>
          <c:showSerName val="0"/>
          <c:showPercent val="0"/>
          <c:showBubbleSize val="0"/>
        </c:dLbls>
        <c:gapWidth val="110"/>
        <c:overlap val="100"/>
        <c:axId val="253712096"/>
        <c:axId val="223722448"/>
      </c:barChart>
      <c:catAx>
        <c:axId val="25371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23722448"/>
        <c:crosses val="autoZero"/>
        <c:auto val="1"/>
        <c:lblAlgn val="ctr"/>
        <c:lblOffset val="100"/>
        <c:noMultiLvlLbl val="0"/>
      </c:catAx>
      <c:valAx>
        <c:axId val="223722448"/>
        <c:scaling>
          <c:orientation val="minMax"/>
          <c:max val="30000"/>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one"/>
        <c:spPr>
          <a:noFill/>
          <a:ln w="6350">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3712096"/>
        <c:crosses val="autoZero"/>
        <c:crossBetween val="between"/>
        <c:majorUnit val="5000"/>
      </c:valAx>
      <c:spPr>
        <a:noFill/>
        <a:ln>
          <a:noFill/>
        </a:ln>
        <a:effectLst/>
      </c:spPr>
    </c:plotArea>
    <c:legend>
      <c:legendPos val="b"/>
      <c:layout>
        <c:manualLayout>
          <c:xMode val="edge"/>
          <c:yMode val="edge"/>
          <c:x val="0.64419617356211856"/>
          <c:y val="0.63543804476107879"/>
          <c:w val="0.2377016401918888"/>
          <c:h val="0.186252043777700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50375" cy="497367"/>
          </a:xfrm>
          <a:prstGeom prst="rect">
            <a:avLst/>
          </a:prstGeom>
        </p:spPr>
        <p:txBody>
          <a:bodyPr vert="horz" lIns="92203" tIns="46102" rIns="92203" bIns="46102"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sz="quarter" idx="1"/>
          </p:nvPr>
        </p:nvSpPr>
        <p:spPr>
          <a:xfrm>
            <a:off x="3855220" y="4"/>
            <a:ext cx="2950374" cy="497367"/>
          </a:xfrm>
          <a:prstGeom prst="rect">
            <a:avLst/>
          </a:prstGeom>
        </p:spPr>
        <p:txBody>
          <a:bodyPr vert="horz" wrap="square" lIns="92203" tIns="46102" rIns="92203" bIns="46102" numCol="1" anchor="t" anchorCtr="0" compatLnSpc="1">
            <a:prstTxWarp prst="textNoShape">
              <a:avLst/>
            </a:prstTxWarp>
          </a:bodyPr>
          <a:lstStyle>
            <a:lvl1pPr algn="r" eaLnBrk="1" hangingPunct="1">
              <a:defRPr sz="1200">
                <a:ea typeface="ＭＳ Ｐゴシック" pitchFamily="50" charset="-128"/>
              </a:defRPr>
            </a:lvl1pPr>
          </a:lstStyle>
          <a:p>
            <a:pPr>
              <a:defRPr/>
            </a:pPr>
            <a:fld id="{7DA3EFD1-82CE-4F5B-910C-69323388F7B6}" type="datetimeFigureOut">
              <a:rPr lang="ja-JP" altLang="en-US"/>
              <a:pPr>
                <a:defRPr/>
              </a:pPr>
              <a:t>2021/11/29</a:t>
            </a:fld>
            <a:endParaRPr lang="ja-JP" altLang="en-US" dirty="0"/>
          </a:p>
        </p:txBody>
      </p:sp>
      <p:sp>
        <p:nvSpPr>
          <p:cNvPr id="4" name="フッター プレースホルダー 3"/>
          <p:cNvSpPr>
            <a:spLocks noGrp="1"/>
          </p:cNvSpPr>
          <p:nvPr>
            <p:ph type="ftr" sz="quarter" idx="2"/>
          </p:nvPr>
        </p:nvSpPr>
        <p:spPr>
          <a:xfrm>
            <a:off x="5" y="9440372"/>
            <a:ext cx="2950375" cy="497366"/>
          </a:xfrm>
          <a:prstGeom prst="rect">
            <a:avLst/>
          </a:prstGeom>
        </p:spPr>
        <p:txBody>
          <a:bodyPr vert="horz" lIns="92203" tIns="46102" rIns="92203" bIns="46102"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5220" y="9440372"/>
            <a:ext cx="2950374" cy="497366"/>
          </a:xfrm>
          <a:prstGeom prst="rect">
            <a:avLst/>
          </a:prstGeom>
        </p:spPr>
        <p:txBody>
          <a:bodyPr vert="horz" wrap="square" lIns="92203" tIns="46102" rIns="92203" bIns="46102" numCol="1" anchor="b" anchorCtr="0" compatLnSpc="1">
            <a:prstTxWarp prst="textNoShape">
              <a:avLst/>
            </a:prstTxWarp>
          </a:bodyPr>
          <a:lstStyle>
            <a:lvl1pPr algn="r" eaLnBrk="1" hangingPunct="1">
              <a:defRPr sz="1200">
                <a:ea typeface="ＭＳ Ｐゴシック" pitchFamily="50" charset="-128"/>
              </a:defRPr>
            </a:lvl1pPr>
          </a:lstStyle>
          <a:p>
            <a:pPr>
              <a:defRPr/>
            </a:pPr>
            <a:fld id="{631BB638-B6AC-4C5C-856B-91CC1743729B}" type="slidenum">
              <a:rPr lang="ja-JP" altLang="en-US"/>
              <a:pPr>
                <a:defRPr/>
              </a:pPr>
              <a:t>‹#›</a:t>
            </a:fld>
            <a:endParaRPr lang="en-US" altLang="ja-JP" dirty="0"/>
          </a:p>
        </p:txBody>
      </p:sp>
    </p:spTree>
    <p:extLst>
      <p:ext uri="{BB962C8B-B14F-4D97-AF65-F5344CB8AC3E}">
        <p14:creationId xmlns:p14="http://schemas.microsoft.com/office/powerpoint/2010/main" val="1008995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50375" cy="497367"/>
          </a:xfrm>
          <a:prstGeom prst="rect">
            <a:avLst/>
          </a:prstGeom>
        </p:spPr>
        <p:txBody>
          <a:bodyPr vert="horz" lIns="92203" tIns="46102" rIns="92203" bIns="46102"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idx="1"/>
          </p:nvPr>
        </p:nvSpPr>
        <p:spPr>
          <a:xfrm>
            <a:off x="3855220" y="4"/>
            <a:ext cx="2950374" cy="497367"/>
          </a:xfrm>
          <a:prstGeom prst="rect">
            <a:avLst/>
          </a:prstGeom>
        </p:spPr>
        <p:txBody>
          <a:bodyPr vert="horz" wrap="square" lIns="92203" tIns="46102" rIns="92203" bIns="46102" numCol="1" anchor="t" anchorCtr="0" compatLnSpc="1">
            <a:prstTxWarp prst="textNoShape">
              <a:avLst/>
            </a:prstTxWarp>
          </a:bodyPr>
          <a:lstStyle>
            <a:lvl1pPr algn="r" eaLnBrk="1" hangingPunct="1">
              <a:defRPr sz="1200">
                <a:ea typeface="ＭＳ Ｐゴシック" pitchFamily="50" charset="-128"/>
              </a:defRPr>
            </a:lvl1pPr>
          </a:lstStyle>
          <a:p>
            <a:pPr>
              <a:defRPr/>
            </a:pPr>
            <a:fld id="{BA25AE57-A5C1-49C1-801C-BDA097D1586D}" type="datetimeFigureOut">
              <a:rPr lang="ja-JP" altLang="en-US"/>
              <a:pPr>
                <a:defRPr/>
              </a:pPr>
              <a:t>2021/11/29</a:t>
            </a:fld>
            <a:endParaRPr lang="ja-JP" altLang="en-US" dirty="0"/>
          </a:p>
        </p:txBody>
      </p:sp>
      <p:sp>
        <p:nvSpPr>
          <p:cNvPr id="4" name="スライド イメージ プレースホルダー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2203" tIns="46102" rIns="92203" bIns="46102" rtlCol="0" anchor="ctr"/>
          <a:lstStyle/>
          <a:p>
            <a:pPr lvl="0"/>
            <a:endParaRPr lang="ja-JP" altLang="en-US" noProof="0" dirty="0"/>
          </a:p>
        </p:txBody>
      </p:sp>
      <p:sp>
        <p:nvSpPr>
          <p:cNvPr id="5" name="ノート プレースホルダー 4"/>
          <p:cNvSpPr>
            <a:spLocks noGrp="1"/>
          </p:cNvSpPr>
          <p:nvPr>
            <p:ph type="body" sz="quarter" idx="3"/>
          </p:nvPr>
        </p:nvSpPr>
        <p:spPr>
          <a:xfrm>
            <a:off x="680242" y="4720984"/>
            <a:ext cx="5446723" cy="4473102"/>
          </a:xfrm>
          <a:prstGeom prst="rect">
            <a:avLst/>
          </a:prstGeom>
        </p:spPr>
        <p:txBody>
          <a:bodyPr vert="horz" lIns="92203" tIns="46102" rIns="92203" bIns="4610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440372"/>
            <a:ext cx="2950375" cy="497366"/>
          </a:xfrm>
          <a:prstGeom prst="rect">
            <a:avLst/>
          </a:prstGeom>
        </p:spPr>
        <p:txBody>
          <a:bodyPr vert="horz" lIns="92203" tIns="46102" rIns="92203" bIns="46102"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5220" y="9440372"/>
            <a:ext cx="2950374" cy="497366"/>
          </a:xfrm>
          <a:prstGeom prst="rect">
            <a:avLst/>
          </a:prstGeom>
        </p:spPr>
        <p:txBody>
          <a:bodyPr vert="horz" wrap="square" lIns="92203" tIns="46102" rIns="92203" bIns="46102" numCol="1" anchor="b" anchorCtr="0" compatLnSpc="1">
            <a:prstTxWarp prst="textNoShape">
              <a:avLst/>
            </a:prstTxWarp>
          </a:bodyPr>
          <a:lstStyle>
            <a:lvl1pPr algn="r" eaLnBrk="1" hangingPunct="1">
              <a:defRPr sz="1200">
                <a:ea typeface="ＭＳ Ｐゴシック" pitchFamily="50" charset="-128"/>
              </a:defRPr>
            </a:lvl1pPr>
          </a:lstStyle>
          <a:p>
            <a:pPr>
              <a:defRPr/>
            </a:pPr>
            <a:fld id="{AA54D417-1248-4E8A-A6D5-9C730C08C3A7}" type="slidenum">
              <a:rPr lang="ja-JP" altLang="en-US"/>
              <a:pPr>
                <a:defRPr/>
              </a:pPr>
              <a:t>‹#›</a:t>
            </a:fld>
            <a:endParaRPr lang="en-US" altLang="ja-JP" dirty="0"/>
          </a:p>
        </p:txBody>
      </p:sp>
    </p:spTree>
    <p:extLst>
      <p:ext uri="{BB962C8B-B14F-4D97-AF65-F5344CB8AC3E}">
        <p14:creationId xmlns:p14="http://schemas.microsoft.com/office/powerpoint/2010/main" val="17695081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a:r>
              <a:rPr kumimoji="1" lang="ja-JP" altLang="en-US" dirty="0"/>
              <a:t>４ページ目以降のノート欄に詳細情報が記載されています。併せてご利用ください。</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0</a:t>
            </a:fld>
            <a:endParaRPr lang="en-US" altLang="ja-JP" dirty="0"/>
          </a:p>
        </p:txBody>
      </p:sp>
    </p:spTree>
    <p:extLst>
      <p:ext uri="{BB962C8B-B14F-4D97-AF65-F5344CB8AC3E}">
        <p14:creationId xmlns:p14="http://schemas.microsoft.com/office/powerpoint/2010/main" val="366618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それでは、男性が育児休業を取得するに当たり、どのような課題があるのでしょうか。</a:t>
            </a:r>
            <a:endParaRPr lang="en-US" altLang="ja-JP" sz="1100" dirty="0"/>
          </a:p>
          <a:p>
            <a:pPr algn="just" eaLnBrk="1">
              <a:spcBef>
                <a:spcPts val="0"/>
              </a:spcBef>
            </a:pPr>
            <a:r>
              <a:rPr lang="ja-JP" altLang="en-US" sz="1100" dirty="0"/>
              <a:t>これは、事業所と従業員の両方を対象とした、「男性の育児休業取得にあたっての課題」の調査結果です。</a:t>
            </a:r>
            <a:endParaRPr lang="en-US" altLang="ja-JP" sz="1100" dirty="0"/>
          </a:p>
          <a:p>
            <a:pPr algn="just" eaLnBrk="1">
              <a:spcBef>
                <a:spcPts val="0"/>
              </a:spcBef>
            </a:pPr>
            <a:endParaRPr lang="en-US" altLang="ja-JP" sz="1100" dirty="0"/>
          </a:p>
          <a:p>
            <a:pPr algn="just" eaLnBrk="1">
              <a:spcBef>
                <a:spcPts val="0"/>
              </a:spcBef>
            </a:pPr>
            <a:r>
              <a:rPr lang="ja-JP" altLang="en-US" sz="1100" dirty="0"/>
              <a:t>「代替要員の確保」「男性自身に育児休業を取る意識がない」は事業所、従業員共にその割合が高くなっています。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一方で、グラフ中央付近でまとめてオレンジ枠で囲った部分、「職場の雰囲気」「社会全体の認識の欠如」「キャリアの懸念」「上司の理解」は、事業所が課題と感じている割合は少ない反面、従業員の約</a:t>
            </a:r>
            <a:r>
              <a:rPr lang="en-US" altLang="ja-JP" sz="1100" dirty="0"/>
              <a:t>1/3</a:t>
            </a:r>
            <a:r>
              <a:rPr lang="ja-JP" altLang="en-US" sz="1100" dirty="0"/>
              <a:t>以上は課題と認識しており、事業所と従業員の認識のギャップが見て取れます。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9</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それでは、育児休業制度について見ていきましょう。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10</a:t>
            </a:fld>
            <a:endParaRPr lang="en-US" altLang="ja-JP" dirty="0"/>
          </a:p>
        </p:txBody>
      </p:sp>
    </p:spTree>
    <p:extLst>
      <p:ext uri="{BB962C8B-B14F-4D97-AF65-F5344CB8AC3E}">
        <p14:creationId xmlns:p14="http://schemas.microsoft.com/office/powerpoint/2010/main" val="2909612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育児休業制度は、育児・介護休業法で定められた制度です。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育児休業を取得する条件に、原則として男女による違いはありません。</a:t>
            </a:r>
            <a:endParaRPr lang="en-US" altLang="ja-JP" sz="1100" dirty="0"/>
          </a:p>
          <a:p>
            <a:pPr algn="just" eaLnBrk="1">
              <a:spcBef>
                <a:spcPts val="0"/>
              </a:spcBef>
            </a:pPr>
            <a:r>
              <a:rPr lang="ja-JP" altLang="en-US" sz="1100" dirty="0"/>
              <a:t>（ただし、産後は労働基準法上</a:t>
            </a:r>
            <a:r>
              <a:rPr lang="en-US" altLang="ja-JP" sz="1100" dirty="0"/>
              <a:t>56</a:t>
            </a:r>
            <a:r>
              <a:rPr lang="ja-JP" altLang="en-US" sz="1100" dirty="0"/>
              <a:t>日間労働することが禁止されていますので、女性は出産した翌日から起算して</a:t>
            </a:r>
            <a:r>
              <a:rPr lang="en-US" altLang="ja-JP" sz="1100" dirty="0"/>
              <a:t>57</a:t>
            </a:r>
            <a:r>
              <a:rPr lang="ja-JP" altLang="en-US" sz="1100" dirty="0"/>
              <a:t>日目から育児休業を取得することとなります。）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育児休業の期間は、原則、子どもが</a:t>
            </a:r>
            <a:r>
              <a:rPr lang="en-US" altLang="ja-JP" sz="1100" dirty="0"/>
              <a:t>1</a:t>
            </a:r>
            <a:r>
              <a:rPr lang="ja-JP" altLang="en-US" sz="1100" dirty="0"/>
              <a:t>歳になるまで、子ども一人につき</a:t>
            </a:r>
            <a:r>
              <a:rPr lang="en-US" altLang="ja-JP" sz="1100" dirty="0"/>
              <a:t>1</a:t>
            </a:r>
            <a:r>
              <a:rPr lang="ja-JP" altLang="en-US" sz="1100" dirty="0"/>
              <a:t>回取得できます。</a:t>
            </a:r>
            <a:endParaRPr lang="en-US" altLang="ja-JP" sz="1100" dirty="0"/>
          </a:p>
          <a:p>
            <a:pPr algn="just" eaLnBrk="1">
              <a:spcBef>
                <a:spcPts val="0"/>
              </a:spcBef>
            </a:pPr>
            <a:r>
              <a:rPr lang="ja-JP" altLang="en-US" sz="1100" dirty="0"/>
              <a:t>ただし、保育所に入れない場合等には、延長することも可能です。</a:t>
            </a:r>
            <a:endParaRPr lang="en-US" altLang="ja-JP" sz="1100" dirty="0"/>
          </a:p>
          <a:p>
            <a:pPr algn="just" eaLnBrk="1">
              <a:spcBef>
                <a:spcPts val="0"/>
              </a:spcBef>
            </a:pPr>
            <a:endParaRPr lang="en-US" altLang="ja-JP" sz="1100" dirty="0"/>
          </a:p>
          <a:p>
            <a:pPr algn="just" eaLnBrk="1">
              <a:spcBef>
                <a:spcPts val="0"/>
              </a:spcBef>
            </a:pPr>
            <a:r>
              <a:rPr lang="ja-JP" altLang="en-US" sz="1100" dirty="0"/>
              <a:t>妻が専業主婦や育児休業中でも、夫は育児休業を取得することができます。</a:t>
            </a:r>
            <a:endParaRPr lang="en-US" altLang="ja-JP" sz="1100" dirty="0"/>
          </a:p>
          <a:p>
            <a:pPr algn="just" eaLnBrk="1">
              <a:spcBef>
                <a:spcPts val="0"/>
              </a:spcBef>
            </a:pPr>
            <a:r>
              <a:rPr lang="ja-JP" altLang="en-US" sz="1100" dirty="0"/>
              <a:t>また、派遣社員や契約社員、パートなどの有期契約労働者（雇用期間の定めのある労働者）も、一定の要件を満たせば育児休業を取得できます。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11</a:t>
            </a:fld>
            <a:endParaRPr lang="en-US" altLang="ja-JP" dirty="0"/>
          </a:p>
        </p:txBody>
      </p:sp>
    </p:spTree>
    <p:extLst>
      <p:ext uri="{BB962C8B-B14F-4D97-AF65-F5344CB8AC3E}">
        <p14:creationId xmlns:p14="http://schemas.microsoft.com/office/powerpoint/2010/main" val="249808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また、両親で協力して育児ができるよう、特例が設けられています。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育児休業は、通常、一人の子につき一回しか取得できませんが、男性が妻の出産後</a:t>
            </a:r>
            <a:r>
              <a:rPr lang="en-US" altLang="ja-JP" sz="1100" dirty="0"/>
              <a:t>8</a:t>
            </a:r>
            <a:r>
              <a:rPr lang="ja-JP" altLang="en-US" sz="1100" dirty="0"/>
              <a:t>週間以内に育児休業を取得し、かつ終了した場合は、一旦復職しても再度育児休業が取得できます（「パパ休暇」）。</a:t>
            </a:r>
            <a:endParaRPr lang="en-US" altLang="ja-JP" sz="1100" dirty="0"/>
          </a:p>
          <a:p>
            <a:pPr algn="just" eaLnBrk="1">
              <a:spcBef>
                <a:spcPts val="0"/>
              </a:spcBef>
            </a:pPr>
            <a:r>
              <a:rPr lang="ja-JP" altLang="en-US" sz="1100" dirty="0"/>
              <a:t>また、両親がともに育児休業を取得する場合は、原則</a:t>
            </a:r>
            <a:r>
              <a:rPr lang="en-US" altLang="ja-JP" sz="1100" dirty="0"/>
              <a:t>1</a:t>
            </a:r>
            <a:r>
              <a:rPr lang="ja-JP" altLang="en-US" sz="1100" dirty="0"/>
              <a:t>歳までの休業可能期間が、</a:t>
            </a:r>
            <a:r>
              <a:rPr lang="en-US" altLang="ja-JP" sz="1100" dirty="0"/>
              <a:t>1</a:t>
            </a:r>
            <a:r>
              <a:rPr lang="ja-JP" altLang="en-US" sz="1100" dirty="0"/>
              <a:t>歳</a:t>
            </a:r>
            <a:r>
              <a:rPr lang="en-US" altLang="ja-JP" sz="1100" dirty="0"/>
              <a:t>2</a:t>
            </a:r>
            <a:r>
              <a:rPr lang="ja-JP" altLang="en-US" sz="1100" dirty="0"/>
              <a:t>か月までに延長されます（「パパ・ママ育休プラス」）。</a:t>
            </a:r>
            <a:endParaRPr lang="en-US" altLang="ja-JP" sz="1100" dirty="0"/>
          </a:p>
          <a:p>
            <a:pPr algn="just" eaLnBrk="1">
              <a:spcBef>
                <a:spcPts val="0"/>
              </a:spcBef>
            </a:pPr>
            <a:endParaRPr lang="en-US" altLang="ja-JP" sz="1100" dirty="0"/>
          </a:p>
          <a:p>
            <a:pPr algn="just" eaLnBrk="1">
              <a:spcBef>
                <a:spcPts val="0"/>
              </a:spcBef>
            </a:pPr>
            <a:r>
              <a:rPr lang="ja-JP" altLang="en-US" sz="1100" dirty="0"/>
              <a:t>こうした特例を活用すると、例えば、出産後</a:t>
            </a:r>
            <a:r>
              <a:rPr lang="en-US" altLang="ja-JP" sz="1100" dirty="0"/>
              <a:t>8</a:t>
            </a:r>
            <a:r>
              <a:rPr lang="ja-JP" altLang="en-US" sz="1100" dirty="0"/>
              <a:t>週間以内の期間に育休を取得して出産後の妻をサポート、その後、妻が復職するタイミングで再度取得し、妻の職場復帰をサポートするなど、両親で協力して育児をすることができます。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12</a:t>
            </a:fld>
            <a:endParaRPr lang="en-US" altLang="ja-JP" dirty="0"/>
          </a:p>
        </p:txBody>
      </p:sp>
    </p:spTree>
    <p:extLst>
      <p:ext uri="{BB962C8B-B14F-4D97-AF65-F5344CB8AC3E}">
        <p14:creationId xmlns:p14="http://schemas.microsoft.com/office/powerpoint/2010/main" val="313043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それでは、本年度、育児介護休業法が改正され、来年度以降に施行が予定されている新制度などについて確認していきたいと思います。</a:t>
            </a:r>
            <a:endParaRPr lang="en-US" altLang="ja-JP" sz="1100" dirty="0"/>
          </a:p>
          <a:p>
            <a:pPr algn="just" eaLnBrk="1">
              <a:spcBef>
                <a:spcPts val="0"/>
              </a:spcBef>
            </a:pPr>
            <a:r>
              <a:rPr lang="ja-JP" altLang="en-US" sz="1100" dirty="0"/>
              <a:t>まず、制度の概要をざっとご覧いただきたいと思います。</a:t>
            </a:r>
            <a:endParaRPr lang="en-US" altLang="ja-JP" sz="1100" dirty="0"/>
          </a:p>
          <a:p>
            <a:pPr algn="just" eaLnBrk="1">
              <a:spcBef>
                <a:spcPts val="0"/>
              </a:spcBef>
            </a:pPr>
            <a:endParaRPr lang="en-US" altLang="ja-JP" sz="1100" dirty="0"/>
          </a:p>
          <a:p>
            <a:pPr algn="just" eaLnBrk="1">
              <a:spcBef>
                <a:spcPts val="0"/>
              </a:spcBef>
            </a:pPr>
            <a:r>
              <a:rPr lang="en-US" altLang="ja-JP" sz="1100" dirty="0"/>
              <a:t>1</a:t>
            </a:r>
            <a:r>
              <a:rPr lang="ja-JP" altLang="en-US" sz="1100" dirty="0"/>
              <a:t>つ目は、来年の</a:t>
            </a:r>
            <a:r>
              <a:rPr lang="en-US" altLang="ja-JP" sz="1100" dirty="0"/>
              <a:t>4</a:t>
            </a:r>
            <a:r>
              <a:rPr lang="ja-JP" altLang="en-US" sz="1100" dirty="0"/>
              <a:t>月に施行される項目で、企業の義務として、育休を取得しやすい雇用環境整備や、妊娠・出産を申し出た労働者に対する個別の周知・育休取得意向の確認が義務付けられました。</a:t>
            </a:r>
            <a:endParaRPr lang="en-US" altLang="ja-JP" sz="1100" dirty="0"/>
          </a:p>
          <a:p>
            <a:pPr algn="just" eaLnBrk="1">
              <a:spcBef>
                <a:spcPts val="0"/>
              </a:spcBef>
            </a:pPr>
            <a:r>
              <a:rPr lang="ja-JP" altLang="en-US" sz="1100" dirty="0"/>
              <a:t>また、同じく来年</a:t>
            </a:r>
            <a:r>
              <a:rPr lang="en-US" altLang="ja-JP" sz="1100" dirty="0"/>
              <a:t>4</a:t>
            </a:r>
            <a:r>
              <a:rPr lang="ja-JP" altLang="en-US" sz="1100" dirty="0"/>
              <a:t>月から、有期雇用労働者の育児・介護休業の取得要件が緩和されることになりました。</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13</a:t>
            </a:fld>
            <a:endParaRPr lang="en-US" altLang="ja-JP" dirty="0"/>
          </a:p>
        </p:txBody>
      </p:sp>
    </p:spTree>
    <p:extLst>
      <p:ext uri="{BB962C8B-B14F-4D97-AF65-F5344CB8AC3E}">
        <p14:creationId xmlns:p14="http://schemas.microsoft.com/office/powerpoint/2010/main" val="1572592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a:t>
            </a:r>
            <a:r>
              <a:rPr lang="en-US" altLang="ja-JP" sz="1100" dirty="0"/>
              <a:t>3</a:t>
            </a:r>
            <a:r>
              <a:rPr lang="ja-JP" altLang="en-US" sz="1100" dirty="0"/>
              <a:t>つ目、男性の育休取得促進のための、子どもの出生直後の時期の育休制度の新設です。</a:t>
            </a:r>
            <a:endParaRPr lang="en-US" altLang="ja-JP" sz="1100" dirty="0"/>
          </a:p>
          <a:p>
            <a:pPr algn="just" eaLnBrk="1">
              <a:spcBef>
                <a:spcPts val="0"/>
              </a:spcBef>
            </a:pPr>
            <a:r>
              <a:rPr lang="ja-JP" altLang="en-US" sz="1100" dirty="0"/>
              <a:t>子の出生後</a:t>
            </a:r>
            <a:r>
              <a:rPr lang="en-US" altLang="ja-JP" sz="1100" dirty="0"/>
              <a:t>8</a:t>
            </a:r>
            <a:r>
              <a:rPr lang="ja-JP" altLang="en-US" sz="1100" dirty="0"/>
              <a:t>週以内、つまり、母親の産後休業期間中に、</a:t>
            </a:r>
            <a:r>
              <a:rPr lang="en-US" altLang="ja-JP" sz="1100" dirty="0"/>
              <a:t>4</a:t>
            </a:r>
            <a:r>
              <a:rPr lang="ja-JP" altLang="en-US" sz="1100" dirty="0"/>
              <a:t>週間を限度として取得できる新たな制度が追加されました。</a:t>
            </a:r>
            <a:endParaRPr lang="en-US" altLang="ja-JP" sz="1100" dirty="0"/>
          </a:p>
          <a:p>
            <a:pPr algn="just" eaLnBrk="1">
              <a:spcBef>
                <a:spcPts val="0"/>
              </a:spcBef>
            </a:pPr>
            <a:r>
              <a:rPr lang="ja-JP" altLang="en-US" sz="1100" dirty="0"/>
              <a:t>「産後パパ育休」と呼ばれる制度で、この新設される育休制度では、</a:t>
            </a:r>
            <a:endParaRPr lang="en-US" altLang="ja-JP" sz="1100" dirty="0"/>
          </a:p>
          <a:p>
            <a:pPr algn="just" eaLnBrk="1">
              <a:spcBef>
                <a:spcPts val="0"/>
              </a:spcBef>
            </a:pPr>
            <a:r>
              <a:rPr lang="ja-JP" altLang="en-US" sz="1100" dirty="0"/>
              <a:t>・育休の申出期限が</a:t>
            </a:r>
            <a:r>
              <a:rPr lang="en-US" altLang="ja-JP" sz="1100" dirty="0"/>
              <a:t>2</a:t>
            </a:r>
            <a:r>
              <a:rPr lang="ja-JP" altLang="en-US" sz="1100" dirty="0"/>
              <a:t>週間前まで、</a:t>
            </a:r>
            <a:endParaRPr lang="en-US" altLang="ja-JP" sz="1100" dirty="0"/>
          </a:p>
          <a:p>
            <a:pPr algn="just" eaLnBrk="1">
              <a:spcBef>
                <a:spcPts val="0"/>
              </a:spcBef>
            </a:pPr>
            <a:r>
              <a:rPr lang="ja-JP" altLang="en-US" sz="1100" dirty="0"/>
              <a:t>・</a:t>
            </a:r>
            <a:r>
              <a:rPr lang="en-US" altLang="ja-JP" sz="1100" dirty="0"/>
              <a:t>2</a:t>
            </a:r>
            <a:r>
              <a:rPr lang="ja-JP" altLang="en-US" sz="1100" dirty="0"/>
              <a:t>回に分割可能、</a:t>
            </a:r>
            <a:endParaRPr lang="en-US" altLang="ja-JP" sz="1100" dirty="0"/>
          </a:p>
          <a:p>
            <a:pPr algn="just" eaLnBrk="1">
              <a:spcBef>
                <a:spcPts val="0"/>
              </a:spcBef>
            </a:pPr>
            <a:r>
              <a:rPr lang="ja-JP" altLang="en-US" sz="1100" dirty="0"/>
              <a:t>・労使協定を締結している場合には、育休中に就業可能</a:t>
            </a:r>
            <a:endParaRPr lang="en-US" altLang="ja-JP" sz="1100" dirty="0"/>
          </a:p>
          <a:p>
            <a:pPr algn="just" eaLnBrk="1">
              <a:spcBef>
                <a:spcPts val="0"/>
              </a:spcBef>
            </a:pPr>
            <a:r>
              <a:rPr lang="ja-JP" altLang="en-US" sz="1100" dirty="0"/>
              <a:t>などといた特徴があります。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また、産後パパ育休とは別の従来の育児休業も分割取得できるようになります。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そして</a:t>
            </a:r>
            <a:r>
              <a:rPr lang="en-US" altLang="ja-JP" sz="1100" dirty="0"/>
              <a:t>5</a:t>
            </a:r>
            <a:r>
              <a:rPr lang="ja-JP" altLang="en-US" sz="1100" dirty="0"/>
              <a:t>つ目、従業員</a:t>
            </a:r>
            <a:r>
              <a:rPr lang="en-US" altLang="ja-JP" sz="1100" dirty="0"/>
              <a:t>1,000</a:t>
            </a:r>
            <a:r>
              <a:rPr lang="ja-JP" altLang="en-US" sz="1100" dirty="0"/>
              <a:t>人超の大企業については、育児休業等の取得状況の公表が義務付けられることになります。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14</a:t>
            </a:fld>
            <a:endParaRPr lang="en-US" altLang="ja-JP" dirty="0"/>
          </a:p>
        </p:txBody>
      </p:sp>
    </p:spTree>
    <p:extLst>
      <p:ext uri="{BB962C8B-B14F-4D97-AF65-F5344CB8AC3E}">
        <p14:creationId xmlns:p14="http://schemas.microsoft.com/office/powerpoint/2010/main" val="3460433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まず、企業の義務です。</a:t>
            </a:r>
            <a:endParaRPr kumimoji="1" lang="en-US" altLang="ja-JP" dirty="0"/>
          </a:p>
          <a:p>
            <a:r>
              <a:rPr kumimoji="1" lang="en-US" altLang="ja-JP" dirty="0"/>
              <a:t>2</a:t>
            </a:r>
            <a:r>
              <a:rPr kumimoji="1" lang="ja-JP" altLang="en-US" dirty="0"/>
              <a:t>点ありまして、</a:t>
            </a:r>
            <a:r>
              <a:rPr kumimoji="1" lang="en-US" altLang="ja-JP" dirty="0"/>
              <a:t>1</a:t>
            </a:r>
            <a:r>
              <a:rPr kumimoji="1" lang="ja-JP" altLang="en-US" dirty="0"/>
              <a:t>点目は、育休を取得しやすい環境整備です。</a:t>
            </a:r>
            <a:endParaRPr kumimoji="1" lang="en-US" altLang="ja-JP" dirty="0"/>
          </a:p>
          <a:p>
            <a:pPr defTabSz="461178">
              <a:defRPr/>
            </a:pPr>
            <a:r>
              <a:rPr kumimoji="1" lang="ja-JP" altLang="en-US" dirty="0"/>
              <a:t>育児休業を取得しやすい環境の整備として、研修の実施や相談窓口の設置など、ここに示すような選択肢から、</a:t>
            </a:r>
            <a:r>
              <a:rPr kumimoji="1" lang="en-US" altLang="ja-JP" dirty="0"/>
              <a:t>1</a:t>
            </a:r>
            <a:r>
              <a:rPr kumimoji="1" lang="ja-JP" altLang="en-US" dirty="0"/>
              <a:t>つ以上を実施することが必要となります</a:t>
            </a:r>
            <a:r>
              <a:rPr lang="ja-JP" altLang="en-US" dirty="0">
                <a:solidFill>
                  <a:srgbClr val="FF0000"/>
                </a:solidFill>
                <a:latin typeface="メイリオ" panose="020B0604030504040204" pitchFamily="50" charset="-128"/>
                <a:ea typeface="メイリオ" panose="020B0604030504040204" pitchFamily="50" charset="-128"/>
              </a:rPr>
              <a:t>が、複数の措置を講じるようことが望ましいとされています</a:t>
            </a:r>
            <a:r>
              <a:rPr kumimoji="1" lang="ja-JP" altLang="en-US" dirty="0"/>
              <a:t>。</a:t>
            </a:r>
            <a:endParaRPr kumimoji="1" lang="en-US" altLang="ja-JP" dirty="0"/>
          </a:p>
          <a:p>
            <a:pPr defTabSz="461178">
              <a:defRPr/>
            </a:pPr>
            <a:r>
              <a:rPr lang="ja-JP" altLang="ja-JP" dirty="0"/>
              <a:t>各企業の課題や実情に応じた措置を講じるよう準備してください。</a:t>
            </a:r>
          </a:p>
          <a:p>
            <a:r>
              <a:rPr kumimoji="1" lang="ja-JP" altLang="en-US" dirty="0"/>
              <a:t>また、環境整備にあたっては、労働者が希望する期間の休業を取得できるよう、企業側が配慮することが必要です。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15</a:t>
            </a:fld>
            <a:endParaRPr lang="en-US" altLang="ja-JP" dirty="0"/>
          </a:p>
        </p:txBody>
      </p:sp>
    </p:spTree>
    <p:extLst>
      <p:ext uri="{BB962C8B-B14F-4D97-AF65-F5344CB8AC3E}">
        <p14:creationId xmlns:p14="http://schemas.microsoft.com/office/powerpoint/2010/main" val="2635626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また、労働者自身が妊娠したり、配偶者が出産したなどの申出をした労働者に対して、企業は育児休業制度等を周知し、取得の意向を確認することが義務付けられます。</a:t>
            </a:r>
            <a:endParaRPr kumimoji="1" lang="en-US" altLang="ja-JP" dirty="0"/>
          </a:p>
          <a:p>
            <a:r>
              <a:rPr kumimoji="1" lang="ja-JP" altLang="en-US" dirty="0"/>
              <a:t>周知すべき事項としては、こちらに記載のとおり、制度の内容や申出先、給付金についてなどになります。</a:t>
            </a:r>
            <a:endParaRPr kumimoji="1" lang="en-US" altLang="ja-JP" dirty="0"/>
          </a:p>
          <a:p>
            <a:r>
              <a:rPr kumimoji="1" lang="ja-JP" altLang="en-US" dirty="0"/>
              <a:t>周知の方法は、面談での説明、書面による情報提供等があります。</a:t>
            </a:r>
            <a:endParaRPr kumimoji="1" lang="en-US" altLang="ja-JP" dirty="0"/>
          </a:p>
          <a:p>
            <a:endParaRPr kumimoji="1" lang="en-US" altLang="ja-JP" dirty="0"/>
          </a:p>
          <a:p>
            <a:r>
              <a:rPr kumimoji="1" lang="ja-JP" altLang="en-US" dirty="0"/>
              <a:t>この周知にあたっては、当然のことながら、取得を控えらせるような形で実施することは認められません。</a:t>
            </a:r>
            <a:endParaRPr kumimoji="1" lang="en-US" altLang="ja-JP" dirty="0"/>
          </a:p>
          <a:p>
            <a:r>
              <a:rPr kumimoji="1" lang="ja-JP" altLang="en-US" dirty="0"/>
              <a:t>みなさんの勤務先では、是非、取得を進めるような周知、意向確認を実施していただけますよう、お願いいたします。</a:t>
            </a:r>
            <a:endParaRPr kumimoji="1" lang="en-US" altLang="ja-JP" dirty="0"/>
          </a:p>
          <a:p>
            <a:endParaRPr kumimoji="1" lang="en-US" altLang="ja-JP" dirty="0"/>
          </a:p>
          <a:p>
            <a:r>
              <a:rPr lang="ja-JP" altLang="ja-JP" dirty="0"/>
              <a:t>今回の法改正はこの後説明する産後パパ育休が注目されることが多いですが、この２つの措置は大変重要なポイントで、</a:t>
            </a:r>
          </a:p>
          <a:p>
            <a:r>
              <a:rPr lang="ja-JP" altLang="ja-JP" dirty="0"/>
              <a:t>実際に育児休業の取得が進むかどうかは、この２つの措置がしっかり講じられているかにかかってきます。</a:t>
            </a:r>
          </a:p>
          <a:p>
            <a:r>
              <a:rPr lang="ja-JP" altLang="ja-JP" dirty="0"/>
              <a:t>施行は令和４年４月１日ですので、雇用環境整備措置として何をどう講じるのか、妊娠・出産の申出先をどうす</a:t>
            </a:r>
            <a:r>
              <a:rPr lang="ja-JP" altLang="en-US" dirty="0"/>
              <a:t>る</a:t>
            </a:r>
            <a:r>
              <a:rPr lang="ja-JP" altLang="ja-JP" dirty="0"/>
              <a:t>のか、</a:t>
            </a:r>
            <a:endParaRPr lang="en-US" altLang="ja-JP" dirty="0"/>
          </a:p>
          <a:p>
            <a:r>
              <a:rPr lang="ja-JP" altLang="ja-JP" dirty="0"/>
              <a:t>誰がどのように周知・働きかけを行うのかなど検討・準備を進める必要があります。</a:t>
            </a:r>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16</a:t>
            </a:fld>
            <a:endParaRPr lang="en-US" altLang="ja-JP" dirty="0"/>
          </a:p>
        </p:txBody>
      </p:sp>
    </p:spTree>
    <p:extLst>
      <p:ext uri="{BB962C8B-B14F-4D97-AF65-F5344CB8AC3E}">
        <p14:creationId xmlns:p14="http://schemas.microsoft.com/office/powerpoint/2010/main" val="156894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有期雇用者の取得条件も変更となります。</a:t>
            </a:r>
            <a:endParaRPr kumimoji="1" lang="en-US" altLang="ja-JP" dirty="0"/>
          </a:p>
          <a:p>
            <a:r>
              <a:rPr kumimoji="1" lang="ja-JP" altLang="en-US" dirty="0"/>
              <a:t>現行制度では、「引き続き雇用された期間が</a:t>
            </a:r>
            <a:r>
              <a:rPr kumimoji="1" lang="en-US" altLang="ja-JP" dirty="0"/>
              <a:t>1</a:t>
            </a:r>
            <a:r>
              <a:rPr kumimoji="1" lang="ja-JP" altLang="en-US" dirty="0"/>
              <a:t>年以上」という条件がありましたが、この条件が撤廃されることになりました。</a:t>
            </a:r>
            <a:endParaRPr kumimoji="1" lang="en-US" altLang="ja-JP" dirty="0"/>
          </a:p>
          <a:p>
            <a:r>
              <a:rPr kumimoji="1" lang="ja-JP" altLang="en-US" dirty="0"/>
              <a:t>そのため、条件が整えば、就業期間が</a:t>
            </a:r>
            <a:r>
              <a:rPr kumimoji="1" lang="en-US" altLang="ja-JP" dirty="0"/>
              <a:t>1</a:t>
            </a:r>
            <a:r>
              <a:rPr kumimoji="1" lang="ja-JP" altLang="en-US" dirty="0"/>
              <a:t>年に満たない有期雇用者でも育休が取得可能になります。</a:t>
            </a:r>
            <a:endParaRPr kumimoji="1" lang="en-US" altLang="ja-JP" dirty="0"/>
          </a:p>
          <a:p>
            <a:r>
              <a:rPr kumimoji="1" lang="ja-JP" altLang="en-US" dirty="0"/>
              <a:t>一方で、「</a:t>
            </a:r>
            <a:r>
              <a:rPr kumimoji="1" lang="en-US" altLang="ja-JP" dirty="0"/>
              <a:t>1</a:t>
            </a:r>
            <a:r>
              <a:rPr kumimoji="1" lang="ja-JP" altLang="en-US" dirty="0"/>
              <a:t>歳</a:t>
            </a:r>
            <a:r>
              <a:rPr kumimoji="1" lang="en-US" altLang="ja-JP" dirty="0"/>
              <a:t>6</a:t>
            </a:r>
            <a:r>
              <a:rPr kumimoji="1" lang="ja-JP" altLang="en-US" dirty="0"/>
              <a:t>か月までの間に契約満了が明らかでない」という条件は継続されます。</a:t>
            </a:r>
            <a:endParaRPr kumimoji="1" lang="en-US" altLang="ja-JP" dirty="0"/>
          </a:p>
          <a:p>
            <a:r>
              <a:rPr kumimoji="1" lang="ja-JP" altLang="en-US" dirty="0"/>
              <a:t>ただし、労使協定の締結により、撤廃された条件をなお生かすこともできます。</a:t>
            </a:r>
            <a:endParaRPr kumimoji="1" lang="en-US" altLang="ja-JP" dirty="0"/>
          </a:p>
          <a:p>
            <a:endParaRPr kumimoji="1" lang="en-US" altLang="ja-JP" dirty="0"/>
          </a:p>
          <a:p>
            <a:r>
              <a:rPr kumimoji="1" lang="ja-JP" altLang="en-US" dirty="0"/>
              <a:t>（介護休業についても同じ考え方で要件が緩和され、「介護休業開始予定日から９３日経過日から</a:t>
            </a:r>
            <a:endParaRPr kumimoji="1" lang="en-US" altLang="ja-JP" dirty="0"/>
          </a:p>
          <a:p>
            <a:r>
              <a:rPr kumimoji="1" lang="ja-JP" altLang="en-US" dirty="0"/>
              <a:t>６か月を経過するまでに契約を満了することが明らかでない」要件のみ継続されることになりました。）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17</a:t>
            </a:fld>
            <a:endParaRPr lang="en-US" altLang="ja-JP" dirty="0"/>
          </a:p>
        </p:txBody>
      </p:sp>
    </p:spTree>
    <p:extLst>
      <p:ext uri="{BB962C8B-B14F-4D97-AF65-F5344CB8AC3E}">
        <p14:creationId xmlns:p14="http://schemas.microsoft.com/office/powerpoint/2010/main" val="2314712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そして、新設される、産後パパ育休制度です。</a:t>
            </a:r>
            <a:endParaRPr kumimoji="1" lang="en-US" altLang="ja-JP" dirty="0"/>
          </a:p>
          <a:p>
            <a:r>
              <a:rPr kumimoji="1" lang="ja-JP" altLang="en-US" dirty="0"/>
              <a:t>一番右が現行制度、真ん中は来年</a:t>
            </a:r>
            <a:r>
              <a:rPr kumimoji="1" lang="en-US" altLang="ja-JP" dirty="0"/>
              <a:t>10</a:t>
            </a:r>
            <a:r>
              <a:rPr kumimoji="1" lang="ja-JP" altLang="en-US" dirty="0"/>
              <a:t>月以降の通常の育休制度、そして一番左が産後パパ育休制度としてが追加されるという形になります。</a:t>
            </a:r>
            <a:endParaRPr kumimoji="1" lang="en-US" altLang="ja-JP" dirty="0"/>
          </a:p>
          <a:p>
            <a:endParaRPr kumimoji="1" lang="en-US" altLang="ja-JP" dirty="0"/>
          </a:p>
          <a:p>
            <a:r>
              <a:rPr kumimoji="1" lang="ja-JP" altLang="en-US" dirty="0"/>
              <a:t>資料に「＋」としているとおり、産後パパ育休は育児休業にプラスされる制度で、産後パパ育休を取得した後に育児休業を取得することも可能です。</a:t>
            </a:r>
            <a:endParaRPr kumimoji="1" lang="en-US" altLang="ja-JP" dirty="0"/>
          </a:p>
          <a:p>
            <a:r>
              <a:rPr kumimoji="1" lang="ja-JP" altLang="en-US" dirty="0"/>
              <a:t>また、子の出産時から</a:t>
            </a:r>
            <a:r>
              <a:rPr kumimoji="1" lang="en-US" altLang="ja-JP" dirty="0"/>
              <a:t>1</a:t>
            </a:r>
            <a:r>
              <a:rPr kumimoji="1" lang="ja-JP" altLang="en-US" dirty="0"/>
              <a:t>歳になるまで連続して１年間育休を取得したいという男性は、産後パパ育休は取得せず、育児休業を１年間取得する、ということになります。</a:t>
            </a:r>
          </a:p>
          <a:p>
            <a:r>
              <a:rPr kumimoji="1" lang="ja-JP" altLang="en-US" dirty="0"/>
              <a:t>また、育休を取得しても育児をしない、いわゆる「取るだけ育休」という問題があります。</a:t>
            </a:r>
            <a:endParaRPr kumimoji="1" lang="en-US" altLang="ja-JP" dirty="0"/>
          </a:p>
          <a:p>
            <a:r>
              <a:rPr kumimoji="1" lang="ja-JP" altLang="en-US" dirty="0"/>
              <a:t>育休期間に自分が何をするのか、夫婦でよく話し合い、ぜひ家事や育児の守備範囲を広げるための期間になるよう準備をして欲しいと思います。</a:t>
            </a:r>
            <a:endParaRPr kumimoji="1" lang="en-US" altLang="ja-JP" dirty="0"/>
          </a:p>
          <a:p>
            <a:endParaRPr kumimoji="1" lang="en-US" altLang="ja-JP" dirty="0"/>
          </a:p>
          <a:p>
            <a:r>
              <a:rPr kumimoji="1" lang="ja-JP" altLang="en-US" dirty="0"/>
              <a:t>新制度は、子の出生後</a:t>
            </a:r>
            <a:r>
              <a:rPr kumimoji="1" lang="en-US" altLang="ja-JP" dirty="0"/>
              <a:t>8</a:t>
            </a:r>
            <a:r>
              <a:rPr kumimoji="1" lang="ja-JP" altLang="en-US" dirty="0"/>
              <a:t>週位以内に</a:t>
            </a:r>
            <a:r>
              <a:rPr kumimoji="1" lang="en-US" altLang="ja-JP" dirty="0"/>
              <a:t>4</a:t>
            </a:r>
            <a:r>
              <a:rPr kumimoji="1" lang="ja-JP" altLang="en-US" dirty="0"/>
              <a:t>週間まで取得できる制度です。</a:t>
            </a:r>
            <a:endParaRPr kumimoji="1" lang="en-US" altLang="ja-JP" dirty="0"/>
          </a:p>
          <a:p>
            <a:r>
              <a:rPr kumimoji="1" lang="ja-JP" altLang="en-US" dirty="0"/>
              <a:t>この</a:t>
            </a:r>
            <a:r>
              <a:rPr kumimoji="1" lang="en-US" altLang="ja-JP" dirty="0"/>
              <a:t>4</a:t>
            </a:r>
            <a:r>
              <a:rPr kumimoji="1" lang="ja-JP" altLang="en-US" dirty="0"/>
              <a:t>週間の育児休業については、現行制度では原則として</a:t>
            </a:r>
            <a:r>
              <a:rPr kumimoji="1" lang="en-US" altLang="ja-JP" dirty="0"/>
              <a:t>1</a:t>
            </a:r>
            <a:r>
              <a:rPr kumimoji="1" lang="ja-JP" altLang="en-US" dirty="0"/>
              <a:t>か月前までとされている申出期限が、</a:t>
            </a:r>
            <a:r>
              <a:rPr kumimoji="1" lang="en-US" altLang="ja-JP" dirty="0"/>
              <a:t>2</a:t>
            </a:r>
            <a:r>
              <a:rPr kumimoji="1" lang="ja-JP" altLang="en-US" dirty="0"/>
              <a:t>週間前までに短縮されます。</a:t>
            </a:r>
            <a:endParaRPr kumimoji="1" lang="en-US" altLang="ja-JP" dirty="0"/>
          </a:p>
          <a:p>
            <a:r>
              <a:rPr kumimoji="1" lang="ja-JP" altLang="en-US" dirty="0"/>
              <a:t>また、この新制度は、分割して取得が可能となっています。</a:t>
            </a:r>
            <a:endParaRPr kumimoji="1" lang="en-US" altLang="ja-JP" dirty="0"/>
          </a:p>
          <a:p>
            <a:r>
              <a:rPr kumimoji="1" lang="ja-JP" altLang="en-US" dirty="0"/>
              <a:t>従来制度は分割できず、パパ休暇という、出生後</a:t>
            </a:r>
            <a:r>
              <a:rPr kumimoji="1" lang="en-US" altLang="ja-JP" dirty="0"/>
              <a:t>8</a:t>
            </a:r>
            <a:r>
              <a:rPr kumimoji="1" lang="ja-JP" altLang="en-US" dirty="0"/>
              <a:t>週以内に父親が育休を取得し、かつ復帰した場合にのみ、再取得できるという制度がありましたが、</a:t>
            </a:r>
            <a:endParaRPr kumimoji="1" lang="en-US" altLang="ja-JP" dirty="0"/>
          </a:p>
          <a:p>
            <a:r>
              <a:rPr kumimoji="1" lang="ja-JP" altLang="en-US" dirty="0"/>
              <a:t>今回の改正により、従来の育休制度も分割取得ができるようになります。後で詳しくご説明します。</a:t>
            </a:r>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18</a:t>
            </a:fld>
            <a:endParaRPr lang="en-US" altLang="ja-JP" dirty="0"/>
          </a:p>
        </p:txBody>
      </p:sp>
    </p:spTree>
    <p:extLst>
      <p:ext uri="{BB962C8B-B14F-4D97-AF65-F5344CB8AC3E}">
        <p14:creationId xmlns:p14="http://schemas.microsoft.com/office/powerpoint/2010/main" val="180656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a:t>
            </a:fld>
            <a:endParaRPr lang="en-US" altLang="ja-JP" dirty="0"/>
          </a:p>
        </p:txBody>
      </p:sp>
    </p:spTree>
    <p:extLst>
      <p:ext uri="{BB962C8B-B14F-4D97-AF65-F5344CB8AC3E}">
        <p14:creationId xmlns:p14="http://schemas.microsoft.com/office/powerpoint/2010/main" val="1819704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先ほど、産後パパ育休では、申出期限が</a:t>
            </a:r>
            <a:r>
              <a:rPr kumimoji="1" lang="en-US" altLang="ja-JP" dirty="0"/>
              <a:t>2</a:t>
            </a:r>
            <a:r>
              <a:rPr kumimoji="1" lang="ja-JP" altLang="en-US" dirty="0"/>
              <a:t>週間になるとお伝えしましたが、法令の義務を上回る取組を行っている場合には、この規定を</a:t>
            </a:r>
            <a:r>
              <a:rPr kumimoji="1" lang="en-US" altLang="ja-JP" dirty="0"/>
              <a:t>1</a:t>
            </a:r>
            <a:r>
              <a:rPr kumimoji="1" lang="ja-JP" altLang="en-US" dirty="0"/>
              <a:t>か月前までに変更することが可能です。</a:t>
            </a:r>
            <a:endParaRPr kumimoji="1" lang="en-US" altLang="ja-JP" dirty="0"/>
          </a:p>
          <a:p>
            <a:r>
              <a:rPr kumimoji="1" lang="ja-JP" altLang="en-US" dirty="0"/>
              <a:t>その場合の条件をこちらに記載しました。条件は</a:t>
            </a:r>
            <a:r>
              <a:rPr kumimoji="1" lang="en-US" altLang="ja-JP" dirty="0"/>
              <a:t>3</a:t>
            </a:r>
            <a:r>
              <a:rPr kumimoji="1" lang="ja-JP" altLang="en-US" dirty="0"/>
              <a:t>つあり、</a:t>
            </a:r>
            <a:endParaRPr kumimoji="1" lang="en-US" altLang="ja-JP" dirty="0"/>
          </a:p>
          <a:p>
            <a:r>
              <a:rPr kumimoji="1" lang="en-US" altLang="ja-JP" dirty="0"/>
              <a:t>1</a:t>
            </a:r>
            <a:r>
              <a:rPr kumimoji="1" lang="ja-JP" altLang="en-US" dirty="0"/>
              <a:t>つ目は、「取得しやすい環境整備」において示された事項に「育児休業申出をした労働者の育児休業の取得が円滑に行われるようにするための業務の配分又は</a:t>
            </a:r>
            <a:endParaRPr kumimoji="1" lang="en-US" altLang="ja-JP" dirty="0"/>
          </a:p>
          <a:p>
            <a:r>
              <a:rPr kumimoji="1" lang="ja-JP" altLang="en-US" dirty="0"/>
              <a:t>人員の配置に係る必要な措置」を加えた５つの項目のうちを</a:t>
            </a:r>
            <a:r>
              <a:rPr kumimoji="1" lang="en-US" altLang="ja-JP" dirty="0"/>
              <a:t>2</a:t>
            </a:r>
            <a:r>
              <a:rPr kumimoji="1" lang="ja-JP" altLang="en-US" dirty="0"/>
              <a:t>つ以上実施すること、</a:t>
            </a:r>
            <a:endParaRPr kumimoji="1" lang="en-US" altLang="ja-JP" dirty="0"/>
          </a:p>
          <a:p>
            <a:r>
              <a:rPr kumimoji="1" lang="en-US" altLang="ja-JP" dirty="0"/>
              <a:t>2</a:t>
            </a:r>
            <a:r>
              <a:rPr kumimoji="1" lang="ja-JP" altLang="en-US" dirty="0"/>
              <a:t>つ目は、育休に関する定量目標を設定し、取得促進の方針を周知すること、</a:t>
            </a:r>
            <a:endParaRPr kumimoji="1" lang="en-US" altLang="ja-JP" dirty="0"/>
          </a:p>
          <a:p>
            <a:r>
              <a:rPr kumimoji="1" lang="en-US" altLang="ja-JP" dirty="0"/>
              <a:t>3</a:t>
            </a:r>
            <a:r>
              <a:rPr kumimoji="1" lang="ja-JP" altLang="en-US" dirty="0"/>
              <a:t>つ目は、育休に関する意向確認を行うともに、意向を把握するための取組を行うということです。</a:t>
            </a:r>
            <a:endParaRPr kumimoji="1" lang="en-US" altLang="ja-JP" dirty="0"/>
          </a:p>
          <a:p>
            <a:r>
              <a:rPr kumimoji="1" lang="ja-JP" altLang="en-US" dirty="0"/>
              <a:t>意向を把握するための取組とは、法で定められた意向確認だけではなく、意向確認時に回答がないような場合には、リマインドを行うなどして、</a:t>
            </a:r>
            <a:r>
              <a:rPr kumimoji="1" lang="en-US" altLang="ja-JP" dirty="0"/>
              <a:t/>
            </a:r>
            <a:br>
              <a:rPr kumimoji="1" lang="en-US" altLang="ja-JP" dirty="0"/>
            </a:br>
            <a:r>
              <a:rPr kumimoji="1" lang="ja-JP" altLang="en-US" dirty="0"/>
              <a:t>企業側から積極的に意向を把握する必要があるということです。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19</a:t>
            </a:fld>
            <a:endParaRPr lang="en-US" altLang="ja-JP" dirty="0"/>
          </a:p>
        </p:txBody>
      </p:sp>
    </p:spTree>
    <p:extLst>
      <p:ext uri="{BB962C8B-B14F-4D97-AF65-F5344CB8AC3E}">
        <p14:creationId xmlns:p14="http://schemas.microsoft.com/office/powerpoint/2010/main" val="1212028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また、現行制度では、育児休業期間中は予定した就労は禁止されていました。</a:t>
            </a:r>
            <a:endParaRPr kumimoji="1" lang="en-US" altLang="ja-JP" dirty="0"/>
          </a:p>
          <a:p>
            <a:r>
              <a:rPr kumimoji="1" lang="ja-JP" altLang="en-US" dirty="0"/>
              <a:t>突発的な事象であれば、就労できる場合がありましたが、あくまでも「休業」ですので、毎週曜日を決めて仕事をするといったことは認められていませんでした。</a:t>
            </a:r>
            <a:endParaRPr kumimoji="1" lang="en-US" altLang="ja-JP" dirty="0"/>
          </a:p>
          <a:p>
            <a:r>
              <a:rPr kumimoji="1" lang="ja-JP" altLang="en-US" dirty="0"/>
              <a:t>これに対して産後パパ育休制度では、「労働者の意に反したものにならないよう、労使協定を締結した場合」に限り、事前に調整したうえで休業中に就業することが可能となります。</a:t>
            </a:r>
            <a:endParaRPr kumimoji="1" lang="en-US" altLang="ja-JP" dirty="0"/>
          </a:p>
          <a:p>
            <a:endParaRPr kumimoji="1" lang="en-US" altLang="ja-JP" dirty="0"/>
          </a:p>
          <a:p>
            <a:r>
              <a:rPr kumimoji="1" lang="ja-JP" altLang="en-US" dirty="0"/>
              <a:t>具体的な手順としては、労働者側から、就業してよい場合にその条件を申し出て、会社側がその条件の範囲で候補日、時間を提示し、</a:t>
            </a:r>
            <a:endParaRPr kumimoji="1" lang="en-US" altLang="ja-JP" dirty="0"/>
          </a:p>
          <a:p>
            <a:r>
              <a:rPr kumimoji="1" lang="ja-JP" altLang="en-US" dirty="0"/>
              <a:t>労働者が同意し、会社側が条件を改めて通知して、就業するといったものです。</a:t>
            </a:r>
            <a:endParaRPr kumimoji="1" lang="en-US" altLang="ja-JP" dirty="0"/>
          </a:p>
          <a:p>
            <a:r>
              <a:rPr kumimoji="1" lang="ja-JP" altLang="en-US" dirty="0"/>
              <a:t>なお、この就業可能日数は、上限が設定されていますので、注意が必要です。</a:t>
            </a:r>
            <a:endParaRPr kumimoji="1" lang="en-US" altLang="ja-JP" dirty="0"/>
          </a:p>
          <a:p>
            <a:endParaRPr kumimoji="1" lang="en-US" altLang="ja-JP" dirty="0"/>
          </a:p>
          <a:p>
            <a:r>
              <a:rPr kumimoji="1" lang="ja-JP" altLang="en-US" dirty="0"/>
              <a:t>また、育児休業中は就業しないことが原則であり、出生時育児休業期間中の就業については、事業主から労働者に対して就業可能日等の申出を一方的に求めることや、労働者の意に反するような取扱いがなされてはならない、ということにも十分な注意が必要です。</a:t>
            </a:r>
            <a:endParaRPr kumimoji="1" lang="en-US" altLang="ja-JP" dirty="0"/>
          </a:p>
          <a:p>
            <a:endParaRPr kumimoji="1" lang="en-US" altLang="ja-JP" dirty="0"/>
          </a:p>
          <a:p>
            <a:r>
              <a:rPr kumimoji="1" lang="ja-JP" altLang="en-US" dirty="0"/>
              <a:t>新制度は、現行制度と同様に育児休業ですので、育児休業給付の対象となります</a:t>
            </a:r>
            <a:r>
              <a:rPr kumimoji="1" lang="ja-JP" altLang="en-US" strike="sngStrike" dirty="0" err="1"/>
              <a:t>る</a:t>
            </a:r>
            <a:r>
              <a:rPr kumimoji="1" lang="ja-JP" altLang="en-US" strike="sngStrike" dirty="0"/>
              <a:t>予定です</a:t>
            </a:r>
            <a:r>
              <a:rPr kumimoji="1" lang="ja-JP" altLang="en-US" dirty="0"/>
              <a:t>。</a:t>
            </a:r>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20</a:t>
            </a:fld>
            <a:endParaRPr lang="en-US" altLang="ja-JP" dirty="0"/>
          </a:p>
        </p:txBody>
      </p:sp>
    </p:spTree>
    <p:extLst>
      <p:ext uri="{BB962C8B-B14F-4D97-AF65-F5344CB8AC3E}">
        <p14:creationId xmlns:p14="http://schemas.microsoft.com/office/powerpoint/2010/main" val="308601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最後に、企業の義務です。</a:t>
            </a:r>
            <a:endParaRPr kumimoji="1" lang="en-US" altLang="ja-JP" dirty="0"/>
          </a:p>
          <a:p>
            <a:r>
              <a:rPr kumimoji="1" lang="ja-JP" altLang="en-US" dirty="0"/>
              <a:t>従業員数</a:t>
            </a:r>
            <a:r>
              <a:rPr kumimoji="1" lang="en-US" altLang="ja-JP" dirty="0"/>
              <a:t>1000</a:t>
            </a:r>
            <a:r>
              <a:rPr kumimoji="1" lang="ja-JP" altLang="en-US" dirty="0"/>
              <a:t>人超の大企業に限定ですが、育児休業の取得状況について年１回の公表が義務付けられることになります。公表の対象は、男性の育休取得率、または、育休や育児目的休暇の取得率です。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21</a:t>
            </a:fld>
            <a:endParaRPr lang="en-US" altLang="ja-JP" dirty="0"/>
          </a:p>
        </p:txBody>
      </p:sp>
    </p:spTree>
    <p:extLst>
      <p:ext uri="{BB962C8B-B14F-4D97-AF65-F5344CB8AC3E}">
        <p14:creationId xmlns:p14="http://schemas.microsoft.com/office/powerpoint/2010/main" val="503561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以上の新制度の特徴を、現行の制度と比較して取得パターンに示してみると、このようになります。</a:t>
            </a:r>
            <a:endParaRPr kumimoji="1" lang="en-US" altLang="ja-JP" dirty="0"/>
          </a:p>
          <a:p>
            <a:endParaRPr kumimoji="1" lang="en-US" altLang="ja-JP" dirty="0"/>
          </a:p>
          <a:p>
            <a:r>
              <a:rPr kumimoji="1" lang="ja-JP" altLang="en-US" dirty="0"/>
              <a:t>出生後</a:t>
            </a:r>
            <a:r>
              <a:rPr kumimoji="1" lang="en-US" altLang="ja-JP" dirty="0"/>
              <a:t>8</a:t>
            </a:r>
            <a:r>
              <a:rPr kumimoji="1" lang="ja-JP" altLang="en-US" dirty="0"/>
              <a:t>週以内の母親の産後休業期間については、</a:t>
            </a:r>
            <a:r>
              <a:rPr kumimoji="1" lang="en-US" altLang="ja-JP" dirty="0"/>
              <a:t>4</a:t>
            </a:r>
            <a:r>
              <a:rPr kumimoji="1" lang="ja-JP" altLang="en-US" dirty="0"/>
              <a:t>週間を限度とし、</a:t>
            </a:r>
            <a:r>
              <a:rPr kumimoji="1" lang="en-US" altLang="ja-JP" dirty="0"/>
              <a:t>2</a:t>
            </a:r>
            <a:r>
              <a:rPr kumimoji="1" lang="ja-JP" altLang="en-US" dirty="0"/>
              <a:t>回に分割して育休を取得できるようになりました。</a:t>
            </a:r>
            <a:endParaRPr kumimoji="1" lang="en-US" altLang="ja-JP" dirty="0"/>
          </a:p>
          <a:p>
            <a:r>
              <a:rPr kumimoji="1" lang="ja-JP" altLang="en-US" dirty="0"/>
              <a:t>そのため、出生時や退院時の対応など、通しで休まなくとも必要なタイミングで休業を取得できるようになりました。</a:t>
            </a:r>
            <a:endParaRPr kumimoji="1" lang="en-US" altLang="ja-JP" dirty="0"/>
          </a:p>
          <a:p>
            <a:r>
              <a:rPr kumimoji="1" lang="ja-JP" altLang="en-US" dirty="0"/>
              <a:t>また、現行の育児休業においても分割取得が可能となり、</a:t>
            </a:r>
            <a:r>
              <a:rPr kumimoji="1" lang="en-US" altLang="ja-JP" dirty="0"/>
              <a:t>1</a:t>
            </a:r>
            <a:r>
              <a:rPr kumimoji="1" lang="ja-JP" altLang="en-US" dirty="0"/>
              <a:t>度取得した後でも、生活のリズムを安定させるため、妻の職場復帰のタイミングなどで取得することができます。</a:t>
            </a:r>
            <a:endParaRPr kumimoji="1" lang="en-US" altLang="ja-JP" dirty="0"/>
          </a:p>
          <a:p>
            <a:r>
              <a:rPr kumimoji="1" lang="ja-JP" altLang="en-US" dirty="0"/>
              <a:t>加えて、これまでは育児休業の開始時点が</a:t>
            </a:r>
            <a:r>
              <a:rPr kumimoji="1" lang="en-US" altLang="ja-JP" dirty="0"/>
              <a:t>1</a:t>
            </a:r>
            <a:r>
              <a:rPr kumimoji="1" lang="ja-JP" altLang="en-US" dirty="0"/>
              <a:t>歳や</a:t>
            </a:r>
            <a:r>
              <a:rPr kumimoji="1" lang="en-US" altLang="ja-JP" dirty="0"/>
              <a:t>1</a:t>
            </a:r>
            <a:r>
              <a:rPr kumimoji="1" lang="ja-JP" altLang="en-US" dirty="0"/>
              <a:t>歳半に限定されていたため、途中で交代できないという課題がありましたが、開始時点が柔軟になり、途中交代が可能となりました。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22</a:t>
            </a:fld>
            <a:endParaRPr lang="en-US" altLang="ja-JP" dirty="0"/>
          </a:p>
        </p:txBody>
      </p:sp>
    </p:spTree>
    <p:extLst>
      <p:ext uri="{BB962C8B-B14F-4D97-AF65-F5344CB8AC3E}">
        <p14:creationId xmlns:p14="http://schemas.microsoft.com/office/powerpoint/2010/main" val="133668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育児休業給付金制度も改正になります。</a:t>
            </a:r>
            <a:endParaRPr kumimoji="1" lang="en-US" altLang="ja-JP" dirty="0"/>
          </a:p>
          <a:p>
            <a:r>
              <a:rPr kumimoji="1" lang="ja-JP" altLang="en-US" dirty="0"/>
              <a:t>法改正により、通常の育休制度でも分割取得できることとなりました。そのため、原則</a:t>
            </a:r>
            <a:r>
              <a:rPr kumimoji="1" lang="en-US" altLang="ja-JP" dirty="0"/>
              <a:t>2</a:t>
            </a:r>
            <a:r>
              <a:rPr kumimoji="1" lang="ja-JP" altLang="en-US" dirty="0"/>
              <a:t>回の育休まで給付金が受け取れます。</a:t>
            </a:r>
            <a:endParaRPr kumimoji="1" lang="en-US" altLang="ja-JP" dirty="0"/>
          </a:p>
          <a:p>
            <a:r>
              <a:rPr kumimoji="1" lang="ja-JP" altLang="en-US" dirty="0"/>
              <a:t>また、</a:t>
            </a:r>
            <a:r>
              <a:rPr kumimoji="1" lang="en-US" altLang="ja-JP" dirty="0"/>
              <a:t>3</a:t>
            </a:r>
            <a:r>
              <a:rPr kumimoji="1" lang="ja-JP" altLang="en-US" dirty="0"/>
              <a:t>回目以降は給付</a:t>
            </a:r>
            <a:r>
              <a:rPr kumimoji="1" lang="ja-JP" altLang="en-US"/>
              <a:t>金を受給できません</a:t>
            </a:r>
            <a:r>
              <a:rPr kumimoji="1" lang="ja-JP" altLang="en-US" dirty="0"/>
              <a:t>が、回数制限の除外理由に該当する場合には受給できる場合があります。</a:t>
            </a:r>
            <a:endParaRPr kumimoji="1" lang="en-US" altLang="ja-JP" dirty="0"/>
          </a:p>
          <a:p>
            <a:r>
              <a:rPr kumimoji="1" lang="ja-JP" altLang="en-US" dirty="0"/>
              <a:t>また、育休を延長する場合で、夫婦が交代で取得する場合には、</a:t>
            </a:r>
            <a:r>
              <a:rPr kumimoji="1" lang="en-US" altLang="ja-JP" dirty="0"/>
              <a:t>1</a:t>
            </a:r>
            <a:r>
              <a:rPr kumimoji="1" lang="ja-JP" altLang="en-US" dirty="0"/>
              <a:t>歳から</a:t>
            </a:r>
            <a:r>
              <a:rPr kumimoji="1" lang="en-US" altLang="ja-JP" dirty="0"/>
              <a:t>1</a:t>
            </a:r>
            <a:r>
              <a:rPr kumimoji="1" lang="ja-JP" altLang="en-US" dirty="0"/>
              <a:t>歳半、</a:t>
            </a:r>
            <a:r>
              <a:rPr kumimoji="1" lang="en-US" altLang="ja-JP" dirty="0"/>
              <a:t>1</a:t>
            </a:r>
            <a:r>
              <a:rPr kumimoji="1" lang="ja-JP" altLang="en-US" dirty="0"/>
              <a:t>歳半から</a:t>
            </a:r>
            <a:r>
              <a:rPr kumimoji="1" lang="en-US" altLang="ja-JP" dirty="0"/>
              <a:t>2</a:t>
            </a:r>
            <a:r>
              <a:rPr kumimoji="1" lang="ja-JP" altLang="en-US" dirty="0"/>
              <a:t>歳の間に、夫婦それぞれが</a:t>
            </a:r>
            <a:r>
              <a:rPr kumimoji="1" lang="en-US" altLang="ja-JP" dirty="0"/>
              <a:t>1</a:t>
            </a:r>
            <a:r>
              <a:rPr kumimoji="1" lang="ja-JP" altLang="en-US" dirty="0"/>
              <a:t>回ずつ、給付金を受け取れることになりました。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23</a:t>
            </a:fld>
            <a:endParaRPr lang="en-US" altLang="ja-JP" dirty="0"/>
          </a:p>
        </p:txBody>
      </p:sp>
    </p:spTree>
    <p:extLst>
      <p:ext uri="{BB962C8B-B14F-4D97-AF65-F5344CB8AC3E}">
        <p14:creationId xmlns:p14="http://schemas.microsoft.com/office/powerpoint/2010/main" val="3916427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図で示すとこちらのようになります。</a:t>
            </a:r>
            <a:endParaRPr kumimoji="1" lang="en-US" altLang="ja-JP" dirty="0"/>
          </a:p>
          <a:p>
            <a:r>
              <a:rPr kumimoji="1" lang="ja-JP" altLang="en-US" dirty="0"/>
              <a:t>もちろん、先程記載したように、産後パパ育休でも給付金が受け取れます。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24</a:t>
            </a:fld>
            <a:endParaRPr lang="en-US" altLang="ja-JP" dirty="0"/>
          </a:p>
        </p:txBody>
      </p:sp>
    </p:spTree>
    <p:extLst>
      <p:ext uri="{BB962C8B-B14F-4D97-AF65-F5344CB8AC3E}">
        <p14:creationId xmlns:p14="http://schemas.microsoft.com/office/powerpoint/2010/main" val="2970106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1825" y="711200"/>
            <a:ext cx="5191125" cy="3594100"/>
          </a:xfrm>
        </p:spPr>
      </p:sp>
      <p:sp>
        <p:nvSpPr>
          <p:cNvPr id="3" name="ノート プレースホルダー 2"/>
          <p:cNvSpPr>
            <a:spLocks noGrp="1"/>
          </p:cNvSpPr>
          <p:nvPr>
            <p:ph type="body" idx="1"/>
          </p:nvPr>
        </p:nvSpPr>
        <p:spPr>
          <a:xfrm>
            <a:off x="584129" y="4357591"/>
            <a:ext cx="5317980" cy="4934152"/>
          </a:xfrm>
        </p:spPr>
        <p:txBody>
          <a:bodyPr/>
          <a:lstStyle/>
          <a:p>
            <a:pPr algn="just" eaLnBrk="1">
              <a:spcBef>
                <a:spcPts val="0"/>
              </a:spcBef>
            </a:pPr>
            <a:r>
              <a:rPr lang="ja-JP" altLang="en-US" sz="1100" dirty="0"/>
              <a:t>会社によっては、育児・介護休業法に定められた制度の他に、独自の育児支援制度を導入している会社もあります。</a:t>
            </a:r>
            <a:endParaRPr lang="en-US" altLang="ja-JP" sz="1100" dirty="0"/>
          </a:p>
          <a:p>
            <a:pPr algn="just" eaLnBrk="1">
              <a:spcBef>
                <a:spcPts val="0"/>
              </a:spcBef>
            </a:pPr>
            <a:r>
              <a:rPr lang="ja-JP" altLang="en-US" sz="1100" dirty="0"/>
              <a:t>育児休業と合わせて、自分の生活スタイルに合わせた制度利用を検討するとよいでしょう。</a:t>
            </a:r>
            <a:endParaRPr lang="en-US" altLang="ja-JP" sz="1100" dirty="0"/>
          </a:p>
          <a:p>
            <a:pPr algn="just" eaLnBrk="1">
              <a:spcBef>
                <a:spcPts val="0"/>
              </a:spcBef>
            </a:pPr>
            <a:r>
              <a:rPr lang="ja-JP" altLang="en-US" sz="1100" dirty="0"/>
              <a:t>社会人であれば就業規則等、これから就職する人は会社のホームページ等で、どのような制度があるか調べてみましょう。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また、会社には、育児休業制度について周知する努力義務が設けられています。（</a:t>
            </a:r>
            <a:r>
              <a:rPr lang="en-US" altLang="ja-JP" sz="1100" dirty="0"/>
              <a:t>2017</a:t>
            </a:r>
            <a:r>
              <a:rPr lang="ja-JP" altLang="en-US" sz="1100" dirty="0"/>
              <a:t>年</a:t>
            </a:r>
            <a:r>
              <a:rPr lang="en-US" altLang="ja-JP" sz="1100" dirty="0"/>
              <a:t>10</a:t>
            </a:r>
            <a:r>
              <a:rPr lang="ja-JP" altLang="en-US" sz="1100" dirty="0"/>
              <a:t>月</a:t>
            </a:r>
            <a:r>
              <a:rPr lang="en-US" altLang="ja-JP" sz="1100" dirty="0"/>
              <a:t>1</a:t>
            </a:r>
            <a:r>
              <a:rPr lang="ja-JP" altLang="en-US" sz="1100" dirty="0"/>
              <a:t>日から）</a:t>
            </a:r>
            <a:endParaRPr lang="en-US" altLang="ja-JP" sz="1100" dirty="0"/>
          </a:p>
          <a:p>
            <a:pPr algn="just" eaLnBrk="1">
              <a:spcBef>
                <a:spcPts val="0"/>
              </a:spcBef>
            </a:pPr>
            <a:r>
              <a:rPr lang="ja-JP" altLang="en-US" sz="1100" dirty="0"/>
              <a:t>従業員やその配偶者が妊娠・出産したことなどを知った場合に、その方に育児休業などに関する制度（育児休業中・休業後の待遇や労働条件など）について、個別に周知する努力義務があります。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25</a:t>
            </a:fld>
            <a:endParaRPr lang="en-US" altLang="ja-JP" dirty="0"/>
          </a:p>
        </p:txBody>
      </p:sp>
    </p:spTree>
    <p:extLst>
      <p:ext uri="{BB962C8B-B14F-4D97-AF65-F5344CB8AC3E}">
        <p14:creationId xmlns:p14="http://schemas.microsoft.com/office/powerpoint/2010/main" val="1279149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将来、育児休業を取得するに当たり、普段から心掛けておくと良いポイントです。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育児休業を取得する際には、</a:t>
            </a:r>
            <a:r>
              <a:rPr lang="en-US" altLang="ja-JP" sz="1100" dirty="0"/>
              <a:t>1</a:t>
            </a:r>
            <a:r>
              <a:rPr lang="ja-JP" altLang="en-US" sz="1100" dirty="0"/>
              <a:t>か月前までに書面で会社に申し出る必要があります。</a:t>
            </a:r>
            <a:endParaRPr lang="en-US" altLang="ja-JP" sz="1100" dirty="0"/>
          </a:p>
          <a:p>
            <a:pPr algn="just" eaLnBrk="1">
              <a:spcBef>
                <a:spcPts val="0"/>
              </a:spcBef>
            </a:pPr>
            <a:r>
              <a:rPr lang="ja-JP" altLang="en-US" sz="1100" dirty="0"/>
              <a:t>長期に取る場合には職場での調整や引継ぎが必要になりますので、スケジュールに余裕を持って上司や同僚に伝えましょう。</a:t>
            </a:r>
            <a:endParaRPr lang="en-US" altLang="ja-JP" sz="1100" dirty="0"/>
          </a:p>
          <a:p>
            <a:pPr algn="just" eaLnBrk="1">
              <a:spcBef>
                <a:spcPts val="0"/>
              </a:spcBef>
            </a:pPr>
            <a:r>
              <a:rPr lang="ja-JP" altLang="en-US" sz="1100" dirty="0"/>
              <a:t>育児休業の取得は、法で定められた労働者の権利ではありますが、休業中の業務をサポートしてくれる同僚への感謝の気持ちを持つことが、復帰後も上手くいくポイントです。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また、育児休業はまだまだ先と思っていても、怪我や病気による入院や介護などで、いつ何時、自分がサポートを受ける側に回るかわかりません。</a:t>
            </a:r>
            <a:endParaRPr lang="en-US" altLang="ja-JP" sz="1100" dirty="0"/>
          </a:p>
          <a:p>
            <a:pPr algn="just" eaLnBrk="1">
              <a:spcBef>
                <a:spcPts val="0"/>
              </a:spcBef>
            </a:pPr>
            <a:r>
              <a:rPr lang="ja-JP" altLang="en-US" sz="1100" dirty="0"/>
              <a:t>育児休業をとる先輩や同僚がいたら、普段から「お互い様」の気持ちでサポートし合える職場環境づくりを心掛けましょう。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26</a:t>
            </a:fld>
            <a:endParaRPr lang="en-US" altLang="ja-JP" dirty="0"/>
          </a:p>
        </p:txBody>
      </p:sp>
    </p:spTree>
    <p:extLst>
      <p:ext uri="{BB962C8B-B14F-4D97-AF65-F5344CB8AC3E}">
        <p14:creationId xmlns:p14="http://schemas.microsoft.com/office/powerpoint/2010/main" val="1133362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「其の三」は大学生や求職者の方向けです。</a:t>
            </a:r>
            <a:endParaRPr lang="en-US" altLang="ja-JP" sz="1100" dirty="0"/>
          </a:p>
          <a:p>
            <a:r>
              <a:rPr lang="ja-JP" altLang="en-US" sz="1100" dirty="0"/>
              <a:t>男性の育児休業を推進している企業の探し方のヒントを紹介しています。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27</a:t>
            </a:fld>
            <a:endParaRPr lang="en-US" altLang="ja-JP" dirty="0"/>
          </a:p>
        </p:txBody>
      </p:sp>
    </p:spTree>
    <p:extLst>
      <p:ext uri="{BB962C8B-B14F-4D97-AF65-F5344CB8AC3E}">
        <p14:creationId xmlns:p14="http://schemas.microsoft.com/office/powerpoint/2010/main" val="2569243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イクメンプロジェクトは、育児に意欲を持つ多くの男性が、育児休業を取得しやすい環境づくりを目指したプロジェクトです。</a:t>
            </a:r>
            <a:endParaRPr lang="en-US" altLang="ja-JP" sz="1100" dirty="0"/>
          </a:p>
          <a:p>
            <a:pPr algn="just" eaLnBrk="1"/>
            <a:endParaRPr lang="en-US" altLang="ja-JP" sz="1100" dirty="0"/>
          </a:p>
          <a:p>
            <a:pPr algn="just" eaLnBrk="1"/>
            <a:r>
              <a:rPr lang="ja-JP" altLang="en-US" sz="1100" dirty="0"/>
              <a:t>イクメンとは、子育てを楽しみ、自分自身も成長する男性、また、将来そんな人生を送ろうと考えている男性のことです。</a:t>
            </a:r>
            <a:endParaRPr lang="en-US" altLang="ja-JP" sz="1100" dirty="0"/>
          </a:p>
          <a:p>
            <a:pPr algn="just" eaLnBrk="1"/>
            <a:r>
              <a:rPr lang="ja-JP" altLang="en-US" sz="1100" dirty="0"/>
              <a:t>育児にもっと関わりたいと考える男性に役立つ多くの情報をこのプロジェクトから発信しています。</a:t>
            </a:r>
            <a:endParaRPr lang="en-US" altLang="ja-JP" sz="1100" dirty="0"/>
          </a:p>
          <a:p>
            <a:pPr algn="just" eaLnBrk="1"/>
            <a:endParaRPr lang="en-US" altLang="ja-JP" sz="1100" dirty="0"/>
          </a:p>
          <a:p>
            <a:pPr algn="just" eaLnBrk="1"/>
            <a:r>
              <a:rPr lang="ja-JP" altLang="en-US" sz="1100" dirty="0"/>
              <a:t>ウエブサイトで、男性の育児休業に関するさまざまな情報を掲載しているほか、</a:t>
            </a:r>
            <a:endParaRPr lang="en-US" altLang="ja-JP" sz="1100" dirty="0"/>
          </a:p>
          <a:p>
            <a:pPr algn="just" eaLnBrk="1"/>
            <a:r>
              <a:rPr lang="ja-JP" altLang="en-US" sz="1100" dirty="0"/>
              <a:t>男性の育児と仕事の両立を積極的に推進する企業の表彰や、男性の育児休業取得を進めるセミナー等、多くのイベントも開催しています。</a:t>
            </a:r>
            <a:endParaRPr lang="en-US" altLang="ja-JP" sz="1100" dirty="0"/>
          </a:p>
          <a:p>
            <a:pPr algn="just" eaLnBrk="1"/>
            <a:endParaRPr lang="en-US" altLang="ja-JP" sz="1100" dirty="0"/>
          </a:p>
          <a:p>
            <a:pPr algn="just" eaLnBrk="1"/>
            <a:r>
              <a:rPr lang="ja-JP" altLang="en-US" sz="1100" dirty="0"/>
              <a:t>また、イクメンプロジェクトでは、男性の育児と仕事の両立を積極的に推進する企業を「イクメン推進企業」として表彰しています。</a:t>
            </a:r>
            <a:endParaRPr lang="en-US" altLang="ja-JP" sz="1100" dirty="0"/>
          </a:p>
          <a:p>
            <a:pPr algn="just" eaLnBrk="1"/>
            <a:r>
              <a:rPr lang="ja-JP" altLang="en-US" sz="1100" dirty="0"/>
              <a:t>「イクメン推進企業」表彰は、男性従業員の育児と仕事の両立を推進し、業務改善を図る企業を表彰しています。</a:t>
            </a:r>
            <a:endParaRPr lang="en-US" altLang="ja-JP" sz="1100" dirty="0"/>
          </a:p>
          <a:p>
            <a:pPr algn="just" eaLnBrk="1"/>
            <a:r>
              <a:rPr lang="ja-JP" altLang="en-US" sz="1100" dirty="0"/>
              <a:t>また、「イクボスアワード」では、部下が育児と仕事を両立できるよう配慮し、業務を滞りなく進めるための工夫をしつつ、自らも仕事と生活を充実させている管理職を表彰しています。</a:t>
            </a:r>
            <a:endParaRPr lang="en-US" altLang="ja-JP" sz="1100" dirty="0"/>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28</a:t>
            </a:fld>
            <a:endParaRPr lang="en-US" altLang="ja-JP" dirty="0"/>
          </a:p>
        </p:txBody>
      </p:sp>
    </p:spTree>
    <p:extLst>
      <p:ext uri="{BB962C8B-B14F-4D97-AF65-F5344CB8AC3E}">
        <p14:creationId xmlns:p14="http://schemas.microsoft.com/office/powerpoint/2010/main" val="305459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a:t>
            </a:fld>
            <a:endParaRPr lang="en-US" altLang="ja-JP" dirty="0"/>
          </a:p>
        </p:txBody>
      </p:sp>
    </p:spTree>
    <p:extLst>
      <p:ext uri="{BB962C8B-B14F-4D97-AF65-F5344CB8AC3E}">
        <p14:creationId xmlns:p14="http://schemas.microsoft.com/office/powerpoint/2010/main" val="3534501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国（厚生労働省）では、企業の働き方に関する情報を集約したウェブサイトを運営しています。</a:t>
            </a:r>
            <a:endParaRPr lang="en-US" altLang="ja-JP" sz="1100" dirty="0"/>
          </a:p>
          <a:p>
            <a:pPr algn="just" eaLnBrk="1"/>
            <a:endParaRPr lang="en-US" altLang="ja-JP" sz="1100" dirty="0"/>
          </a:p>
          <a:p>
            <a:pPr algn="just" eaLnBrk="1"/>
            <a:r>
              <a:rPr lang="ja-JP" altLang="en-US" sz="1100" dirty="0"/>
              <a:t>「両立支援のひろば」は、仕事と家庭の両立支援に関する情報を提供しているサイトです。仕事と家庭の両立支援を推進していくための企業の行動計画（次世代育成支援対策推進法に基づく一般事業主行動計画）を閲覧することができます。</a:t>
            </a:r>
            <a:endParaRPr lang="en-US" altLang="ja-JP" sz="1100" dirty="0"/>
          </a:p>
          <a:p>
            <a:pPr algn="just" eaLnBrk="1"/>
            <a:endParaRPr lang="en-US" altLang="ja-JP" sz="1100" dirty="0"/>
          </a:p>
          <a:p>
            <a:pPr algn="just" eaLnBrk="1"/>
            <a:r>
              <a:rPr lang="ja-JP" altLang="en-US" sz="1100" dirty="0"/>
              <a:t>「女性の活躍推進企業データベース」は、男女別の育児休業取得率や残業時間、有給休暇取得率など、企業が自主的に公表している働き方に関するデータを集約したデータベースです。</a:t>
            </a:r>
            <a:endParaRPr lang="en-US" altLang="ja-JP" sz="1100" dirty="0"/>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29</a:t>
            </a:fld>
            <a:endParaRPr lang="en-US" altLang="ja-JP" dirty="0"/>
          </a:p>
        </p:txBody>
      </p:sp>
    </p:spTree>
    <p:extLst>
      <p:ext uri="{BB962C8B-B14F-4D97-AF65-F5344CB8AC3E}">
        <p14:creationId xmlns:p14="http://schemas.microsoft.com/office/powerpoint/2010/main" val="3182279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「くるみん」や「プラチナくるみん」認定は、厚生労働大臣による「子育てサポート企業」としての認定です。</a:t>
            </a:r>
            <a:endParaRPr lang="en-US" altLang="ja-JP" sz="1100" dirty="0"/>
          </a:p>
          <a:p>
            <a:pPr algn="just" eaLnBrk="1"/>
            <a:r>
              <a:rPr lang="ja-JP" altLang="en-US" sz="1100" dirty="0"/>
              <a:t>これらの認定を受けるための要件の一つとして、男性の育児休業取得に関する基準を満たすことが求められているため、認定を受けている企業は、男性の育児支援の実績のある企業と考えられます。</a:t>
            </a:r>
            <a:endParaRPr lang="en-US" altLang="ja-JP" sz="1100" dirty="0"/>
          </a:p>
          <a:p>
            <a:pPr algn="just" eaLnBrk="1"/>
            <a:endParaRPr lang="en-US" altLang="ja-JP" sz="1100" dirty="0"/>
          </a:p>
          <a:p>
            <a:pPr algn="just" eaLnBrk="1"/>
            <a:r>
              <a:rPr lang="ja-JP" altLang="en-US" sz="1100" dirty="0"/>
              <a:t>また、多くの自治体では、仕事と家庭の両立を支援し、ワーク・ライフ・バランスを推進するため、独自の表彰制度や認定制度を設けています。</a:t>
            </a:r>
            <a:endParaRPr lang="en-US" altLang="ja-JP" sz="1100" dirty="0"/>
          </a:p>
          <a:p>
            <a:pPr algn="just" eaLnBrk="1"/>
            <a:r>
              <a:rPr lang="ja-JP" altLang="en-US" sz="1100" dirty="0"/>
              <a:t>身近な企業がどのような取組をしているか、自治体のホームページ等から調べてみましょう。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30</a:t>
            </a:fld>
            <a:endParaRPr lang="en-US" altLang="ja-JP" dirty="0"/>
          </a:p>
        </p:txBody>
      </p:sp>
    </p:spTree>
    <p:extLst>
      <p:ext uri="{BB962C8B-B14F-4D97-AF65-F5344CB8AC3E}">
        <p14:creationId xmlns:p14="http://schemas.microsoft.com/office/powerpoint/2010/main" val="2532460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男性が育児休業を取得すると、さまざまなメリットがあります。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31</a:t>
            </a:fld>
            <a:endParaRPr lang="en-US" altLang="ja-JP" dirty="0"/>
          </a:p>
        </p:txBody>
      </p:sp>
    </p:spTree>
    <p:extLst>
      <p:ext uri="{BB962C8B-B14F-4D97-AF65-F5344CB8AC3E}">
        <p14:creationId xmlns:p14="http://schemas.microsoft.com/office/powerpoint/2010/main" val="4189241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2" y="4578850"/>
            <a:ext cx="5446723" cy="5133859"/>
          </a:xfrm>
        </p:spPr>
        <p:txBody>
          <a:bodyPr/>
          <a:lstStyle/>
          <a:p>
            <a:pPr algn="just" eaLnBrk="1">
              <a:spcBef>
                <a:spcPts val="0"/>
              </a:spcBef>
            </a:pPr>
            <a:r>
              <a:rPr lang="ja-JP" altLang="en-US" sz="1100" dirty="0"/>
              <a:t>まずは、育児休業を取得する男性にとってのメリットです。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何より、子どもと一緒に過ごす時間が増えます。わが子の日々の成長を見守ることで、親子の信頼関係が築かれます。</a:t>
            </a:r>
            <a:endParaRPr lang="en-US" altLang="ja-JP" sz="1100" dirty="0"/>
          </a:p>
          <a:p>
            <a:pPr algn="just" eaLnBrk="1">
              <a:spcBef>
                <a:spcPts val="0"/>
              </a:spcBef>
            </a:pPr>
            <a:r>
              <a:rPr lang="ja-JP" altLang="en-US" sz="1100" dirty="0"/>
              <a:t>また、育児や家事のすべてを主体的に行うことで、育児や家事スキルが向上します。</a:t>
            </a:r>
            <a:endParaRPr lang="en-US" altLang="ja-JP" sz="1100" dirty="0"/>
          </a:p>
          <a:p>
            <a:pPr algn="just" eaLnBrk="1">
              <a:spcBef>
                <a:spcPts val="0"/>
              </a:spcBef>
            </a:pPr>
            <a:r>
              <a:rPr lang="ja-JP" altLang="en-US" sz="1100" dirty="0"/>
              <a:t>妻と夫のどちらかが病気になった時や、子どもが病気になった時などにも、問題なく対応ができ、生活面での不安がなくなります。</a:t>
            </a:r>
            <a:endParaRPr lang="en-US" altLang="ja-JP" sz="1100" dirty="0"/>
          </a:p>
          <a:p>
            <a:pPr algn="just" eaLnBrk="1">
              <a:spcBef>
                <a:spcPts val="0"/>
              </a:spcBef>
            </a:pPr>
            <a:r>
              <a:rPr lang="ja-JP" altLang="en-US" sz="1100" dirty="0"/>
              <a:t>そして、育児の喜びや悩みを夫婦で共有することができます。育児で大変な時も、お互いをサポートしながら、乗り越えることで家族の絆が深まるでしょう。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そのほか、仕事面についての好影響も考えられます。</a:t>
            </a:r>
            <a:endParaRPr lang="en-US" altLang="ja-JP" sz="1100" dirty="0"/>
          </a:p>
          <a:p>
            <a:pPr algn="just" eaLnBrk="1">
              <a:spcBef>
                <a:spcPts val="0"/>
              </a:spcBef>
            </a:pPr>
            <a:r>
              <a:rPr lang="ja-JP" altLang="en-US" sz="1100" dirty="0"/>
              <a:t>パパサークルや地域の子育てひろば等に、情報交換も兼ねて親子で参加してみましょう。</a:t>
            </a:r>
            <a:endParaRPr lang="en-US" altLang="ja-JP" sz="1100" dirty="0"/>
          </a:p>
          <a:p>
            <a:pPr algn="just" eaLnBrk="1">
              <a:spcBef>
                <a:spcPts val="0"/>
              </a:spcBef>
            </a:pPr>
            <a:r>
              <a:rPr lang="ja-JP" altLang="en-US" sz="1100" dirty="0"/>
              <a:t>普段の仕事では出会えないような人とのコミュニケーションから、新しい発想が生まれることもあるでしょう。</a:t>
            </a:r>
            <a:endParaRPr lang="en-US" altLang="ja-JP" sz="1100" dirty="0"/>
          </a:p>
          <a:p>
            <a:pPr algn="just" eaLnBrk="1">
              <a:spcBef>
                <a:spcPts val="0"/>
              </a:spcBef>
            </a:pPr>
            <a:r>
              <a:rPr lang="ja-JP" altLang="en-US" sz="1100" dirty="0"/>
              <a:t>また、育休取得後も育児・家事を行うため、メリハリをつけて仕事をし、限られた時間で成果を出すために、時間管理能力、効率的な働き方が身に付きます。</a:t>
            </a:r>
            <a:endParaRPr lang="en-US" altLang="ja-JP" sz="1100" dirty="0"/>
          </a:p>
          <a:p>
            <a:pPr algn="just" eaLnBrk="1">
              <a:spcBef>
                <a:spcPts val="0"/>
              </a:spcBef>
            </a:pPr>
            <a:r>
              <a:rPr lang="ja-JP" altLang="en-US" sz="1100" dirty="0"/>
              <a:t>加えて、復帰後は、経験者として「仕事と家庭の両立」を目指す人の良き理解者になれることでしょう。</a:t>
            </a:r>
            <a:endParaRPr lang="en-US" altLang="ja-JP" sz="1100" dirty="0"/>
          </a:p>
          <a:p>
            <a:pPr algn="just" eaLnBrk="1">
              <a:spcBef>
                <a:spcPts val="0"/>
              </a:spcBef>
            </a:pPr>
            <a:r>
              <a:rPr lang="ja-JP" altLang="en-US" sz="1100" dirty="0"/>
              <a:t>休業中にサポートしてもらった感謝を忘れず、「お互い様」の気持ちでサポートをする側に回れば、社内コミュニケーションも良好になることと思います。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32</a:t>
            </a:fld>
            <a:endParaRPr lang="en-US" altLang="ja-JP" dirty="0"/>
          </a:p>
        </p:txBody>
      </p:sp>
    </p:spTree>
    <p:extLst>
      <p:ext uri="{BB962C8B-B14F-4D97-AF65-F5344CB8AC3E}">
        <p14:creationId xmlns:p14="http://schemas.microsoft.com/office/powerpoint/2010/main" val="3577753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次に、妻にとってのメリットです。</a:t>
            </a:r>
            <a:endParaRPr lang="en-US" altLang="ja-JP" sz="1100" dirty="0"/>
          </a:p>
          <a:p>
            <a:pPr algn="just" eaLnBrk="1">
              <a:spcBef>
                <a:spcPts val="0"/>
              </a:spcBef>
            </a:pPr>
            <a:r>
              <a:rPr lang="ja-JP" altLang="en-US" sz="1100" dirty="0"/>
              <a:t>慣れない育児を夫婦二人で乗り切ることで、良好な夫婦関係を築くことができます。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また、産後の育児不安やストレスを軽減することにもつながります。</a:t>
            </a:r>
            <a:endParaRPr lang="en-US" altLang="ja-JP" sz="1100" dirty="0"/>
          </a:p>
          <a:p>
            <a:pPr algn="just" eaLnBrk="1">
              <a:spcBef>
                <a:spcPts val="0"/>
              </a:spcBef>
            </a:pPr>
            <a:r>
              <a:rPr lang="ja-JP" altLang="en-US" sz="1100" dirty="0"/>
              <a:t>出産後の多くの女性が不安や負担を感じています。</a:t>
            </a:r>
            <a:endParaRPr lang="en-US" altLang="ja-JP" sz="1100" dirty="0"/>
          </a:p>
          <a:p>
            <a:pPr algn="just" eaLnBrk="1">
              <a:spcBef>
                <a:spcPts val="0"/>
              </a:spcBef>
            </a:pPr>
            <a:r>
              <a:rPr lang="ja-JP" altLang="en-US" sz="1100" dirty="0"/>
              <a:t>不安や気分の落ち込みが数日では回復せず、数週間から数か月後まで続く場合には、「産後うつ」の可能性もあります。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一人で育児をしていると、自分の育児の仕方でよいのか不安になったり、相談相手が欲しい時があります。</a:t>
            </a:r>
            <a:endParaRPr lang="en-US" altLang="ja-JP" sz="1100" dirty="0"/>
          </a:p>
          <a:p>
            <a:pPr algn="just" eaLnBrk="1">
              <a:spcBef>
                <a:spcPts val="0"/>
              </a:spcBef>
            </a:pPr>
            <a:r>
              <a:rPr lang="ja-JP" altLang="en-US" sz="1100" dirty="0"/>
              <a:t>夫が育児休業をとり、育児・家事をともにすることで、悩みを共有したり、相談相手にもなることができ、妻の精神的な安定につながります。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33</a:t>
            </a:fld>
            <a:endParaRPr lang="en-US" altLang="ja-JP" dirty="0"/>
          </a:p>
        </p:txBody>
      </p:sp>
    </p:spTree>
    <p:extLst>
      <p:ext uri="{BB962C8B-B14F-4D97-AF65-F5344CB8AC3E}">
        <p14:creationId xmlns:p14="http://schemas.microsoft.com/office/powerpoint/2010/main" val="1476905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育休を取得する男性の職場にとってもメリットがあります。</a:t>
            </a:r>
            <a:endParaRPr lang="en-US" altLang="ja-JP" sz="1100" dirty="0"/>
          </a:p>
          <a:p>
            <a:pPr algn="just" eaLnBrk="1">
              <a:spcBef>
                <a:spcPts val="0"/>
              </a:spcBef>
            </a:pPr>
            <a:endParaRPr lang="en-US" altLang="ja-JP" sz="1100" dirty="0"/>
          </a:p>
          <a:p>
            <a:pPr algn="just" defTabSz="461178" eaLnBrk="1">
              <a:spcBef>
                <a:spcPts val="0"/>
              </a:spcBef>
              <a:defRPr/>
            </a:pPr>
            <a:r>
              <a:rPr lang="ja-JP" altLang="en-US" sz="1100" dirty="0"/>
              <a:t>まずは、従業員が育休を取得することで、従業員同士が互いにサポートしあえる環境が構築できるでしょう。</a:t>
            </a:r>
            <a:endParaRPr lang="en-US" altLang="ja-JP" sz="1100" dirty="0"/>
          </a:p>
          <a:p>
            <a:pPr algn="just" defTabSz="461178" eaLnBrk="1">
              <a:spcBef>
                <a:spcPts val="0"/>
              </a:spcBef>
              <a:defRPr/>
            </a:pPr>
            <a:r>
              <a:rPr lang="ja-JP" altLang="en-US" sz="1100" dirty="0"/>
              <a:t>そうすれば、自分自身の病気や介護などで休まなければならなくなった場合に、気兼ねなく休暇、休業を取り、必要な療養、介護にあたれるでしょう。</a:t>
            </a:r>
            <a:endParaRPr lang="en-US" altLang="ja-JP" sz="1100" dirty="0"/>
          </a:p>
          <a:p>
            <a:pPr algn="just" defTabSz="461178" eaLnBrk="1">
              <a:spcBef>
                <a:spcPts val="0"/>
              </a:spcBef>
              <a:defRPr/>
            </a:pPr>
            <a:endParaRPr lang="en-US" altLang="ja-JP" sz="1100" dirty="0"/>
          </a:p>
          <a:p>
            <a:pPr algn="just" defTabSz="461178" eaLnBrk="1">
              <a:spcBef>
                <a:spcPts val="0"/>
              </a:spcBef>
              <a:defRPr/>
            </a:pPr>
            <a:r>
              <a:rPr lang="ja-JP" altLang="en-US" sz="1100" dirty="0"/>
              <a:t>また、時間に制約のある同僚と共に働くことで、業務効率を向上させて長時間労働を抑制する風土が醸成され、従業員全体のワーク・ライフ・バランスの向上につながるでしょう。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などで一時期、上位者にあたる同僚が不在になる場合、この図のように、その上位者の仕事をサポートするために、チーム全体で能力向上を図り、カバーする必要が出てきます。チームメンバーのスキルアップのチャンスとも言えるかもしれません。</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34</a:t>
            </a:fld>
            <a:endParaRPr lang="en-US" altLang="ja-JP" dirty="0"/>
          </a:p>
        </p:txBody>
      </p:sp>
    </p:spTree>
    <p:extLst>
      <p:ext uri="{BB962C8B-B14F-4D97-AF65-F5344CB8AC3E}">
        <p14:creationId xmlns:p14="http://schemas.microsoft.com/office/powerpoint/2010/main" val="2180970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これは、育休を取得した男性のいる職場での、育休取得の影響についてアンケートを行った結果です。</a:t>
            </a:r>
            <a:endParaRPr lang="en-US" altLang="ja-JP" sz="1100" dirty="0"/>
          </a:p>
          <a:p>
            <a:pPr algn="just" eaLnBrk="1"/>
            <a:endParaRPr lang="en-US" altLang="ja-JP" sz="1100" dirty="0"/>
          </a:p>
          <a:p>
            <a:pPr algn="just" eaLnBrk="1"/>
            <a:r>
              <a:rPr lang="ja-JP" altLang="en-US" sz="1100" dirty="0"/>
              <a:t>特に、男性の育休取得を積極的に進めた職場（青色のバー）では、「ライフスタイルや働き方について見直すきっかけになった」「仕事の進め方を見直すきっかけになった」「仕事に効率的に取り組むようになった」などといった回答を挙げる割合が高くなっています。</a:t>
            </a:r>
            <a:endParaRPr lang="en-US" altLang="ja-JP" sz="1100" dirty="0"/>
          </a:p>
          <a:p>
            <a:pPr algn="just" eaLnBrk="1"/>
            <a:endParaRPr lang="en-US" altLang="ja-JP" sz="1100" dirty="0"/>
          </a:p>
          <a:p>
            <a:pPr algn="just" eaLnBrk="1"/>
            <a:r>
              <a:rPr lang="ja-JP" altLang="en-US" sz="1100" dirty="0"/>
              <a:t>「男性が育児休業を取るなんて</a:t>
            </a:r>
            <a:r>
              <a:rPr lang="en-US" altLang="ja-JP" sz="1100" dirty="0"/>
              <a:t>…</a:t>
            </a:r>
            <a:r>
              <a:rPr lang="ja-JP" altLang="en-US" sz="1100" dirty="0"/>
              <a:t>」という時代はもう終わっています。男性も普通に育児休業を取得する時代です。</a:t>
            </a:r>
            <a:endParaRPr lang="en-US" altLang="ja-JP" sz="1100" dirty="0"/>
          </a:p>
          <a:p>
            <a:pPr algn="just" eaLnBrk="1"/>
            <a:r>
              <a:rPr lang="ja-JP" altLang="en-US" sz="1100" dirty="0"/>
              <a:t>男性の育児休業取得を会社全体でプラスにできる、という考えが大切です。</a:t>
            </a:r>
            <a:endParaRPr lang="en-US" altLang="ja-JP" sz="1100" dirty="0"/>
          </a:p>
          <a:p>
            <a:pPr algn="just" eaLnBrk="1"/>
            <a:endParaRPr lang="en-US" altLang="ja-JP" sz="1100" dirty="0"/>
          </a:p>
          <a:p>
            <a:pPr algn="just" eaLnBrk="1"/>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35</a:t>
            </a:fld>
            <a:endParaRPr lang="en-US" altLang="ja-JP" dirty="0"/>
          </a:p>
        </p:txBody>
      </p:sp>
    </p:spTree>
    <p:extLst>
      <p:ext uri="{BB962C8B-B14F-4D97-AF65-F5344CB8AC3E}">
        <p14:creationId xmlns:p14="http://schemas.microsoft.com/office/powerpoint/2010/main" val="2927116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最後に、女性活躍推進の観点からのメリットです。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先ほど述べたように、男性の育児休業取得により、職場における「仕事と家庭の両立」への理解が深まると、時間に制約のある人たちも能力を発揮しやすい環境が生まれ、現状では家事や育児の多くを担っている女性の活躍を後押しすること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また、家庭においては、妻が正社員として働き続けると、その生涯収入は、出産後に一旦仕事を辞め、子どもが小学校に入る段階からパートで働く場合に比べて</a:t>
            </a:r>
            <a:r>
              <a:rPr lang="en-US" altLang="ja-JP" sz="1100" dirty="0"/>
              <a:t>1.6</a:t>
            </a:r>
            <a:r>
              <a:rPr lang="ja-JP" altLang="en-US" sz="1100" dirty="0"/>
              <a:t>億円以上差が出るというデータがあります。</a:t>
            </a:r>
            <a:endParaRPr lang="en-US" altLang="ja-JP" sz="1100" dirty="0"/>
          </a:p>
          <a:p>
            <a:pPr algn="just" eaLnBrk="1">
              <a:spcBef>
                <a:spcPts val="0"/>
              </a:spcBef>
            </a:pPr>
            <a:r>
              <a:rPr lang="ja-JP" altLang="en-US" sz="1100" dirty="0"/>
              <a:t>夫婦で協力して育児をすることで、妻の就労継続をサポートすることになり、家庭の経済的安定にもつながります。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36</a:t>
            </a:fld>
            <a:endParaRPr lang="en-US" altLang="ja-JP" dirty="0"/>
          </a:p>
        </p:txBody>
      </p:sp>
    </p:spTree>
    <p:extLst>
      <p:ext uri="{BB962C8B-B14F-4D97-AF65-F5344CB8AC3E}">
        <p14:creationId xmlns:p14="http://schemas.microsoft.com/office/powerpoint/2010/main" val="129498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37</a:t>
            </a:fld>
            <a:endParaRPr lang="en-US" altLang="ja-JP" dirty="0"/>
          </a:p>
        </p:txBody>
      </p:sp>
    </p:spTree>
    <p:extLst>
      <p:ext uri="{BB962C8B-B14F-4D97-AF65-F5344CB8AC3E}">
        <p14:creationId xmlns:p14="http://schemas.microsoft.com/office/powerpoint/2010/main" val="2504124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5190">
              <a:defRPr/>
            </a:pPr>
            <a:r>
              <a:rPr kumimoji="1" lang="en-US" altLang="ja-JP" dirty="0"/>
              <a:t>H29</a:t>
            </a:r>
            <a:r>
              <a:rPr kumimoji="1" lang="ja-JP" altLang="en-US" dirty="0"/>
              <a:t>年度　読本　古澤氏</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38</a:t>
            </a:fld>
            <a:endParaRPr lang="en-US" altLang="ja-JP" dirty="0"/>
          </a:p>
        </p:txBody>
      </p:sp>
    </p:spTree>
    <p:extLst>
      <p:ext uri="{BB962C8B-B14F-4D97-AF65-F5344CB8AC3E}">
        <p14:creationId xmlns:p14="http://schemas.microsoft.com/office/powerpoint/2010/main" val="81684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a:t>
            </a:fld>
            <a:endParaRPr lang="en-US" altLang="ja-JP" dirty="0"/>
          </a:p>
        </p:txBody>
      </p:sp>
    </p:spTree>
    <p:extLst>
      <p:ext uri="{BB962C8B-B14F-4D97-AF65-F5344CB8AC3E}">
        <p14:creationId xmlns:p14="http://schemas.microsoft.com/office/powerpoint/2010/main" val="1096190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H29</a:t>
            </a:r>
            <a:r>
              <a:rPr kumimoji="1" lang="ja-JP" altLang="en-US" dirty="0"/>
              <a:t>年度　読本　橘氏</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39</a:t>
            </a:fld>
            <a:endParaRPr lang="en-US" altLang="ja-JP" dirty="0"/>
          </a:p>
        </p:txBody>
      </p:sp>
    </p:spTree>
    <p:extLst>
      <p:ext uri="{BB962C8B-B14F-4D97-AF65-F5344CB8AC3E}">
        <p14:creationId xmlns:p14="http://schemas.microsoft.com/office/powerpoint/2010/main" val="3627475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こちらは、夫が育児休業を取得した妻の声です。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40</a:t>
            </a:fld>
            <a:endParaRPr lang="en-US" altLang="ja-JP" dirty="0"/>
          </a:p>
        </p:txBody>
      </p:sp>
    </p:spTree>
    <p:extLst>
      <p:ext uri="{BB962C8B-B14F-4D97-AF65-F5344CB8AC3E}">
        <p14:creationId xmlns:p14="http://schemas.microsoft.com/office/powerpoint/2010/main" val="2701760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41</a:t>
            </a:fld>
            <a:endParaRPr lang="en-US" altLang="ja-JP" dirty="0"/>
          </a:p>
        </p:txBody>
      </p:sp>
    </p:spTree>
    <p:extLst>
      <p:ext uri="{BB962C8B-B14F-4D97-AF65-F5344CB8AC3E}">
        <p14:creationId xmlns:p14="http://schemas.microsoft.com/office/powerpoint/2010/main" val="4084468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42</a:t>
            </a:fld>
            <a:endParaRPr lang="en-US" altLang="ja-JP" dirty="0"/>
          </a:p>
        </p:txBody>
      </p:sp>
    </p:spTree>
    <p:extLst>
      <p:ext uri="{BB962C8B-B14F-4D97-AF65-F5344CB8AC3E}">
        <p14:creationId xmlns:p14="http://schemas.microsoft.com/office/powerpoint/2010/main" val="868955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43</a:t>
            </a:fld>
            <a:endParaRPr lang="en-US" altLang="ja-JP" dirty="0"/>
          </a:p>
        </p:txBody>
      </p:sp>
    </p:spTree>
    <p:extLst>
      <p:ext uri="{BB962C8B-B14F-4D97-AF65-F5344CB8AC3E}">
        <p14:creationId xmlns:p14="http://schemas.microsoft.com/office/powerpoint/2010/main" val="2468305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44</a:t>
            </a:fld>
            <a:endParaRPr lang="en-US" altLang="ja-JP" dirty="0"/>
          </a:p>
        </p:txBody>
      </p:sp>
    </p:spTree>
    <p:extLst>
      <p:ext uri="{BB962C8B-B14F-4D97-AF65-F5344CB8AC3E}">
        <p14:creationId xmlns:p14="http://schemas.microsoft.com/office/powerpoint/2010/main" val="2521478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45</a:t>
            </a:fld>
            <a:endParaRPr lang="en-US" altLang="ja-JP" dirty="0"/>
          </a:p>
        </p:txBody>
      </p:sp>
    </p:spTree>
    <p:extLst>
      <p:ext uri="{BB962C8B-B14F-4D97-AF65-F5344CB8AC3E}">
        <p14:creationId xmlns:p14="http://schemas.microsoft.com/office/powerpoint/2010/main" val="1133083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46</a:t>
            </a:fld>
            <a:endParaRPr lang="en-US" altLang="ja-JP" dirty="0"/>
          </a:p>
        </p:txBody>
      </p:sp>
    </p:spTree>
    <p:extLst>
      <p:ext uri="{BB962C8B-B14F-4D97-AF65-F5344CB8AC3E}">
        <p14:creationId xmlns:p14="http://schemas.microsoft.com/office/powerpoint/2010/main" val="921644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47</a:t>
            </a:fld>
            <a:endParaRPr lang="en-US" altLang="ja-JP" dirty="0"/>
          </a:p>
        </p:txBody>
      </p:sp>
    </p:spTree>
    <p:extLst>
      <p:ext uri="{BB962C8B-B14F-4D97-AF65-F5344CB8AC3E}">
        <p14:creationId xmlns:p14="http://schemas.microsoft.com/office/powerpoint/2010/main" val="2910002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48</a:t>
            </a:fld>
            <a:endParaRPr lang="en-US" altLang="ja-JP" dirty="0"/>
          </a:p>
        </p:txBody>
      </p:sp>
    </p:spTree>
    <p:extLst>
      <p:ext uri="{BB962C8B-B14F-4D97-AF65-F5344CB8AC3E}">
        <p14:creationId xmlns:p14="http://schemas.microsoft.com/office/powerpoint/2010/main" val="186055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まず、男性の育児への関わりや育児休業の取得の現状について、データで見ていきましょう。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こちらは、共働き世帯と専業主婦世帯の数の推移を示したグラフです。</a:t>
            </a:r>
            <a:endParaRPr lang="en-US" altLang="ja-JP" sz="1100" dirty="0"/>
          </a:p>
          <a:p>
            <a:pPr algn="just" eaLnBrk="1">
              <a:spcBef>
                <a:spcPts val="0"/>
              </a:spcBef>
            </a:pPr>
            <a:r>
              <a:rPr lang="en-US" altLang="ja-JP" sz="1100" dirty="0"/>
              <a:t>1990</a:t>
            </a:r>
            <a:r>
              <a:rPr lang="ja-JP" altLang="en-US" sz="1100" dirty="0"/>
              <a:t>年代には、共働き世帯が専業主婦世帯の数を上回り、その差は大きくなっています。</a:t>
            </a:r>
            <a:endParaRPr lang="en-US" altLang="ja-JP" sz="1100" dirty="0"/>
          </a:p>
          <a:p>
            <a:pPr algn="just" eaLnBrk="1">
              <a:spcBef>
                <a:spcPts val="0"/>
              </a:spcBef>
            </a:pPr>
            <a:r>
              <a:rPr lang="ja-JP" altLang="en-US" sz="1100" dirty="0"/>
              <a:t>また、それに伴い、「夫は外で働き、妻は家庭を守るべきである」という考え方にも変化が見られ、子どもができても仕事を続ける方が良いと考える人が、男女ともに増加の傾向にあります。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a:t>
            </a:fld>
            <a:endParaRPr lang="en-US" altLang="ja-JP" dirty="0"/>
          </a:p>
        </p:txBody>
      </p:sp>
    </p:spTree>
    <p:extLst>
      <p:ext uri="{BB962C8B-B14F-4D97-AF65-F5344CB8AC3E}">
        <p14:creationId xmlns:p14="http://schemas.microsoft.com/office/powerpoint/2010/main" val="4212009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49</a:t>
            </a:fld>
            <a:endParaRPr lang="en-US" altLang="ja-JP" dirty="0"/>
          </a:p>
        </p:txBody>
      </p:sp>
    </p:spTree>
    <p:extLst>
      <p:ext uri="{BB962C8B-B14F-4D97-AF65-F5344CB8AC3E}">
        <p14:creationId xmlns:p14="http://schemas.microsoft.com/office/powerpoint/2010/main" val="3483090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育児休業は、育児・介護休業法に定められた、労働者が請求できる権利です。</a:t>
            </a:r>
            <a:endParaRPr lang="en-US" altLang="ja-JP" sz="1100" dirty="0"/>
          </a:p>
          <a:p>
            <a:pPr algn="just" eaLnBrk="1"/>
            <a:r>
              <a:rPr lang="ja-JP" altLang="en-US" sz="1100" dirty="0"/>
              <a:t>そのため、会社に規定がない場合でも、労働者からの申出により育児休業を取得することができます。</a:t>
            </a:r>
            <a:endParaRPr lang="en-US" altLang="ja-JP" sz="1100" dirty="0"/>
          </a:p>
          <a:p>
            <a:pPr algn="just" eaLnBrk="1"/>
            <a:endParaRPr lang="en-US" altLang="ja-JP" sz="1100" dirty="0"/>
          </a:p>
          <a:p>
            <a:pPr algn="just" eaLnBrk="1"/>
            <a:r>
              <a:rPr lang="ja-JP" altLang="en-US" sz="1100" dirty="0"/>
              <a:t>会社に規定がない場合でも、育休取得を諦めず、上司や人事担当者に相談してみましょう。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50</a:t>
            </a:fld>
            <a:endParaRPr lang="en-US" altLang="ja-JP" dirty="0"/>
          </a:p>
        </p:txBody>
      </p:sp>
    </p:spTree>
    <p:extLst>
      <p:ext uri="{BB962C8B-B14F-4D97-AF65-F5344CB8AC3E}">
        <p14:creationId xmlns:p14="http://schemas.microsoft.com/office/powerpoint/2010/main" val="2310954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育児や介護だけでなく、怪我や病気による入院など、いつ何時、自分がサポートを受ける側に回るかわかりません。</a:t>
            </a:r>
            <a:endParaRPr lang="en-US" altLang="ja-JP" sz="1100" dirty="0"/>
          </a:p>
          <a:p>
            <a:pPr algn="just" eaLnBrk="1"/>
            <a:r>
              <a:rPr lang="ja-JP" altLang="en-US" sz="1100" dirty="0"/>
              <a:t>「お互い様」でサポートし合える環境をぜひ作ってください。</a:t>
            </a:r>
            <a:endParaRPr lang="en-US" altLang="ja-JP" sz="1100" dirty="0"/>
          </a:p>
          <a:p>
            <a:pPr algn="just" eaLnBrk="1"/>
            <a:r>
              <a:rPr lang="ja-JP" altLang="en-US" sz="1100" dirty="0"/>
              <a:t>もし、職場で育児休業を取得する人の業務を引き継ぎ、新しい仕事を担う場合には、スキルアップのチャンスと前向きに捉えましょう。</a:t>
            </a:r>
            <a:endParaRPr lang="en-US" altLang="ja-JP" sz="1100" dirty="0"/>
          </a:p>
          <a:p>
            <a:pPr algn="just" eaLnBrk="1"/>
            <a:endParaRPr lang="en-US" altLang="ja-JP" sz="1100" dirty="0"/>
          </a:p>
          <a:p>
            <a:pPr algn="just" eaLnBrk="1"/>
            <a:r>
              <a:rPr lang="ja-JP" altLang="en-US" sz="1100" dirty="0"/>
              <a:t>効率のよい仕事の仕方を考え、長時間労働を抑制しましょう。時間に制約のある人を含め、すべての人が能力を発揮しやすい職場づくりにつながります。</a:t>
            </a:r>
            <a:endParaRPr lang="en-US" altLang="ja-JP" sz="1100" dirty="0"/>
          </a:p>
          <a:p>
            <a:pPr algn="just" eaLnBrk="1"/>
            <a:endParaRPr lang="en-US" altLang="ja-JP" sz="1100" dirty="0"/>
          </a:p>
          <a:p>
            <a:pPr algn="just" eaLnBrk="1"/>
            <a:r>
              <a:rPr lang="ja-JP" altLang="en-US" sz="1100" dirty="0"/>
              <a:t>困ったことがあったら、一人で悩まず、上司・同僚に相談しましょう。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51</a:t>
            </a:fld>
            <a:endParaRPr lang="en-US" altLang="ja-JP" dirty="0"/>
          </a:p>
        </p:txBody>
      </p:sp>
    </p:spTree>
    <p:extLst>
      <p:ext uri="{BB962C8B-B14F-4D97-AF65-F5344CB8AC3E}">
        <p14:creationId xmlns:p14="http://schemas.microsoft.com/office/powerpoint/2010/main" val="3827038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育児休業給付金が、国の雇用保険から支給されます。（給与と異なり、会社から支払われるわけではありません。）</a:t>
            </a:r>
            <a:endParaRPr lang="en-US" altLang="ja-JP" sz="1100" dirty="0"/>
          </a:p>
          <a:p>
            <a:pPr algn="just" eaLnBrk="1">
              <a:spcBef>
                <a:spcPts val="0"/>
              </a:spcBef>
            </a:pPr>
            <a:r>
              <a:rPr lang="ja-JP" altLang="en-US" sz="1100" dirty="0"/>
              <a:t>育児休業期間のはじめの半年間は、給与の</a:t>
            </a:r>
            <a:r>
              <a:rPr lang="en-US" altLang="ja-JP" sz="1100" dirty="0"/>
              <a:t>67%</a:t>
            </a:r>
            <a:r>
              <a:rPr lang="ja-JP" altLang="en-US" sz="1100" dirty="0"/>
              <a:t>、それ以降は</a:t>
            </a:r>
            <a:r>
              <a:rPr lang="en-US" altLang="ja-JP" sz="1100" dirty="0"/>
              <a:t>50%</a:t>
            </a:r>
            <a:r>
              <a:rPr lang="ja-JP" altLang="en-US" sz="1100" dirty="0"/>
              <a:t>が支給され、給付金は所得税、社会保険料、雇用保険料が免除となります。</a:t>
            </a:r>
            <a:endParaRPr lang="en-US" altLang="ja-JP" sz="1100" dirty="0"/>
          </a:p>
          <a:p>
            <a:pPr algn="just" eaLnBrk="1">
              <a:spcBef>
                <a:spcPts val="0"/>
              </a:spcBef>
            </a:pPr>
            <a:r>
              <a:rPr lang="ja-JP" altLang="en-US" sz="1100" dirty="0"/>
              <a:t>そのため、手取りの金額は休業前の約</a:t>
            </a:r>
            <a:r>
              <a:rPr lang="en-US" altLang="ja-JP" sz="1100" dirty="0"/>
              <a:t>8</a:t>
            </a:r>
            <a:r>
              <a:rPr lang="ja-JP" altLang="en-US" sz="1100" dirty="0"/>
              <a:t>割にもなります。</a:t>
            </a:r>
            <a:endParaRPr lang="en-US" altLang="ja-JP" sz="1100" dirty="0"/>
          </a:p>
          <a:p>
            <a:pPr algn="just" eaLnBrk="1">
              <a:spcBef>
                <a:spcPts val="0"/>
              </a:spcBef>
            </a:pPr>
            <a:r>
              <a:rPr lang="ja-JP" altLang="en-US" sz="1100" dirty="0"/>
              <a:t>なお、会社の社会保険料も免除されることになっており、会社の負担も軽減されます。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このように、育児休業制度は、男性にも使いやすい制度となっています。</a:t>
            </a:r>
            <a:endParaRPr lang="en-US" altLang="ja-JP" sz="1100" dirty="0"/>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52</a:t>
            </a:fld>
            <a:endParaRPr lang="en-US" altLang="ja-JP" dirty="0"/>
          </a:p>
        </p:txBody>
      </p:sp>
    </p:spTree>
    <p:extLst>
      <p:ext uri="{BB962C8B-B14F-4D97-AF65-F5344CB8AC3E}">
        <p14:creationId xmlns:p14="http://schemas.microsoft.com/office/powerpoint/2010/main" val="9075133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職場において、今までに男性の育休取得の前例がない場合もあると思います。</a:t>
            </a:r>
            <a:endParaRPr lang="en-US" altLang="ja-JP" sz="1100" dirty="0"/>
          </a:p>
          <a:p>
            <a:pPr algn="just" eaLnBrk="1"/>
            <a:r>
              <a:rPr lang="ja-JP" altLang="en-US" sz="1100" dirty="0"/>
              <a:t>その場合でも、育休取得を諦めず、自分がロールモデルになる気持ちで、まずは上司や人事担当者に相談してみましょう。</a:t>
            </a:r>
            <a:endParaRPr lang="en-US" altLang="ja-JP" sz="1100" dirty="0"/>
          </a:p>
          <a:p>
            <a:pPr algn="just" eaLnBrk="1"/>
            <a:endParaRPr lang="en-US" altLang="ja-JP" sz="1100" dirty="0"/>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53</a:t>
            </a:fld>
            <a:endParaRPr lang="en-US" altLang="ja-JP" dirty="0"/>
          </a:p>
        </p:txBody>
      </p:sp>
    </p:spTree>
    <p:extLst>
      <p:ext uri="{BB962C8B-B14F-4D97-AF65-F5344CB8AC3E}">
        <p14:creationId xmlns:p14="http://schemas.microsoft.com/office/powerpoint/2010/main" val="959209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育児は、夫婦二人で協力してしていくものです。育児は女性だけが担うものではありません。大変なところは助け合い、悩みを分かち合いながら、子どもの成長を二人で見守りましょう。</a:t>
            </a:r>
            <a:endParaRPr lang="en-US" altLang="ja-JP" sz="1100" dirty="0"/>
          </a:p>
          <a:p>
            <a:pPr algn="just" eaLnBrk="1"/>
            <a:endParaRPr lang="en-US" altLang="ja-JP" sz="1100" dirty="0"/>
          </a:p>
          <a:p>
            <a:pPr algn="just" eaLnBrk="1"/>
            <a:r>
              <a:rPr lang="ja-JP" altLang="en-US" sz="1100" dirty="0"/>
              <a:t>育児や家事を「手伝う」のではなく、夫婦それぞれが主体的に育児にかかわることが大切です。そのためには、すべてを自分でやろうとするのではなく、思い切ってパートナーに任せることも必要でしょう。</a:t>
            </a:r>
            <a:endParaRPr lang="en-US" altLang="ja-JP" sz="1100" dirty="0"/>
          </a:p>
          <a:p>
            <a:pPr algn="just" eaLnBrk="1"/>
            <a:endParaRPr lang="en-US" altLang="ja-JP" sz="1100" dirty="0"/>
          </a:p>
          <a:p>
            <a:pPr algn="just" eaLnBrk="1"/>
            <a:r>
              <a:rPr lang="ja-JP" altLang="en-US" sz="1100" dirty="0"/>
              <a:t>また、日々パートナーがやってくれていることを当たり前と思わず、お互いに感謝の気持ちを伝え合うことが大切です。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54</a:t>
            </a:fld>
            <a:endParaRPr lang="en-US" altLang="ja-JP" dirty="0"/>
          </a:p>
        </p:txBody>
      </p:sp>
    </p:spTree>
    <p:extLst>
      <p:ext uri="{BB962C8B-B14F-4D97-AF65-F5344CB8AC3E}">
        <p14:creationId xmlns:p14="http://schemas.microsoft.com/office/powerpoint/2010/main" val="1494039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ここからは、皆さんと一緒に考えてみたいと思います。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55</a:t>
            </a:fld>
            <a:endParaRPr lang="en-US" altLang="ja-JP" dirty="0"/>
          </a:p>
        </p:txBody>
      </p:sp>
    </p:spTree>
    <p:extLst>
      <p:ext uri="{BB962C8B-B14F-4D97-AF65-F5344CB8AC3E}">
        <p14:creationId xmlns:p14="http://schemas.microsoft.com/office/powerpoint/2010/main" val="25041244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（はじめに）</a:t>
            </a:r>
            <a:endParaRPr lang="en-US" altLang="ja-JP" sz="1100" dirty="0"/>
          </a:p>
          <a:p>
            <a:pPr algn="just" eaLnBrk="1">
              <a:spcBef>
                <a:spcPts val="0"/>
              </a:spcBef>
            </a:pPr>
            <a:r>
              <a:rPr lang="ja-JP" altLang="en-US" sz="1100" dirty="0"/>
              <a:t>あなたが将来、育休を取る場合、家庭や職場において、どのようなことをしたいと思いますか？</a:t>
            </a:r>
            <a:endParaRPr lang="en-US" altLang="ja-JP" sz="1100" dirty="0"/>
          </a:p>
          <a:p>
            <a:pPr algn="just" eaLnBrk="1">
              <a:spcBef>
                <a:spcPts val="0"/>
              </a:spcBef>
            </a:pPr>
            <a:endParaRPr lang="en-US" altLang="ja-JP" sz="1100" dirty="0"/>
          </a:p>
          <a:p>
            <a:pPr algn="just" eaLnBrk="1">
              <a:spcBef>
                <a:spcPts val="0"/>
              </a:spcBef>
            </a:pPr>
            <a:r>
              <a:rPr lang="ja-JP" altLang="en-US" sz="1100" dirty="0"/>
              <a:t>〇家庭</a:t>
            </a:r>
            <a:endParaRPr lang="en-US" altLang="ja-JP" sz="1100" dirty="0"/>
          </a:p>
          <a:p>
            <a:pPr algn="just" eaLnBrk="1">
              <a:spcBef>
                <a:spcPts val="0"/>
              </a:spcBef>
            </a:pPr>
            <a:r>
              <a:rPr lang="ja-JP" altLang="en-US" sz="1100" dirty="0"/>
              <a:t>　「家庭ではこんなことをしてみたい」または「家庭の家事や育児の夫婦の分担について」など考え、適宜発表</a:t>
            </a:r>
            <a:endParaRPr lang="en-US" altLang="ja-JP" sz="1100" dirty="0"/>
          </a:p>
          <a:p>
            <a:pPr algn="just" eaLnBrk="1">
              <a:spcBef>
                <a:spcPts val="0"/>
              </a:spcBef>
            </a:pPr>
            <a:endParaRPr lang="en-US" altLang="ja-JP" sz="1100" dirty="0"/>
          </a:p>
          <a:p>
            <a:pPr algn="just" eaLnBrk="1">
              <a:spcBef>
                <a:spcPts val="0"/>
              </a:spcBef>
            </a:pPr>
            <a:r>
              <a:rPr lang="ja-JP" altLang="en-US" sz="1100" dirty="0"/>
              <a:t>〇職場</a:t>
            </a:r>
            <a:endParaRPr lang="en-US" altLang="ja-JP" sz="1100" dirty="0"/>
          </a:p>
          <a:p>
            <a:pPr algn="just" eaLnBrk="1">
              <a:spcBef>
                <a:spcPts val="0"/>
              </a:spcBef>
            </a:pPr>
            <a:r>
              <a:rPr lang="ja-JP" altLang="en-US" sz="1100" dirty="0"/>
              <a:t>　「将来、育休をとるために日頃取り組もうと思うこと」「育児休業を取得するためには、どのような職場が望ましいか」など考え、適宜発表</a:t>
            </a:r>
            <a:endParaRPr lang="en-US" altLang="ja-JP" sz="1100" dirty="0"/>
          </a:p>
          <a:p>
            <a:pPr algn="just" eaLnBrk="1">
              <a:spcBef>
                <a:spcPts val="0"/>
              </a:spcBef>
            </a:pPr>
            <a:endParaRPr lang="en-US" altLang="ja-JP" sz="1100" dirty="0"/>
          </a:p>
          <a:p>
            <a:pPr algn="just" eaLnBrk="1">
              <a:spcBef>
                <a:spcPts val="0"/>
              </a:spcBef>
            </a:pPr>
            <a:r>
              <a:rPr lang="ja-JP" altLang="en-US" sz="1100" dirty="0"/>
              <a:t>（参考）</a:t>
            </a:r>
            <a:r>
              <a:rPr lang="en-US" altLang="ja-JP" sz="1100" dirty="0"/>
              <a:t>P.49</a:t>
            </a:r>
            <a:r>
              <a:rPr lang="ja-JP" altLang="en-US" sz="1100" dirty="0"/>
              <a:t>育児や家事の一例</a:t>
            </a:r>
            <a:endParaRPr lang="en-US" altLang="ja-JP" sz="1100" dirty="0"/>
          </a:p>
          <a:p>
            <a:pPr algn="just" eaLnBrk="1">
              <a:spcBef>
                <a:spcPts val="0"/>
              </a:spcBef>
            </a:pPr>
            <a:r>
              <a:rPr lang="ja-JP" altLang="en-US" sz="1100" dirty="0"/>
              <a:t>　育児や家事を具体的にイメージするために、使っても良い。</a:t>
            </a:r>
            <a:endParaRPr lang="en-US" altLang="ja-JP" sz="1100" dirty="0"/>
          </a:p>
          <a:p>
            <a:pPr algn="just" eaLnBrk="1">
              <a:spcBef>
                <a:spcPts val="0"/>
              </a:spcBef>
            </a:pPr>
            <a:endParaRPr lang="en-US" altLang="ja-JP" sz="1100" dirty="0"/>
          </a:p>
          <a:p>
            <a:pPr algn="just" eaLnBrk="1">
              <a:spcBef>
                <a:spcPts val="0"/>
              </a:spcBef>
            </a:pPr>
            <a:r>
              <a:rPr lang="ja-JP" altLang="en-US" sz="1100" dirty="0"/>
              <a:t>（考える時間を設け、必要に応じて、グループを作って討議する、参加者に発表させるなどする）</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56</a:t>
            </a:fld>
            <a:endParaRPr lang="en-US" altLang="ja-JP" dirty="0"/>
          </a:p>
        </p:txBody>
      </p:sp>
    </p:spTree>
    <p:extLst>
      <p:ext uri="{BB962C8B-B14F-4D97-AF65-F5344CB8AC3E}">
        <p14:creationId xmlns:p14="http://schemas.microsoft.com/office/powerpoint/2010/main" val="16423370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57</a:t>
            </a:fld>
            <a:endParaRPr lang="en-US" altLang="ja-JP" dirty="0"/>
          </a:p>
        </p:txBody>
      </p:sp>
    </p:spTree>
    <p:extLst>
      <p:ext uri="{BB962C8B-B14F-4D97-AF65-F5344CB8AC3E}">
        <p14:creationId xmlns:p14="http://schemas.microsoft.com/office/powerpoint/2010/main" val="210644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（はじめに）</a:t>
            </a:r>
            <a:endParaRPr lang="en-US" altLang="ja-JP" sz="1100" dirty="0"/>
          </a:p>
          <a:p>
            <a:pPr algn="just" eaLnBrk="1">
              <a:spcBef>
                <a:spcPts val="0"/>
              </a:spcBef>
            </a:pPr>
            <a:r>
              <a:rPr lang="ja-JP" altLang="en-US" sz="1100" dirty="0"/>
              <a:t>あなたが「育休を取りたい」と思った場合、どのような職場であれば取りやすいでしょうか？</a:t>
            </a:r>
            <a:endParaRPr lang="en-US" altLang="ja-JP" sz="1100" dirty="0"/>
          </a:p>
          <a:p>
            <a:pPr algn="just" eaLnBrk="1">
              <a:spcBef>
                <a:spcPts val="0"/>
              </a:spcBef>
            </a:pPr>
            <a:r>
              <a:rPr lang="ja-JP" altLang="en-US" sz="1100" dirty="0"/>
              <a:t>（「こんな職場だったら長く育休を取れそう」または「こんな職場だったら育休取得を言い出しにくいかもしれない」など考え、適宜発表）</a:t>
            </a:r>
            <a:endParaRPr lang="en-US" altLang="ja-JP" sz="1100" dirty="0"/>
          </a:p>
          <a:p>
            <a:pPr algn="just" eaLnBrk="1">
              <a:spcBef>
                <a:spcPts val="0"/>
              </a:spcBef>
            </a:pPr>
            <a:endParaRPr lang="en-US" altLang="ja-JP" sz="1100" dirty="0"/>
          </a:p>
          <a:p>
            <a:pPr algn="just" eaLnBrk="1">
              <a:spcBef>
                <a:spcPts val="0"/>
              </a:spcBef>
            </a:pPr>
            <a:r>
              <a:rPr lang="ja-JP" altLang="en-US" sz="1100" dirty="0"/>
              <a:t>育児と仕事の両立のためには、良好な職場環境が必要です。</a:t>
            </a:r>
            <a:endParaRPr lang="en-US" altLang="ja-JP" sz="1100" dirty="0"/>
          </a:p>
          <a:p>
            <a:pPr algn="just" eaLnBrk="1">
              <a:spcBef>
                <a:spcPts val="0"/>
              </a:spcBef>
            </a:pPr>
            <a:r>
              <a:rPr lang="ja-JP" altLang="en-US" sz="1100" dirty="0"/>
              <a:t>こちらに記載の事項について、どのような職場環境が望ましいか、考えてみましょう。</a:t>
            </a:r>
            <a:endParaRPr lang="en-US" altLang="ja-JP" sz="1100" dirty="0"/>
          </a:p>
          <a:p>
            <a:pPr algn="just" eaLnBrk="1">
              <a:spcBef>
                <a:spcPts val="0"/>
              </a:spcBef>
            </a:pPr>
            <a:r>
              <a:rPr lang="ja-JP" altLang="en-US" sz="1100" dirty="0"/>
              <a:t>また、望ましい職場環境づくりのために、自分がどんなことができるかも考えてみましょう。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（考える時間を設け、必要に応じて、グループを作って討議する、参加者に発表させるなどする）</a:t>
            </a:r>
            <a:endParaRPr lang="en-US" altLang="ja-JP" sz="1100" dirty="0"/>
          </a:p>
          <a:p>
            <a:pPr algn="just" eaLnBrk="1">
              <a:spcBef>
                <a:spcPts val="0"/>
              </a:spcBef>
            </a:pPr>
            <a:endParaRPr lang="en-US" altLang="ja-JP" sz="1100" dirty="0"/>
          </a:p>
          <a:p>
            <a:pPr algn="just" eaLnBrk="1">
              <a:spcBef>
                <a:spcPts val="0"/>
              </a:spcBef>
            </a:pPr>
            <a:r>
              <a:rPr lang="ja-JP" altLang="en-US" sz="1100" dirty="0"/>
              <a:t>ぜひ、職場のみなさんとこういったテーマで話をしてみてください。</a:t>
            </a:r>
            <a:endParaRPr lang="en-US" altLang="ja-JP" sz="1100" dirty="0"/>
          </a:p>
          <a:p>
            <a:pPr algn="just" eaLnBrk="1">
              <a:spcBef>
                <a:spcPts val="0"/>
              </a:spcBef>
            </a:pPr>
            <a:r>
              <a:rPr lang="ja-JP" altLang="en-US" sz="1100" dirty="0"/>
              <a:t>育児と仕事の両立、ワーク・ライフ・バランスの取れる職場を作っていってください。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58</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このグラフは、この５年間に子供が生まれた同居夫婦について、出産後の夫の家事・育児時間別に、出産後の妻の就業状況を調べた厚生労働省の調査を基に作成したものです。</a:t>
            </a:r>
            <a:endParaRPr lang="en-US" altLang="ja-JP" sz="1100" dirty="0"/>
          </a:p>
          <a:p>
            <a:pPr algn="just" eaLnBrk="1">
              <a:spcBef>
                <a:spcPts val="0"/>
              </a:spcBef>
            </a:pPr>
            <a:endParaRPr lang="en-US" altLang="ja-JP" sz="1100" dirty="0"/>
          </a:p>
          <a:p>
            <a:pPr algn="just" eaLnBrk="1">
              <a:spcBef>
                <a:spcPts val="0"/>
              </a:spcBef>
            </a:pPr>
            <a:r>
              <a:rPr lang="ja-JP" altLang="en-US" sz="1100" dirty="0"/>
              <a:t>出産後の妻の就業状況が、「同一就業継続」又は「転職」の場合、妻が働き続けていることになりますが、夫の家事・育児時間が「なし」又は「２時間未満」の場合、３割以上の妻が離職しているのに対し、「２時間以上４時間未満」又は「４時間以上」の場合、離職の割合は２割程度にとどまり、７割以上の妻が就業継続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共働き世帯が年々増加している中、女性が出産後も継続して活躍していくためには、男性が育児参画しやすい職場環境が必要です。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a:t>
            </a:fld>
            <a:endParaRPr lang="en-US" altLang="ja-JP" dirty="0"/>
          </a:p>
        </p:txBody>
      </p:sp>
    </p:spTree>
    <p:extLst>
      <p:ext uri="{BB962C8B-B14F-4D97-AF65-F5344CB8AC3E}">
        <p14:creationId xmlns:p14="http://schemas.microsoft.com/office/powerpoint/2010/main" val="21753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59</a:t>
            </a:fld>
            <a:endParaRPr lang="en-US" altLang="ja-JP" dirty="0"/>
          </a:p>
        </p:txBody>
      </p:sp>
    </p:spTree>
    <p:extLst>
      <p:ext uri="{BB962C8B-B14F-4D97-AF65-F5344CB8AC3E}">
        <p14:creationId xmlns:p14="http://schemas.microsoft.com/office/powerpoint/2010/main" val="42273548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60</a:t>
            </a:fld>
            <a:endParaRPr lang="en-US" altLang="ja-JP" dirty="0"/>
          </a:p>
        </p:txBody>
      </p:sp>
    </p:spTree>
    <p:extLst>
      <p:ext uri="{BB962C8B-B14F-4D97-AF65-F5344CB8AC3E}">
        <p14:creationId xmlns:p14="http://schemas.microsoft.com/office/powerpoint/2010/main" val="10368277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61</a:t>
            </a:fld>
            <a:endParaRPr lang="en-US" altLang="ja-JP" dirty="0"/>
          </a:p>
        </p:txBody>
      </p:sp>
    </p:spTree>
    <p:extLst>
      <p:ext uri="{BB962C8B-B14F-4D97-AF65-F5344CB8AC3E}">
        <p14:creationId xmlns:p14="http://schemas.microsoft.com/office/powerpoint/2010/main" val="230219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こちらは、男性の育児や家事に関する意識を世代別に比較したグラフです。</a:t>
            </a:r>
            <a:endParaRPr kumimoji="1" lang="en-US" altLang="ja-JP" dirty="0"/>
          </a:p>
          <a:p>
            <a:r>
              <a:rPr kumimoji="1" lang="ja-JP" altLang="en-US" dirty="0"/>
              <a:t>「育児や家事は誰の役割だと思うか」という問いに対して、</a:t>
            </a:r>
            <a:r>
              <a:rPr kumimoji="1" lang="en-US" altLang="ja-JP" dirty="0"/>
              <a:t>20</a:t>
            </a:r>
            <a:r>
              <a:rPr kumimoji="1" lang="ja-JP" altLang="en-US" dirty="0"/>
              <a:t>代～</a:t>
            </a:r>
            <a:r>
              <a:rPr kumimoji="1" lang="en-US" altLang="ja-JP" dirty="0"/>
              <a:t>30</a:t>
            </a:r>
            <a:r>
              <a:rPr kumimoji="1" lang="ja-JP" altLang="en-US" dirty="0"/>
              <a:t>代の男性は、「妻も夫も同様に行う」「どちらかできる方がすればよい」と考えている人が多いことがわかります。</a:t>
            </a:r>
            <a:endParaRPr kumimoji="1" lang="en-US" altLang="ja-JP" dirty="0"/>
          </a:p>
          <a:p>
            <a:endParaRPr kumimoji="1" lang="en-US" altLang="ja-JP" dirty="0"/>
          </a:p>
          <a:p>
            <a:r>
              <a:rPr kumimoji="1" lang="ja-JP" altLang="en-US" dirty="0"/>
              <a:t>一方、</a:t>
            </a:r>
            <a:r>
              <a:rPr kumimoji="1" lang="en-US" altLang="ja-JP" dirty="0"/>
              <a:t>50</a:t>
            </a:r>
            <a:r>
              <a:rPr kumimoji="1" lang="ja-JP" altLang="en-US" dirty="0"/>
              <a:t>代以上では、「妻の役割である」「基本的に妻の役割であり、夫はそれを手伝う程度」と考えている人が比較的多く、世代によって、家事や育児に関する考え方に大きな違いがあります。</a:t>
            </a:r>
            <a:endParaRPr kumimoji="1" lang="en-US" altLang="ja-JP" dirty="0"/>
          </a:p>
          <a:p>
            <a:endParaRPr kumimoji="1" lang="en-US" altLang="ja-JP" dirty="0"/>
          </a:p>
          <a:p>
            <a:r>
              <a:rPr kumimoji="1" lang="ja-JP" altLang="en-US" dirty="0"/>
              <a:t>（備考）</a:t>
            </a:r>
            <a:endParaRPr kumimoji="1" lang="en-US" altLang="ja-JP" dirty="0"/>
          </a:p>
          <a:p>
            <a:r>
              <a:rPr kumimoji="1" lang="ja-JP" altLang="en-US" dirty="0"/>
              <a:t>設問「あなたは、家庭ての育児や家事は、だれの役割だと思いますか。この中から</a:t>
            </a:r>
            <a:r>
              <a:rPr kumimoji="1" lang="en-US" altLang="ja-JP" dirty="0"/>
              <a:t>1</a:t>
            </a:r>
            <a:r>
              <a:rPr kumimoji="1" lang="ja-JP" altLang="en-US" dirty="0"/>
              <a:t>つ選んでください。」</a:t>
            </a:r>
            <a:endParaRPr kumimoji="1" lang="en-US" altLang="ja-JP" dirty="0"/>
          </a:p>
          <a:p>
            <a:r>
              <a:rPr kumimoji="1" lang="ja-JP" altLang="en-US" dirty="0"/>
              <a:t>（ア）妻の役割である、（イ）基本的に妻の役割であり、夫はそれを手伝う程度、（ウ）妻も夫も同様に行う、（エ）基本的に夫の役割であり、妻はそれを手伝う程度、（オ）夫の役割である、（カ）どちらか、できる人がすればよい、その他、わからないに対する回答。</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a:t>
            </a:fld>
            <a:endParaRPr lang="en-US" altLang="ja-JP" dirty="0"/>
          </a:p>
        </p:txBody>
      </p:sp>
    </p:spTree>
    <p:extLst>
      <p:ext uri="{BB962C8B-B14F-4D97-AF65-F5344CB8AC3E}">
        <p14:creationId xmlns:p14="http://schemas.microsoft.com/office/powerpoint/2010/main" val="391828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6</a:t>
            </a:r>
            <a:r>
              <a:rPr kumimoji="1" lang="ja-JP" altLang="en-US" dirty="0"/>
              <a:t>歳未満の子どもを持つ夫婦の家事・育児関連時間のデータを見てみます。</a:t>
            </a:r>
            <a:endParaRPr kumimoji="1" lang="en-US" altLang="ja-JP" dirty="0"/>
          </a:p>
          <a:p>
            <a:r>
              <a:rPr kumimoji="1" lang="ja-JP" altLang="en-US" dirty="0"/>
              <a:t>日本においては、</a:t>
            </a:r>
            <a:r>
              <a:rPr kumimoji="1" lang="en-US" altLang="ja-JP" dirty="0"/>
              <a:t>6</a:t>
            </a:r>
            <a:r>
              <a:rPr kumimoji="1" lang="ja-JP" altLang="en-US" dirty="0"/>
              <a:t>歳未満の子がいる家庭の夫が</a:t>
            </a:r>
            <a:r>
              <a:rPr kumimoji="1" lang="en-US" altLang="ja-JP" dirty="0"/>
              <a:t>1</a:t>
            </a:r>
            <a:r>
              <a:rPr kumimoji="1" lang="ja-JP" altLang="en-US" dirty="0"/>
              <a:t>日に家事や育児をしている時間は、</a:t>
            </a:r>
            <a:r>
              <a:rPr kumimoji="1" lang="en-US" altLang="ja-JP" dirty="0"/>
              <a:t>1</a:t>
            </a:r>
            <a:r>
              <a:rPr kumimoji="1" lang="ja-JP" altLang="en-US" dirty="0"/>
              <a:t>時間</a:t>
            </a:r>
            <a:r>
              <a:rPr kumimoji="1" lang="en-US" altLang="ja-JP" dirty="0"/>
              <a:t>23</a:t>
            </a:r>
            <a:r>
              <a:rPr kumimoji="1" lang="ja-JP" altLang="en-US" dirty="0"/>
              <a:t>分です。</a:t>
            </a:r>
            <a:endParaRPr kumimoji="1" lang="en-US" altLang="ja-JP" dirty="0"/>
          </a:p>
          <a:p>
            <a:r>
              <a:rPr kumimoji="1" lang="ja-JP" altLang="en-US" dirty="0"/>
              <a:t>実に、妻との差は約</a:t>
            </a:r>
            <a:r>
              <a:rPr kumimoji="1" lang="en-US" altLang="ja-JP" dirty="0"/>
              <a:t>6</a:t>
            </a:r>
            <a:r>
              <a:rPr kumimoji="1" lang="ja-JP" altLang="en-US" dirty="0"/>
              <a:t>倍です。</a:t>
            </a:r>
            <a:endParaRPr kumimoji="1" lang="en-US" altLang="ja-JP" dirty="0"/>
          </a:p>
          <a:p>
            <a:r>
              <a:rPr kumimoji="1" lang="ja-JP" altLang="en-US" dirty="0"/>
              <a:t>また、各国と比較してもその時間が短いことがわかります。</a:t>
            </a:r>
            <a:endParaRPr kumimoji="1" lang="en-US" altLang="ja-JP" dirty="0"/>
          </a:p>
          <a:p>
            <a:endParaRPr kumimoji="1" lang="en-US" altLang="ja-JP" dirty="0"/>
          </a:p>
          <a:p>
            <a:r>
              <a:rPr kumimoji="1" lang="en-US" altLang="ja-JP" dirty="0"/>
              <a:t>1-3</a:t>
            </a:r>
            <a:r>
              <a:rPr kumimoji="1" lang="ja-JP" altLang="en-US" dirty="0"/>
              <a:t>のデータで見たように、若い世代の男性は、「家事や育児は夫もすべき」という意識は高いものの、意識と実際の行動にはギャップが生じています。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7</a:t>
            </a:fld>
            <a:endParaRPr lang="en-US" altLang="ja-JP" dirty="0"/>
          </a:p>
        </p:txBody>
      </p:sp>
    </p:spTree>
    <p:extLst>
      <p:ext uri="{BB962C8B-B14F-4D97-AF65-F5344CB8AC3E}">
        <p14:creationId xmlns:p14="http://schemas.microsoft.com/office/powerpoint/2010/main" val="81389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44976" y="4551099"/>
            <a:ext cx="5164345" cy="4549556"/>
          </a:xfrm>
        </p:spPr>
        <p:txBody>
          <a:bodyPr/>
          <a:lstStyle/>
          <a:p>
            <a:pPr algn="just" eaLnBrk="1">
              <a:spcBef>
                <a:spcPts val="0"/>
              </a:spcBef>
            </a:pPr>
            <a:r>
              <a:rPr lang="ja-JP" altLang="en-US" sz="1100" dirty="0"/>
              <a:t>続いて、男性の育児休業に関するデータを見てみましょう。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男性新入社員に対するアンケート結果が左のグラフです。</a:t>
            </a:r>
            <a:endParaRPr lang="en-US" altLang="ja-JP" sz="1100" dirty="0"/>
          </a:p>
          <a:p>
            <a:pPr algn="just" eaLnBrk="1">
              <a:spcBef>
                <a:spcPts val="0"/>
              </a:spcBef>
            </a:pPr>
            <a:r>
              <a:rPr lang="ja-JP" altLang="en-US" sz="1100" dirty="0"/>
              <a:t>男性新入社員の</a:t>
            </a:r>
            <a:r>
              <a:rPr lang="en-US" altLang="ja-JP" sz="1100" dirty="0"/>
              <a:t>8</a:t>
            </a:r>
            <a:r>
              <a:rPr lang="ja-JP" altLang="en-US" sz="1100" dirty="0"/>
              <a:t>割近くは、育児休業を取りたいと考えているという結果が出ています。いまや、性別に関係なく、育児休業の取得を希望しており、ワーク・ライフ・バランスの充実が求められていることが分かります。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一方、実際の男性の育児休業取得率は、増加しているものの、最新のデータでも</a:t>
            </a:r>
            <a:r>
              <a:rPr lang="en-US" altLang="ja-JP" sz="1100" dirty="0"/>
              <a:t>12.65%</a:t>
            </a:r>
            <a:r>
              <a:rPr lang="ja-JP" altLang="en-US" sz="1100" dirty="0"/>
              <a:t>となっています。</a:t>
            </a:r>
            <a:endParaRPr lang="en-US" altLang="ja-JP" sz="1100" dirty="0"/>
          </a:p>
          <a:p>
            <a:pPr algn="just" eaLnBrk="1">
              <a:spcBef>
                <a:spcPts val="0"/>
              </a:spcBef>
            </a:pPr>
            <a:r>
              <a:rPr lang="ja-JP" altLang="en-US" sz="1100" dirty="0"/>
              <a:t>ここから、男性の育児休業についての理想と現実のギャップが見て取れます。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8</a:t>
            </a:fld>
            <a:endParaRPr lang="en-US" altLang="ja-JP" dirty="0"/>
          </a:p>
        </p:txBody>
      </p:sp>
    </p:spTree>
    <p:extLst>
      <p:ext uri="{BB962C8B-B14F-4D97-AF65-F5344CB8AC3E}">
        <p14:creationId xmlns:p14="http://schemas.microsoft.com/office/powerpoint/2010/main" val="4183045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8" name="タイトル 1"/>
          <p:cNvSpPr txBox="1">
            <a:spLocks/>
          </p:cNvSpPr>
          <p:nvPr userDrawn="1"/>
        </p:nvSpPr>
        <p:spPr bwMode="auto">
          <a:xfrm>
            <a:off x="0" y="266043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solidFill>
                <a:schemeClr val="bg1"/>
              </a:solidFill>
            </a:endParaRPr>
          </a:p>
        </p:txBody>
      </p:sp>
      <p:sp>
        <p:nvSpPr>
          <p:cNvPr id="9" name="テキスト ボックス 11"/>
          <p:cNvSpPr txBox="1">
            <a:spLocks noChangeArrowheads="1"/>
          </p:cNvSpPr>
          <p:nvPr userDrawn="1"/>
        </p:nvSpPr>
        <p:spPr bwMode="auto">
          <a:xfrm>
            <a:off x="3151188" y="1935163"/>
            <a:ext cx="917575" cy="385762"/>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dirty="0"/>
          </a:p>
        </p:txBody>
      </p:sp>
      <p:sp>
        <p:nvSpPr>
          <p:cNvPr id="2" name="タイトル 1"/>
          <p:cNvSpPr>
            <a:spLocks noGrp="1"/>
          </p:cNvSpPr>
          <p:nvPr>
            <p:ph type="ctrTitle"/>
          </p:nvPr>
        </p:nvSpPr>
        <p:spPr>
          <a:xfrm>
            <a:off x="1365403" y="2695950"/>
            <a:ext cx="8142288" cy="648000"/>
          </a:xfrm>
        </p:spPr>
        <p:txBody>
          <a:bodyPr>
            <a:normAutofit/>
          </a:bodyPr>
          <a:lstStyle>
            <a:lvl1pPr>
              <a:defRPr sz="3800">
                <a:solidFill>
                  <a:schemeClr val="bg1"/>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365403" y="3345475"/>
            <a:ext cx="8142288" cy="983154"/>
          </a:xfrm>
        </p:spPr>
        <p:txBody>
          <a:bodyPr>
            <a:normAutofit/>
          </a:bodyPr>
          <a:lstStyle>
            <a:lvl1pPr marL="0" indent="0" algn="l">
              <a:buNone/>
              <a:defRPr sz="1800">
                <a:solidFill>
                  <a:schemeClr val="bg1"/>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ja-JP" altLang="en-US" dirty="0"/>
              <a:t>マスター サブタイトルの書式設定</a:t>
            </a:r>
          </a:p>
        </p:txBody>
      </p:sp>
      <p:sp>
        <p:nvSpPr>
          <p:cNvPr id="19" name="テキスト プレースホルダー 18"/>
          <p:cNvSpPr>
            <a:spLocks noGrp="1"/>
          </p:cNvSpPr>
          <p:nvPr>
            <p:ph type="body" sz="quarter" idx="12"/>
          </p:nvPr>
        </p:nvSpPr>
        <p:spPr>
          <a:xfrm>
            <a:off x="1365403" y="4496829"/>
            <a:ext cx="3141663" cy="319179"/>
          </a:xfrm>
        </p:spPr>
        <p:txBody>
          <a:bodyPr>
            <a:no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p:txBody>
      </p:sp>
      <p:sp>
        <p:nvSpPr>
          <p:cNvPr id="14" name="テキスト プレースホルダー 18"/>
          <p:cNvSpPr>
            <a:spLocks noGrp="1"/>
          </p:cNvSpPr>
          <p:nvPr>
            <p:ph type="body" sz="quarter" idx="15"/>
          </p:nvPr>
        </p:nvSpPr>
        <p:spPr>
          <a:xfrm>
            <a:off x="1365403" y="4806110"/>
            <a:ext cx="3141663" cy="251740"/>
          </a:xfrm>
        </p:spPr>
        <p:txBody>
          <a:bodyPr>
            <a:no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p:txBody>
      </p:sp>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2021/11/29</a:t>
            </a:fld>
            <a:endParaRPr lang="ja-JP" altLang="en-US" dirty="0"/>
          </a:p>
        </p:txBody>
      </p:sp>
      <p:sp>
        <p:nvSpPr>
          <p:cNvPr id="13" name="スライド番号プレースホルダー 3"/>
          <p:cNvSpPr>
            <a:spLocks noGrp="1"/>
          </p:cNvSpPr>
          <p:nvPr>
            <p:ph type="sldNum" sz="quarter" idx="17"/>
          </p:nvPr>
        </p:nvSpPr>
        <p:spPr>
          <a:xfrm>
            <a:off x="-309563"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pic>
        <p:nvPicPr>
          <p:cNvPr id="15"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61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C5AC848D-5AEE-4EC6-9DBD-6CB0F99036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114" y="5954832"/>
            <a:ext cx="2446170" cy="803036"/>
          </a:xfrm>
          <a:prstGeom prst="rect">
            <a:avLst/>
          </a:prstGeom>
        </p:spPr>
      </p:pic>
    </p:spTree>
    <p:extLst>
      <p:ext uri="{BB962C8B-B14F-4D97-AF65-F5344CB8AC3E}">
        <p14:creationId xmlns:p14="http://schemas.microsoft.com/office/powerpoint/2010/main" val="1493576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6" name="直線コネクタ 5"/>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7" name="正方形/長方形 6"/>
          <p:cNvSpPr/>
          <p:nvPr userDrawn="1"/>
        </p:nvSpPr>
        <p:spPr>
          <a:xfrm>
            <a:off x="-9332" y="1"/>
            <a:ext cx="9915331" cy="971550"/>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8" eaLnBrk="1" fontAlgn="auto" hangingPunct="1">
              <a:spcBef>
                <a:spcPts val="0"/>
              </a:spcBef>
              <a:spcAft>
                <a:spcPts val="0"/>
              </a:spcAft>
              <a:defRPr/>
            </a:pPr>
            <a:r>
              <a:rPr lang="ja-JP" altLang="en-US" dirty="0">
                <a:solidFill>
                  <a:schemeClr val="bg1"/>
                </a:solidFill>
              </a:rPr>
              <a:t>　　</a:t>
            </a:r>
          </a:p>
        </p:txBody>
      </p:sp>
      <p:sp>
        <p:nvSpPr>
          <p:cNvPr id="3" name="コンテンツ プレースホルダー 2"/>
          <p:cNvSpPr>
            <a:spLocks noGrp="1"/>
          </p:cNvSpPr>
          <p:nvPr>
            <p:ph idx="1"/>
          </p:nvPr>
        </p:nvSpPr>
        <p:spPr/>
        <p:txBody>
          <a:bodyPr/>
          <a:lstStyle>
            <a:lvl1pPr marL="0" marR="0" indent="0" algn="l" defTabSz="478908" rtl="0" eaLnBrk="1" fontAlgn="auto" latinLnBrk="0" hangingPunct="1">
              <a:lnSpc>
                <a:spcPct val="100000"/>
              </a:lnSpc>
              <a:spcBef>
                <a:spcPct val="20000"/>
              </a:spcBef>
              <a:spcAft>
                <a:spcPts val="0"/>
              </a:spcAft>
              <a:buClrTx/>
              <a:buSzTx/>
              <a:buFont typeface="Arial"/>
              <a:buNone/>
              <a:tabLst/>
              <a:defRPr sz="2000"/>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sz="2000"/>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sz="1800"/>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sz="1600"/>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 name="タイトル 3"/>
          <p:cNvSpPr>
            <a:spLocks noGrp="1"/>
          </p:cNvSpPr>
          <p:nvPr>
            <p:ph type="title"/>
          </p:nvPr>
        </p:nvSpPr>
        <p:spPr/>
        <p:txBody>
          <a:bodyPr/>
          <a:lstStyle>
            <a:lvl1pPr>
              <a:defRPr>
                <a:solidFill>
                  <a:schemeClr val="bg1"/>
                </a:solidFill>
              </a:defRPr>
            </a:lvl1pPr>
          </a:lstStyle>
          <a:p>
            <a:r>
              <a:rPr lang="ja-JP" altLang="en-US" dirty="0"/>
              <a:t>マスター タイトルの書式設定</a:t>
            </a:r>
          </a:p>
        </p:txBody>
      </p: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2021/11/29</a:t>
            </a:fld>
            <a:endParaRPr lang="ja-JP" altLang="en-US" dirty="0"/>
          </a:p>
        </p:txBody>
      </p:sp>
      <p:sp>
        <p:nvSpPr>
          <p:cNvPr id="9" name="スライド番号プレースホルダー 11"/>
          <p:cNvSpPr>
            <a:spLocks noGrp="1"/>
          </p:cNvSpPr>
          <p:nvPr>
            <p:ph type="sldNum" sz="quarter" idx="11"/>
          </p:nvPr>
        </p:nvSpPr>
        <p:spPr>
          <a:xfrm>
            <a:off x="224701" y="6427788"/>
            <a:ext cx="363128" cy="360362"/>
          </a:xfrm>
        </p:spPr>
        <p:txBody>
          <a:bodyPr/>
          <a:lstStyle>
            <a:lvl1pPr>
              <a:defRPr sz="1200"/>
            </a:lvl1pPr>
          </a:lstStyle>
          <a:p>
            <a:pPr>
              <a:defRPr/>
            </a:pPr>
            <a:fld id="{E272C5AB-C05E-492A-A3C4-3B48F3F2192C}" type="slidenum">
              <a:rPr lang="ja-JP" altLang="en-US" smtClean="0"/>
              <a:pPr>
                <a:defRPr/>
              </a:pPr>
              <a:t>‹#›</a:t>
            </a:fld>
            <a:endParaRPr lang="en-US" altLang="ja-JP" dirty="0"/>
          </a:p>
        </p:txBody>
      </p:sp>
      <p:pic>
        <p:nvPicPr>
          <p:cNvPr id="2053" name="Picture 5" descr="\\NAS01m\user$\R176070\デスクトップ\bnr_w23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1"/>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4F5018C7-FDB6-4011-BEAF-CF4580A107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163" y="6424397"/>
            <a:ext cx="1377352" cy="452161"/>
          </a:xfrm>
          <a:prstGeom prst="rect">
            <a:avLst/>
          </a:prstGeom>
        </p:spPr>
      </p:pic>
    </p:spTree>
    <p:extLst>
      <p:ext uri="{BB962C8B-B14F-4D97-AF65-F5344CB8AC3E}">
        <p14:creationId xmlns:p14="http://schemas.microsoft.com/office/powerpoint/2010/main" val="394549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9" name="タイトル 1"/>
          <p:cNvSpPr txBox="1">
            <a:spLocks/>
          </p:cNvSpPr>
          <p:nvPr userDrawn="1"/>
        </p:nvSpPr>
        <p:spPr bwMode="auto">
          <a:xfrm>
            <a:off x="974725" y="2638664"/>
            <a:ext cx="8920838" cy="70256"/>
          </a:xfrm>
          <a:prstGeom prst="rect">
            <a:avLst/>
          </a:prstGeom>
          <a:gradFill flip="none" rotWithShape="1">
            <a:gsLst>
              <a:gs pos="0">
                <a:srgbClr val="C11920"/>
              </a:gs>
              <a:gs pos="69000">
                <a:srgbClr val="C11920"/>
              </a:gs>
              <a:gs pos="100000">
                <a:srgbClr val="C11920">
                  <a:tint val="23500"/>
                  <a:satMod val="160000"/>
                </a:srgbClr>
              </a:gs>
            </a:gsLst>
            <a:lin ang="0" scaled="1"/>
            <a:tileRect/>
          </a:gradFill>
          <a:ln>
            <a:noFill/>
          </a:ln>
        </p:spPr>
        <p:txBody>
          <a:bodyPr vert="horz" wrap="square" lIns="0" tIns="0" rIns="0" bIns="56564" numCol="1" anchor="t" anchorCtr="0" compatLnSpc="1">
            <a:prstTxWarp prst="textNoShape">
              <a:avLst/>
            </a:prstTxWarp>
            <a:normAutofit fontScale="25000" lnSpcReduction="20000"/>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sp>
        <p:nvSpPr>
          <p:cNvPr id="2" name="タイトル 1"/>
          <p:cNvSpPr>
            <a:spLocks noGrp="1"/>
          </p:cNvSpPr>
          <p:nvPr>
            <p:ph type="title"/>
          </p:nvPr>
        </p:nvSpPr>
        <p:spPr>
          <a:xfrm>
            <a:off x="974725" y="1220102"/>
            <a:ext cx="8142288" cy="1362075"/>
          </a:xfrm>
        </p:spPr>
        <p:txBody>
          <a:bodyPr anchor="b">
            <a:normAutofit/>
          </a:bodyPr>
          <a:lstStyle>
            <a:lvl1pPr algn="l">
              <a:lnSpc>
                <a:spcPct val="130000"/>
              </a:lnSpc>
              <a:defRPr sz="3200"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2021/11/29</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14" name="タイトル 1"/>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3074"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98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B30BB3B6-DC91-4577-B34E-EA1A0F418D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81" y="5780315"/>
            <a:ext cx="3070023" cy="1007836"/>
          </a:xfrm>
          <a:prstGeom prst="rect">
            <a:avLst/>
          </a:prstGeom>
        </p:spPr>
      </p:pic>
    </p:spTree>
    <p:extLst>
      <p:ext uri="{BB962C8B-B14F-4D97-AF65-F5344CB8AC3E}">
        <p14:creationId xmlns:p14="http://schemas.microsoft.com/office/powerpoint/2010/main" val="252544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2021/11/29</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0" y="3356627"/>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10"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2C1457A0-69DF-44C4-9BB8-23A20A6B05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582" y="6030687"/>
            <a:ext cx="2307351" cy="757464"/>
          </a:xfrm>
          <a:prstGeom prst="rect">
            <a:avLst/>
          </a:prstGeom>
        </p:spPr>
      </p:pic>
    </p:spTree>
    <p:extLst>
      <p:ext uri="{BB962C8B-B14F-4D97-AF65-F5344CB8AC3E}">
        <p14:creationId xmlns:p14="http://schemas.microsoft.com/office/powerpoint/2010/main" val="17046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7345" y="3042463"/>
            <a:ext cx="8915400" cy="6477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2021/11/29</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sp>
        <p:nvSpPr>
          <p:cNvPr id="5" name="タイトル 1"/>
          <p:cNvSpPr txBox="1">
            <a:spLocks/>
          </p:cNvSpPr>
          <p:nvPr userDrawn="1"/>
        </p:nvSpPr>
        <p:spPr bwMode="auto">
          <a:xfrm>
            <a:off x="0" y="268527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8"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userDrawn="1"/>
        </p:nvSpPr>
        <p:spPr bwMode="auto">
          <a:xfrm>
            <a:off x="1328695" y="3054038"/>
            <a:ext cx="85773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400" dirty="0">
              <a:solidFill>
                <a:schemeClr val="bg1"/>
              </a:solidFill>
            </a:endParaRPr>
          </a:p>
        </p:txBody>
      </p:sp>
      <p:pic>
        <p:nvPicPr>
          <p:cNvPr id="10" name="図 9">
            <a:extLst>
              <a:ext uri="{FF2B5EF4-FFF2-40B4-BE49-F238E27FC236}">
                <a16:creationId xmlns:a16="http://schemas.microsoft.com/office/drawing/2014/main" id="{BEFC2EE6-B31D-4BD0-9F68-564B463B62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345" y="6030687"/>
            <a:ext cx="2307351" cy="757464"/>
          </a:xfrm>
          <a:prstGeom prst="rect">
            <a:avLst/>
          </a:prstGeom>
        </p:spPr>
      </p:pic>
    </p:spTree>
    <p:extLst>
      <p:ext uri="{BB962C8B-B14F-4D97-AF65-F5344CB8AC3E}">
        <p14:creationId xmlns:p14="http://schemas.microsoft.com/office/powerpoint/2010/main" val="3144264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260475"/>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0"/>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300">
                <a:solidFill>
                  <a:srgbClr val="A0A0A0"/>
                </a:solidFill>
                <a:latin typeface="+mn-lt"/>
                <a:ea typeface="ＭＳ Ｐゴシック" pitchFamily="50" charset="-128"/>
              </a:defRPr>
            </a:lvl1pPr>
          </a:lstStyle>
          <a:p>
            <a:pPr>
              <a:defRPr/>
            </a:pPr>
            <a:fld id="{3A22C025-032F-4FC0-A21A-CAAFE6A768AC}" type="datetime1">
              <a:rPr lang="ja-JP" altLang="en-US"/>
              <a:pPr>
                <a:defRPr/>
              </a:pPr>
              <a:t>2021/11/29</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900">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ftr="0" dt="0"/>
  <p:txStyles>
    <p:title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p:titleStyle>
    <p:bodyStyle>
      <a:lvl1pPr marL="342900" indent="-342900" algn="l" defTabSz="477838" rtl="0" eaLnBrk="0" fontAlgn="base" hangingPunct="0">
        <a:spcBef>
          <a:spcPct val="20000"/>
        </a:spcBef>
        <a:spcAft>
          <a:spcPct val="0"/>
        </a:spcAft>
        <a:buFont typeface="Arial" charset="0"/>
        <a:defRPr kumimoji="1" sz="2000" kern="1200">
          <a:solidFill>
            <a:srgbClr val="000000"/>
          </a:solidFill>
          <a:latin typeface="+mn-lt"/>
          <a:ea typeface="ＭＳ Ｐゴシック" charset="-128"/>
          <a:cs typeface="+mn-cs"/>
        </a:defRPr>
      </a:lvl1pPr>
      <a:lvl2pPr marL="935038" indent="-457200" algn="l" defTabSz="477838"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96975" indent="-238125" algn="l" defTabSz="477838" rtl="0" eaLnBrk="0" fontAlgn="base" hangingPunct="0">
        <a:spcBef>
          <a:spcPct val="20000"/>
        </a:spcBef>
        <a:spcAft>
          <a:spcPct val="0"/>
        </a:spcAft>
        <a:buFont typeface="Arial" charset="0"/>
        <a:buChar char="•"/>
        <a:defRPr kumimoji="1" sz="1600" kern="1200">
          <a:solidFill>
            <a:srgbClr val="000000"/>
          </a:solidFill>
          <a:latin typeface="+mn-lt"/>
          <a:ea typeface="ＭＳ Ｐゴシック" charset="-128"/>
          <a:cs typeface="+mn-cs"/>
        </a:defRPr>
      </a:lvl3pPr>
      <a:lvl4pPr marL="1674813" indent="-238125" algn="l" defTabSz="477838" rtl="0" eaLnBrk="0" fontAlgn="base" hangingPunct="0">
        <a:spcBef>
          <a:spcPct val="20000"/>
        </a:spcBef>
        <a:spcAft>
          <a:spcPct val="0"/>
        </a:spcAft>
        <a:buFont typeface="Arial" charset="0"/>
        <a:buChar char="–"/>
        <a:defRPr kumimoji="1" sz="1400" kern="1200">
          <a:solidFill>
            <a:srgbClr val="000000"/>
          </a:solidFill>
          <a:latin typeface="+mn-lt"/>
          <a:ea typeface="ＭＳ Ｐゴシック" charset="-128"/>
          <a:cs typeface="+mn-cs"/>
        </a:defRPr>
      </a:lvl4pPr>
      <a:lvl5pPr marL="2154238" indent="-238125" algn="l" defTabSz="477838" rtl="0" eaLnBrk="0" fontAlgn="base" hangingPunct="0">
        <a:spcBef>
          <a:spcPct val="20000"/>
        </a:spcBef>
        <a:spcAft>
          <a:spcPct val="0"/>
        </a:spcAft>
        <a:buFont typeface="Arial" charset="0"/>
        <a:buChar char="»"/>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publicdomainq.net/business-persons-meeting-0003881/" TargetMode="External"/><Relationship Id="rId5" Type="http://schemas.openxmlformats.org/officeDocument/2006/relationships/image" Target="../media/image11.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0.jpg"/><Relationship Id="rId5" Type="http://schemas.microsoft.com/office/2007/relationships/hdphoto" Target="../media/hdphoto1.wdp"/><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publicdomainq.net/father-son-0000665/" TargetMode="External"/><Relationship Id="rId5" Type="http://schemas.openxmlformats.org/officeDocument/2006/relationships/image" Target="../media/image21.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chart" Target="../charts/chart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mhlw.go.jp/chosakuken/" TargetMode="External"/><Relationship Id="rId7" Type="http://schemas.openxmlformats.org/officeDocument/2006/relationships/image" Target="../media/image13.gi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hyperlink" Target="https://www.mhlw.go.jp/stf/seisakunitsuite/bunya/0000130583.html" TargetMode="External"/><Relationship Id="rId4" Type="http://schemas.openxmlformats.org/officeDocument/2006/relationships/hyperlink" Target="https://ikumen-project.mhlw.go.jp/"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63309" y="1384245"/>
            <a:ext cx="7263527" cy="1200329"/>
          </a:xfrm>
          <a:prstGeom prst="rect">
            <a:avLst/>
          </a:prstGeom>
          <a:noFill/>
        </p:spPr>
        <p:txBody>
          <a:bodyPr wrap="none" rtlCol="0" anchor="b">
            <a:spAutoFit/>
          </a:bodyPr>
          <a:lstStyle/>
          <a:p>
            <a:r>
              <a:rPr kumimoji="1" lang="ja-JP" altLang="en-US" sz="3600" dirty="0">
                <a:solidFill>
                  <a:srgbClr val="000000"/>
                </a:solidFill>
                <a:latin typeface="HGS創英角ｺﾞｼｯｸUB" panose="020B0900000000000000" pitchFamily="50" charset="-128"/>
                <a:ea typeface="HGS創英角ｺﾞｼｯｸUB" panose="020B0900000000000000" pitchFamily="50" charset="-128"/>
              </a:rPr>
              <a:t>男性の育児休業取得促進 研修資料</a:t>
            </a:r>
            <a:endParaRPr kumimoji="1" lang="en-US" altLang="ja-JP" sz="3600" dirty="0">
              <a:solidFill>
                <a:srgbClr val="000000"/>
              </a:solidFill>
              <a:latin typeface="HGS創英角ｺﾞｼｯｸUB" panose="020B0900000000000000" pitchFamily="50" charset="-128"/>
              <a:ea typeface="HGS創英角ｺﾞｼｯｸUB" panose="020B0900000000000000" pitchFamily="50" charset="-128"/>
            </a:endParaRPr>
          </a:p>
          <a:p>
            <a:r>
              <a:rPr lang="en-US" altLang="ja-JP" sz="3600" dirty="0">
                <a:solidFill>
                  <a:srgbClr val="000000"/>
                </a:solidFill>
                <a:latin typeface="HGS創英角ｺﾞｼｯｸUB" panose="020B0900000000000000" pitchFamily="50" charset="-128"/>
                <a:ea typeface="HGS創英角ｺﾞｼｯｸUB" panose="020B0900000000000000" pitchFamily="50" charset="-128"/>
              </a:rPr>
              <a:t>【</a:t>
            </a:r>
            <a:r>
              <a:rPr lang="ja-JP" altLang="en-US" sz="3600" dirty="0">
                <a:solidFill>
                  <a:srgbClr val="000000"/>
                </a:solidFill>
                <a:latin typeface="HGS創英角ｺﾞｼｯｸUB" panose="020B0900000000000000" pitchFamily="50" charset="-128"/>
                <a:ea typeface="HGS創英角ｺﾞｼｯｸUB" panose="020B0900000000000000" pitchFamily="50" charset="-128"/>
              </a:rPr>
              <a:t>若手社員・大学生向け</a:t>
            </a:r>
            <a:r>
              <a:rPr lang="en-US" altLang="ja-JP" sz="3600" dirty="0">
                <a:solidFill>
                  <a:srgbClr val="000000"/>
                </a:solidFill>
                <a:latin typeface="HGS創英角ｺﾞｼｯｸUB" panose="020B0900000000000000" pitchFamily="50" charset="-128"/>
                <a:ea typeface="HGS創英角ｺﾞｼｯｸUB" panose="020B0900000000000000" pitchFamily="50" charset="-128"/>
              </a:rPr>
              <a:t>】</a:t>
            </a:r>
            <a:endParaRPr kumimoji="1" lang="en-US" altLang="ja-JP" sz="3600" dirty="0">
              <a:solidFill>
                <a:srgbClr val="000000"/>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2047397" y="2801732"/>
            <a:ext cx="5811206" cy="523220"/>
          </a:xfrm>
          <a:prstGeom prst="rect">
            <a:avLst/>
          </a:prstGeom>
          <a:noFill/>
        </p:spPr>
        <p:txBody>
          <a:bodyPr wrap="none" rtlCol="0">
            <a:spAutoFit/>
          </a:bodyPr>
          <a:lstStyle/>
          <a:p>
            <a:r>
              <a:rPr lang="ja-JP" altLang="en-US" sz="2800" dirty="0">
                <a:latin typeface="Arial"/>
              </a:rPr>
              <a:t>－ 育児休業について考えてみよう －</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028" y="3036195"/>
            <a:ext cx="3886200" cy="3886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495299" y="274638"/>
            <a:ext cx="9387609" cy="647700"/>
          </a:xfrm>
        </p:spPr>
        <p:txBody>
          <a:bodyPr/>
          <a:lstStyle/>
          <a:p>
            <a:r>
              <a:rPr kumimoji="1" lang="ja-JP" altLang="en-US" dirty="0"/>
              <a:t>１－６．</a:t>
            </a:r>
            <a:r>
              <a:rPr lang="ja-JP" altLang="en-US" spc="-100" dirty="0"/>
              <a:t>男性の育児休業取得における課題</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9</a:t>
            </a:fld>
            <a:endParaRPr lang="en-US" altLang="ja-JP" sz="1600" dirty="0"/>
          </a:p>
        </p:txBody>
      </p:sp>
      <p:sp>
        <p:nvSpPr>
          <p:cNvPr id="8" name="正方形/長方形 7"/>
          <p:cNvSpPr/>
          <p:nvPr/>
        </p:nvSpPr>
        <p:spPr>
          <a:xfrm>
            <a:off x="4433333" y="5995802"/>
            <a:ext cx="534204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出典：東京都産業労働局「令和元年度東京都男女雇用平等参画状況調査結果報告書」（</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月）を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もとに東京海上ディーアール</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16" name="テキスト ボックス 15"/>
          <p:cNvSpPr txBox="1"/>
          <p:nvPr/>
        </p:nvSpPr>
        <p:spPr>
          <a:xfrm>
            <a:off x="3151613" y="1120282"/>
            <a:ext cx="3314335"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男性の育児休業取得にあたっての課題</a:t>
            </a:r>
          </a:p>
        </p:txBody>
      </p:sp>
      <p:sp>
        <p:nvSpPr>
          <p:cNvPr id="17" name="角丸四角形 16"/>
          <p:cNvSpPr/>
          <p:nvPr/>
        </p:nvSpPr>
        <p:spPr>
          <a:xfrm>
            <a:off x="1992429" y="3647768"/>
            <a:ext cx="2233332" cy="1455785"/>
          </a:xfrm>
          <a:prstGeom prst="roundRect">
            <a:avLst>
              <a:gd name="adj" fmla="val 12088"/>
            </a:avLst>
          </a:prstGeom>
          <a:noFill/>
          <a:ln w="19050">
            <a:solidFill>
              <a:srgbClr val="FE9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角丸四角形 18"/>
          <p:cNvSpPr/>
          <p:nvPr/>
        </p:nvSpPr>
        <p:spPr>
          <a:xfrm>
            <a:off x="2802194" y="2075740"/>
            <a:ext cx="1413942" cy="3302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角丸四角形 20"/>
          <p:cNvSpPr/>
          <p:nvPr/>
        </p:nvSpPr>
        <p:spPr>
          <a:xfrm>
            <a:off x="1897627" y="2471972"/>
            <a:ext cx="2328134" cy="3302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10" name="グラフ 9">
            <a:extLst>
              <a:ext uri="{FF2B5EF4-FFF2-40B4-BE49-F238E27FC236}">
                <a16:creationId xmlns:a16="http://schemas.microsoft.com/office/drawing/2014/main" id="{E92682E2-B46D-4EC2-BB0D-44EB34463C29}"/>
              </a:ext>
            </a:extLst>
          </p:cNvPr>
          <p:cNvGraphicFramePr>
            <a:graphicFrameLocks/>
          </p:cNvGraphicFramePr>
          <p:nvPr>
            <p:extLst>
              <p:ext uri="{D42A27DB-BD31-4B8C-83A1-F6EECF244321}">
                <p14:modId xmlns:p14="http://schemas.microsoft.com/office/powerpoint/2010/main" val="45112720"/>
              </p:ext>
            </p:extLst>
          </p:nvPr>
        </p:nvGraphicFramePr>
        <p:xfrm>
          <a:off x="1136583" y="1498926"/>
          <a:ext cx="7959291" cy="4680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4823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bwMode="white">
          <a:xfrm>
            <a:off x="0" y="3105150"/>
            <a:ext cx="8915400" cy="647700"/>
          </a:xfrm>
        </p:spPr>
        <p:txBody>
          <a:bodyPr>
            <a:noAutofit/>
          </a:bodyPr>
          <a:lstStyle/>
          <a:p>
            <a:r>
              <a:rPr lang="ja-JP" altLang="en-US" sz="3200" dirty="0">
                <a:solidFill>
                  <a:schemeClr val="bg1"/>
                </a:solidFill>
              </a:rPr>
              <a:t>　　第二章　　育児休業制度の概要</a:t>
            </a:r>
            <a:endParaRPr kumimoji="1" lang="ja-JP" altLang="en-US" sz="3200" dirty="0">
              <a:solidFill>
                <a:schemeClr val="bg1"/>
              </a:solidFill>
            </a:endParaRPr>
          </a:p>
        </p:txBody>
      </p:sp>
      <p:sp>
        <p:nvSpPr>
          <p:cNvPr id="3" name="スライド番号プレースホルダー 2"/>
          <p:cNvSpPr>
            <a:spLocks noGrp="1"/>
          </p:cNvSpPr>
          <p:nvPr>
            <p:ph type="sldNum" sz="quarter" idx="11"/>
          </p:nvPr>
        </p:nvSpPr>
        <p:spPr>
          <a:xfrm>
            <a:off x="218168" y="6427788"/>
            <a:ext cx="434975" cy="360362"/>
          </a:xfrm>
        </p:spPr>
        <p:txBody>
          <a:bodyPr/>
          <a:lstStyle/>
          <a:p>
            <a:pPr>
              <a:defRPr/>
            </a:pPr>
            <a:fld id="{E998A1A3-FEA1-4990-8247-73F0C5D4C06C}" type="slidenum">
              <a:rPr lang="ja-JP" altLang="en-US" sz="1600" smtClean="0"/>
              <a:pPr>
                <a:defRPr/>
              </a:pPr>
              <a:t>10</a:t>
            </a:fld>
            <a:endParaRPr lang="en-US" altLang="ja-JP" sz="1600" dirty="0"/>
          </a:p>
        </p:txBody>
      </p:sp>
    </p:spTree>
    <p:extLst>
      <p:ext uri="{BB962C8B-B14F-4D97-AF65-F5344CB8AC3E}">
        <p14:creationId xmlns:p14="http://schemas.microsoft.com/office/powerpoint/2010/main" val="1328852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565603" y="4425623"/>
            <a:ext cx="9097034" cy="1848727"/>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p:txBody>
          <a:bodyPr/>
          <a:lstStyle/>
          <a:p>
            <a:r>
              <a:rPr lang="ja-JP" altLang="en-US" dirty="0"/>
              <a:t>２－１．現行</a:t>
            </a:r>
            <a:r>
              <a:rPr kumimoji="1" lang="ja-JP" altLang="en-US" dirty="0"/>
              <a:t>育児休業制度の概要①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11</a:t>
            </a:fld>
            <a:endParaRPr lang="en-US" altLang="ja-JP" sz="1600" dirty="0"/>
          </a:p>
        </p:txBody>
      </p:sp>
      <p:sp>
        <p:nvSpPr>
          <p:cNvPr id="18" name="正方形/長方形 17"/>
          <p:cNvSpPr/>
          <p:nvPr/>
        </p:nvSpPr>
        <p:spPr>
          <a:xfrm>
            <a:off x="587829" y="2102708"/>
            <a:ext cx="8988876" cy="48439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3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原則、子どもが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歳になるまで、子ども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人につき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回。ただし、次のような場合は、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歳を超えて育児休業を取得可能。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50312" y="1643497"/>
            <a:ext cx="8762151"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160"/>
              </a:lnSpc>
              <a:spcBef>
                <a:spcPts val="300"/>
              </a:spcBef>
              <a:spcAft>
                <a:spcPts val="300"/>
              </a:spcAft>
            </a:pPr>
            <a:r>
              <a:rPr lang="ja-JP" altLang="en-US" sz="2400"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原則、</a:t>
            </a:r>
            <a:r>
              <a:rPr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歳になるまでの子ども</a:t>
            </a:r>
            <a:r>
              <a:rPr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を育てる</a:t>
            </a:r>
            <a:r>
              <a:rPr lang="ja-JP" altLang="en-US" sz="2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男女</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労働者が取得できる</a:t>
            </a:r>
            <a:endParaRPr kumimoji="1"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859483" y="3610222"/>
            <a:ext cx="1250502" cy="605480"/>
            <a:chOff x="971829" y="1493659"/>
            <a:chExt cx="1401988" cy="678828"/>
          </a:xfrm>
        </p:grpSpPr>
        <p:cxnSp>
          <p:nvCxnSpPr>
            <p:cNvPr id="57" name="直線コネクタ 56"/>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44" name="グループ化 43"/>
            <p:cNvGrpSpPr/>
            <p:nvPr/>
          </p:nvGrpSpPr>
          <p:grpSpPr>
            <a:xfrm>
              <a:off x="971829" y="1493659"/>
              <a:ext cx="401469" cy="678828"/>
              <a:chOff x="892445" y="2378728"/>
              <a:chExt cx="792162" cy="1286531"/>
            </a:xfrm>
          </p:grpSpPr>
          <p:pic>
            <p:nvPicPr>
              <p:cNvPr id="1027"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グループ化 42"/>
              <p:cNvGrpSpPr/>
              <p:nvPr/>
            </p:nvGrpSpPr>
            <p:grpSpPr>
              <a:xfrm rot="865085">
                <a:off x="1241880" y="2378728"/>
                <a:ext cx="312183" cy="563748"/>
                <a:chOff x="2790652" y="3004952"/>
                <a:chExt cx="312183" cy="563748"/>
              </a:xfrm>
            </p:grpSpPr>
            <p:sp>
              <p:nvSpPr>
                <p:cNvPr id="42" name="二等辺三角形 4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二等辺三角形 4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9" name="角丸四角形 18"/>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正方形/長方形 5">
            <a:extLst>
              <a:ext uri="{FF2B5EF4-FFF2-40B4-BE49-F238E27FC236}">
                <a16:creationId xmlns:a16="http://schemas.microsoft.com/office/drawing/2014/main" id="{D3EE1241-5BE5-42AC-A11A-D4FD78323CEA}"/>
              </a:ext>
            </a:extLst>
          </p:cNvPr>
          <p:cNvSpPr/>
          <p:nvPr/>
        </p:nvSpPr>
        <p:spPr>
          <a:xfrm>
            <a:off x="2114284" y="3719733"/>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妻が専業主婦や育休中でも、夫は育児休業を取得可能</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53">
            <a:extLst>
              <a:ext uri="{FF2B5EF4-FFF2-40B4-BE49-F238E27FC236}">
                <a16:creationId xmlns:a16="http://schemas.microsoft.com/office/drawing/2014/main" id="{0F116A3A-2B31-4A11-B954-0E544A124495}"/>
              </a:ext>
            </a:extLst>
          </p:cNvPr>
          <p:cNvSpPr/>
          <p:nvPr/>
        </p:nvSpPr>
        <p:spPr>
          <a:xfrm>
            <a:off x="565603" y="3573000"/>
            <a:ext cx="9119260" cy="752558"/>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86" name="グループ化 85">
            <a:extLst>
              <a:ext uri="{FF2B5EF4-FFF2-40B4-BE49-F238E27FC236}">
                <a16:creationId xmlns:a16="http://schemas.microsoft.com/office/drawing/2014/main" id="{0886B569-847C-4919-80AB-8A28F43C0116}"/>
              </a:ext>
            </a:extLst>
          </p:cNvPr>
          <p:cNvGrpSpPr/>
          <p:nvPr/>
        </p:nvGrpSpPr>
        <p:grpSpPr>
          <a:xfrm>
            <a:off x="927359" y="4504115"/>
            <a:ext cx="1250502" cy="605480"/>
            <a:chOff x="971829" y="1493659"/>
            <a:chExt cx="1401988" cy="678828"/>
          </a:xfrm>
        </p:grpSpPr>
        <p:cxnSp>
          <p:nvCxnSpPr>
            <p:cNvPr id="87" name="直線コネクタ 86">
              <a:extLst>
                <a:ext uri="{FF2B5EF4-FFF2-40B4-BE49-F238E27FC236}">
                  <a16:creationId xmlns:a16="http://schemas.microsoft.com/office/drawing/2014/main" id="{5D1B6E36-B62A-4B1F-B100-B10D5DBAEE24}"/>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88" name="グループ化 87">
              <a:extLst>
                <a:ext uri="{FF2B5EF4-FFF2-40B4-BE49-F238E27FC236}">
                  <a16:creationId xmlns:a16="http://schemas.microsoft.com/office/drawing/2014/main" id="{E5F33227-FE71-4C00-BCB2-64DA7C97D7C6}"/>
                </a:ext>
              </a:extLst>
            </p:cNvPr>
            <p:cNvGrpSpPr/>
            <p:nvPr/>
          </p:nvGrpSpPr>
          <p:grpSpPr>
            <a:xfrm>
              <a:off x="971829" y="1493659"/>
              <a:ext cx="401469" cy="678828"/>
              <a:chOff x="892445" y="2378728"/>
              <a:chExt cx="792162" cy="1286531"/>
            </a:xfrm>
          </p:grpSpPr>
          <p:pic>
            <p:nvPicPr>
              <p:cNvPr id="90" name="Picture 3" descr="C:\Users\R176070\AppData\Local\Microsoft\Windows\Temporary Internet Files\Content.IE5\340NT5HK\Finger-pointing-icon[1].png">
                <a:extLst>
                  <a:ext uri="{FF2B5EF4-FFF2-40B4-BE49-F238E27FC236}">
                    <a16:creationId xmlns:a16="http://schemas.microsoft.com/office/drawing/2014/main" id="{9E97EDCF-D227-4DB0-A89E-FB7C3448FC1E}"/>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グループ化 90">
                <a:extLst>
                  <a:ext uri="{FF2B5EF4-FFF2-40B4-BE49-F238E27FC236}">
                    <a16:creationId xmlns:a16="http://schemas.microsoft.com/office/drawing/2014/main" id="{B6E4FD13-1E26-420B-B136-8BD917CA04F6}"/>
                  </a:ext>
                </a:extLst>
              </p:cNvPr>
              <p:cNvGrpSpPr/>
              <p:nvPr/>
            </p:nvGrpSpPr>
            <p:grpSpPr>
              <a:xfrm rot="865085">
                <a:off x="1241880" y="2378728"/>
                <a:ext cx="312183" cy="563748"/>
                <a:chOff x="2790652" y="3004952"/>
                <a:chExt cx="312183" cy="563748"/>
              </a:xfrm>
            </p:grpSpPr>
            <p:sp>
              <p:nvSpPr>
                <p:cNvPr id="92" name="二等辺三角形 91">
                  <a:extLst>
                    <a:ext uri="{FF2B5EF4-FFF2-40B4-BE49-F238E27FC236}">
                      <a16:creationId xmlns:a16="http://schemas.microsoft.com/office/drawing/2014/main" id="{7BCE1C55-EDFB-44E3-9A0A-F47168DB0161}"/>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3" name="二等辺三角形 92">
                  <a:extLst>
                    <a:ext uri="{FF2B5EF4-FFF2-40B4-BE49-F238E27FC236}">
                      <a16:creationId xmlns:a16="http://schemas.microsoft.com/office/drawing/2014/main" id="{92EA32A7-11AA-4070-8426-9CCB42BA0A32}"/>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89" name="角丸四角形 18">
              <a:extLst>
                <a:ext uri="{FF2B5EF4-FFF2-40B4-BE49-F238E27FC236}">
                  <a16:creationId xmlns:a16="http://schemas.microsoft.com/office/drawing/2014/main" id="{489903E9-F991-4CF4-A236-8FED1EAAFD64}"/>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a:extLst>
              <a:ext uri="{FF2B5EF4-FFF2-40B4-BE49-F238E27FC236}">
                <a16:creationId xmlns:a16="http://schemas.microsoft.com/office/drawing/2014/main" id="{9B81C0BC-E68E-493F-9253-83D031244B49}"/>
              </a:ext>
            </a:extLst>
          </p:cNvPr>
          <p:cNvSpPr/>
          <p:nvPr/>
        </p:nvSpPr>
        <p:spPr>
          <a:xfrm>
            <a:off x="2159934" y="4504115"/>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派遣社員や契約社員などの有期契約労働者も取得可能</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a:extLst>
              <a:ext uri="{FF2B5EF4-FFF2-40B4-BE49-F238E27FC236}">
                <a16:creationId xmlns:a16="http://schemas.microsoft.com/office/drawing/2014/main" id="{45EB62A8-33DA-4659-8468-50AD996444FE}"/>
              </a:ext>
            </a:extLst>
          </p:cNvPr>
          <p:cNvSpPr/>
          <p:nvPr/>
        </p:nvSpPr>
        <p:spPr>
          <a:xfrm>
            <a:off x="1219123" y="4992565"/>
            <a:ext cx="8349400" cy="125801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育児休業取得の申出の時点で次の①②を満たす労働者が取得可能</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①同一の事業主に引き続き</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年以上雇用されていること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②子が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か月に達する日までに、労働契約（更新される場合には、更新後の契約）の期間が</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満了することが明らかでないこと</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6">
            <a:extLst>
              <a:ext uri="{FF2B5EF4-FFF2-40B4-BE49-F238E27FC236}">
                <a16:creationId xmlns:a16="http://schemas.microsoft.com/office/drawing/2014/main" id="{3B2399A6-ECBC-4397-A5F2-013A4733450C}"/>
              </a:ext>
            </a:extLst>
          </p:cNvPr>
          <p:cNvGraphicFramePr>
            <a:graphicFrameLocks noGrp="1"/>
          </p:cNvGraphicFramePr>
          <p:nvPr/>
        </p:nvGraphicFramePr>
        <p:xfrm>
          <a:off x="800219" y="2583648"/>
          <a:ext cx="7862338" cy="653694"/>
        </p:xfrm>
        <a:graphic>
          <a:graphicData uri="http://schemas.openxmlformats.org/drawingml/2006/table">
            <a:tbl>
              <a:tblPr firstRow="1" bandRow="1">
                <a:tableStyleId>{16D9F66E-5EB9-4882-86FB-DCBF35E3C3E4}</a:tableStyleId>
              </a:tblPr>
              <a:tblGrid>
                <a:gridCol w="6023540">
                  <a:extLst>
                    <a:ext uri="{9D8B030D-6E8A-4147-A177-3AD203B41FA5}">
                      <a16:colId xmlns:a16="http://schemas.microsoft.com/office/drawing/2014/main" val="3107399596"/>
                    </a:ext>
                  </a:extLst>
                </a:gridCol>
                <a:gridCol w="1838798">
                  <a:extLst>
                    <a:ext uri="{9D8B030D-6E8A-4147-A177-3AD203B41FA5}">
                      <a16:colId xmlns:a16="http://schemas.microsoft.com/office/drawing/2014/main" val="2426791149"/>
                    </a:ext>
                  </a:extLst>
                </a:gridCol>
              </a:tblGrid>
              <a:tr h="326847">
                <a:tc>
                  <a:txBody>
                    <a:bodyPr/>
                    <a:lstStyle/>
                    <a:p>
                      <a:r>
                        <a:rPr kumimoji="1" lang="ja-JP" altLang="en-US" sz="1200" b="0" dirty="0"/>
                        <a:t>子どもが</a:t>
                      </a:r>
                      <a:r>
                        <a:rPr kumimoji="1" lang="en-US" altLang="ja-JP" sz="1200" b="0" dirty="0"/>
                        <a:t>1</a:t>
                      </a:r>
                      <a:r>
                        <a:rPr kumimoji="1" lang="ja-JP" altLang="en-US" sz="1200" b="0" dirty="0"/>
                        <a:t>歳以降、保育所等に入れないなど一定の要件を満たす場合</a:t>
                      </a:r>
                      <a:endParaRPr kumimoji="1" lang="ja-JP" altLang="en-US" sz="1200" b="0" dirty="0">
                        <a:solidFill>
                          <a:schemeClr val="tx1"/>
                        </a:solidFill>
                      </a:endParaRPr>
                    </a:p>
                  </a:txBody>
                  <a:tcPr anchor="ctr"/>
                </a:tc>
                <a:tc>
                  <a:txBody>
                    <a:bodyPr/>
                    <a:lstStyle/>
                    <a:p>
                      <a:r>
                        <a:rPr kumimoji="1" lang="en-US" altLang="ja-JP" sz="1200" b="0" dirty="0"/>
                        <a:t>1</a:t>
                      </a:r>
                      <a:r>
                        <a:rPr kumimoji="1" lang="ja-JP" altLang="en-US" sz="1200" b="0" dirty="0"/>
                        <a:t>歳</a:t>
                      </a:r>
                      <a:r>
                        <a:rPr kumimoji="1" lang="en-US" altLang="ja-JP" sz="1200" b="0" dirty="0"/>
                        <a:t>6</a:t>
                      </a:r>
                      <a:r>
                        <a:rPr kumimoji="1" lang="ja-JP" altLang="en-US" sz="1200" b="0" dirty="0"/>
                        <a:t>か月になるまで</a:t>
                      </a:r>
                      <a:endParaRPr kumimoji="1" lang="ja-JP" altLang="en-US" sz="1200" b="0" dirty="0">
                        <a:solidFill>
                          <a:schemeClr val="tx1"/>
                        </a:solidFill>
                      </a:endParaRPr>
                    </a:p>
                  </a:txBody>
                  <a:tcPr anchor="ctr"/>
                </a:tc>
                <a:extLst>
                  <a:ext uri="{0D108BD9-81ED-4DB2-BD59-A6C34878D82A}">
                    <a16:rowId xmlns:a16="http://schemas.microsoft.com/office/drawing/2014/main" val="2178096500"/>
                  </a:ext>
                </a:extLst>
              </a:tr>
              <a:tr h="326847">
                <a:tc>
                  <a:txBody>
                    <a:bodyPr/>
                    <a:lstStyle/>
                    <a:p>
                      <a:r>
                        <a:rPr kumimoji="1" lang="ja-JP" altLang="en-US" sz="1200" dirty="0"/>
                        <a:t>子どもが</a:t>
                      </a:r>
                      <a:r>
                        <a:rPr kumimoji="1" lang="en-US" altLang="ja-JP" sz="1200" dirty="0"/>
                        <a:t>1</a:t>
                      </a:r>
                      <a:r>
                        <a:rPr kumimoji="1" lang="ja-JP" altLang="en-US" sz="1200" dirty="0"/>
                        <a:t>歳</a:t>
                      </a:r>
                      <a:r>
                        <a:rPr kumimoji="1" lang="en-US" altLang="ja-JP" sz="1200" dirty="0"/>
                        <a:t>6</a:t>
                      </a:r>
                      <a:r>
                        <a:rPr kumimoji="1" lang="ja-JP" altLang="en-US" sz="1200" dirty="0"/>
                        <a:t>か月以降、保育所等に入れないなど一定の要件を満たす場合</a:t>
                      </a:r>
                      <a:endParaRPr kumimoji="1" lang="ja-JP" altLang="en-US" sz="1200" dirty="0">
                        <a:solidFill>
                          <a:schemeClr val="tx1"/>
                        </a:solidFill>
                      </a:endParaRPr>
                    </a:p>
                  </a:txBody>
                  <a:tcPr anchor="ctr"/>
                </a:tc>
                <a:tc>
                  <a:txBody>
                    <a:bodyPr/>
                    <a:lstStyle/>
                    <a:p>
                      <a:r>
                        <a:rPr kumimoji="1" lang="en-US" altLang="ja-JP" sz="1200" dirty="0"/>
                        <a:t>2</a:t>
                      </a:r>
                      <a:r>
                        <a:rPr kumimoji="1" lang="ja-JP" altLang="en-US" sz="1200" dirty="0"/>
                        <a:t>歳になるまで</a:t>
                      </a:r>
                      <a:endParaRPr kumimoji="1" lang="ja-JP" altLang="en-US" sz="1200" dirty="0">
                        <a:solidFill>
                          <a:schemeClr val="tx1"/>
                        </a:solidFill>
                      </a:endParaRPr>
                    </a:p>
                  </a:txBody>
                  <a:tcPr anchor="ctr"/>
                </a:tc>
                <a:extLst>
                  <a:ext uri="{0D108BD9-81ED-4DB2-BD59-A6C34878D82A}">
                    <a16:rowId xmlns:a16="http://schemas.microsoft.com/office/drawing/2014/main" val="1096083656"/>
                  </a:ext>
                </a:extLst>
              </a:tr>
            </a:tbl>
          </a:graphicData>
        </a:graphic>
      </p:graphicFrame>
      <p:sp>
        <p:nvSpPr>
          <p:cNvPr id="28" name="正方形/長方形 27">
            <a:extLst>
              <a:ext uri="{FF2B5EF4-FFF2-40B4-BE49-F238E27FC236}">
                <a16:creationId xmlns:a16="http://schemas.microsoft.com/office/drawing/2014/main" id="{17F196A7-FF67-47CF-B6BA-27A5773D8626}"/>
              </a:ext>
            </a:extLst>
          </p:cNvPr>
          <p:cNvSpPr/>
          <p:nvPr/>
        </p:nvSpPr>
        <p:spPr>
          <a:xfrm>
            <a:off x="495300" y="1122049"/>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育児休業は育児・介護休業法で取得が認められている</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46146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２－１．現行</a:t>
            </a:r>
            <a:r>
              <a:rPr kumimoji="1" lang="ja-JP" altLang="en-US" dirty="0"/>
              <a:t>育児休業制度の概要②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12</a:t>
            </a:fld>
            <a:endParaRPr lang="en-US" altLang="ja-JP" sz="1600" dirty="0"/>
          </a:p>
        </p:txBody>
      </p:sp>
      <p:sp>
        <p:nvSpPr>
          <p:cNvPr id="10" name="正方形/長方形 9"/>
          <p:cNvSpPr/>
          <p:nvPr/>
        </p:nvSpPr>
        <p:spPr>
          <a:xfrm>
            <a:off x="245580" y="1193902"/>
            <a:ext cx="9752750"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50" indent="-3943350">
              <a:lnSpc>
                <a:spcPts val="2160"/>
              </a:lnSpc>
              <a:spcBef>
                <a:spcPts val="300"/>
              </a:spcBef>
              <a:spcAft>
                <a:spcPts val="300"/>
              </a:spcAft>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○両親で協力して育児休業を取得するための特例</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943350" indent="-3943350">
              <a:lnSpc>
                <a:spcPts val="2160"/>
              </a:lnSpc>
              <a:spcBef>
                <a:spcPts val="300"/>
              </a:spcBef>
              <a:spcAft>
                <a:spcPts val="300"/>
              </a:spcAft>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400097" y="1954974"/>
            <a:ext cx="67564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「パパ休暇」</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出生後</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週間以内に、育児休業を開始し、かつ終了した場合、再度の取得が可能！</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587829" y="1518769"/>
            <a:ext cx="8887936" cy="4493411"/>
          </a:xfrm>
          <a:prstGeom prst="roundRect">
            <a:avLst>
              <a:gd name="adj" fmla="val 9098"/>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1240697" y="4017332"/>
            <a:ext cx="8028058" cy="1611500"/>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ホームベース 38"/>
          <p:cNvSpPr/>
          <p:nvPr/>
        </p:nvSpPr>
        <p:spPr>
          <a:xfrm>
            <a:off x="2691470" y="4653933"/>
            <a:ext cx="1081980" cy="262436"/>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sp>
        <p:nvSpPr>
          <p:cNvPr id="40" name="ホームベース 39"/>
          <p:cNvSpPr/>
          <p:nvPr/>
        </p:nvSpPr>
        <p:spPr>
          <a:xfrm>
            <a:off x="2705140" y="5051798"/>
            <a:ext cx="1081980"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41" name="ホームベース 40"/>
          <p:cNvSpPr/>
          <p:nvPr/>
        </p:nvSpPr>
        <p:spPr>
          <a:xfrm>
            <a:off x="7493354" y="5008853"/>
            <a:ext cx="1278063"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67" name="ホームベース 66"/>
          <p:cNvSpPr/>
          <p:nvPr/>
        </p:nvSpPr>
        <p:spPr>
          <a:xfrm>
            <a:off x="3787120" y="4651894"/>
            <a:ext cx="3740241"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68" name="直線コネクタ 67"/>
          <p:cNvCxnSpPr>
            <a:cxnSpLocks/>
          </p:cNvCxnSpPr>
          <p:nvPr/>
        </p:nvCxnSpPr>
        <p:spPr>
          <a:xfrm>
            <a:off x="2691470" y="4429176"/>
            <a:ext cx="0" cy="10457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0" name="角丸四角形 69"/>
          <p:cNvSpPr/>
          <p:nvPr/>
        </p:nvSpPr>
        <p:spPr>
          <a:xfrm>
            <a:off x="1341143" y="5076796"/>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特例の活用例</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2322806" y="4166740"/>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72" name="角丸四角形 71"/>
          <p:cNvSpPr/>
          <p:nvPr/>
        </p:nvSpPr>
        <p:spPr>
          <a:xfrm>
            <a:off x="3455613" y="4166740"/>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73" name="角丸四角形 72"/>
          <p:cNvSpPr/>
          <p:nvPr/>
        </p:nvSpPr>
        <p:spPr>
          <a:xfrm>
            <a:off x="8319663" y="4194940"/>
            <a:ext cx="864096"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74" name="直線コネクタ 73"/>
          <p:cNvCxnSpPr>
            <a:cxnSpLocks/>
            <a:stCxn id="72" idx="2"/>
          </p:cNvCxnSpPr>
          <p:nvPr/>
        </p:nvCxnSpPr>
        <p:spPr>
          <a:xfrm>
            <a:off x="3763060" y="4429176"/>
            <a:ext cx="24060" cy="10457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7200029" y="4219826"/>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76" name="直線コネクタ 75"/>
          <p:cNvCxnSpPr>
            <a:cxnSpLocks/>
            <a:stCxn id="75" idx="2"/>
          </p:cNvCxnSpPr>
          <p:nvPr/>
        </p:nvCxnSpPr>
        <p:spPr>
          <a:xfrm>
            <a:off x="7507476" y="4482262"/>
            <a:ext cx="0" cy="992708"/>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7" name="直線コネクタ 76"/>
          <p:cNvCxnSpPr>
            <a:cxnSpLocks/>
            <a:stCxn id="73" idx="2"/>
          </p:cNvCxnSpPr>
          <p:nvPr/>
        </p:nvCxnSpPr>
        <p:spPr>
          <a:xfrm>
            <a:off x="8751711" y="4457376"/>
            <a:ext cx="0" cy="10175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3" name="正方形/長方形 82"/>
          <p:cNvSpPr/>
          <p:nvPr/>
        </p:nvSpPr>
        <p:spPr>
          <a:xfrm>
            <a:off x="1297579" y="4128770"/>
            <a:ext cx="978642"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取得例</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338003" y="4627594"/>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904875" y="1755088"/>
            <a:ext cx="1250502" cy="605480"/>
            <a:chOff x="971829" y="1493659"/>
            <a:chExt cx="1401988" cy="678828"/>
          </a:xfrm>
        </p:grpSpPr>
        <p:cxnSp>
          <p:nvCxnSpPr>
            <p:cNvPr id="56" name="直線コネクタ 5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58" name="グループ化 57"/>
            <p:cNvGrpSpPr/>
            <p:nvPr/>
          </p:nvGrpSpPr>
          <p:grpSpPr>
            <a:xfrm>
              <a:off x="971829" y="1493659"/>
              <a:ext cx="401469" cy="678828"/>
              <a:chOff x="892445" y="2378728"/>
              <a:chExt cx="792162" cy="1286531"/>
            </a:xfrm>
          </p:grpSpPr>
          <p:pic>
            <p:nvPicPr>
              <p:cNvPr id="60"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グループ化 60"/>
              <p:cNvGrpSpPr/>
              <p:nvPr/>
            </p:nvGrpSpPr>
            <p:grpSpPr>
              <a:xfrm rot="865085">
                <a:off x="1241880" y="2378728"/>
                <a:ext cx="312183" cy="563748"/>
                <a:chOff x="2790652" y="3004952"/>
                <a:chExt cx="312183" cy="563748"/>
              </a:xfrm>
            </p:grpSpPr>
            <p:sp>
              <p:nvSpPr>
                <p:cNvPr id="62" name="二等辺三角形 6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3" name="二等辺三角形 62"/>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59" name="角丸四角形 58"/>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4" name="正方形/長方形 63"/>
          <p:cNvSpPr/>
          <p:nvPr/>
        </p:nvSpPr>
        <p:spPr>
          <a:xfrm>
            <a:off x="2424839" y="3063637"/>
            <a:ext cx="70475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「パパ・ママ育休プラス」</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両親がともに育児休業を取得する場合は、子が１歳２か月に達するまでの間、育児休業が取得可能！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（取得期間は産後休業期間を含め１年間）</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1002388" y="2823841"/>
            <a:ext cx="1250502" cy="605480"/>
            <a:chOff x="971829" y="1493659"/>
            <a:chExt cx="1401988" cy="678828"/>
          </a:xfrm>
        </p:grpSpPr>
        <p:cxnSp>
          <p:nvCxnSpPr>
            <p:cNvPr id="66" name="直線コネクタ 6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69" name="グループ化 68"/>
            <p:cNvGrpSpPr/>
            <p:nvPr/>
          </p:nvGrpSpPr>
          <p:grpSpPr>
            <a:xfrm>
              <a:off x="971829" y="1493659"/>
              <a:ext cx="401469" cy="678828"/>
              <a:chOff x="892445" y="2378728"/>
              <a:chExt cx="792162" cy="1286531"/>
            </a:xfrm>
          </p:grpSpPr>
          <p:pic>
            <p:nvPicPr>
              <p:cNvPr id="79"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グループ化 80"/>
              <p:cNvGrpSpPr/>
              <p:nvPr/>
            </p:nvGrpSpPr>
            <p:grpSpPr>
              <a:xfrm rot="865085">
                <a:off x="1241880" y="2378728"/>
                <a:ext cx="312183" cy="563748"/>
                <a:chOff x="2790652" y="3004952"/>
                <a:chExt cx="312183" cy="563748"/>
              </a:xfrm>
            </p:grpSpPr>
            <p:sp>
              <p:nvSpPr>
                <p:cNvPr id="82" name="二等辺三角形 8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5" name="二等辺三角形 8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78" name="角丸四角形 77"/>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2771400" y="4411036"/>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971932" y="444484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10/27</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7743424" y="4434218"/>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8805827" y="444607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8491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E1D189D5-D65F-4A30-B48F-D3122488CB68}"/>
              </a:ext>
            </a:extLst>
          </p:cNvPr>
          <p:cNvSpPr/>
          <p:nvPr/>
        </p:nvSpPr>
        <p:spPr>
          <a:xfrm>
            <a:off x="6521638" y="1684461"/>
            <a:ext cx="3089501" cy="393502"/>
          </a:xfrm>
          <a:prstGeom prst="roundRect">
            <a:avLst>
              <a:gd name="adj" fmla="val 2025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a:xfrm>
            <a:off x="495299" y="274638"/>
            <a:ext cx="9387609" cy="647700"/>
          </a:xfrm>
        </p:spPr>
        <p:txBody>
          <a:bodyPr/>
          <a:lstStyle/>
          <a:p>
            <a:r>
              <a:rPr lang="ja-JP" altLang="en-US" dirty="0"/>
              <a:t>２</a:t>
            </a:r>
            <a:r>
              <a:rPr kumimoji="1" lang="ja-JP" altLang="en-US" dirty="0"/>
              <a:t>－２．</a:t>
            </a:r>
            <a:r>
              <a:rPr lang="ja-JP" altLang="en-US" spc="-100" dirty="0"/>
              <a:t>新育児休業制度の概要</a:t>
            </a:r>
            <a:r>
              <a:rPr lang="ja-JP" altLang="en-US" sz="2400" spc="-100" dirty="0"/>
              <a:t>（育児・介護休業法・雇用保険法） </a:t>
            </a:r>
            <a:r>
              <a:rPr lang="ja-JP" altLang="en-US" spc="-100" dirty="0"/>
              <a:t>①</a:t>
            </a:r>
            <a:endParaRPr kumimoji="1" lang="ja-JP" altLang="en-US" spc="-100" dirty="0"/>
          </a:p>
        </p:txBody>
      </p:sp>
      <p:sp>
        <p:nvSpPr>
          <p:cNvPr id="5" name="正方形/長方形 4">
            <a:extLst>
              <a:ext uri="{FF2B5EF4-FFF2-40B4-BE49-F238E27FC236}">
                <a16:creationId xmlns:a16="http://schemas.microsoft.com/office/drawing/2014/main" id="{1BB74FC8-7D99-4615-BB01-9225C0A80591}"/>
              </a:ext>
            </a:extLst>
          </p:cNvPr>
          <p:cNvSpPr/>
          <p:nvPr/>
        </p:nvSpPr>
        <p:spPr>
          <a:xfrm>
            <a:off x="371268" y="1241266"/>
            <a:ext cx="8721932" cy="707886"/>
          </a:xfrm>
          <a:prstGeom prst="rect">
            <a:avLst/>
          </a:prstGeom>
        </p:spPr>
        <p:txBody>
          <a:bodyPr wrap="square">
            <a:spAutoFit/>
          </a:bodyPr>
          <a:lstStyle/>
          <a:p>
            <a:pPr marL="520700" lvl="0" indent="-520700" defTabSz="914400" eaLnBrk="1" fontAlgn="auto" hangingPunct="1">
              <a:spcBef>
                <a:spcPts val="0"/>
              </a:spcBef>
              <a:spcAft>
                <a:spcPts val="0"/>
              </a:spcAft>
              <a:tabLst>
                <a:tab pos="495300" algn="l"/>
              </a:tabLst>
              <a:defRPr/>
            </a:pPr>
            <a:r>
              <a:rPr lang="ja-JP" altLang="en-US" sz="2000" b="1" dirty="0">
                <a:solidFill>
                  <a:srgbClr val="FF6600"/>
                </a:solidFill>
                <a:latin typeface="Meiryo UI" panose="020B0604030504040204" pitchFamily="50" charset="-128"/>
                <a:ea typeface="Meiryo UI" panose="020B0604030504040204" pitchFamily="50" charset="-128"/>
              </a:rPr>
              <a:t>１．育児休業を取得しやすい雇用環境整備及び妊娠・出産の申出をした労働者に対する個別の周知・意向確認の措置の義務付け</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9" name="角丸四角形 5">
            <a:extLst>
              <a:ext uri="{FF2B5EF4-FFF2-40B4-BE49-F238E27FC236}">
                <a16:creationId xmlns:a16="http://schemas.microsoft.com/office/drawing/2014/main" id="{704CCCD2-B783-41F1-95AC-100B7F12F367}"/>
              </a:ext>
            </a:extLst>
          </p:cNvPr>
          <p:cNvSpPr/>
          <p:nvPr/>
        </p:nvSpPr>
        <p:spPr>
          <a:xfrm>
            <a:off x="256307" y="1185682"/>
            <a:ext cx="9356001" cy="903902"/>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
            <a:extLst>
              <a:ext uri="{FF2B5EF4-FFF2-40B4-BE49-F238E27FC236}">
                <a16:creationId xmlns:a16="http://schemas.microsoft.com/office/drawing/2014/main" id="{244CDC59-5A6E-4F4E-857C-4A567ED5D506}"/>
              </a:ext>
            </a:extLst>
          </p:cNvPr>
          <p:cNvSpPr txBox="1"/>
          <p:nvPr/>
        </p:nvSpPr>
        <p:spPr>
          <a:xfrm>
            <a:off x="651329" y="2100515"/>
            <a:ext cx="8834191"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lvl="0" indent="-182563" fontAlgn="auto">
              <a:spcBef>
                <a:spcPts val="0"/>
              </a:spcBef>
              <a:spcAft>
                <a:spcPts val="0"/>
              </a:spcAf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①育児休業の申出・取得を円滑にするための雇用環境の整備に関する措置</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（研修・相談窓口設置</a:t>
            </a:r>
            <a:r>
              <a:rPr lang="ja-JP" altLang="en-US" sz="1600" dirty="0">
                <a:latin typeface="Meiryo UI" panose="020B0604030504040204" pitchFamily="50" charset="-128"/>
                <a:ea typeface="Meiryo UI" panose="020B0604030504040204" pitchFamily="50" charset="-128"/>
              </a:rPr>
              <a:t>等）を講ずることを事業主に義務付ける。</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03200" marR="0" lvl="0" indent="-203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②妊娠・出産（本人又は配偶者）の申出をした労働者に対して事業主から個別の制度周知及び休業の取得意向の確認のための措置を講ずることを事業主に義務付ける。</a:t>
            </a:r>
          </a:p>
        </p:txBody>
      </p:sp>
      <p:sp>
        <p:nvSpPr>
          <p:cNvPr id="22" name="四角形: 角を丸くする 21">
            <a:extLst>
              <a:ext uri="{FF2B5EF4-FFF2-40B4-BE49-F238E27FC236}">
                <a16:creationId xmlns:a16="http://schemas.microsoft.com/office/drawing/2014/main" id="{D13523BF-1D20-4438-B361-738D338B32EE}"/>
              </a:ext>
            </a:extLst>
          </p:cNvPr>
          <p:cNvSpPr/>
          <p:nvPr/>
        </p:nvSpPr>
        <p:spPr>
          <a:xfrm>
            <a:off x="6521638" y="3735056"/>
            <a:ext cx="3089501" cy="393502"/>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2779AE47-1129-418A-A2C0-3263802E5DC6}"/>
              </a:ext>
            </a:extLst>
          </p:cNvPr>
          <p:cNvSpPr/>
          <p:nvPr/>
        </p:nvSpPr>
        <p:spPr>
          <a:xfrm>
            <a:off x="365166" y="3565609"/>
            <a:ext cx="8721932" cy="400110"/>
          </a:xfrm>
          <a:prstGeom prst="rect">
            <a:avLst/>
          </a:prstGeom>
        </p:spPr>
        <p:txBody>
          <a:bodyPr wrap="square">
            <a:spAutoFit/>
          </a:bodyPr>
          <a:lstStyle/>
          <a:p>
            <a:pPr marL="520700" lvl="0" indent="-520700" defTabSz="914400" eaLnBrk="1" fontAlgn="auto" hangingPunct="1">
              <a:spcBef>
                <a:spcPts val="0"/>
              </a:spcBef>
              <a:spcAft>
                <a:spcPts val="0"/>
              </a:spcAft>
              <a:tabLst>
                <a:tab pos="495300" algn="l"/>
              </a:tabLst>
              <a:defRPr/>
            </a:pPr>
            <a:r>
              <a:rPr lang="ja-JP" altLang="en-US" sz="2000" b="1" dirty="0">
                <a:solidFill>
                  <a:srgbClr val="FF6600"/>
                </a:solidFill>
                <a:latin typeface="Meiryo UI" panose="020B0604030504040204" pitchFamily="50" charset="-128"/>
                <a:ea typeface="Meiryo UI" panose="020B0604030504040204" pitchFamily="50" charset="-128"/>
              </a:rPr>
              <a:t>２．有期雇用労働者の育児・介護休業取得要件の緩和 </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24" name="角丸四角形 5">
            <a:extLst>
              <a:ext uri="{FF2B5EF4-FFF2-40B4-BE49-F238E27FC236}">
                <a16:creationId xmlns:a16="http://schemas.microsoft.com/office/drawing/2014/main" id="{5BC0F959-95B4-4304-8901-D584F3C18F76}"/>
              </a:ext>
            </a:extLst>
          </p:cNvPr>
          <p:cNvSpPr/>
          <p:nvPr/>
        </p:nvSpPr>
        <p:spPr>
          <a:xfrm>
            <a:off x="235587" y="3433711"/>
            <a:ext cx="9356001" cy="706468"/>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
            <a:extLst>
              <a:ext uri="{FF2B5EF4-FFF2-40B4-BE49-F238E27FC236}">
                <a16:creationId xmlns:a16="http://schemas.microsoft.com/office/drawing/2014/main" id="{CCA3D514-16A8-4797-9577-609F707C885F}"/>
              </a:ext>
            </a:extLst>
          </p:cNvPr>
          <p:cNvSpPr txBox="1"/>
          <p:nvPr/>
        </p:nvSpPr>
        <p:spPr>
          <a:xfrm>
            <a:off x="651329" y="4190525"/>
            <a:ext cx="8834191"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lvl="0" indent="-182563"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 有期雇用労働者の育児休業及び介護休業の取得要件のうち「事業主に引き続き雇用された期間が１年以上である者」であることという要件を廃止する。</a:t>
            </a:r>
            <a:endParaRPr lang="en-US" altLang="ja-JP" sz="1600" dirty="0">
              <a:solidFill>
                <a:prstClr val="black"/>
              </a:solidFill>
              <a:latin typeface="Meiryo UI" panose="020B0604030504040204" pitchFamily="50" charset="-128"/>
              <a:ea typeface="Meiryo UI" panose="020B0604030504040204" pitchFamily="50" charset="-128"/>
            </a:endParaRPr>
          </a:p>
          <a:p>
            <a:pPr marL="182563" lvl="0" indent="-182563"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 ただし、労使協定を締結した場合には、無期雇用労働者と同様に、事業主に引き続き雇用された期間が１年未満である労働者を対象から除外することを可能とする。</a:t>
            </a:r>
          </a:p>
        </p:txBody>
      </p:sp>
      <p:sp>
        <p:nvSpPr>
          <p:cNvPr id="27" name="スライド番号プレースホルダー 3">
            <a:extLst>
              <a:ext uri="{FF2B5EF4-FFF2-40B4-BE49-F238E27FC236}">
                <a16:creationId xmlns:a16="http://schemas.microsoft.com/office/drawing/2014/main" id="{1A2F80AD-AEB6-42C7-93BA-829B6A1789D5}"/>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mtClean="0"/>
              <a:pPr>
                <a:defRPr/>
              </a:pPr>
              <a:t>13</a:t>
            </a:fld>
            <a:endParaRPr lang="en-US" altLang="ja-JP" dirty="0"/>
          </a:p>
        </p:txBody>
      </p:sp>
    </p:spTree>
    <p:extLst>
      <p:ext uri="{BB962C8B-B14F-4D97-AF65-F5344CB8AC3E}">
        <p14:creationId xmlns:p14="http://schemas.microsoft.com/office/powerpoint/2010/main" val="1225927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A8172D14-EA32-4FAA-A018-BF7E5BD62F2E}"/>
              </a:ext>
            </a:extLst>
          </p:cNvPr>
          <p:cNvSpPr/>
          <p:nvPr/>
        </p:nvSpPr>
        <p:spPr>
          <a:xfrm>
            <a:off x="6521638" y="1346374"/>
            <a:ext cx="3089501" cy="504453"/>
          </a:xfrm>
          <a:prstGeom prst="roundRect">
            <a:avLst>
              <a:gd name="adj" fmla="val 2021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10</a:t>
            </a:r>
            <a:r>
              <a:rPr lang="ja-JP" altLang="en-US" sz="2000" b="1" dirty="0">
                <a:solidFill>
                  <a:prstClr val="black"/>
                </a:solidFill>
                <a:latin typeface="Meiryo UI" panose="020B0604030504040204" pitchFamily="50" charset="-128"/>
                <a:ea typeface="Meiryo UI" panose="020B0604030504040204" pitchFamily="50" charset="-128"/>
              </a:rPr>
              <a:t>月１日施行</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a:xfrm>
            <a:off x="495299" y="274638"/>
            <a:ext cx="9387609" cy="647700"/>
          </a:xfrm>
        </p:spPr>
        <p:txBody>
          <a:bodyPr/>
          <a:lstStyle/>
          <a:p>
            <a:r>
              <a:rPr lang="ja-JP" altLang="en-US" dirty="0"/>
              <a:t>２</a:t>
            </a:r>
            <a:r>
              <a:rPr kumimoji="1" lang="ja-JP" altLang="en-US" dirty="0"/>
              <a:t>－２．</a:t>
            </a:r>
            <a:r>
              <a:rPr lang="ja-JP" altLang="en-US" spc="-100" dirty="0"/>
              <a:t>新育児休業制度の概要</a:t>
            </a:r>
            <a:r>
              <a:rPr lang="ja-JP" altLang="en-US" sz="2400" spc="-100" dirty="0"/>
              <a:t>（育児・介護休業法・雇用保険法） </a:t>
            </a:r>
            <a:r>
              <a:rPr lang="ja-JP" altLang="en-US" spc="-100" dirty="0"/>
              <a:t>②</a:t>
            </a:r>
            <a:endParaRPr kumimoji="1" lang="ja-JP" altLang="en-US" spc="-100" dirty="0"/>
          </a:p>
        </p:txBody>
      </p:sp>
      <p:sp>
        <p:nvSpPr>
          <p:cNvPr id="12" name="テキスト ボックス 2">
            <a:extLst>
              <a:ext uri="{FF2B5EF4-FFF2-40B4-BE49-F238E27FC236}">
                <a16:creationId xmlns:a16="http://schemas.microsoft.com/office/drawing/2014/main" id="{CC7FFF39-1957-4EB0-B634-67A0C4D54C3C}"/>
              </a:ext>
            </a:extLst>
          </p:cNvPr>
          <p:cNvSpPr txBox="1"/>
          <p:nvPr/>
        </p:nvSpPr>
        <p:spPr>
          <a:xfrm>
            <a:off x="495299" y="3927242"/>
            <a:ext cx="7552871"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育児休業（３の休業を除く。）について、分割して２回まで取得することを可能とする。</a:t>
            </a:r>
          </a:p>
        </p:txBody>
      </p:sp>
      <p:sp>
        <p:nvSpPr>
          <p:cNvPr id="2" name="正方形/長方形 1">
            <a:extLst>
              <a:ext uri="{FF2B5EF4-FFF2-40B4-BE49-F238E27FC236}">
                <a16:creationId xmlns:a16="http://schemas.microsoft.com/office/drawing/2014/main" id="{D4EEB13B-3B58-4950-96B1-0D80305E3860}"/>
              </a:ext>
            </a:extLst>
          </p:cNvPr>
          <p:cNvSpPr/>
          <p:nvPr/>
        </p:nvSpPr>
        <p:spPr>
          <a:xfrm>
            <a:off x="332508" y="1238955"/>
            <a:ext cx="8760692" cy="6477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08000" lvl="0" indent="-508000" defTabSz="914400" eaLnBrk="1" fontAlgn="auto" hangingPunct="1">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３．産後パパ</a:t>
            </a:r>
            <a:r>
              <a:rPr lang="ja-JP" altLang="en-US" sz="2000" b="1" dirty="0">
                <a:solidFill>
                  <a:schemeClr val="accent3"/>
                </a:solidFill>
                <a:latin typeface="Meiryo UI" panose="020B0604030504040204" pitchFamily="50" charset="-128"/>
                <a:ea typeface="Meiryo UI" panose="020B0604030504040204" pitchFamily="50" charset="-128"/>
              </a:rPr>
              <a:t>育休（出生時育児休業）</a:t>
            </a:r>
            <a:r>
              <a:rPr lang="ja-JP" altLang="en-US" sz="2000" b="1" dirty="0">
                <a:solidFill>
                  <a:srgbClr val="FF6600"/>
                </a:solidFill>
                <a:latin typeface="Meiryo UI" panose="020B0604030504040204" pitchFamily="50" charset="-128"/>
                <a:ea typeface="Meiryo UI" panose="020B0604030504040204" pitchFamily="50" charset="-128"/>
              </a:rPr>
              <a:t>の創設</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6" name="角丸四角形 5">
            <a:extLst>
              <a:ext uri="{FF2B5EF4-FFF2-40B4-BE49-F238E27FC236}">
                <a16:creationId xmlns:a16="http://schemas.microsoft.com/office/drawing/2014/main" id="{FF2432C8-A607-442A-B9FF-7B4F0EA1C780}"/>
              </a:ext>
            </a:extLst>
          </p:cNvPr>
          <p:cNvSpPr/>
          <p:nvPr/>
        </p:nvSpPr>
        <p:spPr>
          <a:xfrm>
            <a:off x="224701" y="1266418"/>
            <a:ext cx="9387608" cy="599112"/>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2">
            <a:extLst>
              <a:ext uri="{FF2B5EF4-FFF2-40B4-BE49-F238E27FC236}">
                <a16:creationId xmlns:a16="http://schemas.microsoft.com/office/drawing/2014/main" id="{2C3DD143-8E7C-4197-9365-26A4FA98D8FA}"/>
              </a:ext>
            </a:extLst>
          </p:cNvPr>
          <p:cNvSpPr txBox="1"/>
          <p:nvPr/>
        </p:nvSpPr>
        <p:spPr>
          <a:xfrm>
            <a:off x="473529" y="1882398"/>
            <a:ext cx="9432471" cy="13234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子の出生後８週間以内に４週間まで取得することができる柔軟な育児休業の枠組みを創設する。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①休業の申出期限については、原則休業の２週間前までとする。（現行の育児休業（１か月前）よりも短縮）</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②分割して取得できる回数は、２回とする。</a:t>
            </a:r>
            <a:r>
              <a:rPr kumimoji="1" lang="ja-JP" altLang="en-US"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（初めにまとめて申し出ることが必要）</a:t>
            </a:r>
            <a:endParaRPr kumimoji="1" lang="en-US" altLang="ja-JP" sz="1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③労使協定を締結している場合に、労働者と事業主の個別合意により、事前に調整した上で休業中に就業する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ことを可能とする。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角丸四角形 5">
            <a:extLst>
              <a:ext uri="{FF2B5EF4-FFF2-40B4-BE49-F238E27FC236}">
                <a16:creationId xmlns:a16="http://schemas.microsoft.com/office/drawing/2014/main" id="{6FD2013D-5B24-49A3-9A5D-2C03A755F114}"/>
              </a:ext>
            </a:extLst>
          </p:cNvPr>
          <p:cNvSpPr/>
          <p:nvPr/>
        </p:nvSpPr>
        <p:spPr>
          <a:xfrm>
            <a:off x="296119" y="3339356"/>
            <a:ext cx="9316189" cy="551529"/>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2">
            <a:extLst>
              <a:ext uri="{FF2B5EF4-FFF2-40B4-BE49-F238E27FC236}">
                <a16:creationId xmlns:a16="http://schemas.microsoft.com/office/drawing/2014/main" id="{179A7641-E1A2-40AD-A945-DC0A89FE1516}"/>
              </a:ext>
            </a:extLst>
          </p:cNvPr>
          <p:cNvSpPr txBox="1"/>
          <p:nvPr/>
        </p:nvSpPr>
        <p:spPr>
          <a:xfrm>
            <a:off x="406265" y="3408751"/>
            <a:ext cx="5727835"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４．</a:t>
            </a:r>
            <a:r>
              <a:rPr kumimoji="1" lang="ja-JP" altLang="en-US" sz="2000" b="1" i="0" strike="noStrike" kern="1200" cap="none" spc="0" normalizeH="0" baseline="0" noProof="0" dirty="0">
                <a:ln>
                  <a:noFill/>
                </a:ln>
                <a:solidFill>
                  <a:srgbClr val="FF6600"/>
                </a:solidFill>
                <a:effectLst/>
                <a:uLnTx/>
                <a:uFillTx/>
                <a:latin typeface="Meiryo UI" panose="020B0604030504040204" pitchFamily="50" charset="-128"/>
                <a:ea typeface="Meiryo UI" panose="020B0604030504040204" pitchFamily="50" charset="-128"/>
              </a:rPr>
              <a:t>育児休業の分割取得</a:t>
            </a:r>
            <a:endParaRPr kumimoji="1" lang="ja-JP" altLang="en-US" sz="2000" b="0" i="0" strike="noStrike" kern="1200" cap="none" spc="0" normalizeH="0" baseline="0" noProof="0" dirty="0">
              <a:ln>
                <a:noFill/>
              </a:ln>
              <a:solidFill>
                <a:srgbClr val="FF6600"/>
              </a:solidFill>
              <a:effectLst/>
              <a:uLnTx/>
              <a:uFillTx/>
              <a:latin typeface="Meiryo UI" panose="020B0604030504040204" pitchFamily="50" charset="-128"/>
              <a:ea typeface="Meiryo UI" panose="020B0604030504040204" pitchFamily="50" charset="-128"/>
            </a:endParaRPr>
          </a:p>
        </p:txBody>
      </p:sp>
      <p:sp>
        <p:nvSpPr>
          <p:cNvPr id="19" name="四角形: 角を丸くする 7">
            <a:extLst>
              <a:ext uri="{FF2B5EF4-FFF2-40B4-BE49-F238E27FC236}">
                <a16:creationId xmlns:a16="http://schemas.microsoft.com/office/drawing/2014/main" id="{A8172D14-EA32-4FAA-A018-BF7E5BD62F2E}"/>
              </a:ext>
            </a:extLst>
          </p:cNvPr>
          <p:cNvSpPr/>
          <p:nvPr/>
        </p:nvSpPr>
        <p:spPr>
          <a:xfrm>
            <a:off x="6512648" y="3408751"/>
            <a:ext cx="3089501" cy="461814"/>
          </a:xfrm>
          <a:prstGeom prst="roundRect">
            <a:avLst>
              <a:gd name="adj" fmla="val 13327"/>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10</a:t>
            </a:r>
            <a:r>
              <a:rPr lang="ja-JP" altLang="en-US" sz="2000" b="1" dirty="0">
                <a:solidFill>
                  <a:prstClr val="black"/>
                </a:solidFill>
                <a:latin typeface="Meiryo UI" panose="020B0604030504040204" pitchFamily="50" charset="-128"/>
                <a:ea typeface="Meiryo UI" panose="020B0604030504040204" pitchFamily="50" charset="-128"/>
              </a:rPr>
              <a:t>月１日施行</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CB4366A7-1B7E-4B09-A268-D9C13F0DF733}"/>
              </a:ext>
            </a:extLst>
          </p:cNvPr>
          <p:cNvSpPr/>
          <p:nvPr/>
        </p:nvSpPr>
        <p:spPr>
          <a:xfrm>
            <a:off x="6512649" y="4827955"/>
            <a:ext cx="3105802" cy="393502"/>
          </a:xfrm>
          <a:prstGeom prst="roundRect">
            <a:avLst>
              <a:gd name="adj" fmla="val 1444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2023</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B0C74B54-ECC3-44D1-8D3E-6AA03115360F}"/>
              </a:ext>
            </a:extLst>
          </p:cNvPr>
          <p:cNvSpPr/>
          <p:nvPr/>
        </p:nvSpPr>
        <p:spPr>
          <a:xfrm>
            <a:off x="431841" y="4541099"/>
            <a:ext cx="8760692" cy="6477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08000" lvl="0" indent="-508000" defTabSz="914400" eaLnBrk="1" fontAlgn="auto" hangingPunct="1">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５．育児休業等の取得の状況の公表 義務付け </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24" name="角丸四角形 5">
            <a:extLst>
              <a:ext uri="{FF2B5EF4-FFF2-40B4-BE49-F238E27FC236}">
                <a16:creationId xmlns:a16="http://schemas.microsoft.com/office/drawing/2014/main" id="{94D6B957-2A3C-4DA4-82DF-2BA69E860406}"/>
              </a:ext>
            </a:extLst>
          </p:cNvPr>
          <p:cNvSpPr/>
          <p:nvPr/>
        </p:nvSpPr>
        <p:spPr>
          <a:xfrm>
            <a:off x="302262" y="4529693"/>
            <a:ext cx="9316189" cy="706468"/>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
            <a:extLst>
              <a:ext uri="{FF2B5EF4-FFF2-40B4-BE49-F238E27FC236}">
                <a16:creationId xmlns:a16="http://schemas.microsoft.com/office/drawing/2014/main" id="{10B0A20B-5C2F-4F39-938E-4C3D73FADC70}"/>
              </a:ext>
            </a:extLst>
          </p:cNvPr>
          <p:cNvSpPr txBox="1"/>
          <p:nvPr/>
        </p:nvSpPr>
        <p:spPr>
          <a:xfrm>
            <a:off x="495299" y="5282907"/>
            <a:ext cx="9316190"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常時雇用する労働者数が</a:t>
            </a:r>
            <a:r>
              <a:rPr lang="en-US" altLang="ja-JP" sz="1600" dirty="0">
                <a:solidFill>
                  <a:prstClr val="black"/>
                </a:solidFill>
                <a:latin typeface="Meiryo UI" panose="020B0604030504040204" pitchFamily="50" charset="-128"/>
                <a:ea typeface="Meiryo UI" panose="020B0604030504040204" pitchFamily="50" charset="-128"/>
              </a:rPr>
              <a:t>1,000</a:t>
            </a:r>
            <a:r>
              <a:rPr lang="ja-JP" altLang="en-US" sz="1600" dirty="0">
                <a:solidFill>
                  <a:prstClr val="black"/>
                </a:solidFill>
                <a:latin typeface="Meiryo UI" panose="020B0604030504040204" pitchFamily="50" charset="-128"/>
                <a:ea typeface="Meiryo UI" panose="020B0604030504040204" pitchFamily="50" charset="-128"/>
              </a:rPr>
              <a:t>人超の事業主に対し、育児休業等の取得の状況について公表を義務付ける。</a:t>
            </a:r>
          </a:p>
        </p:txBody>
      </p:sp>
      <p:sp>
        <p:nvSpPr>
          <p:cNvPr id="27" name="スライド番号プレースホルダー 3">
            <a:extLst>
              <a:ext uri="{FF2B5EF4-FFF2-40B4-BE49-F238E27FC236}">
                <a16:creationId xmlns:a16="http://schemas.microsoft.com/office/drawing/2014/main" id="{C7694A9D-468D-4E23-AA60-B5E864694CD5}"/>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mtClean="0"/>
              <a:pPr>
                <a:defRPr/>
              </a:pPr>
              <a:t>14</a:t>
            </a:fld>
            <a:endParaRPr lang="en-US" altLang="ja-JP" dirty="0"/>
          </a:p>
        </p:txBody>
      </p:sp>
    </p:spTree>
    <p:extLst>
      <p:ext uri="{BB962C8B-B14F-4D97-AF65-F5344CB8AC3E}">
        <p14:creationId xmlns:p14="http://schemas.microsoft.com/office/powerpoint/2010/main" val="3685847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
            <a:extLst>
              <a:ext uri="{FF2B5EF4-FFF2-40B4-BE49-F238E27FC236}">
                <a16:creationId xmlns:a16="http://schemas.microsoft.com/office/drawing/2014/main" id="{B01EEA3D-B741-4F43-A42E-0DFF8C12B832}"/>
              </a:ext>
            </a:extLst>
          </p:cNvPr>
          <p:cNvSpPr/>
          <p:nvPr/>
        </p:nvSpPr>
        <p:spPr>
          <a:xfrm>
            <a:off x="5944378" y="1085082"/>
            <a:ext cx="3778194" cy="521774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ADD0A42C-1872-45C6-B487-5DFC1138617A}"/>
              </a:ext>
            </a:extLst>
          </p:cNvPr>
          <p:cNvSpPr>
            <a:spLocks noGrp="1"/>
          </p:cNvSpPr>
          <p:nvPr>
            <p:ph type="title"/>
          </p:nvPr>
        </p:nvSpPr>
        <p:spPr>
          <a:xfrm>
            <a:off x="495300" y="271330"/>
            <a:ext cx="9182100" cy="647700"/>
          </a:xfrm>
        </p:spPr>
        <p:txBody>
          <a:bodyPr/>
          <a:lstStyle/>
          <a:p>
            <a:pPr marL="1089025" indent="-1089025"/>
            <a:r>
              <a:rPr lang="ja-JP" altLang="en-US" dirty="0"/>
              <a:t>２－３．育児休業</a:t>
            </a:r>
            <a:r>
              <a:rPr lang="ja-JP" altLang="en-US" sz="2600" dirty="0"/>
              <a:t>を取得しやすい雇用環境整備</a:t>
            </a: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br>
              <a:rPr lang="ja-JP" altLang="en-US" sz="2000" dirty="0"/>
            </a:br>
            <a:endParaRPr kumimoji="1" lang="ja-JP" altLang="en-US" sz="2600" dirty="0"/>
          </a:p>
        </p:txBody>
      </p:sp>
      <p:sp>
        <p:nvSpPr>
          <p:cNvPr id="4" name="スライド番号プレースホルダー 3">
            <a:extLst>
              <a:ext uri="{FF2B5EF4-FFF2-40B4-BE49-F238E27FC236}">
                <a16:creationId xmlns:a16="http://schemas.microsoft.com/office/drawing/2014/main" id="{BFDDF030-6832-47C4-932B-AB5DB3A3A6E3}"/>
              </a:ext>
            </a:extLst>
          </p:cNvPr>
          <p:cNvSpPr>
            <a:spLocks noGrp="1"/>
          </p:cNvSpPr>
          <p:nvPr>
            <p:ph type="sldNum" sz="quarter" idx="11"/>
          </p:nvPr>
        </p:nvSpPr>
        <p:spPr/>
        <p:txBody>
          <a:bodyPr/>
          <a:lstStyle/>
          <a:p>
            <a:pPr>
              <a:defRPr/>
            </a:pPr>
            <a:fld id="{E272C5AB-C05E-492A-A3C4-3B48F3F2192C}" type="slidenum">
              <a:rPr lang="ja-JP" altLang="en-US" smtClean="0"/>
              <a:pPr>
                <a:defRPr/>
              </a:pPr>
              <a:t>15</a:t>
            </a:fld>
            <a:endParaRPr lang="en-US" altLang="ja-JP" dirty="0"/>
          </a:p>
        </p:txBody>
      </p:sp>
      <p:sp>
        <p:nvSpPr>
          <p:cNvPr id="6" name="角丸四角形 5">
            <a:extLst>
              <a:ext uri="{FF2B5EF4-FFF2-40B4-BE49-F238E27FC236}">
                <a16:creationId xmlns:a16="http://schemas.microsoft.com/office/drawing/2014/main" id="{382387F8-F3AD-4750-B640-5A4D8B850406}"/>
              </a:ext>
            </a:extLst>
          </p:cNvPr>
          <p:cNvSpPr/>
          <p:nvPr/>
        </p:nvSpPr>
        <p:spPr>
          <a:xfrm>
            <a:off x="135802" y="1085900"/>
            <a:ext cx="5611855" cy="5206043"/>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5">
            <a:extLst>
              <a:ext uri="{FF2B5EF4-FFF2-40B4-BE49-F238E27FC236}">
                <a16:creationId xmlns:a16="http://schemas.microsoft.com/office/drawing/2014/main" id="{AFB8C8EC-9E71-4532-9998-5943F6A09FAA}"/>
              </a:ext>
            </a:extLst>
          </p:cNvPr>
          <p:cNvSpPr/>
          <p:nvPr/>
        </p:nvSpPr>
        <p:spPr>
          <a:xfrm>
            <a:off x="224701" y="1819354"/>
            <a:ext cx="9387608" cy="4278583"/>
          </a:xfrm>
          <a:prstGeom prst="roundRect">
            <a:avLst>
              <a:gd name="adj" fmla="val 8737"/>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167416CA-E140-4408-BBC5-C6613E66ED24}"/>
              </a:ext>
            </a:extLst>
          </p:cNvPr>
          <p:cNvSpPr/>
          <p:nvPr/>
        </p:nvSpPr>
        <p:spPr>
          <a:xfrm>
            <a:off x="373893" y="2344666"/>
            <a:ext cx="5208813" cy="3616375"/>
          </a:xfrm>
          <a:prstGeom prst="rect">
            <a:avLst/>
          </a:prstGeom>
        </p:spPr>
        <p:txBody>
          <a:bodyPr wrap="square">
            <a:spAutoFit/>
          </a:bodyPr>
          <a:lstStyle/>
          <a:p>
            <a:pPr marL="180975" indent="-18097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育児休業を</a:t>
            </a:r>
            <a:r>
              <a:rPr lang="ja-JP" altLang="en-US" sz="1600" b="1" dirty="0">
                <a:solidFill>
                  <a:srgbClr val="C00000"/>
                </a:solidFill>
                <a:latin typeface="Meiryo UI" panose="020B0604030504040204" pitchFamily="50" charset="-128"/>
                <a:ea typeface="Meiryo UI" panose="020B0604030504040204" pitchFamily="50" charset="-128"/>
              </a:rPr>
              <a:t>取得しやすい雇用環境の整備</a:t>
            </a:r>
            <a:r>
              <a:rPr lang="ja-JP" altLang="en-US" sz="1600" dirty="0">
                <a:latin typeface="Meiryo UI" panose="020B0604030504040204" pitchFamily="50" charset="-128"/>
                <a:ea typeface="Meiryo UI" panose="020B0604030504040204" pitchFamily="50" charset="-128"/>
              </a:rPr>
              <a:t>を事業主に義務付け（以下のいずれかの実施が必要。複数の措置を講ずることが望ましい）。</a:t>
            </a:r>
            <a:endParaRPr lang="en-US" altLang="ja-JP" sz="1600" dirty="0">
              <a:latin typeface="Meiryo UI" panose="020B0604030504040204" pitchFamily="50" charset="-128"/>
              <a:ea typeface="Meiryo UI" panose="020B0604030504040204" pitchFamily="50" charset="-128"/>
            </a:endParaRPr>
          </a:p>
          <a:p>
            <a:pPr marL="449263" indent="-285750">
              <a:spcBef>
                <a:spcPts val="60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育児休業・産後パパ育休に関する研修の実施</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育児休業・産後パパ育休に関する相談体制の整備等</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（相談窓口設置）</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自社の労働者の育児休業・産後パパ育休取得事例の収集・提供</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自社の労働者へ育児休業・産後パパ育休制度と育児休業取得促進に関する方針の周知</a:t>
            </a:r>
          </a:p>
          <a:p>
            <a:pPr marL="285750" indent="-285750">
              <a:buFont typeface="Wingdings" panose="05000000000000000000" pitchFamily="2" charset="2"/>
              <a:buChar char="ü"/>
            </a:pPr>
            <a:endParaRPr lang="en-US" altLang="ja-JP" sz="1600" dirty="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環境整備に当たっては、短期はもとより１か月以上の長期の休業の取得を希望する労働者が、希望するとおりの期間の休業を申出し取得できるよう事業主が配慮。</a:t>
            </a:r>
          </a:p>
        </p:txBody>
      </p:sp>
      <p:sp>
        <p:nvSpPr>
          <p:cNvPr id="10" name="正方形/長方形 9">
            <a:extLst>
              <a:ext uri="{FF2B5EF4-FFF2-40B4-BE49-F238E27FC236}">
                <a16:creationId xmlns:a16="http://schemas.microsoft.com/office/drawing/2014/main" id="{BCC1BBC6-4AD1-4832-9990-CCB91FEC7D09}"/>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CA4ECD8-B20D-413E-8EB4-864E3757206F}"/>
              </a:ext>
            </a:extLst>
          </p:cNvPr>
          <p:cNvSpPr/>
          <p:nvPr/>
        </p:nvSpPr>
        <p:spPr>
          <a:xfrm>
            <a:off x="7170156"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D98A956-3513-4D9D-AC3A-15E90371FEF3}"/>
              </a:ext>
            </a:extLst>
          </p:cNvPr>
          <p:cNvSpPr/>
          <p:nvPr/>
        </p:nvSpPr>
        <p:spPr>
          <a:xfrm>
            <a:off x="6667722" y="3100193"/>
            <a:ext cx="2530707" cy="553998"/>
          </a:xfrm>
          <a:prstGeom prst="rect">
            <a:avLst/>
          </a:prstGeom>
          <a:noFill/>
          <a:ln>
            <a:noFill/>
            <a:prstDash val="dash"/>
          </a:ln>
        </p:spPr>
        <p:txBody>
          <a:bodyPr wrap="square" rtlCol="0">
            <a:spAutoFit/>
          </a:bodyPr>
          <a:lstStyle/>
          <a:p>
            <a:r>
              <a:rPr lang="ja-JP" altLang="en-US" sz="1500" dirty="0">
                <a:latin typeface="Meiryo UI" panose="020B0604030504040204" pitchFamily="50" charset="-128"/>
                <a:ea typeface="Meiryo UI" panose="020B0604030504040204" pitchFamily="50" charset="-128"/>
              </a:rPr>
              <a:t>研修等の取得しやすい</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環境整備に関する</a:t>
            </a:r>
            <a:r>
              <a:rPr lang="ja-JP" altLang="en-US" sz="1500" b="1" dirty="0">
                <a:latin typeface="Meiryo UI" panose="020B0604030504040204" pitchFamily="50" charset="-128"/>
                <a:ea typeface="Meiryo UI" panose="020B0604030504040204" pitchFamily="50" charset="-128"/>
              </a:rPr>
              <a:t>規定なし</a:t>
            </a:r>
            <a:endParaRPr lang="en-US" altLang="ja-JP" sz="15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A154A81-D921-4694-B86C-64C745800BE8}"/>
              </a:ext>
            </a:extLst>
          </p:cNvPr>
          <p:cNvSpPr txBox="1"/>
          <p:nvPr/>
        </p:nvSpPr>
        <p:spPr>
          <a:xfrm>
            <a:off x="446512" y="1930659"/>
            <a:ext cx="4962698" cy="400110"/>
          </a:xfrm>
          <a:prstGeom prst="rect">
            <a:avLst/>
          </a:prstGeom>
          <a:noFill/>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rPr>
              <a:t>育休を取得しやすい雇用環境整備</a:t>
            </a:r>
            <a:endParaRPr lang="ja-JP" altLang="en-US" b="1" dirty="0">
              <a:solidFill>
                <a:srgbClr val="FF66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9000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
            <a:extLst>
              <a:ext uri="{FF2B5EF4-FFF2-40B4-BE49-F238E27FC236}">
                <a16:creationId xmlns:a16="http://schemas.microsoft.com/office/drawing/2014/main" id="{B01EEA3D-B741-4F43-A42E-0DFF8C12B832}"/>
              </a:ext>
            </a:extLst>
          </p:cNvPr>
          <p:cNvSpPr/>
          <p:nvPr/>
        </p:nvSpPr>
        <p:spPr>
          <a:xfrm>
            <a:off x="5944378" y="1085082"/>
            <a:ext cx="3778194" cy="521774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ADD0A42C-1872-45C6-B487-5DFC1138617A}"/>
              </a:ext>
            </a:extLst>
          </p:cNvPr>
          <p:cNvSpPr>
            <a:spLocks noGrp="1"/>
          </p:cNvSpPr>
          <p:nvPr>
            <p:ph type="title"/>
          </p:nvPr>
        </p:nvSpPr>
        <p:spPr>
          <a:xfrm>
            <a:off x="495300" y="69850"/>
            <a:ext cx="9182100" cy="647700"/>
          </a:xfrm>
        </p:spPr>
        <p:txBody>
          <a:bodyPr/>
          <a:lstStyle/>
          <a:p>
            <a:pPr marL="1089025" indent="-1089025"/>
            <a:r>
              <a:rPr lang="ja-JP" altLang="en-US" dirty="0"/>
              <a:t>２－４．</a:t>
            </a:r>
            <a:r>
              <a:rPr lang="ja-JP" altLang="en-US" sz="2600" dirty="0"/>
              <a:t>妊娠・出産を申出た労働者への個別の周知・意向確認</a:t>
            </a:r>
            <a:r>
              <a:rPr lang="en-US" altLang="ja-JP" sz="2600" dirty="0"/>
              <a:t/>
            </a:r>
            <a:br>
              <a:rPr lang="en-US" altLang="ja-JP" sz="2600" dirty="0"/>
            </a:br>
            <a:r>
              <a:rPr lang="ja-JP" altLang="en-US" sz="2600" dirty="0"/>
              <a:t>義務付け</a:t>
            </a: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endParaRPr kumimoji="1" lang="ja-JP" altLang="en-US" sz="2600" dirty="0"/>
          </a:p>
        </p:txBody>
      </p:sp>
      <p:sp>
        <p:nvSpPr>
          <p:cNvPr id="4" name="スライド番号プレースホルダー 3">
            <a:extLst>
              <a:ext uri="{FF2B5EF4-FFF2-40B4-BE49-F238E27FC236}">
                <a16:creationId xmlns:a16="http://schemas.microsoft.com/office/drawing/2014/main" id="{BFDDF030-6832-47C4-932B-AB5DB3A3A6E3}"/>
              </a:ext>
            </a:extLst>
          </p:cNvPr>
          <p:cNvSpPr>
            <a:spLocks noGrp="1"/>
          </p:cNvSpPr>
          <p:nvPr>
            <p:ph type="sldNum" sz="quarter" idx="11"/>
          </p:nvPr>
        </p:nvSpPr>
        <p:spPr/>
        <p:txBody>
          <a:bodyPr/>
          <a:lstStyle/>
          <a:p>
            <a:pPr>
              <a:defRPr/>
            </a:pPr>
            <a:fld id="{E272C5AB-C05E-492A-A3C4-3B48F3F2192C}" type="slidenum">
              <a:rPr lang="ja-JP" altLang="en-US" smtClean="0"/>
              <a:pPr>
                <a:defRPr/>
              </a:pPr>
              <a:t>16</a:t>
            </a:fld>
            <a:endParaRPr lang="en-US" altLang="ja-JP" dirty="0"/>
          </a:p>
        </p:txBody>
      </p:sp>
      <p:sp>
        <p:nvSpPr>
          <p:cNvPr id="6" name="角丸四角形 5">
            <a:extLst>
              <a:ext uri="{FF2B5EF4-FFF2-40B4-BE49-F238E27FC236}">
                <a16:creationId xmlns:a16="http://schemas.microsoft.com/office/drawing/2014/main" id="{382387F8-F3AD-4750-B640-5A4D8B850406}"/>
              </a:ext>
            </a:extLst>
          </p:cNvPr>
          <p:cNvSpPr/>
          <p:nvPr/>
        </p:nvSpPr>
        <p:spPr>
          <a:xfrm>
            <a:off x="183428" y="1078485"/>
            <a:ext cx="5611855" cy="5206043"/>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CC1BBC6-4AD1-4832-9990-CCB91FEC7D09}"/>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CA4ECD8-B20D-413E-8EB4-864E3757206F}"/>
              </a:ext>
            </a:extLst>
          </p:cNvPr>
          <p:cNvSpPr/>
          <p:nvPr/>
        </p:nvSpPr>
        <p:spPr>
          <a:xfrm>
            <a:off x="7154659"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4BD88415-129C-425B-9F4F-A124A0AADD86}"/>
              </a:ext>
            </a:extLst>
          </p:cNvPr>
          <p:cNvSpPr/>
          <p:nvPr/>
        </p:nvSpPr>
        <p:spPr>
          <a:xfrm>
            <a:off x="495300" y="2126595"/>
            <a:ext cx="5060498" cy="4093428"/>
          </a:xfrm>
          <a:prstGeom prst="rect">
            <a:avLst/>
          </a:prstGeom>
        </p:spPr>
        <p:txBody>
          <a:bodyPr wrap="square">
            <a:spAutoFit/>
          </a:bodyPr>
          <a:lstStyle/>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労働者・配偶者が</a:t>
            </a:r>
            <a:r>
              <a:rPr lang="ja-JP" altLang="en-US" sz="1600" b="1" dirty="0">
                <a:solidFill>
                  <a:srgbClr val="C00000"/>
                </a:solidFill>
                <a:latin typeface="Meiryo UI" panose="020B0604030504040204" pitchFamily="50" charset="-128"/>
                <a:ea typeface="Meiryo UI" panose="020B0604030504040204" pitchFamily="50" charset="-128"/>
              </a:rPr>
              <a:t>妊娠・出産した旨等の申出をしたとき、</a:t>
            </a:r>
            <a:r>
              <a:rPr lang="ja-JP" altLang="en-US" sz="1600" dirty="0">
                <a:latin typeface="Meiryo UI" panose="020B0604030504040204" pitchFamily="50" charset="-128"/>
                <a:ea typeface="Meiryo UI" panose="020B0604030504040204" pitchFamily="50" charset="-128"/>
              </a:rPr>
              <a:t>労働者に対し</a:t>
            </a:r>
            <a:r>
              <a:rPr lang="ja-JP" altLang="en-US" sz="1600" b="1" dirty="0">
                <a:solidFill>
                  <a:srgbClr val="C00000"/>
                </a:solidFill>
                <a:latin typeface="Meiryo UI" panose="020B0604030504040204" pitchFamily="50" charset="-128"/>
                <a:ea typeface="Meiryo UI" panose="020B0604030504040204" pitchFamily="50" charset="-128"/>
              </a:rPr>
              <a:t>育児休業制度等を周知し</a:t>
            </a:r>
            <a:r>
              <a:rPr lang="ja-JP" altLang="en-US" sz="1600" dirty="0">
                <a:latin typeface="Meiryo UI" panose="020B0604030504040204" pitchFamily="50" charset="-128"/>
                <a:ea typeface="Meiryo UI" panose="020B0604030504040204" pitchFamily="50" charset="-128"/>
              </a:rPr>
              <a:t>、これらの制度の</a:t>
            </a:r>
            <a:r>
              <a:rPr lang="ja-JP" altLang="en-US" sz="1600" b="1" dirty="0">
                <a:solidFill>
                  <a:srgbClr val="C00000"/>
                </a:solidFill>
                <a:latin typeface="Meiryo UI" panose="020B0604030504040204" pitchFamily="50" charset="-128"/>
                <a:ea typeface="Meiryo UI" panose="020B0604030504040204" pitchFamily="50" charset="-128"/>
              </a:rPr>
              <a:t>取得意向を確認する</a:t>
            </a:r>
            <a:r>
              <a:rPr lang="ja-JP" altLang="en-US" sz="1600" dirty="0">
                <a:latin typeface="Meiryo UI" panose="020B0604030504040204" pitchFamily="50" charset="-128"/>
                <a:ea typeface="Meiryo UI" panose="020B0604030504040204" pitchFamily="50" charset="-128"/>
              </a:rPr>
              <a:t>ための措置を義務づけ。</a:t>
            </a:r>
            <a:endParaRPr lang="en-US" altLang="ja-JP" sz="1600" dirty="0">
              <a:latin typeface="Meiryo UI" panose="020B0604030504040204" pitchFamily="50" charset="-128"/>
              <a:ea typeface="Meiryo UI" panose="020B0604030504040204" pitchFamily="50" charset="-128"/>
            </a:endParaRPr>
          </a:p>
          <a:p>
            <a:pPr marL="163513">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周知事項</a:t>
            </a:r>
            <a:r>
              <a:rPr lang="en-US" altLang="ja-JP" sz="1600" b="1" dirty="0">
                <a:latin typeface="Meiryo UI" panose="020B0604030504040204" pitchFamily="50" charset="-128"/>
                <a:ea typeface="Meiryo UI" panose="020B0604030504040204" pitchFamily="50" charset="-128"/>
              </a:rPr>
              <a:t>】</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育児休業・産後パパ育休に関する制度</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育児休業・産後パパ育休の申し出先</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育児休業給付に関すること</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労働者が育児休業・産後パパ育休期間について負担すべき社会保険料の取り扱い</a:t>
            </a:r>
          </a:p>
          <a:p>
            <a:pPr marL="163513">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個別周知・意向確認の方法</a:t>
            </a:r>
            <a:r>
              <a:rPr lang="en-US" altLang="ja-JP" sz="1600" b="1" dirty="0">
                <a:latin typeface="Meiryo UI" panose="020B0604030504040204" pitchFamily="50" charset="-128"/>
                <a:ea typeface="Meiryo UI" panose="020B0604030504040204" pitchFamily="50" charset="-128"/>
              </a:rPr>
              <a:t>】</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面談（オンラインも可）</a:t>
            </a:r>
            <a:endParaRPr lang="en-US" altLang="ja-JP" sz="1600" dirty="0">
              <a:latin typeface="Meiryo UI" panose="020B0604030504040204" pitchFamily="50" charset="-128"/>
              <a:ea typeface="Meiryo UI" panose="020B0604030504040204" pitchFamily="50" charset="-128"/>
            </a:endParaRP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書面交付</a:t>
            </a: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育児休業・産後パパ育休の</a:t>
            </a:r>
            <a:r>
              <a:rPr lang="ja-JP" altLang="en-US" sz="1600" b="1" dirty="0">
                <a:solidFill>
                  <a:srgbClr val="C00000"/>
                </a:solidFill>
                <a:latin typeface="Meiryo UI" panose="020B0604030504040204" pitchFamily="50" charset="-128"/>
                <a:ea typeface="Meiryo UI" panose="020B0604030504040204" pitchFamily="50" charset="-128"/>
              </a:rPr>
              <a:t>取得を控えさせるような形での個別周知・意向確認は認められません</a:t>
            </a:r>
            <a:r>
              <a:rPr lang="ja-JP" altLang="en-US" sz="1600" dirty="0">
                <a:latin typeface="Meiryo UI" panose="020B0604030504040204" pitchFamily="50" charset="-128"/>
                <a:ea typeface="Meiryo UI" panose="020B0604030504040204" pitchFamily="50" charset="-128"/>
              </a:rPr>
              <a:t>。</a:t>
            </a:r>
          </a:p>
        </p:txBody>
      </p:sp>
      <p:sp>
        <p:nvSpPr>
          <p:cNvPr id="15" name="角丸四角形 5">
            <a:extLst>
              <a:ext uri="{FF2B5EF4-FFF2-40B4-BE49-F238E27FC236}">
                <a16:creationId xmlns:a16="http://schemas.microsoft.com/office/drawing/2014/main" id="{56E81937-2DCB-4884-AAE8-7A77FDAAAFA7}"/>
              </a:ext>
            </a:extLst>
          </p:cNvPr>
          <p:cNvSpPr/>
          <p:nvPr/>
        </p:nvSpPr>
        <p:spPr>
          <a:xfrm>
            <a:off x="334113" y="1608599"/>
            <a:ext cx="9247200" cy="4596258"/>
          </a:xfrm>
          <a:prstGeom prst="roundRect">
            <a:avLst>
              <a:gd name="adj" fmla="val 8768"/>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0C5D08A8-9B51-495A-A00B-2417671592E0}"/>
              </a:ext>
            </a:extLst>
          </p:cNvPr>
          <p:cNvSpPr/>
          <p:nvPr/>
        </p:nvSpPr>
        <p:spPr>
          <a:xfrm>
            <a:off x="6788689" y="3015524"/>
            <a:ext cx="2288771" cy="323165"/>
          </a:xfrm>
          <a:prstGeom prst="rect">
            <a:avLst/>
          </a:prstGeom>
          <a:noFill/>
          <a:ln>
            <a:noFill/>
            <a:prstDash val="dash"/>
          </a:ln>
        </p:spPr>
        <p:txBody>
          <a:bodyPr wrap="square" rtlCol="0">
            <a:spAutoFit/>
          </a:bodyPr>
          <a:lstStyle/>
          <a:p>
            <a:r>
              <a:rPr lang="ja-JP" altLang="en-US" sz="1500" dirty="0">
                <a:latin typeface="Meiryo UI" panose="020B0604030504040204" pitchFamily="50" charset="-128"/>
                <a:ea typeface="Meiryo UI" panose="020B0604030504040204" pitchFamily="50" charset="-128"/>
              </a:rPr>
              <a:t>個別周知の</a:t>
            </a:r>
            <a:r>
              <a:rPr lang="ja-JP" altLang="en-US" sz="1500" b="1" dirty="0">
                <a:latin typeface="Meiryo UI" panose="020B0604030504040204" pitchFamily="50" charset="-128"/>
                <a:ea typeface="Meiryo UI" panose="020B0604030504040204" pitchFamily="50" charset="-128"/>
              </a:rPr>
              <a:t>努力義務のみ</a:t>
            </a:r>
            <a:endParaRPr lang="en-US" altLang="ja-JP" sz="15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10B92361-2C96-43EA-A922-5D07EE6B6E85}"/>
              </a:ext>
            </a:extLst>
          </p:cNvPr>
          <p:cNvSpPr/>
          <p:nvPr/>
        </p:nvSpPr>
        <p:spPr>
          <a:xfrm>
            <a:off x="5987921" y="3705248"/>
            <a:ext cx="3552970" cy="738664"/>
          </a:xfrm>
          <a:prstGeom prst="rect">
            <a:avLst/>
          </a:prstGeom>
          <a:noFill/>
          <a:ln>
            <a:noFill/>
            <a:prstDash val="dash"/>
          </a:ln>
        </p:spPr>
        <p:txBody>
          <a:bodyPr wrap="square" rtlCol="0">
            <a:spAutoFit/>
          </a:bodyPr>
          <a:lstStyle/>
          <a:p>
            <a:pPr marL="358775" indent="-358775"/>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育児等のための休暇・休業の取得に際し、男性では６割以上が企業からの働きかけがなかったと回答。</a:t>
            </a:r>
            <a:endParaRPr lang="en-US" altLang="ja-JP" sz="1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178F9F2-0BF5-455F-B3B3-B5334D3B231E}"/>
              </a:ext>
            </a:extLst>
          </p:cNvPr>
          <p:cNvSpPr/>
          <p:nvPr/>
        </p:nvSpPr>
        <p:spPr>
          <a:xfrm>
            <a:off x="3000500" y="4686625"/>
            <a:ext cx="2787148" cy="584775"/>
          </a:xfrm>
          <a:prstGeom prst="rect">
            <a:avLst/>
          </a:prstGeom>
        </p:spPr>
        <p:txBody>
          <a:bodyPr wrap="square">
            <a:spAutoFit/>
          </a:bodyPr>
          <a:lstStyle/>
          <a:p>
            <a:pPr marL="449263" indent="-285750">
              <a:spcBef>
                <a:spcPts val="0"/>
              </a:spcBef>
              <a:buFont typeface="Wingdings" panose="05000000000000000000" pitchFamily="2" charset="2"/>
              <a:buChar char="ü"/>
            </a:pPr>
            <a:r>
              <a:rPr lang="en-US" altLang="ja-JP" sz="1600" dirty="0">
                <a:latin typeface="Meiryo UI" panose="020B0604030504040204" pitchFamily="50" charset="-128"/>
                <a:ea typeface="Meiryo UI" panose="020B0604030504040204" pitchFamily="50" charset="-128"/>
              </a:rPr>
              <a:t>Fax</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電子メール　　のいずれか</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7CADD79B-8125-493B-AA01-53BACC24B998}"/>
              </a:ext>
            </a:extLst>
          </p:cNvPr>
          <p:cNvSpPr/>
          <p:nvPr/>
        </p:nvSpPr>
        <p:spPr>
          <a:xfrm>
            <a:off x="408191" y="1796536"/>
            <a:ext cx="5414283" cy="369332"/>
          </a:xfrm>
          <a:prstGeom prst="rect">
            <a:avLst/>
          </a:prstGeom>
        </p:spPr>
        <p:txBody>
          <a:bodyPr wrap="square">
            <a:spAutoFit/>
          </a:bodyPr>
          <a:lstStyle/>
          <a:p>
            <a:pPr marL="338138" indent="-338138"/>
            <a:r>
              <a:rPr lang="ja-JP" altLang="en-US" sz="1800" b="1" dirty="0">
                <a:solidFill>
                  <a:srgbClr val="FF6600"/>
                </a:solidFill>
                <a:latin typeface="Meiryo UI" panose="020B0604030504040204" pitchFamily="50" charset="-128"/>
                <a:ea typeface="Meiryo UI" panose="020B0604030504040204" pitchFamily="50" charset="-128"/>
              </a:rPr>
              <a:t>妊娠・出産を申出た労働者への個別の周知・意向確認</a:t>
            </a:r>
          </a:p>
        </p:txBody>
      </p:sp>
      <p:sp>
        <p:nvSpPr>
          <p:cNvPr id="19" name="テキスト ボックス 18"/>
          <p:cNvSpPr txBox="1"/>
          <p:nvPr/>
        </p:nvSpPr>
        <p:spPr>
          <a:xfrm>
            <a:off x="1800520" y="5274370"/>
            <a:ext cx="3865223" cy="295466"/>
          </a:xfrm>
          <a:prstGeom prst="rect">
            <a:avLst/>
          </a:prstGeom>
          <a:noFill/>
        </p:spPr>
        <p:txBody>
          <a:bodyPr wrap="square" rtlCol="0">
            <a:spAutoFit/>
          </a:bodyPr>
          <a:lstStyle/>
          <a:p>
            <a:pPr lvl="0" algn="r">
              <a:lnSpc>
                <a:spcPct val="110000"/>
              </a:lnSpc>
              <a:spcBef>
                <a:spcPts val="600"/>
              </a:spcBef>
            </a:pPr>
            <a:r>
              <a:rPr lang="ja-JP" altLang="en-US" sz="1200" dirty="0">
                <a:solidFill>
                  <a:prstClr val="black"/>
                </a:solidFill>
                <a:latin typeface="メイリオ" panose="020B0604030504040204" pitchFamily="50" charset="-128"/>
                <a:ea typeface="メイリオ" panose="020B0604030504040204" pitchFamily="50" charset="-128"/>
              </a:rPr>
              <a:t>注：</a:t>
            </a:r>
            <a:r>
              <a:rPr lang="en-US" altLang="ja-JP" sz="1200" dirty="0">
                <a:solidFill>
                  <a:prstClr val="black"/>
                </a:solidFill>
                <a:latin typeface="メイリオ" panose="020B0604030504040204" pitchFamily="50" charset="-128"/>
                <a:ea typeface="メイリオ" panose="020B0604030504040204" pitchFamily="50" charset="-128"/>
              </a:rPr>
              <a:t>Fax</a:t>
            </a:r>
            <a:r>
              <a:rPr lang="ja-JP" altLang="en-US" sz="1200" dirty="0" err="1">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電子メールは労働者が希望した場合のみ</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1586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z="1600" smtClean="0"/>
              <a:pPr>
                <a:defRPr/>
              </a:pPr>
              <a:t>17</a:t>
            </a:fld>
            <a:endParaRPr lang="en-US" altLang="ja-JP" sz="1600" dirty="0"/>
          </a:p>
        </p:txBody>
      </p:sp>
      <p:sp>
        <p:nvSpPr>
          <p:cNvPr id="5" name="角丸四角形 5">
            <a:extLst>
              <a:ext uri="{FF2B5EF4-FFF2-40B4-BE49-F238E27FC236}">
                <a16:creationId xmlns:a16="http://schemas.microsoft.com/office/drawing/2014/main" id="{84B04B6A-58AD-4F74-8FB2-7F7A120F224C}"/>
              </a:ext>
            </a:extLst>
          </p:cNvPr>
          <p:cNvSpPr/>
          <p:nvPr/>
        </p:nvSpPr>
        <p:spPr>
          <a:xfrm>
            <a:off x="5903105" y="1085082"/>
            <a:ext cx="3778194" cy="515061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a:extLst>
              <a:ext uri="{FF2B5EF4-FFF2-40B4-BE49-F238E27FC236}">
                <a16:creationId xmlns:a16="http://schemas.microsoft.com/office/drawing/2014/main" id="{E47D49D9-FD74-4440-8261-66B28202DD3F}"/>
              </a:ext>
            </a:extLst>
          </p:cNvPr>
          <p:cNvSpPr/>
          <p:nvPr/>
        </p:nvSpPr>
        <p:spPr>
          <a:xfrm>
            <a:off x="135802" y="1085900"/>
            <a:ext cx="5611855" cy="5149800"/>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664B27D6-2A97-4C27-9F6B-2103E50464E5}"/>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2CAEDDF-609D-4A3B-AC13-960AD12E810E}"/>
              </a:ext>
            </a:extLst>
          </p:cNvPr>
          <p:cNvSpPr/>
          <p:nvPr/>
        </p:nvSpPr>
        <p:spPr>
          <a:xfrm>
            <a:off x="7170157"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199394"/>
            <a:ext cx="8915400" cy="647700"/>
          </a:xfrm>
        </p:spPr>
        <p:txBody>
          <a:bodyPr/>
          <a:lstStyle/>
          <a:p>
            <a:pPr marL="1077913" indent="-1077913"/>
            <a:r>
              <a:rPr lang="ja-JP" altLang="en-US" dirty="0"/>
              <a:t>２－５．</a:t>
            </a:r>
            <a:r>
              <a:rPr lang="ja-JP" altLang="en-US" sz="2600" dirty="0"/>
              <a:t>有期雇用労働者の取得要件緩和</a:t>
            </a:r>
            <a:r>
              <a:rPr lang="en-US" altLang="ja-JP" sz="2600" dirty="0"/>
              <a:t/>
            </a:r>
            <a:br>
              <a:rPr lang="en-US" altLang="ja-JP" sz="2600" dirty="0"/>
            </a:b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r>
              <a:rPr lang="ja-JP" altLang="en-US" sz="2800" dirty="0"/>
              <a:t/>
            </a:r>
            <a:br>
              <a:rPr lang="ja-JP" altLang="en-US" sz="2800" dirty="0"/>
            </a:br>
            <a:endParaRPr kumimoji="1" lang="ja-JP" altLang="en-US" sz="2600" dirty="0"/>
          </a:p>
        </p:txBody>
      </p:sp>
      <p:sp>
        <p:nvSpPr>
          <p:cNvPr id="13" name="角丸四角形 5">
            <a:extLst>
              <a:ext uri="{FF2B5EF4-FFF2-40B4-BE49-F238E27FC236}">
                <a16:creationId xmlns:a16="http://schemas.microsoft.com/office/drawing/2014/main" id="{73C7D78B-B137-4B2D-BB54-DAD2213B023A}"/>
              </a:ext>
            </a:extLst>
          </p:cNvPr>
          <p:cNvSpPr/>
          <p:nvPr/>
        </p:nvSpPr>
        <p:spPr>
          <a:xfrm>
            <a:off x="224701" y="1706049"/>
            <a:ext cx="9387608" cy="4364551"/>
          </a:xfrm>
          <a:prstGeom prst="roundRect">
            <a:avLst>
              <a:gd name="adj" fmla="val 8416"/>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A84EEBD4-C125-4612-B81F-B78BA0264653}"/>
              </a:ext>
            </a:extLst>
          </p:cNvPr>
          <p:cNvSpPr/>
          <p:nvPr/>
        </p:nvSpPr>
        <p:spPr>
          <a:xfrm>
            <a:off x="342148" y="1859114"/>
            <a:ext cx="5414283" cy="400110"/>
          </a:xfrm>
          <a:prstGeom prst="rect">
            <a:avLst/>
          </a:prstGeom>
        </p:spPr>
        <p:txBody>
          <a:bodyPr wrap="square">
            <a:spAutoFit/>
          </a:bodyPr>
          <a:lstStyle/>
          <a:p>
            <a:pPr marL="338138" indent="-338138"/>
            <a:r>
              <a:rPr lang="ja-JP" altLang="en-US" sz="2000" b="1" dirty="0">
                <a:solidFill>
                  <a:srgbClr val="FF6600"/>
                </a:solidFill>
                <a:latin typeface="Meiryo UI" panose="020B0604030504040204" pitchFamily="50" charset="-128"/>
                <a:ea typeface="Meiryo UI" panose="020B0604030504040204" pitchFamily="50" charset="-128"/>
              </a:rPr>
              <a:t>有期雇用労働者の育児・介護休業取得要件緩和</a:t>
            </a:r>
          </a:p>
        </p:txBody>
      </p:sp>
      <p:sp>
        <p:nvSpPr>
          <p:cNvPr id="2" name="正方形/長方形 1">
            <a:extLst>
              <a:ext uri="{FF2B5EF4-FFF2-40B4-BE49-F238E27FC236}">
                <a16:creationId xmlns:a16="http://schemas.microsoft.com/office/drawing/2014/main" id="{5A3FD35B-1D06-4C7F-AA3D-7C13AD8BC0DF}"/>
              </a:ext>
            </a:extLst>
          </p:cNvPr>
          <p:cNvSpPr/>
          <p:nvPr/>
        </p:nvSpPr>
        <p:spPr>
          <a:xfrm>
            <a:off x="495300" y="2264374"/>
            <a:ext cx="5111523" cy="36163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育児休業の場合</a:t>
            </a:r>
            <a:r>
              <a:rPr lang="en-US" altLang="ja-JP" sz="1600" dirty="0">
                <a:latin typeface="Meiryo UI" panose="020B0604030504040204" pitchFamily="50" charset="-128"/>
                <a:ea typeface="Meiryo UI" panose="020B0604030504040204" pitchFamily="50" charset="-128"/>
              </a:rPr>
              <a:t>】</a:t>
            </a:r>
          </a:p>
          <a:p>
            <a:pPr marL="174625" indent="-1746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引き続き雇用された期間が１年以上」の要件を撤廃</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（無期雇用労働者と同様の取扱い（労使協定の締結により除外可））</a:t>
            </a: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歳</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か月までの間に契約が満了することが明らかでない」の要件は継続。</a:t>
            </a:r>
            <a:endParaRPr lang="en-US" altLang="ja-JP" sz="1600" dirty="0">
              <a:latin typeface="Meiryo UI" panose="020B0604030504040204" pitchFamily="50" charset="-128"/>
              <a:ea typeface="Meiryo UI" panose="020B0604030504040204" pitchFamily="50" charset="-128"/>
            </a:endParaRPr>
          </a:p>
          <a:p>
            <a:pPr marL="174625" indent="-174625">
              <a:spcBef>
                <a:spcPts val="0"/>
              </a:spcBef>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a:spcBef>
                <a:spcPts val="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介護休業の場合</a:t>
            </a:r>
            <a:r>
              <a:rPr lang="en-US" altLang="ja-JP" sz="1600" dirty="0">
                <a:latin typeface="Meiryo UI" panose="020B0604030504040204" pitchFamily="50" charset="-128"/>
                <a:ea typeface="Meiryo UI" panose="020B0604030504040204" pitchFamily="50" charset="-128"/>
              </a:rPr>
              <a:t>】</a:t>
            </a:r>
          </a:p>
          <a:p>
            <a:pPr marL="174625" indent="-1746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引き続き雇用された期間が１年以上」の要件を撤廃</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（無期雇用労働者と同様の取扱い（労使協定の締結により除外可））</a:t>
            </a:r>
            <a:endParaRPr lang="en-US" altLang="ja-JP" sz="1600" dirty="0">
              <a:latin typeface="Meiryo UI" panose="020B0604030504040204" pitchFamily="50" charset="-128"/>
              <a:ea typeface="Meiryo UI" panose="020B0604030504040204" pitchFamily="50" charset="-128"/>
            </a:endParaRPr>
          </a:p>
          <a:p>
            <a:pPr marL="198438"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「介護休業開始予定日から</a:t>
            </a:r>
            <a:r>
              <a:rPr lang="en-US" altLang="ja-JP" sz="1600" dirty="0">
                <a:latin typeface="Meiryo UI" panose="020B0604030504040204" pitchFamily="50" charset="-128"/>
                <a:ea typeface="Meiryo UI" panose="020B0604030504040204" pitchFamily="50" charset="-128"/>
              </a:rPr>
              <a:t>93</a:t>
            </a:r>
            <a:r>
              <a:rPr lang="ja-JP" altLang="en-US" sz="1600" dirty="0">
                <a:latin typeface="Meiryo UI" panose="020B0604030504040204" pitchFamily="50" charset="-128"/>
                <a:ea typeface="Meiryo UI" panose="020B0604030504040204" pitchFamily="50" charset="-128"/>
              </a:rPr>
              <a:t>日経過日から</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か月を経過する日までに契約が満了することが明らかでない」の要件は継続。</a:t>
            </a:r>
            <a:endParaRPr lang="en-US" altLang="ja-JP" sz="16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7F27E698-FFC3-46CD-95AC-4D5E3139BE8A}"/>
              </a:ext>
            </a:extLst>
          </p:cNvPr>
          <p:cNvSpPr/>
          <p:nvPr/>
        </p:nvSpPr>
        <p:spPr>
          <a:xfrm>
            <a:off x="6057939" y="2138109"/>
            <a:ext cx="3554370" cy="329320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有期雇用労働者の育児休業取得には、それぞれの</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要件あり。</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育児休業の場合</a:t>
            </a:r>
            <a:r>
              <a:rPr lang="en-US" altLang="ja-JP" sz="1600" dirty="0">
                <a:latin typeface="Meiryo UI" panose="020B0604030504040204" pitchFamily="50" charset="-128"/>
                <a:ea typeface="Meiryo UI" panose="020B0604030504040204" pitchFamily="50" charset="-128"/>
              </a:rPr>
              <a:t>】</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１歳６か月までの間に契約が満了</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することが明らかでない</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介護休業の場合</a:t>
            </a:r>
            <a:r>
              <a:rPr lang="en-US" altLang="ja-JP" sz="1600" dirty="0">
                <a:latin typeface="Meiryo UI" panose="020B0604030504040204" pitchFamily="50" charset="-128"/>
                <a:ea typeface="Meiryo UI" panose="020B0604030504040204" pitchFamily="50" charset="-128"/>
              </a:rPr>
              <a:t>】</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介護休業開始予定日から</a:t>
            </a:r>
            <a:r>
              <a:rPr lang="en-US" altLang="ja-JP" sz="1600" dirty="0">
                <a:latin typeface="Meiryo UI" panose="020B0604030504040204" pitchFamily="50" charset="-128"/>
                <a:ea typeface="Meiryo UI" panose="020B0604030504040204" pitchFamily="50" charset="-128"/>
              </a:rPr>
              <a:t>93</a:t>
            </a:r>
            <a:r>
              <a:rPr lang="ja-JP" altLang="en-US" sz="1600" dirty="0">
                <a:latin typeface="Meiryo UI" panose="020B0604030504040204" pitchFamily="50" charset="-128"/>
                <a:ea typeface="Meiryo UI" panose="020B0604030504040204" pitchFamily="50" charset="-128"/>
              </a:rPr>
              <a:t>日経過日から</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か月を経過する日までに契約が満了することが明らかでない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210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5">
            <a:extLst>
              <a:ext uri="{FF2B5EF4-FFF2-40B4-BE49-F238E27FC236}">
                <a16:creationId xmlns:a16="http://schemas.microsoft.com/office/drawing/2014/main" id="{716B14C2-1515-4F95-AA4F-9D6BA4A90E50}"/>
              </a:ext>
            </a:extLst>
          </p:cNvPr>
          <p:cNvSpPr/>
          <p:nvPr/>
        </p:nvSpPr>
        <p:spPr>
          <a:xfrm>
            <a:off x="5223212" y="1074195"/>
            <a:ext cx="2177492" cy="5217748"/>
          </a:xfrm>
          <a:prstGeom prst="roundRect">
            <a:avLst>
              <a:gd name="adj" fmla="val 7747"/>
            </a:avLst>
          </a:prstGeom>
          <a:solidFill>
            <a:srgbClr val="FFFFD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6F6B55FC-B067-4AC8-B7EB-68E1CBFF7C37}"/>
              </a:ext>
            </a:extLst>
          </p:cNvPr>
          <p:cNvSpPr/>
          <p:nvPr/>
        </p:nvSpPr>
        <p:spPr>
          <a:xfrm>
            <a:off x="5593477" y="1165705"/>
            <a:ext cx="1767478" cy="615553"/>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B7A14103-8C80-427C-A204-2D8AE6B17256}"/>
              </a:ext>
            </a:extLst>
          </p:cNvPr>
          <p:cNvSpPr/>
          <p:nvPr/>
        </p:nvSpPr>
        <p:spPr>
          <a:xfrm>
            <a:off x="5408383" y="2080727"/>
            <a:ext cx="1842373" cy="707886"/>
          </a:xfrm>
          <a:prstGeom prst="rect">
            <a:avLst/>
          </a:prstGeom>
        </p:spPr>
        <p:txBody>
          <a:bodyPr wrap="square">
            <a:spAutoFit/>
          </a:bodyPr>
          <a:lstStyle/>
          <a:p>
            <a:pPr>
              <a:lnSpc>
                <a:spcPts val="1600"/>
              </a:lnSpc>
            </a:pPr>
            <a:r>
              <a:rPr lang="ja-JP" altLang="en-US" sz="1600" dirty="0">
                <a:latin typeface="Meiryo UI" panose="020B0604030504040204" pitchFamily="50" charset="-128"/>
                <a:ea typeface="Meiryo UI" panose="020B0604030504040204" pitchFamily="50" charset="-128"/>
              </a:rPr>
              <a:t>原則、子が</a:t>
            </a:r>
            <a:r>
              <a:rPr lang="ja-JP" altLang="en-US" sz="1600" b="1" dirty="0">
                <a:latin typeface="Meiryo UI" panose="020B0604030504040204" pitchFamily="50" charset="-128"/>
                <a:ea typeface="Meiryo UI" panose="020B0604030504040204" pitchFamily="50" charset="-128"/>
              </a:rPr>
              <a:t>１歳</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（最長２歳）に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なるまで</a:t>
            </a:r>
            <a:endParaRPr lang="en-US" altLang="ja-JP" sz="16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26CD2107-88EC-4791-8B06-616433DCC519}"/>
              </a:ext>
            </a:extLst>
          </p:cNvPr>
          <p:cNvSpPr/>
          <p:nvPr/>
        </p:nvSpPr>
        <p:spPr>
          <a:xfrm>
            <a:off x="5451458" y="3412976"/>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か月前まで</a:t>
            </a:r>
            <a:endParaRPr lang="en-US" altLang="ja-JP" sz="1600" b="1"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D341B4A1-9023-41C5-B3EB-C4F29D7BC770}"/>
              </a:ext>
            </a:extLst>
          </p:cNvPr>
          <p:cNvSpPr/>
          <p:nvPr/>
        </p:nvSpPr>
        <p:spPr>
          <a:xfrm>
            <a:off x="5303608" y="5051212"/>
            <a:ext cx="2087827" cy="830997"/>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分割して</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回取得可能</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（取得の際にそれぞれ申出）</a:t>
            </a:r>
            <a:endParaRPr lang="en-US" altLang="ja-JP" sz="1600" b="1" dirty="0">
              <a:latin typeface="Meiryo UI" panose="020B0604030504040204" pitchFamily="50" charset="-128"/>
              <a:ea typeface="Meiryo UI" panose="020B0604030504040204" pitchFamily="50" charset="-128"/>
            </a:endParaRPr>
          </a:p>
        </p:txBody>
      </p:sp>
      <p:sp>
        <p:nvSpPr>
          <p:cNvPr id="20" name="角丸四角形 5">
            <a:extLst>
              <a:ext uri="{FF2B5EF4-FFF2-40B4-BE49-F238E27FC236}">
                <a16:creationId xmlns:a16="http://schemas.microsoft.com/office/drawing/2014/main" id="{78028063-9BC6-4A87-B3A5-C3DE4D218086}"/>
              </a:ext>
            </a:extLst>
          </p:cNvPr>
          <p:cNvSpPr/>
          <p:nvPr/>
        </p:nvSpPr>
        <p:spPr>
          <a:xfrm>
            <a:off x="135802" y="1085900"/>
            <a:ext cx="4953001" cy="5206043"/>
          </a:xfrm>
          <a:prstGeom prst="roundRect">
            <a:avLst>
              <a:gd name="adj" fmla="val 4555"/>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5">
            <a:extLst>
              <a:ext uri="{FF2B5EF4-FFF2-40B4-BE49-F238E27FC236}">
                <a16:creationId xmlns:a16="http://schemas.microsoft.com/office/drawing/2014/main" id="{AE8765EB-111F-4978-B431-604DC1B3E66F}"/>
              </a:ext>
            </a:extLst>
          </p:cNvPr>
          <p:cNvSpPr/>
          <p:nvPr/>
        </p:nvSpPr>
        <p:spPr>
          <a:xfrm>
            <a:off x="7545080" y="1085082"/>
            <a:ext cx="2177492" cy="5217748"/>
          </a:xfrm>
          <a:prstGeom prst="roundRect">
            <a:avLst>
              <a:gd name="adj" fmla="val 7747"/>
            </a:avLst>
          </a:prstGeom>
          <a:solidFill>
            <a:srgbClr val="FFFFEF"/>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２－６．産後パパ育休制度①</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mtClean="0"/>
              <a:pPr>
                <a:defRPr/>
              </a:pPr>
              <a:t>18</a:t>
            </a:fld>
            <a:endParaRPr lang="en-US" altLang="ja-JP" dirty="0"/>
          </a:p>
        </p:txBody>
      </p:sp>
      <p:sp>
        <p:nvSpPr>
          <p:cNvPr id="6" name="角丸四角形 5">
            <a:extLst>
              <a:ext uri="{FF2B5EF4-FFF2-40B4-BE49-F238E27FC236}">
                <a16:creationId xmlns:a16="http://schemas.microsoft.com/office/drawing/2014/main" id="{10E08AF2-B3A9-4C71-B566-DFF7817A8063}"/>
              </a:ext>
            </a:extLst>
          </p:cNvPr>
          <p:cNvSpPr/>
          <p:nvPr/>
        </p:nvSpPr>
        <p:spPr>
          <a:xfrm>
            <a:off x="224701" y="1907157"/>
            <a:ext cx="9387608" cy="934291"/>
          </a:xfrm>
          <a:prstGeom prst="roundRect">
            <a:avLst>
              <a:gd name="adj" fmla="val 2105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F1C78472-D2FC-4B78-934F-A2ACE163A18F}"/>
              </a:ext>
            </a:extLst>
          </p:cNvPr>
          <p:cNvSpPr/>
          <p:nvPr/>
        </p:nvSpPr>
        <p:spPr>
          <a:xfrm>
            <a:off x="333376" y="2009535"/>
            <a:ext cx="5173452"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rPr>
              <a:t>① 対象期間、取得可能期間</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1C08EA2-247C-458E-82EB-76C7A725FB57}"/>
              </a:ext>
            </a:extLst>
          </p:cNvPr>
          <p:cNvSpPr/>
          <p:nvPr/>
        </p:nvSpPr>
        <p:spPr>
          <a:xfrm>
            <a:off x="687160" y="2360674"/>
            <a:ext cx="4953000" cy="338554"/>
          </a:xfrm>
          <a:prstGeom prst="rect">
            <a:avLst/>
          </a:prstGeom>
        </p:spPr>
        <p:txBody>
          <a:bodyPr>
            <a:spAutoFit/>
          </a:bodyPr>
          <a:lstStyle/>
          <a:p>
            <a:r>
              <a:rPr lang="ja-JP" altLang="en-US" sz="1600" b="1" dirty="0">
                <a:solidFill>
                  <a:srgbClr val="C00000"/>
                </a:solidFill>
                <a:latin typeface="Meiryo UI" panose="020B0604030504040204" pitchFamily="50" charset="-128"/>
                <a:ea typeface="Meiryo UI" panose="020B0604030504040204" pitchFamily="50" charset="-128"/>
              </a:rPr>
              <a:t>子の出生後８週間以内に４週間まで</a:t>
            </a:r>
            <a:r>
              <a:rPr lang="ja-JP" altLang="en-US" sz="1600" dirty="0">
                <a:latin typeface="Meiryo UI" panose="020B0604030504040204" pitchFamily="50" charset="-128"/>
                <a:ea typeface="Meiryo UI" panose="020B0604030504040204" pitchFamily="50" charset="-128"/>
              </a:rPr>
              <a:t>取得可能</a:t>
            </a:r>
            <a:endParaRPr lang="en-US" altLang="ja-JP" sz="16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7A20AEB4-6966-4A02-AD0C-CE1575182A37}"/>
              </a:ext>
            </a:extLst>
          </p:cNvPr>
          <p:cNvSpPr/>
          <p:nvPr/>
        </p:nvSpPr>
        <p:spPr>
          <a:xfrm>
            <a:off x="333375" y="3081113"/>
            <a:ext cx="4953000" cy="400110"/>
          </a:xfrm>
          <a:prstGeom prst="rect">
            <a:avLst/>
          </a:prstGeom>
        </p:spPr>
        <p:txBody>
          <a:bodyPr>
            <a:spAutoFit/>
          </a:bodyPr>
          <a:lstStyle/>
          <a:p>
            <a:r>
              <a:rPr lang="ja-JP" altLang="en-US" sz="2000" b="1" dirty="0">
                <a:solidFill>
                  <a:srgbClr val="FF6600"/>
                </a:solidFill>
                <a:latin typeface="Meiryo UI" panose="020B0604030504040204" pitchFamily="50" charset="-128"/>
                <a:ea typeface="Meiryo UI" panose="020B0604030504040204" pitchFamily="50" charset="-128"/>
              </a:rPr>
              <a:t>② 申出期限</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DF3E43F-4799-43EF-8E81-718F11AE0DDC}"/>
              </a:ext>
            </a:extLst>
          </p:cNvPr>
          <p:cNvSpPr/>
          <p:nvPr/>
        </p:nvSpPr>
        <p:spPr>
          <a:xfrm>
            <a:off x="687160" y="3424367"/>
            <a:ext cx="2497800" cy="338554"/>
          </a:xfrm>
          <a:prstGeom prst="rect">
            <a:avLst/>
          </a:prstGeom>
        </p:spPr>
        <p:txBody>
          <a:bodyPr wrap="none">
            <a:spAutoFit/>
          </a:bodyPr>
          <a:lstStyle/>
          <a:p>
            <a:r>
              <a:rPr lang="ja-JP" altLang="en-US" sz="1600" b="1" dirty="0">
                <a:solidFill>
                  <a:srgbClr val="C00000"/>
                </a:solidFill>
                <a:latin typeface="Meiryo UI" panose="020B0604030504040204" pitchFamily="50" charset="-128"/>
                <a:ea typeface="Meiryo UI" panose="020B0604030504040204" pitchFamily="50" charset="-128"/>
              </a:rPr>
              <a:t>原則、休業の２週間前まで</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5EE03E4-CA5E-4919-BF28-E96E0FE83E90}"/>
              </a:ext>
            </a:extLst>
          </p:cNvPr>
          <p:cNvSpPr/>
          <p:nvPr/>
        </p:nvSpPr>
        <p:spPr>
          <a:xfrm>
            <a:off x="498903" y="3751530"/>
            <a:ext cx="4454097" cy="830997"/>
          </a:xfrm>
          <a:prstGeom prst="rect">
            <a:avLst/>
          </a:prstGeom>
        </p:spPr>
        <p:txBody>
          <a:bodyPr wrap="square">
            <a:spAutoFit/>
          </a:bodyPr>
          <a:lstStyle/>
          <a:p>
            <a:pPr marL="157163" indent="-157163"/>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ただし、職場環境の整備などについて、今回の制度見直しにより求められる義務を上回る取組の実施を労使協定で定めている場合は、１か月前までとしてよい。</a:t>
            </a:r>
          </a:p>
          <a:p>
            <a:pPr marL="228600" indent="-228600"/>
            <a:endParaRPr lang="en-US" altLang="ja-JP" sz="12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CF734EA4-1EFF-4742-AFFE-65F1F27E7F8B}"/>
              </a:ext>
            </a:extLst>
          </p:cNvPr>
          <p:cNvSpPr/>
          <p:nvPr/>
        </p:nvSpPr>
        <p:spPr>
          <a:xfrm>
            <a:off x="333375" y="4910505"/>
            <a:ext cx="3215737" cy="400110"/>
          </a:xfrm>
          <a:prstGeom prst="rect">
            <a:avLst/>
          </a:prstGeom>
        </p:spPr>
        <p:txBody>
          <a:bodyPr wrap="squar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③ 分割取得</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7679E73-AD82-42DE-AD80-8D8AD9DCD790}"/>
              </a:ext>
            </a:extLst>
          </p:cNvPr>
          <p:cNvSpPr/>
          <p:nvPr/>
        </p:nvSpPr>
        <p:spPr>
          <a:xfrm>
            <a:off x="687160" y="5262567"/>
            <a:ext cx="3577907" cy="584775"/>
          </a:xfrm>
          <a:prstGeom prst="rect">
            <a:avLst/>
          </a:prstGeom>
        </p:spPr>
        <p:txBody>
          <a:bodyPr wrap="square">
            <a:spAutoFit/>
          </a:bodyPr>
          <a:lstStyle/>
          <a:p>
            <a:pPr marL="808038" indent="-808038"/>
            <a:r>
              <a:rPr lang="ja-JP" altLang="en-US" sz="1600" b="1" dirty="0">
                <a:solidFill>
                  <a:srgbClr val="C00000"/>
                </a:solidFill>
                <a:latin typeface="Meiryo UI" panose="020B0604030504040204" pitchFamily="50" charset="-128"/>
                <a:ea typeface="Meiryo UI" panose="020B0604030504040204" pitchFamily="50" charset="-128"/>
              </a:rPr>
              <a:t>分割して２回取得可能</a:t>
            </a:r>
            <a:endParaRPr lang="en-US" altLang="ja-JP" sz="1600" b="1" dirty="0">
              <a:solidFill>
                <a:srgbClr val="C00000"/>
              </a:solidFill>
              <a:latin typeface="Meiryo UI" panose="020B0604030504040204" pitchFamily="50" charset="-128"/>
              <a:ea typeface="Meiryo UI" panose="020B0604030504040204" pitchFamily="50" charset="-128"/>
            </a:endParaRPr>
          </a:p>
          <a:p>
            <a:pPr marL="808038" indent="-808038"/>
            <a:r>
              <a:rPr lang="ja-JP" altLang="en-US" sz="1600" b="1" dirty="0">
                <a:solidFill>
                  <a:srgbClr val="C00000"/>
                </a:solidFill>
                <a:latin typeface="Meiryo UI" panose="020B0604030504040204" pitchFamily="50" charset="-128"/>
                <a:ea typeface="Meiryo UI" panose="020B0604030504040204" pitchFamily="50" charset="-128"/>
              </a:rPr>
              <a:t>（はじめにまとめて申し出が必要）</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15" name="角丸四角形 5">
            <a:extLst>
              <a:ext uri="{FF2B5EF4-FFF2-40B4-BE49-F238E27FC236}">
                <a16:creationId xmlns:a16="http://schemas.microsoft.com/office/drawing/2014/main" id="{D2503438-69E6-49A3-82E3-B3B23F3A4713}"/>
              </a:ext>
            </a:extLst>
          </p:cNvPr>
          <p:cNvSpPr/>
          <p:nvPr/>
        </p:nvSpPr>
        <p:spPr>
          <a:xfrm>
            <a:off x="224701" y="2975562"/>
            <a:ext cx="9387608" cy="1596130"/>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5">
            <a:extLst>
              <a:ext uri="{FF2B5EF4-FFF2-40B4-BE49-F238E27FC236}">
                <a16:creationId xmlns:a16="http://schemas.microsoft.com/office/drawing/2014/main" id="{1807A5F1-15F8-450A-A3F5-3966539A0136}"/>
              </a:ext>
            </a:extLst>
          </p:cNvPr>
          <p:cNvSpPr/>
          <p:nvPr/>
        </p:nvSpPr>
        <p:spPr>
          <a:xfrm>
            <a:off x="224701" y="4691144"/>
            <a:ext cx="9387608" cy="1505804"/>
          </a:xfrm>
          <a:prstGeom prst="roundRect">
            <a:avLst>
              <a:gd name="adj" fmla="val 18631"/>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FCBF75A2-A943-4DA9-B946-782DB002D420}"/>
              </a:ext>
            </a:extLst>
          </p:cNvPr>
          <p:cNvSpPr/>
          <p:nvPr/>
        </p:nvSpPr>
        <p:spPr>
          <a:xfrm>
            <a:off x="7962970" y="1167067"/>
            <a:ext cx="1438205" cy="646331"/>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rPr>
              <a:t>（現行）</a:t>
            </a:r>
            <a:endParaRPr lang="en-US" altLang="ja-JP" sz="16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DF402CF4-BE6B-4A7D-B321-EC6AEB2BEDFA}"/>
              </a:ext>
            </a:extLst>
          </p:cNvPr>
          <p:cNvSpPr/>
          <p:nvPr/>
        </p:nvSpPr>
        <p:spPr>
          <a:xfrm>
            <a:off x="7730251" y="2091614"/>
            <a:ext cx="1842373" cy="707886"/>
          </a:xfrm>
          <a:prstGeom prst="rect">
            <a:avLst/>
          </a:prstGeom>
        </p:spPr>
        <p:txBody>
          <a:bodyPr wrap="square">
            <a:spAutoFit/>
          </a:bodyPr>
          <a:lstStyle/>
          <a:p>
            <a:pPr>
              <a:lnSpc>
                <a:spcPts val="1600"/>
              </a:lnSpc>
            </a:pPr>
            <a:r>
              <a:rPr lang="ja-JP" altLang="en-US" sz="1600" dirty="0">
                <a:latin typeface="Meiryo UI" panose="020B0604030504040204" pitchFamily="50" charset="-128"/>
                <a:ea typeface="Meiryo UI" panose="020B0604030504040204" pitchFamily="50" charset="-128"/>
              </a:rPr>
              <a:t>原則、子が</a:t>
            </a:r>
            <a:r>
              <a:rPr lang="ja-JP" altLang="en-US" sz="1600" b="1" dirty="0">
                <a:latin typeface="Meiryo UI" panose="020B0604030504040204" pitchFamily="50" charset="-128"/>
                <a:ea typeface="Meiryo UI" panose="020B0604030504040204" pitchFamily="50" charset="-128"/>
              </a:rPr>
              <a:t>１歳</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（最長２歳）に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なるまで</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57C7AD2-2A7D-46A6-9198-F0D173931AC6}"/>
              </a:ext>
            </a:extLst>
          </p:cNvPr>
          <p:cNvSpPr/>
          <p:nvPr/>
        </p:nvSpPr>
        <p:spPr>
          <a:xfrm>
            <a:off x="7742661" y="3424367"/>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か月前まで</a:t>
            </a:r>
            <a:endParaRPr lang="en-US" altLang="ja-JP" sz="1600" b="1"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1C91D635-E15A-497B-92CB-E815050B6564}"/>
              </a:ext>
            </a:extLst>
          </p:cNvPr>
          <p:cNvSpPr/>
          <p:nvPr/>
        </p:nvSpPr>
        <p:spPr>
          <a:xfrm>
            <a:off x="7755374" y="4838564"/>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原則、分割不可</a:t>
            </a:r>
            <a:endParaRPr lang="en-US" altLang="ja-JP" sz="1600" b="1"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AA16BC42-FD25-45D6-8F8A-7AC350ED036B}"/>
              </a:ext>
            </a:extLst>
          </p:cNvPr>
          <p:cNvSpPr/>
          <p:nvPr/>
        </p:nvSpPr>
        <p:spPr>
          <a:xfrm>
            <a:off x="7640587" y="5210014"/>
            <a:ext cx="1906912" cy="830997"/>
          </a:xfrm>
          <a:prstGeom prst="rect">
            <a:avLst/>
          </a:prstGeom>
        </p:spPr>
        <p:txBody>
          <a:bodyPr wrap="square">
            <a:spAutoFit/>
          </a:bodyPr>
          <a:lstStyle/>
          <a:p>
            <a:pPr marL="157163" indent="-157163"/>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パパ休暇（子の出生後８週間以内に父親が育休取得した場合には再度取得可）あり。</a:t>
            </a:r>
          </a:p>
        </p:txBody>
      </p:sp>
      <p:sp>
        <p:nvSpPr>
          <p:cNvPr id="2" name="十字形 1">
            <a:extLst>
              <a:ext uri="{FF2B5EF4-FFF2-40B4-BE49-F238E27FC236}">
                <a16:creationId xmlns:a16="http://schemas.microsoft.com/office/drawing/2014/main" id="{F20CA310-15F8-4704-95BE-263E0E901B72}"/>
              </a:ext>
            </a:extLst>
          </p:cNvPr>
          <p:cNvSpPr/>
          <p:nvPr/>
        </p:nvSpPr>
        <p:spPr>
          <a:xfrm>
            <a:off x="4853550" y="1069725"/>
            <a:ext cx="583629" cy="604999"/>
          </a:xfrm>
          <a:prstGeom prst="plus">
            <a:avLst>
              <a:gd name="adj" fmla="val 32286"/>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正方形/長方形 34">
            <a:extLst>
              <a:ext uri="{FF2B5EF4-FFF2-40B4-BE49-F238E27FC236}">
                <a16:creationId xmlns:a16="http://schemas.microsoft.com/office/drawing/2014/main" id="{CB64A600-D795-4707-AA8D-FAB46ECB15D2}"/>
              </a:ext>
            </a:extLst>
          </p:cNvPr>
          <p:cNvSpPr/>
          <p:nvPr/>
        </p:nvSpPr>
        <p:spPr>
          <a:xfrm>
            <a:off x="96053" y="1083430"/>
            <a:ext cx="4970861" cy="707886"/>
          </a:xfrm>
          <a:prstGeom prst="rect">
            <a:avLst/>
          </a:prstGeom>
        </p:spPr>
        <p:txBody>
          <a:bodyPr wrap="square">
            <a:spAutoFit/>
          </a:bodyPr>
          <a:lstStyle/>
          <a:p>
            <a:pPr algn="ctr"/>
            <a:r>
              <a:rPr lang="ja-JP" altLang="en-US" sz="2200" b="1" dirty="0">
                <a:solidFill>
                  <a:srgbClr val="C00000"/>
                </a:solidFill>
                <a:latin typeface="Meiryo UI" panose="020B0604030504040204" pitchFamily="50" charset="-128"/>
                <a:ea typeface="Meiryo UI" panose="020B0604030504040204" pitchFamily="50" charset="-128"/>
              </a:rPr>
              <a:t>新制度（産後パパ育休）</a:t>
            </a:r>
            <a:endParaRPr lang="en-US" altLang="ja-JP" sz="2200" b="1" dirty="0">
              <a:solidFill>
                <a:srgbClr val="C00000"/>
              </a:solidFill>
              <a:latin typeface="Meiryo UI" panose="020B0604030504040204" pitchFamily="50" charset="-128"/>
              <a:ea typeface="Meiryo UI" panose="020B0604030504040204" pitchFamily="50" charset="-128"/>
            </a:endParaRPr>
          </a:p>
          <a:p>
            <a:pPr algn="ctr"/>
            <a:r>
              <a:rPr lang="ja-JP" altLang="en-US" sz="1800" b="1" dirty="0">
                <a:solidFill>
                  <a:srgbClr val="C00000"/>
                </a:solidFill>
                <a:latin typeface="Meiryo UI" panose="020B0604030504040204" pitchFamily="50" charset="-128"/>
                <a:ea typeface="Meiryo UI" panose="020B0604030504040204" pitchFamily="50" charset="-128"/>
              </a:rPr>
              <a:t>（育休とは別に取得可能）</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800" b="1"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0141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704324" y="1174592"/>
            <a:ext cx="8326659" cy="5000942"/>
          </a:xfrm>
        </p:spPr>
        <p:txBody>
          <a:bodyPr/>
          <a:lstStyle/>
          <a:p>
            <a:pPr algn="just">
              <a:lnSpc>
                <a:spcPts val="3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「二人の子どもは二人で育児」、「子どもが生まれたら、育児休業を取りたい」と多くの人が考えています。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000"/>
              </a:lnSpc>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育児休業は、</a:t>
            </a:r>
            <a:r>
              <a:rPr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育児・介護休業法</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に基づき、労働者が取得できる休業制度です。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000"/>
              </a:lnSpc>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育児休業制度の目的は、労働者が出産や育児などで退職することなく、キャリアを継続できるようにするためのもの、言い換えれば、</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育児休業は、充実した職業生活を送るための制度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000"/>
              </a:lnSpc>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長い職業生活において、みなさんが能力を発揮し、ワーク・ライフ・バランスを確保するために、育児休業はとても重要な制度です。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000"/>
              </a:lnSpc>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育児休業を取りたいと望む人が、男性も女性も、当たり前のように取得することができる社会の実現が望まれています。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bwMode="white"/>
        <p:txBody>
          <a:bodyPr/>
          <a:lstStyle/>
          <a:p>
            <a:r>
              <a:rPr kumimoji="1" lang="ja-JP" altLang="en-US" dirty="0"/>
              <a:t>はじめに　</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a:t>
            </a:fld>
            <a:endParaRPr lang="en-US" altLang="ja-JP" sz="1600" dirty="0"/>
          </a:p>
        </p:txBody>
      </p:sp>
    </p:spTree>
    <p:extLst>
      <p:ext uri="{BB962C8B-B14F-4D97-AF65-F5344CB8AC3E}">
        <p14:creationId xmlns:p14="http://schemas.microsoft.com/office/powerpoint/2010/main" val="3932754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２－６．産後パパ育休制度②</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mtClean="0"/>
              <a:pPr>
                <a:defRPr/>
              </a:pPr>
              <a:t>19</a:t>
            </a:fld>
            <a:endParaRPr lang="en-US" altLang="ja-JP" dirty="0"/>
          </a:p>
        </p:txBody>
      </p:sp>
      <p:sp>
        <p:nvSpPr>
          <p:cNvPr id="35" name="四角形: 角を丸くする 34"/>
          <p:cNvSpPr/>
          <p:nvPr/>
        </p:nvSpPr>
        <p:spPr>
          <a:xfrm>
            <a:off x="159639" y="1990524"/>
            <a:ext cx="9517761" cy="3131798"/>
          </a:xfrm>
          <a:prstGeom prst="roundRect">
            <a:avLst>
              <a:gd name="adj" fmla="val 12093"/>
            </a:avLst>
          </a:prstGeom>
          <a:solidFill>
            <a:schemeClr val="accent6">
              <a:lumMod val="20000"/>
              <a:lumOff val="8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nSpc>
                <a:spcPct val="110000"/>
              </a:lnSpc>
              <a:spcBef>
                <a:spcPts val="300"/>
              </a:spcBef>
            </a:pPr>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36" name="正方形/長方形 35"/>
          <p:cNvSpPr/>
          <p:nvPr/>
        </p:nvSpPr>
        <p:spPr>
          <a:xfrm>
            <a:off x="101853" y="1052748"/>
            <a:ext cx="684000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800" b="1" spc="80" dirty="0">
                <a:solidFill>
                  <a:srgbClr val="C00000"/>
                </a:solidFill>
                <a:latin typeface="メイリオ" panose="020B0604030504040204" pitchFamily="50" charset="-128"/>
                <a:ea typeface="メイリオ" panose="020B0604030504040204" pitchFamily="50" charset="-128"/>
              </a:rPr>
              <a:t>● 申出期限を１か月前までとする労使協定　</a:t>
            </a:r>
          </a:p>
        </p:txBody>
      </p:sp>
      <p:sp>
        <p:nvSpPr>
          <p:cNvPr id="37" name="正方形/長方形 36"/>
          <p:cNvSpPr/>
          <p:nvPr/>
        </p:nvSpPr>
        <p:spPr>
          <a:xfrm>
            <a:off x="406266" y="2072645"/>
            <a:ext cx="9171694" cy="2885405"/>
          </a:xfrm>
          <a:prstGeom prst="rect">
            <a:avLst/>
          </a:prstGeom>
          <a:noFill/>
          <a:ln>
            <a:noFill/>
            <a:prstDash val="dash"/>
          </a:ln>
        </p:spPr>
        <p:txBody>
          <a:bodyPr wrap="square" rtlCol="0">
            <a:spAutoFit/>
          </a:bodyPr>
          <a:lstStyle/>
          <a:p>
            <a:pPr>
              <a:spcBef>
                <a:spcPts val="0"/>
              </a:spcBef>
            </a:pPr>
            <a:r>
              <a:rPr lang="ja-JP" altLang="en-US" sz="1800" dirty="0">
                <a:latin typeface="Meiryo UI" panose="020B0604030504040204" pitchFamily="50" charset="-128"/>
                <a:ea typeface="Meiryo UI" panose="020B0604030504040204" pitchFamily="50" charset="-128"/>
              </a:rPr>
              <a:t>①　次に掲げる措置のうち、</a:t>
            </a:r>
            <a:r>
              <a:rPr lang="ja-JP" altLang="en-US" sz="1800" b="1" dirty="0">
                <a:solidFill>
                  <a:srgbClr val="C00000"/>
                </a:solidFill>
                <a:latin typeface="Meiryo UI" panose="020B0604030504040204" pitchFamily="50" charset="-128"/>
                <a:ea typeface="Meiryo UI" panose="020B0604030504040204" pitchFamily="50" charset="-128"/>
              </a:rPr>
              <a:t>２以上の措置</a:t>
            </a:r>
            <a:r>
              <a:rPr lang="ja-JP" altLang="en-US" sz="1800" dirty="0">
                <a:latin typeface="Meiryo UI" panose="020B0604030504040204" pitchFamily="50" charset="-128"/>
                <a:ea typeface="Meiryo UI" panose="020B0604030504040204" pitchFamily="50" charset="-128"/>
              </a:rPr>
              <a:t>を講ずること。</a:t>
            </a:r>
          </a:p>
          <a:p>
            <a:pPr marL="444500" indent="-177800">
              <a:spcBef>
                <a:spcPts val="3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雇用する労働者に対する育児休業に係る</a:t>
            </a:r>
            <a:r>
              <a:rPr lang="ja-JP" altLang="en-US" sz="1400" b="1" dirty="0">
                <a:latin typeface="Meiryo UI" panose="020B0604030504040204" pitchFamily="50" charset="-128"/>
                <a:ea typeface="Meiryo UI" panose="020B0604030504040204" pitchFamily="50" charset="-128"/>
              </a:rPr>
              <a:t>研修</a:t>
            </a:r>
            <a:r>
              <a:rPr lang="ja-JP" altLang="en-US" sz="1400" dirty="0">
                <a:latin typeface="Meiryo UI" panose="020B0604030504040204" pitchFamily="50" charset="-128"/>
                <a:ea typeface="Meiryo UI" panose="020B0604030504040204" pitchFamily="50" charset="-128"/>
              </a:rPr>
              <a:t>の実施</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育児休業に関する</a:t>
            </a:r>
            <a:r>
              <a:rPr lang="ja-JP" altLang="en-US" sz="1400" b="1" dirty="0">
                <a:latin typeface="Meiryo UI" panose="020B0604030504040204" pitchFamily="50" charset="-128"/>
                <a:ea typeface="Meiryo UI" panose="020B0604030504040204" pitchFamily="50" charset="-128"/>
              </a:rPr>
              <a:t>相談体制</a:t>
            </a:r>
            <a:r>
              <a:rPr lang="ja-JP" altLang="en-US" sz="1400" dirty="0">
                <a:latin typeface="Meiryo UI" panose="020B0604030504040204" pitchFamily="50" charset="-128"/>
                <a:ea typeface="Meiryo UI" panose="020B0604030504040204" pitchFamily="50" charset="-128"/>
              </a:rPr>
              <a:t>の整備</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雇用する労働者の育児休業の取得に関する</a:t>
            </a:r>
            <a:r>
              <a:rPr lang="ja-JP" altLang="en-US" sz="1400" b="1" dirty="0">
                <a:latin typeface="Meiryo UI" panose="020B0604030504040204" pitchFamily="50" charset="-128"/>
                <a:ea typeface="Meiryo UI" panose="020B0604030504040204" pitchFamily="50" charset="-128"/>
              </a:rPr>
              <a:t>事例の収集</a:t>
            </a:r>
            <a:r>
              <a:rPr lang="ja-JP" altLang="en-US" sz="1400" dirty="0">
                <a:latin typeface="Meiryo UI" panose="020B0604030504040204" pitchFamily="50" charset="-128"/>
                <a:ea typeface="Meiryo UI" panose="020B0604030504040204" pitchFamily="50" charset="-128"/>
              </a:rPr>
              <a:t>及び当該</a:t>
            </a:r>
            <a:r>
              <a:rPr lang="ja-JP" altLang="en-US" sz="1400" b="1" dirty="0">
                <a:latin typeface="Meiryo UI" panose="020B0604030504040204" pitchFamily="50" charset="-128"/>
                <a:ea typeface="Meiryo UI" panose="020B0604030504040204" pitchFamily="50" charset="-128"/>
              </a:rPr>
              <a:t>事例の提供</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雇用する労働者に対する育児休業に関する</a:t>
            </a:r>
            <a:r>
              <a:rPr lang="ja-JP" altLang="en-US" sz="1400" b="1" dirty="0">
                <a:latin typeface="Meiryo UI" panose="020B0604030504040204" pitchFamily="50" charset="-128"/>
                <a:ea typeface="Meiryo UI" panose="020B0604030504040204" pitchFamily="50" charset="-128"/>
              </a:rPr>
              <a:t>制度</a:t>
            </a:r>
            <a:r>
              <a:rPr lang="ja-JP" altLang="en-US" sz="1400" dirty="0">
                <a:latin typeface="Meiryo UI" panose="020B0604030504040204" pitchFamily="50" charset="-128"/>
                <a:ea typeface="Meiryo UI" panose="020B0604030504040204" pitchFamily="50" charset="-128"/>
              </a:rPr>
              <a:t>及び育児休業の</a:t>
            </a:r>
            <a:r>
              <a:rPr lang="ja-JP" altLang="en-US" sz="1400" b="1" dirty="0">
                <a:latin typeface="Meiryo UI" panose="020B0604030504040204" pitchFamily="50" charset="-128"/>
                <a:ea typeface="Meiryo UI" panose="020B0604030504040204" pitchFamily="50" charset="-128"/>
              </a:rPr>
              <a:t>取得の促進に関する方針の周知</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育児休業申出をした労働者の育児休業の取得が円滑に行われるようにするための</a:t>
            </a:r>
            <a:r>
              <a:rPr lang="ja-JP" altLang="en-US" sz="1400" b="1" dirty="0">
                <a:latin typeface="Meiryo UI" panose="020B0604030504040204" pitchFamily="50" charset="-128"/>
                <a:ea typeface="Meiryo UI" panose="020B0604030504040204" pitchFamily="50" charset="-128"/>
              </a:rPr>
              <a:t>業務の配分又は人員の配置</a:t>
            </a:r>
            <a:r>
              <a:rPr lang="ja-JP" altLang="en-US" sz="1400" dirty="0">
                <a:latin typeface="Meiryo UI" panose="020B0604030504040204" pitchFamily="50" charset="-128"/>
                <a:ea typeface="Meiryo UI" panose="020B0604030504040204" pitchFamily="50" charset="-128"/>
              </a:rPr>
              <a:t>に係る必要な措置</a:t>
            </a:r>
            <a:endParaRPr lang="en-US" altLang="ja-JP" sz="1400" dirty="0">
              <a:latin typeface="Meiryo UI" panose="020B0604030504040204" pitchFamily="50" charset="-128"/>
              <a:ea typeface="Meiryo UI" panose="020B0604030504040204" pitchFamily="50" charset="-128"/>
            </a:endParaRPr>
          </a:p>
          <a:p>
            <a:pPr marL="381000" indent="-381000">
              <a:spcBef>
                <a:spcPts val="400"/>
              </a:spcBef>
            </a:pPr>
            <a:r>
              <a:rPr lang="ja-JP" altLang="en-US" sz="1800" dirty="0">
                <a:latin typeface="Meiryo UI" panose="020B0604030504040204" pitchFamily="50" charset="-128"/>
                <a:ea typeface="Meiryo UI" panose="020B0604030504040204" pitchFamily="50" charset="-128"/>
              </a:rPr>
              <a:t>②　育児休業の取得に関する</a:t>
            </a:r>
            <a:r>
              <a:rPr lang="ja-JP" altLang="en-US" sz="1800" b="1" dirty="0">
                <a:solidFill>
                  <a:srgbClr val="C00000"/>
                </a:solidFill>
                <a:latin typeface="Meiryo UI" panose="020B0604030504040204" pitchFamily="50" charset="-128"/>
                <a:ea typeface="Meiryo UI" panose="020B0604030504040204" pitchFamily="50" charset="-128"/>
              </a:rPr>
              <a:t>定量的な目標（数値目標）を設定</a:t>
            </a:r>
            <a:r>
              <a:rPr lang="ja-JP" altLang="en-US" sz="1800" dirty="0">
                <a:latin typeface="Meiryo UI" panose="020B0604030504040204" pitchFamily="50" charset="-128"/>
                <a:ea typeface="Meiryo UI" panose="020B0604030504040204" pitchFamily="50" charset="-128"/>
              </a:rPr>
              <a:t>し、育児休業の</a:t>
            </a:r>
            <a:r>
              <a:rPr lang="ja-JP" altLang="en-US" sz="1800" b="1" dirty="0">
                <a:solidFill>
                  <a:srgbClr val="C00000"/>
                </a:solidFill>
                <a:latin typeface="Meiryo UI" panose="020B0604030504040204" pitchFamily="50" charset="-128"/>
                <a:ea typeface="Meiryo UI" panose="020B0604030504040204" pitchFamily="50" charset="-128"/>
              </a:rPr>
              <a:t>取得の促進に関する方針を周知</a:t>
            </a:r>
            <a:r>
              <a:rPr lang="ja-JP" altLang="en-US" sz="1800" dirty="0">
                <a:latin typeface="Meiryo UI" panose="020B0604030504040204" pitchFamily="50" charset="-128"/>
                <a:ea typeface="Meiryo UI" panose="020B0604030504040204" pitchFamily="50" charset="-128"/>
              </a:rPr>
              <a:t>すること。</a:t>
            </a:r>
            <a:endParaRPr lang="en-US" altLang="ja-JP" sz="1800" dirty="0">
              <a:latin typeface="Meiryo UI" panose="020B0604030504040204" pitchFamily="50" charset="-128"/>
              <a:ea typeface="Meiryo UI" panose="020B0604030504040204" pitchFamily="50" charset="-128"/>
            </a:endParaRPr>
          </a:p>
          <a:p>
            <a:pPr marL="381000" indent="-381000">
              <a:spcBef>
                <a:spcPts val="400"/>
              </a:spcBef>
            </a:pPr>
            <a:r>
              <a:rPr lang="ja-JP" altLang="en-US" sz="1800" dirty="0">
                <a:latin typeface="Meiryo UI" panose="020B0604030504040204" pitchFamily="50" charset="-128"/>
                <a:ea typeface="Meiryo UI" panose="020B0604030504040204" pitchFamily="50" charset="-128"/>
              </a:rPr>
              <a:t>③　</a:t>
            </a:r>
            <a:r>
              <a:rPr lang="ja-JP" altLang="en-US" sz="1800" spc="-30" dirty="0">
                <a:latin typeface="Meiryo UI" panose="020B0604030504040204" pitchFamily="50" charset="-128"/>
                <a:ea typeface="Meiryo UI" panose="020B0604030504040204" pitchFamily="50" charset="-128"/>
              </a:rPr>
              <a:t>育児休業申出に係る当該労働者の意向を確認するための措置を講じた上で、その</a:t>
            </a:r>
            <a:r>
              <a:rPr lang="ja-JP" altLang="en-US" sz="1800" b="1" spc="-30" dirty="0">
                <a:solidFill>
                  <a:srgbClr val="C00000"/>
                </a:solidFill>
                <a:latin typeface="Meiryo UI" panose="020B0604030504040204" pitchFamily="50" charset="-128"/>
                <a:ea typeface="Meiryo UI" panose="020B0604030504040204" pitchFamily="50" charset="-128"/>
              </a:rPr>
              <a:t>意向を把握するための取組</a:t>
            </a:r>
            <a:r>
              <a:rPr lang="ja-JP" altLang="en-US" sz="1800" spc="-30" dirty="0">
                <a:latin typeface="Meiryo UI" panose="020B0604030504040204" pitchFamily="50" charset="-128"/>
                <a:ea typeface="Meiryo UI" panose="020B0604030504040204" pitchFamily="50" charset="-128"/>
              </a:rPr>
              <a:t>を行うこと。</a:t>
            </a:r>
            <a:endParaRPr lang="en-US" altLang="ja-JP" sz="1800" spc="-30" dirty="0">
              <a:latin typeface="Meiryo UI" panose="020B0604030504040204" pitchFamily="50" charset="-128"/>
              <a:ea typeface="Meiryo UI" panose="020B0604030504040204" pitchFamily="50" charset="-128"/>
            </a:endParaRPr>
          </a:p>
        </p:txBody>
      </p:sp>
      <p:sp>
        <p:nvSpPr>
          <p:cNvPr id="38" name="正方形/長方形 37"/>
          <p:cNvSpPr/>
          <p:nvPr/>
        </p:nvSpPr>
        <p:spPr>
          <a:xfrm>
            <a:off x="452625" y="1340748"/>
            <a:ext cx="9224775" cy="58477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労使協定</a:t>
            </a:r>
            <a:r>
              <a:rPr lang="ja-JP" altLang="en-US" sz="1600" dirty="0">
                <a:latin typeface="Meiryo UI" panose="020B0604030504040204" pitchFamily="50" charset="-128"/>
                <a:ea typeface="Meiryo UI" panose="020B0604030504040204" pitchFamily="50" charset="-128"/>
              </a:rPr>
              <a:t>で定めることにより、原則２週間前までとする産後パパ育休の申出期限を現行の育児休業と同様に</a:t>
            </a:r>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１か月前までとしてよいこととする、職場環境の整備等の措置</a:t>
            </a:r>
            <a:r>
              <a:rPr lang="ja-JP" altLang="en-US" sz="1600" dirty="0">
                <a:latin typeface="Meiryo UI" panose="020B0604030504040204" pitchFamily="50" charset="-128"/>
                <a:ea typeface="Meiryo UI" panose="020B0604030504040204" pitchFamily="50" charset="-128"/>
              </a:rPr>
              <a:t>は、次の①～③。</a:t>
            </a:r>
            <a:endParaRPr lang="en-US" altLang="ja-JP" sz="1600" dirty="0">
              <a:latin typeface="Meiryo UI" panose="020B0604030504040204" pitchFamily="50" charset="-128"/>
              <a:ea typeface="Meiryo UI" panose="020B0604030504040204" pitchFamily="50" charset="-128"/>
            </a:endParaRPr>
          </a:p>
        </p:txBody>
      </p:sp>
      <p:sp>
        <p:nvSpPr>
          <p:cNvPr id="39" name="角丸四角形吹き出し 38"/>
          <p:cNvSpPr/>
          <p:nvPr/>
        </p:nvSpPr>
        <p:spPr>
          <a:xfrm>
            <a:off x="185925" y="5245100"/>
            <a:ext cx="9392034" cy="1033629"/>
          </a:xfrm>
          <a:prstGeom prst="wedgeRoundRectCallout">
            <a:avLst>
              <a:gd name="adj1" fmla="val 34813"/>
              <a:gd name="adj2" fmla="val -105012"/>
              <a:gd name="adj3" fmla="val 16667"/>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40" name="正方形/長方形 39"/>
          <p:cNvSpPr/>
          <p:nvPr/>
        </p:nvSpPr>
        <p:spPr>
          <a:xfrm>
            <a:off x="159639" y="5293855"/>
            <a:ext cx="9418320" cy="954107"/>
          </a:xfrm>
          <a:prstGeom prst="rect">
            <a:avLst/>
          </a:prstGeom>
        </p:spPr>
        <p:txBody>
          <a:bodyPr wrap="square">
            <a:spAutoFit/>
          </a:bodyPr>
          <a:lstStyle/>
          <a:p>
            <a:pPr marL="285750" indent="-1079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妊娠・出産の申出があった場合に</a:t>
            </a:r>
            <a:r>
              <a:rPr lang="ja-JP" altLang="en-US" sz="1400" b="1" dirty="0">
                <a:latin typeface="Meiryo UI" panose="020B0604030504040204" pitchFamily="50" charset="-128"/>
                <a:ea typeface="Meiryo UI" panose="020B0604030504040204" pitchFamily="50" charset="-128"/>
              </a:rPr>
              <a:t>意向確認</a:t>
            </a:r>
            <a:r>
              <a:rPr lang="ja-JP" altLang="en-US" sz="1400" dirty="0">
                <a:latin typeface="Meiryo UI" panose="020B0604030504040204" pitchFamily="50" charset="-128"/>
                <a:ea typeface="Meiryo UI" panose="020B0604030504040204" pitchFamily="50" charset="-128"/>
              </a:rPr>
              <a:t>を行うことは、この労使協定の締結にかかわらず、</a:t>
            </a:r>
            <a:r>
              <a:rPr lang="ja-JP" altLang="en-US" sz="1400" b="1" dirty="0">
                <a:latin typeface="Meiryo UI" panose="020B0604030504040204" pitchFamily="50" charset="-128"/>
                <a:ea typeface="Meiryo UI" panose="020B0604030504040204" pitchFamily="50" charset="-128"/>
              </a:rPr>
              <a:t>法律上の義務</a:t>
            </a:r>
            <a:r>
              <a:rPr lang="ja-JP" altLang="en-US" sz="1400" dirty="0">
                <a:latin typeface="Meiryo UI" panose="020B0604030504040204" pitchFamily="50" charset="-128"/>
                <a:ea typeface="Meiryo UI" panose="020B0604030504040204" pitchFamily="50" charset="-128"/>
              </a:rPr>
              <a:t>です。</a:t>
            </a:r>
            <a:endParaRPr lang="en-US" altLang="ja-JP" sz="1400" dirty="0">
              <a:latin typeface="Meiryo UI" panose="020B0604030504040204" pitchFamily="50" charset="-128"/>
              <a:ea typeface="Meiryo UI" panose="020B0604030504040204" pitchFamily="50" charset="-128"/>
            </a:endParaRPr>
          </a:p>
          <a:p>
            <a:pPr marL="285750" indent="-1079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この「</a:t>
            </a:r>
            <a:r>
              <a:rPr lang="ja-JP" altLang="en-US" sz="1400" b="1" dirty="0">
                <a:latin typeface="Meiryo UI" panose="020B0604030504040204" pitchFamily="50" charset="-128"/>
                <a:ea typeface="Meiryo UI" panose="020B0604030504040204" pitchFamily="50" charset="-128"/>
              </a:rPr>
              <a:t>意向を把握するための取組</a:t>
            </a:r>
            <a:r>
              <a:rPr lang="ja-JP" altLang="en-US" sz="1400" dirty="0">
                <a:latin typeface="Meiryo UI" panose="020B0604030504040204" pitchFamily="50" charset="-128"/>
                <a:ea typeface="Meiryo UI" panose="020B0604030504040204" pitchFamily="50" charset="-128"/>
              </a:rPr>
              <a:t>」は、法律上の義務を上回る取組とすることが必要であり、最初の意向確認の後に、返事がないような場合、</a:t>
            </a:r>
            <a:r>
              <a:rPr lang="ja-JP" altLang="en-US" sz="1400" b="1" dirty="0">
                <a:latin typeface="Meiryo UI" panose="020B0604030504040204" pitchFamily="50" charset="-128"/>
                <a:ea typeface="Meiryo UI" panose="020B0604030504040204" pitchFamily="50" charset="-128"/>
              </a:rPr>
              <a:t>リマインドを少なくとも</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回は行うことが必要</a:t>
            </a:r>
            <a:r>
              <a:rPr lang="ja-JP" altLang="en-US" sz="1400" dirty="0">
                <a:latin typeface="Meiryo UI" panose="020B0604030504040204" pitchFamily="50" charset="-128"/>
                <a:ea typeface="Meiryo UI" panose="020B0604030504040204" pitchFamily="50" charset="-128"/>
              </a:rPr>
              <a:t>です（そこで、労働者から「まだ決められない」などの場合は、未定という形で把握）。</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686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十字形 21">
            <a:extLst>
              <a:ext uri="{FF2B5EF4-FFF2-40B4-BE49-F238E27FC236}">
                <a16:creationId xmlns:a16="http://schemas.microsoft.com/office/drawing/2014/main" id="{7462FFA5-242A-44F8-84C5-6806C492F8E3}"/>
              </a:ext>
            </a:extLst>
          </p:cNvPr>
          <p:cNvSpPr/>
          <p:nvPr/>
        </p:nvSpPr>
        <p:spPr>
          <a:xfrm>
            <a:off x="5506827" y="1093607"/>
            <a:ext cx="678382" cy="689693"/>
          </a:xfrm>
          <a:prstGeom prst="plus">
            <a:avLst>
              <a:gd name="adj" fmla="val 32286"/>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角丸四角形 5">
            <a:extLst>
              <a:ext uri="{FF2B5EF4-FFF2-40B4-BE49-F238E27FC236}">
                <a16:creationId xmlns:a16="http://schemas.microsoft.com/office/drawing/2014/main" id="{0364A10A-9763-4288-9B45-8A5B27978B1F}"/>
              </a:ext>
            </a:extLst>
          </p:cNvPr>
          <p:cNvSpPr/>
          <p:nvPr/>
        </p:nvSpPr>
        <p:spPr>
          <a:xfrm>
            <a:off x="5223212" y="1074195"/>
            <a:ext cx="2177492" cy="2239143"/>
          </a:xfrm>
          <a:prstGeom prst="roundRect">
            <a:avLst>
              <a:gd name="adj" fmla="val 7747"/>
            </a:avLst>
          </a:prstGeom>
          <a:solidFill>
            <a:srgbClr val="FFFFD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10F2A59E-0AAB-437A-BD83-7DC20E41E8EE}"/>
              </a:ext>
            </a:extLst>
          </p:cNvPr>
          <p:cNvSpPr/>
          <p:nvPr/>
        </p:nvSpPr>
        <p:spPr>
          <a:xfrm>
            <a:off x="5469907" y="1165705"/>
            <a:ext cx="1767478" cy="615553"/>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9" name="角丸四角形 5">
            <a:extLst>
              <a:ext uri="{FF2B5EF4-FFF2-40B4-BE49-F238E27FC236}">
                <a16:creationId xmlns:a16="http://schemas.microsoft.com/office/drawing/2014/main" id="{CFA747A1-66BE-439D-869C-5D76BBC84D58}"/>
              </a:ext>
            </a:extLst>
          </p:cNvPr>
          <p:cNvSpPr/>
          <p:nvPr/>
        </p:nvSpPr>
        <p:spPr>
          <a:xfrm>
            <a:off x="7545080" y="1085082"/>
            <a:ext cx="2177492" cy="2239143"/>
          </a:xfrm>
          <a:prstGeom prst="roundRect">
            <a:avLst>
              <a:gd name="adj" fmla="val 7747"/>
            </a:avLst>
          </a:prstGeom>
          <a:solidFill>
            <a:srgbClr val="FFFFEF"/>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B9FFEE00-DC15-462C-8E04-CC30C6D0E7FA}"/>
              </a:ext>
            </a:extLst>
          </p:cNvPr>
          <p:cNvSpPr/>
          <p:nvPr/>
        </p:nvSpPr>
        <p:spPr>
          <a:xfrm>
            <a:off x="7962970" y="1167067"/>
            <a:ext cx="1438205" cy="646331"/>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rPr>
              <a:t>（現行）</a:t>
            </a:r>
            <a:endParaRPr lang="en-US" altLang="ja-JP" sz="16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0" name="角丸四角形 5">
            <a:extLst>
              <a:ext uri="{FF2B5EF4-FFF2-40B4-BE49-F238E27FC236}">
                <a16:creationId xmlns:a16="http://schemas.microsoft.com/office/drawing/2014/main" id="{78028063-9BC6-4A87-B3A5-C3DE4D218086}"/>
              </a:ext>
            </a:extLst>
          </p:cNvPr>
          <p:cNvSpPr/>
          <p:nvPr/>
        </p:nvSpPr>
        <p:spPr>
          <a:xfrm>
            <a:off x="135802" y="1085899"/>
            <a:ext cx="4933199" cy="5118957"/>
          </a:xfrm>
          <a:prstGeom prst="roundRect">
            <a:avLst>
              <a:gd name="adj" fmla="val 4743"/>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２－６．産後パパ育休制度③</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mtClean="0"/>
              <a:pPr>
                <a:defRPr/>
              </a:pPr>
              <a:t>20</a:t>
            </a:fld>
            <a:endParaRPr lang="en-US" altLang="ja-JP" dirty="0"/>
          </a:p>
        </p:txBody>
      </p:sp>
      <p:sp>
        <p:nvSpPr>
          <p:cNvPr id="17" name="角丸四角形 5">
            <a:extLst>
              <a:ext uri="{FF2B5EF4-FFF2-40B4-BE49-F238E27FC236}">
                <a16:creationId xmlns:a16="http://schemas.microsoft.com/office/drawing/2014/main" id="{041366B7-782A-4E23-AB81-309691D7F324}"/>
              </a:ext>
            </a:extLst>
          </p:cNvPr>
          <p:cNvSpPr/>
          <p:nvPr/>
        </p:nvSpPr>
        <p:spPr>
          <a:xfrm>
            <a:off x="224701" y="1855393"/>
            <a:ext cx="9387608" cy="1307937"/>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4707B04B-5324-4DEE-8276-8C8AB51EBCFB}"/>
              </a:ext>
            </a:extLst>
          </p:cNvPr>
          <p:cNvSpPr/>
          <p:nvPr/>
        </p:nvSpPr>
        <p:spPr>
          <a:xfrm>
            <a:off x="333375" y="1932051"/>
            <a:ext cx="2044149" cy="400110"/>
          </a:xfrm>
          <a:prstGeom prst="rect">
            <a:avLst/>
          </a:prstGeom>
        </p:spPr>
        <p:txBody>
          <a:bodyPr wrap="non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④ 休業中の就業</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37F054EC-0018-4A80-A762-175CD98B166F}"/>
              </a:ext>
            </a:extLst>
          </p:cNvPr>
          <p:cNvSpPr/>
          <p:nvPr/>
        </p:nvSpPr>
        <p:spPr>
          <a:xfrm>
            <a:off x="391885" y="2295441"/>
            <a:ext cx="4597765" cy="784830"/>
          </a:xfrm>
          <a:prstGeom prst="rect">
            <a:avLst/>
          </a:prstGeom>
        </p:spPr>
        <p:txBody>
          <a:bodyPr wrap="square">
            <a:spAutoFit/>
          </a:bodyPr>
          <a:lstStyle/>
          <a:p>
            <a:r>
              <a:rPr lang="ja-JP" altLang="en-US" sz="1500" dirty="0">
                <a:latin typeface="Meiryo UI" panose="020B0604030504040204" pitchFamily="50" charset="-128"/>
                <a:ea typeface="Meiryo UI" panose="020B0604030504040204" pitchFamily="50" charset="-128"/>
              </a:rPr>
              <a:t>労働者の意に反したものとならないよう、労使協定を締結している場合に限り、労働者と事業主の合意した範囲内で、</a:t>
            </a:r>
            <a:r>
              <a:rPr lang="ja-JP" altLang="en-US" sz="1500" b="1" dirty="0">
                <a:solidFill>
                  <a:srgbClr val="C00000"/>
                </a:solidFill>
                <a:latin typeface="Meiryo UI" panose="020B0604030504040204" pitchFamily="50" charset="-128"/>
                <a:ea typeface="Meiryo UI" panose="020B0604030504040204" pitchFamily="50" charset="-128"/>
              </a:rPr>
              <a:t>事前に調整した上で休業中に就業することを可能</a:t>
            </a:r>
            <a:r>
              <a:rPr lang="ja-JP" altLang="en-US" sz="1500" dirty="0">
                <a:latin typeface="Meiryo UI" panose="020B0604030504040204" pitchFamily="50" charset="-128"/>
                <a:ea typeface="Meiryo UI" panose="020B0604030504040204" pitchFamily="50" charset="-128"/>
              </a:rPr>
              <a:t>とする。</a:t>
            </a:r>
            <a:endParaRPr lang="en-US" altLang="ja-JP" sz="150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9843D618-BAD9-43AE-AAAF-743AF5EFBE00}"/>
              </a:ext>
            </a:extLst>
          </p:cNvPr>
          <p:cNvSpPr/>
          <p:nvPr/>
        </p:nvSpPr>
        <p:spPr>
          <a:xfrm>
            <a:off x="7888904" y="2240184"/>
            <a:ext cx="1489843" cy="323165"/>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500" b="1" dirty="0">
                <a:latin typeface="Meiryo UI" panose="020B0604030504040204" pitchFamily="50" charset="-128"/>
                <a:ea typeface="Meiryo UI" panose="020B0604030504040204" pitchFamily="50" charset="-128"/>
              </a:rPr>
              <a:t>原則就業不可</a:t>
            </a:r>
            <a:endParaRPr lang="en-US" altLang="ja-JP" sz="15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F0BEB8FC-4830-47E9-BDDD-BB249763659D}"/>
              </a:ext>
            </a:extLst>
          </p:cNvPr>
          <p:cNvSpPr/>
          <p:nvPr/>
        </p:nvSpPr>
        <p:spPr>
          <a:xfrm>
            <a:off x="276225" y="3220042"/>
            <a:ext cx="4676776" cy="2662267"/>
          </a:xfrm>
          <a:prstGeom prst="rect">
            <a:avLst/>
          </a:prstGeom>
        </p:spPr>
        <p:txBody>
          <a:bodyPr wrap="square">
            <a:spAutoFit/>
          </a:bodyPr>
          <a:lstStyle/>
          <a:p>
            <a:pPr marL="901700" indent="-901700"/>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具体的な流れ</a:t>
            </a:r>
            <a:r>
              <a:rPr lang="en-US" altLang="ja-JP" sz="1600" b="1" dirty="0">
                <a:latin typeface="Meiryo UI" panose="020B0604030504040204" pitchFamily="50" charset="-128"/>
                <a:ea typeface="Meiryo UI" panose="020B0604030504040204" pitchFamily="50" charset="-128"/>
              </a:rPr>
              <a:t>】</a:t>
            </a:r>
          </a:p>
          <a:p>
            <a:pPr marL="901700" indent="-901700">
              <a:spcBef>
                <a:spcPts val="600"/>
              </a:spcBef>
            </a:pPr>
            <a:r>
              <a:rPr lang="ja-JP" altLang="en-US" sz="1400" dirty="0">
                <a:latin typeface="Meiryo UI" panose="020B0604030504040204" pitchFamily="50" charset="-128"/>
                <a:ea typeface="Meiryo UI" panose="020B0604030504040204" pitchFamily="50" charset="-128"/>
              </a:rPr>
              <a:t>１．労働者が就業しても良い場合は事業主にその条件を申出</a:t>
            </a:r>
            <a:endParaRPr lang="en-US" altLang="ja-JP" sz="1400" dirty="0">
              <a:latin typeface="Meiryo UI" panose="020B0604030504040204" pitchFamily="50" charset="-128"/>
              <a:ea typeface="Meiryo UI" panose="020B0604030504040204" pitchFamily="50" charset="-128"/>
            </a:endParaRPr>
          </a:p>
          <a:p>
            <a:pPr marL="361950" indent="-361950">
              <a:spcBef>
                <a:spcPts val="600"/>
              </a:spcBef>
            </a:pPr>
            <a:r>
              <a:rPr lang="ja-JP" altLang="en-US" sz="1400" dirty="0">
                <a:latin typeface="Meiryo UI" panose="020B0604030504040204" pitchFamily="50" charset="-128"/>
                <a:ea typeface="Meiryo UI" panose="020B0604030504040204" pitchFamily="50" charset="-128"/>
              </a:rPr>
              <a:t>２．事業主は、労働者が申し出た条件の範囲内で候補日・時間を提示</a:t>
            </a:r>
            <a:r>
              <a:rPr lang="en-US" altLang="ja-JP" sz="1400" baseline="30000" dirty="0">
                <a:latin typeface="Meiryo UI" panose="020B0604030504040204" pitchFamily="50" charset="-128"/>
                <a:ea typeface="Meiryo UI" panose="020B0604030504040204" pitchFamily="50" charset="-128"/>
              </a:rPr>
              <a:t>※</a:t>
            </a:r>
          </a:p>
          <a:p>
            <a:pPr marL="901700" indent="-901700">
              <a:spcBef>
                <a:spcPts val="600"/>
              </a:spcBef>
            </a:pPr>
            <a:r>
              <a:rPr lang="ja-JP" altLang="en-US" sz="1400" dirty="0">
                <a:latin typeface="Meiryo UI" panose="020B0604030504040204" pitchFamily="50" charset="-128"/>
                <a:ea typeface="Meiryo UI" panose="020B0604030504040204" pitchFamily="50" charset="-128"/>
              </a:rPr>
              <a:t>３．労働者が同意</a:t>
            </a:r>
            <a:endParaRPr lang="en-US" altLang="ja-JP" sz="1400" dirty="0">
              <a:latin typeface="Meiryo UI" panose="020B0604030504040204" pitchFamily="50" charset="-128"/>
              <a:ea typeface="Meiryo UI" panose="020B0604030504040204" pitchFamily="50" charset="-128"/>
            </a:endParaRPr>
          </a:p>
          <a:p>
            <a:pPr marL="901700" indent="-901700">
              <a:spcBef>
                <a:spcPts val="600"/>
              </a:spcBef>
            </a:pPr>
            <a:r>
              <a:rPr lang="ja-JP" altLang="en-US" sz="1400" dirty="0">
                <a:latin typeface="Meiryo UI" panose="020B0604030504040204" pitchFamily="50" charset="-128"/>
                <a:ea typeface="Meiryo UI" panose="020B0604030504040204" pitchFamily="50" charset="-128"/>
              </a:rPr>
              <a:t>４．事業主が通知</a:t>
            </a:r>
            <a:endParaRPr lang="en-US" altLang="ja-JP" sz="1400" dirty="0">
              <a:latin typeface="Meiryo UI" panose="020B0604030504040204" pitchFamily="50" charset="-128"/>
              <a:ea typeface="Meiryo UI" panose="020B0604030504040204" pitchFamily="50" charset="-128"/>
            </a:endParaRPr>
          </a:p>
          <a:p>
            <a:pPr marL="901700" indent="-901700">
              <a:spcBef>
                <a:spcPts val="600"/>
              </a:spcBef>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就業可能日等には以下の上限が設定される</a:t>
            </a:r>
            <a:endParaRPr lang="en-US" altLang="ja-JP" sz="1400" dirty="0">
              <a:latin typeface="Meiryo UI" panose="020B0604030504040204" pitchFamily="50" charset="-128"/>
              <a:ea typeface="Meiryo UI" panose="020B0604030504040204" pitchFamily="50" charset="-128"/>
            </a:endParaRPr>
          </a:p>
          <a:p>
            <a:pPr marL="449263" indent="-185738">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休業期間中の労働日・所定労働時間の半分</a:t>
            </a:r>
            <a:endParaRPr lang="en-US" altLang="ja-JP" sz="1400" dirty="0">
              <a:latin typeface="Meiryo UI" panose="020B0604030504040204" pitchFamily="50" charset="-128"/>
              <a:ea typeface="Meiryo UI" panose="020B0604030504040204" pitchFamily="50" charset="-128"/>
            </a:endParaRPr>
          </a:p>
          <a:p>
            <a:pPr marL="449263" indent="-185738">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休業開始・終了日を就業日とする場合は当該日の所定労働時間数未満</a:t>
            </a:r>
            <a:endParaRPr lang="ja-JP" altLang="en-US" sz="1400" dirty="0"/>
          </a:p>
        </p:txBody>
      </p:sp>
      <p:sp>
        <p:nvSpPr>
          <p:cNvPr id="30" name="角丸四角形 5">
            <a:extLst>
              <a:ext uri="{FF2B5EF4-FFF2-40B4-BE49-F238E27FC236}">
                <a16:creationId xmlns:a16="http://schemas.microsoft.com/office/drawing/2014/main" id="{0E0CBB1F-375F-405D-8FD9-BE15F4A189D1}"/>
              </a:ext>
            </a:extLst>
          </p:cNvPr>
          <p:cNvSpPr/>
          <p:nvPr/>
        </p:nvSpPr>
        <p:spPr>
          <a:xfrm>
            <a:off x="5659027" y="3944528"/>
            <a:ext cx="3772106" cy="2036141"/>
          </a:xfrm>
          <a:prstGeom prst="roundRect">
            <a:avLst>
              <a:gd name="adj" fmla="val 13241"/>
            </a:avLst>
          </a:prstGeom>
          <a:solidFill>
            <a:srgbClr val="D5EA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7313"/>
            <a:r>
              <a:rPr kumimoji="1" lang="ja-JP" altLang="en-US" sz="1600" dirty="0">
                <a:solidFill>
                  <a:schemeClr val="tx1"/>
                </a:solidFill>
                <a:latin typeface="Meiryo UI" panose="020B0604030504040204" pitchFamily="50" charset="-128"/>
                <a:ea typeface="Meiryo UI" panose="020B0604030504040204" pitchFamily="50" charset="-128"/>
              </a:rPr>
              <a:t>新制度</a:t>
            </a:r>
            <a:r>
              <a:rPr lang="ja-JP" altLang="en-US" sz="1600" dirty="0">
                <a:solidFill>
                  <a:schemeClr val="tx1"/>
                </a:solidFill>
                <a:latin typeface="Meiryo UI" panose="020B0604030504040204" pitchFamily="50" charset="-128"/>
                <a:ea typeface="Meiryo UI" panose="020B0604030504040204" pitchFamily="50" charset="-128"/>
              </a:rPr>
              <a:t>の育児休業期間も、</a:t>
            </a:r>
            <a:r>
              <a:rPr kumimoji="1" lang="ja-JP" altLang="en-US" sz="1600" dirty="0">
                <a:solidFill>
                  <a:schemeClr val="tx1"/>
                </a:solidFill>
                <a:latin typeface="Meiryo UI" panose="020B0604030504040204" pitchFamily="50" charset="-128"/>
                <a:ea typeface="Meiryo UI" panose="020B0604030504040204" pitchFamily="50" charset="-128"/>
              </a:rPr>
              <a:t>育児休業</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給付</a:t>
            </a:r>
            <a:r>
              <a:rPr lang="ja-JP" altLang="en-US" sz="1500" dirty="0">
                <a:solidFill>
                  <a:schemeClr val="tx1"/>
                </a:solidFill>
                <a:latin typeface="Meiryo UI" panose="020B0604030504040204" pitchFamily="50" charset="-128"/>
                <a:ea typeface="Meiryo UI" panose="020B0604030504040204" pitchFamily="50" charset="-128"/>
              </a:rPr>
              <a:t>（給付率：</a:t>
            </a:r>
            <a:r>
              <a:rPr lang="en-US" altLang="ja-JP" sz="1500" dirty="0">
                <a:solidFill>
                  <a:schemeClr val="tx1"/>
                </a:solidFill>
                <a:latin typeface="Meiryo UI" panose="020B0604030504040204" pitchFamily="50" charset="-128"/>
                <a:ea typeface="Meiryo UI" panose="020B0604030504040204" pitchFamily="50" charset="-128"/>
              </a:rPr>
              <a:t>67%</a:t>
            </a:r>
            <a:r>
              <a:rPr lang="ja-JP" altLang="en-US" sz="1500" dirty="0">
                <a:solidFill>
                  <a:schemeClr val="tx1"/>
                </a:solidFill>
                <a:latin typeface="Meiryo UI" panose="020B0604030504040204" pitchFamily="50" charset="-128"/>
                <a:ea typeface="Meiryo UI" panose="020B0604030504040204" pitchFamily="50" charset="-128"/>
              </a:rPr>
              <a:t>（</a:t>
            </a:r>
            <a:r>
              <a:rPr lang="en-US" altLang="ja-JP" sz="1500" dirty="0">
                <a:solidFill>
                  <a:schemeClr val="tx1"/>
                </a:solidFill>
                <a:latin typeface="Meiryo UI" panose="020B0604030504040204" pitchFamily="50" charset="-128"/>
                <a:ea typeface="Meiryo UI" panose="020B0604030504040204" pitchFamily="50" charset="-128"/>
              </a:rPr>
              <a:t>180</a:t>
            </a:r>
            <a:r>
              <a:rPr lang="ja-JP" altLang="en-US" sz="1500" dirty="0">
                <a:solidFill>
                  <a:schemeClr val="tx1"/>
                </a:solidFill>
                <a:latin typeface="Meiryo UI" panose="020B0604030504040204" pitchFamily="50" charset="-128"/>
                <a:ea typeface="Meiryo UI" panose="020B0604030504040204" pitchFamily="50" charset="-128"/>
              </a:rPr>
              <a:t>日間まで）</a:t>
            </a:r>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の対象となる </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P22</a:t>
            </a:r>
            <a:r>
              <a:rPr lang="ja-JP" altLang="en-US" sz="1600" dirty="0">
                <a:solidFill>
                  <a:schemeClr val="tx1"/>
                </a:solidFill>
                <a:latin typeface="Meiryo UI" panose="020B0604030504040204" pitchFamily="50" charset="-128"/>
                <a:ea typeface="Meiryo UI" panose="020B0604030504040204" pitchFamily="50" charset="-128"/>
              </a:rPr>
              <a:t>参照</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71463" indent="-184150">
              <a:spcBef>
                <a:spcPts val="600"/>
              </a:spcBef>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休業中に就業日がある場合は、就業日数が</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最大</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日（</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日を超える場合は就業して</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いる時間数が</a:t>
            </a:r>
            <a:r>
              <a:rPr lang="en-US" altLang="ja-JP" sz="1400" dirty="0">
                <a:solidFill>
                  <a:schemeClr val="tx1"/>
                </a:solidFill>
                <a:latin typeface="Meiryo UI" panose="020B0604030504040204" pitchFamily="50" charset="-128"/>
                <a:ea typeface="Meiryo UI" panose="020B0604030504040204" pitchFamily="50" charset="-128"/>
              </a:rPr>
              <a:t>80</a:t>
            </a:r>
            <a:r>
              <a:rPr lang="ja-JP" altLang="en-US" sz="1400" dirty="0">
                <a:solidFill>
                  <a:schemeClr val="tx1"/>
                </a:solidFill>
                <a:latin typeface="Meiryo UI" panose="020B0604030504040204" pitchFamily="50" charset="-128"/>
                <a:ea typeface="Meiryo UI" panose="020B0604030504040204" pitchFamily="50" charset="-128"/>
              </a:rPr>
              <a:t>時間）以下である場合に、</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給付の対象となる。</a:t>
            </a:r>
          </a:p>
        </p:txBody>
      </p:sp>
      <p:sp>
        <p:nvSpPr>
          <p:cNvPr id="21" name="正方形/長方形 20">
            <a:extLst>
              <a:ext uri="{FF2B5EF4-FFF2-40B4-BE49-F238E27FC236}">
                <a16:creationId xmlns:a16="http://schemas.microsoft.com/office/drawing/2014/main" id="{07E2133E-895A-43F5-AE26-78F931E2A3F4}"/>
              </a:ext>
            </a:extLst>
          </p:cNvPr>
          <p:cNvSpPr/>
          <p:nvPr/>
        </p:nvSpPr>
        <p:spPr>
          <a:xfrm>
            <a:off x="861077" y="1116481"/>
            <a:ext cx="3476368" cy="707886"/>
          </a:xfrm>
          <a:prstGeom prst="rect">
            <a:avLst/>
          </a:prstGeom>
        </p:spPr>
        <p:txBody>
          <a:bodyPr wrap="square">
            <a:spAutoFit/>
          </a:bodyPr>
          <a:lstStyle/>
          <a:p>
            <a:pPr algn="ctr"/>
            <a:r>
              <a:rPr lang="ja-JP" altLang="en-US" sz="2200" b="1" dirty="0">
                <a:solidFill>
                  <a:srgbClr val="C00000"/>
                </a:solidFill>
                <a:latin typeface="Meiryo UI" panose="020B0604030504040204" pitchFamily="50" charset="-128"/>
                <a:ea typeface="Meiryo UI" panose="020B0604030504040204" pitchFamily="50" charset="-128"/>
              </a:rPr>
              <a:t>新制度（産後パパ育休）</a:t>
            </a:r>
            <a:endParaRPr lang="en-US" altLang="ja-JP" sz="2200" b="1" dirty="0">
              <a:solidFill>
                <a:srgbClr val="C00000"/>
              </a:solidFill>
              <a:latin typeface="Meiryo UI" panose="020B0604030504040204" pitchFamily="50" charset="-128"/>
              <a:ea typeface="Meiryo UI" panose="020B0604030504040204" pitchFamily="50" charset="-128"/>
            </a:endParaRPr>
          </a:p>
          <a:p>
            <a:pPr algn="ctr"/>
            <a:r>
              <a:rPr lang="ja-JP" altLang="en-US" sz="1800" b="1" dirty="0">
                <a:solidFill>
                  <a:srgbClr val="C00000"/>
                </a:solidFill>
                <a:latin typeface="Meiryo UI" panose="020B0604030504040204" pitchFamily="50" charset="-128"/>
                <a:ea typeface="Meiryo UI" panose="020B0604030504040204" pitchFamily="50" charset="-128"/>
              </a:rPr>
              <a:t>（育休とは別に取得可能）</a:t>
            </a:r>
            <a:endParaRPr lang="en-US" altLang="ja-JP" sz="1800" b="1" dirty="0">
              <a:solidFill>
                <a:srgbClr val="C00000"/>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35E4AEFF-63F2-4EC1-9F45-89322FA4BF94}"/>
              </a:ext>
            </a:extLst>
          </p:cNvPr>
          <p:cNvSpPr/>
          <p:nvPr/>
        </p:nvSpPr>
        <p:spPr>
          <a:xfrm>
            <a:off x="5622297" y="2240184"/>
            <a:ext cx="1489843" cy="323165"/>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500" b="1" dirty="0">
                <a:latin typeface="Meiryo UI" panose="020B0604030504040204" pitchFamily="50" charset="-128"/>
                <a:ea typeface="Meiryo UI" panose="020B0604030504040204" pitchFamily="50" charset="-128"/>
              </a:rPr>
              <a:t>原則就業不可</a:t>
            </a:r>
            <a:endParaRPr lang="en-US" altLang="ja-JP" sz="15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9448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mtClean="0"/>
              <a:pPr>
                <a:defRPr/>
              </a:pPr>
              <a:t>21</a:t>
            </a:fld>
            <a:endParaRPr lang="en-US" altLang="ja-JP" dirty="0"/>
          </a:p>
        </p:txBody>
      </p:sp>
      <p:sp>
        <p:nvSpPr>
          <p:cNvPr id="5" name="角丸四角形 5">
            <a:extLst>
              <a:ext uri="{FF2B5EF4-FFF2-40B4-BE49-F238E27FC236}">
                <a16:creationId xmlns:a16="http://schemas.microsoft.com/office/drawing/2014/main" id="{84B04B6A-58AD-4F74-8FB2-7F7A120F224C}"/>
              </a:ext>
            </a:extLst>
          </p:cNvPr>
          <p:cNvSpPr/>
          <p:nvPr/>
        </p:nvSpPr>
        <p:spPr>
          <a:xfrm>
            <a:off x="5944378" y="1134960"/>
            <a:ext cx="3778194" cy="303570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a:extLst>
              <a:ext uri="{FF2B5EF4-FFF2-40B4-BE49-F238E27FC236}">
                <a16:creationId xmlns:a16="http://schemas.microsoft.com/office/drawing/2014/main" id="{E47D49D9-FD74-4440-8261-66B28202DD3F}"/>
              </a:ext>
            </a:extLst>
          </p:cNvPr>
          <p:cNvSpPr/>
          <p:nvPr/>
        </p:nvSpPr>
        <p:spPr>
          <a:xfrm>
            <a:off x="177367" y="1135778"/>
            <a:ext cx="5611855" cy="3028898"/>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5">
            <a:extLst>
              <a:ext uri="{FF2B5EF4-FFF2-40B4-BE49-F238E27FC236}">
                <a16:creationId xmlns:a16="http://schemas.microsoft.com/office/drawing/2014/main" id="{8202A1BB-1968-4ABC-90E1-C07ACFAB70B9}"/>
              </a:ext>
            </a:extLst>
          </p:cNvPr>
          <p:cNvSpPr/>
          <p:nvPr/>
        </p:nvSpPr>
        <p:spPr>
          <a:xfrm>
            <a:off x="220985" y="1889332"/>
            <a:ext cx="9387608" cy="1926210"/>
          </a:xfrm>
          <a:prstGeom prst="roundRect">
            <a:avLst>
              <a:gd name="adj" fmla="val 12506"/>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5B1F682-B9F0-4BF7-B3D2-BCFD23B189B8}"/>
              </a:ext>
            </a:extLst>
          </p:cNvPr>
          <p:cNvSpPr/>
          <p:nvPr/>
        </p:nvSpPr>
        <p:spPr>
          <a:xfrm>
            <a:off x="379537" y="1956368"/>
            <a:ext cx="4315605" cy="400110"/>
          </a:xfrm>
          <a:prstGeom prst="rect">
            <a:avLst/>
          </a:prstGeom>
        </p:spPr>
        <p:txBody>
          <a:bodyPr wrap="non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育児休業等取得状況の公表義務付け</a:t>
            </a:r>
          </a:p>
        </p:txBody>
      </p:sp>
      <p:sp>
        <p:nvSpPr>
          <p:cNvPr id="9" name="正方形/長方形 8">
            <a:extLst>
              <a:ext uri="{FF2B5EF4-FFF2-40B4-BE49-F238E27FC236}">
                <a16:creationId xmlns:a16="http://schemas.microsoft.com/office/drawing/2014/main" id="{541AA2AE-073C-4A26-B304-BB984EE049EC}"/>
              </a:ext>
            </a:extLst>
          </p:cNvPr>
          <p:cNvSpPr/>
          <p:nvPr/>
        </p:nvSpPr>
        <p:spPr>
          <a:xfrm>
            <a:off x="491584" y="2459863"/>
            <a:ext cx="5060497" cy="1169551"/>
          </a:xfrm>
          <a:prstGeom prst="rect">
            <a:avLst/>
          </a:prstGeom>
        </p:spPr>
        <p:txBody>
          <a:bodyPr wrap="square">
            <a:spAutoFit/>
          </a:bodyPr>
          <a:lstStyle/>
          <a:p>
            <a:pPr marL="180975" indent="-180975">
              <a:buFont typeface="Arial" panose="020B0604020202020204" pitchFamily="34" charset="0"/>
              <a:buChar char="•"/>
            </a:pPr>
            <a:r>
              <a:rPr lang="ja-JP" altLang="en-US" sz="1600" b="1" dirty="0">
                <a:solidFill>
                  <a:srgbClr val="C00000"/>
                </a:solidFill>
                <a:latin typeface="Meiryo UI" panose="020B0604030504040204" pitchFamily="50" charset="-128"/>
                <a:ea typeface="Meiryo UI" panose="020B0604030504040204" pitchFamily="50" charset="-128"/>
              </a:rPr>
              <a:t>従業員</a:t>
            </a:r>
            <a:r>
              <a:rPr lang="en-US" altLang="ja-JP" sz="1600" b="1" dirty="0">
                <a:solidFill>
                  <a:srgbClr val="C00000"/>
                </a:solidFill>
                <a:latin typeface="Meiryo UI" panose="020B0604030504040204" pitchFamily="50" charset="-128"/>
                <a:ea typeface="Meiryo UI" panose="020B0604030504040204" pitchFamily="50" charset="-128"/>
              </a:rPr>
              <a:t>1000</a:t>
            </a:r>
            <a:r>
              <a:rPr lang="ja-JP" altLang="en-US" sz="1600" b="1" dirty="0">
                <a:solidFill>
                  <a:srgbClr val="C00000"/>
                </a:solidFill>
                <a:latin typeface="Meiryo UI" panose="020B0604030504040204" pitchFamily="50" charset="-128"/>
                <a:ea typeface="Meiryo UI" panose="020B0604030504040204" pitchFamily="50" charset="-128"/>
              </a:rPr>
              <a:t>人超の企業</a:t>
            </a:r>
            <a:r>
              <a:rPr lang="ja-JP" altLang="en-US" sz="1600" dirty="0">
                <a:latin typeface="Meiryo UI" panose="020B0604030504040204" pitchFamily="50" charset="-128"/>
                <a:ea typeface="Meiryo UI" panose="020B0604030504040204" pitchFamily="50" charset="-128"/>
              </a:rPr>
              <a:t>を対象に、育児休業の取得の状況について</a:t>
            </a:r>
            <a:r>
              <a:rPr lang="ja-JP" altLang="en-US" sz="1600" b="1" dirty="0">
                <a:solidFill>
                  <a:srgbClr val="C00000"/>
                </a:solidFill>
                <a:latin typeface="Meiryo UI" panose="020B0604030504040204" pitchFamily="50" charset="-128"/>
                <a:ea typeface="Meiryo UI" panose="020B0604030504040204" pitchFamily="50" charset="-128"/>
              </a:rPr>
              <a:t>年１回、公表を義務付け</a:t>
            </a:r>
            <a:r>
              <a:rPr lang="ja-JP" altLang="en-US" sz="1600" dirty="0">
                <a:latin typeface="Meiryo UI" panose="020B0604030504040204" pitchFamily="50" charset="-128"/>
                <a:ea typeface="Meiryo UI" panose="020B0604030504040204" pitchFamily="50" charset="-128"/>
              </a:rPr>
              <a:t>。</a:t>
            </a:r>
          </a:p>
          <a:p>
            <a:pPr marL="239713" indent="-239713">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公表内容は、男性の「育児休業等の取得率」または「育児休業等と育児目的休暇の取得率」。</a:t>
            </a:r>
          </a:p>
        </p:txBody>
      </p:sp>
      <p:sp>
        <p:nvSpPr>
          <p:cNvPr id="10" name="正方形/長方形 9">
            <a:extLst>
              <a:ext uri="{FF2B5EF4-FFF2-40B4-BE49-F238E27FC236}">
                <a16:creationId xmlns:a16="http://schemas.microsoft.com/office/drawing/2014/main" id="{664B27D6-2A97-4C27-9F6B-2103E50464E5}"/>
              </a:ext>
            </a:extLst>
          </p:cNvPr>
          <p:cNvSpPr/>
          <p:nvPr/>
        </p:nvSpPr>
        <p:spPr>
          <a:xfrm>
            <a:off x="2397047" y="1227590"/>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2CAEDDF-609D-4A3B-AC13-960AD12E810E}"/>
              </a:ext>
            </a:extLst>
          </p:cNvPr>
          <p:cNvSpPr/>
          <p:nvPr/>
        </p:nvSpPr>
        <p:spPr>
          <a:xfrm>
            <a:off x="7170157" y="1227590"/>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24CE564-A7FA-4603-8E02-403BD84663F1}"/>
              </a:ext>
            </a:extLst>
          </p:cNvPr>
          <p:cNvSpPr/>
          <p:nvPr/>
        </p:nvSpPr>
        <p:spPr>
          <a:xfrm>
            <a:off x="6520490" y="2458516"/>
            <a:ext cx="2688773" cy="553998"/>
          </a:xfrm>
          <a:prstGeom prst="rect">
            <a:avLst/>
          </a:prstGeom>
          <a:noFill/>
          <a:ln>
            <a:noFill/>
            <a:prstDash val="dash"/>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プラチナくるみん企業のみ公表</a:t>
            </a:r>
            <a:endParaRPr lang="en-US" altLang="ja-JP" sz="16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（次世代育成支援対策推進法）</a:t>
            </a:r>
            <a:endParaRPr lang="en-US" altLang="ja-JP" sz="1400" dirty="0">
              <a:latin typeface="Meiryo UI" panose="020B0604030504040204" pitchFamily="50" charset="-128"/>
              <a:ea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70514"/>
            <a:ext cx="8915400" cy="647700"/>
          </a:xfrm>
        </p:spPr>
        <p:txBody>
          <a:bodyPr/>
          <a:lstStyle/>
          <a:p>
            <a:pPr marL="1077913" indent="-1077913"/>
            <a:r>
              <a:rPr lang="ja-JP" altLang="en-US" dirty="0"/>
              <a:t>２－７．</a:t>
            </a:r>
            <a:r>
              <a:rPr lang="ja-JP" altLang="en-US" sz="2600" dirty="0"/>
              <a:t>育児休業取得状況の公表義務付け</a:t>
            </a:r>
            <a:r>
              <a:rPr lang="ja-JP" altLang="en-US" sz="2000" dirty="0"/>
              <a:t>（</a:t>
            </a:r>
            <a:r>
              <a:rPr lang="en-US" altLang="ja-JP" sz="2000" dirty="0"/>
              <a:t>2023</a:t>
            </a:r>
            <a:r>
              <a:rPr lang="ja-JP" altLang="en-US" sz="2000" dirty="0"/>
              <a:t>年</a:t>
            </a:r>
            <a:r>
              <a:rPr lang="en-US" altLang="ja-JP" sz="2000" dirty="0"/>
              <a:t>4</a:t>
            </a:r>
            <a:r>
              <a:rPr lang="ja-JP" altLang="en-US" sz="2000" dirty="0"/>
              <a:t>月</a:t>
            </a:r>
            <a:r>
              <a:rPr lang="en-US" altLang="ja-JP" sz="2000" dirty="0"/>
              <a:t>1</a:t>
            </a:r>
            <a:r>
              <a:rPr lang="ja-JP" altLang="en-US" sz="2000" dirty="0"/>
              <a:t>日施行）</a:t>
            </a:r>
            <a:r>
              <a:rPr lang="ja-JP" altLang="en-US" sz="2800" dirty="0"/>
              <a:t/>
            </a:r>
            <a:br>
              <a:rPr lang="ja-JP" altLang="en-US" sz="2800" dirty="0"/>
            </a:br>
            <a:endParaRPr kumimoji="1" lang="ja-JP" altLang="en-US" sz="2600" dirty="0"/>
          </a:p>
        </p:txBody>
      </p:sp>
    </p:spTree>
    <p:extLst>
      <p:ext uri="{BB962C8B-B14F-4D97-AF65-F5344CB8AC3E}">
        <p14:creationId xmlns:p14="http://schemas.microsoft.com/office/powerpoint/2010/main" val="4280781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四角形: 角を丸くする 147">
            <a:extLst>
              <a:ext uri="{FF2B5EF4-FFF2-40B4-BE49-F238E27FC236}">
                <a16:creationId xmlns:a16="http://schemas.microsoft.com/office/drawing/2014/main" id="{55B5F9F5-3EBC-4D33-8DF9-E44E8B217A2B}"/>
              </a:ext>
            </a:extLst>
          </p:cNvPr>
          <p:cNvSpPr/>
          <p:nvPr/>
        </p:nvSpPr>
        <p:spPr>
          <a:xfrm>
            <a:off x="224701" y="1104326"/>
            <a:ext cx="9405074" cy="2361162"/>
          </a:xfrm>
          <a:prstGeom prst="roundRect">
            <a:avLst>
              <a:gd name="adj" fmla="val 10150"/>
            </a:avLst>
          </a:prstGeom>
          <a:solidFill>
            <a:srgbClr val="FFFFE1"/>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a:extLst>
              <a:ext uri="{FF2B5EF4-FFF2-40B4-BE49-F238E27FC236}">
                <a16:creationId xmlns:a16="http://schemas.microsoft.com/office/drawing/2014/main" id="{867D3F9A-2494-4A25-B678-774980A926B0}"/>
              </a:ext>
            </a:extLst>
          </p:cNvPr>
          <p:cNvSpPr>
            <a:spLocks noGrp="1"/>
          </p:cNvSpPr>
          <p:nvPr>
            <p:ph type="sldNum" sz="quarter" idx="11"/>
          </p:nvPr>
        </p:nvSpPr>
        <p:spPr/>
        <p:txBody>
          <a:bodyPr/>
          <a:lstStyle/>
          <a:p>
            <a:pPr>
              <a:defRPr/>
            </a:pPr>
            <a:fld id="{E272C5AB-C05E-492A-A3C4-3B48F3F2192C}" type="slidenum">
              <a:rPr lang="ja-JP" altLang="en-US" smtClean="0"/>
              <a:pPr>
                <a:defRPr/>
              </a:pPr>
              <a:t>22</a:t>
            </a:fld>
            <a:endParaRPr lang="en-US" altLang="ja-JP" dirty="0"/>
          </a:p>
        </p:txBody>
      </p:sp>
      <p:sp>
        <p:nvSpPr>
          <p:cNvPr id="5" name="タイトル 2">
            <a:extLst>
              <a:ext uri="{FF2B5EF4-FFF2-40B4-BE49-F238E27FC236}">
                <a16:creationId xmlns:a16="http://schemas.microsoft.com/office/drawing/2014/main" id="{720CBF1B-2953-4C8B-A0B2-817A8C7DE0F0}"/>
              </a:ext>
            </a:extLst>
          </p:cNvPr>
          <p:cNvSpPr>
            <a:spLocks noGrp="1"/>
          </p:cNvSpPr>
          <p:nvPr>
            <p:ph type="title"/>
          </p:nvPr>
        </p:nvSpPr>
        <p:spPr>
          <a:xfrm>
            <a:off x="495300" y="274638"/>
            <a:ext cx="8915400" cy="647700"/>
          </a:xfrm>
        </p:spPr>
        <p:txBody>
          <a:bodyPr/>
          <a:lstStyle/>
          <a:p>
            <a:r>
              <a:rPr lang="ja-JP" altLang="en-US" dirty="0"/>
              <a:t>２－８．新制度等の取得パターンイメージ</a:t>
            </a:r>
            <a:endParaRPr kumimoji="1" lang="ja-JP" altLang="en-US" dirty="0"/>
          </a:p>
        </p:txBody>
      </p:sp>
      <p:sp>
        <p:nvSpPr>
          <p:cNvPr id="149" name="四角形: 角を丸くする 148">
            <a:extLst>
              <a:ext uri="{FF2B5EF4-FFF2-40B4-BE49-F238E27FC236}">
                <a16:creationId xmlns:a16="http://schemas.microsoft.com/office/drawing/2014/main" id="{D92B9FC7-A3CC-4872-804D-27FBE607681D}"/>
              </a:ext>
            </a:extLst>
          </p:cNvPr>
          <p:cNvSpPr/>
          <p:nvPr/>
        </p:nvSpPr>
        <p:spPr>
          <a:xfrm>
            <a:off x="224701" y="3551100"/>
            <a:ext cx="9405074" cy="2715852"/>
          </a:xfrm>
          <a:prstGeom prst="roundRect">
            <a:avLst>
              <a:gd name="adj" fmla="val 10150"/>
            </a:avLst>
          </a:prstGeom>
          <a:solidFill>
            <a:schemeClr val="accent6">
              <a:lumMod val="20000"/>
              <a:lumOff val="80000"/>
            </a:schemeClr>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0" name="正方形/長方形 149">
            <a:extLst>
              <a:ext uri="{FF2B5EF4-FFF2-40B4-BE49-F238E27FC236}">
                <a16:creationId xmlns:a16="http://schemas.microsoft.com/office/drawing/2014/main" id="{5B2C74C6-B544-42E0-AE0E-D4C380B39888}"/>
              </a:ext>
            </a:extLst>
          </p:cNvPr>
          <p:cNvSpPr/>
          <p:nvPr/>
        </p:nvSpPr>
        <p:spPr>
          <a:xfrm>
            <a:off x="240628" y="1979001"/>
            <a:ext cx="492336" cy="1201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26808" indent="-226808" defTabSz="843880">
              <a:defRPr/>
            </a:pPr>
            <a:r>
              <a:rPr lang="ja-JP" altLang="en-US" sz="1800" dirty="0">
                <a:solidFill>
                  <a:prstClr val="black"/>
                </a:solidFill>
                <a:latin typeface="メイリオ" panose="020B0604030504040204" pitchFamily="50" charset="-128"/>
                <a:ea typeface="メイリオ" panose="020B0604030504040204" pitchFamily="50" charset="-128"/>
              </a:rPr>
              <a:t>改正前</a:t>
            </a:r>
            <a:endParaRPr lang="en-US" altLang="ja-JP" sz="1800" dirty="0">
              <a:solidFill>
                <a:prstClr val="black"/>
              </a:solidFill>
              <a:latin typeface="メイリオ" panose="020B0604030504040204" pitchFamily="50" charset="-128"/>
              <a:ea typeface="メイリオ" panose="020B0604030504040204" pitchFamily="50" charset="-128"/>
            </a:endParaRPr>
          </a:p>
        </p:txBody>
      </p:sp>
      <p:graphicFrame>
        <p:nvGraphicFramePr>
          <p:cNvPr id="154" name="表 154">
            <a:extLst>
              <a:ext uri="{FF2B5EF4-FFF2-40B4-BE49-F238E27FC236}">
                <a16:creationId xmlns:a16="http://schemas.microsoft.com/office/drawing/2014/main" id="{73D53B5E-321C-4BC2-AF11-454CEC625F85}"/>
              </a:ext>
            </a:extLst>
          </p:cNvPr>
          <p:cNvGraphicFramePr>
            <a:graphicFrameLocks noGrp="1"/>
          </p:cNvGraphicFramePr>
          <p:nvPr/>
        </p:nvGraphicFramePr>
        <p:xfrm>
          <a:off x="938564" y="1196939"/>
          <a:ext cx="8455496" cy="1447626"/>
        </p:xfrm>
        <a:graphic>
          <a:graphicData uri="http://schemas.openxmlformats.org/drawingml/2006/table">
            <a:tbl>
              <a:tblPr firstRow="1" bandRow="1">
                <a:tableStyleId>{912C8C85-51F0-491E-9774-3900AFEF0FD7}</a:tableStyleId>
              </a:tblPr>
              <a:tblGrid>
                <a:gridCol w="683367">
                  <a:extLst>
                    <a:ext uri="{9D8B030D-6E8A-4147-A177-3AD203B41FA5}">
                      <a16:colId xmlns:a16="http://schemas.microsoft.com/office/drawing/2014/main" val="1959980597"/>
                    </a:ext>
                  </a:extLst>
                </a:gridCol>
                <a:gridCol w="461412">
                  <a:extLst>
                    <a:ext uri="{9D8B030D-6E8A-4147-A177-3AD203B41FA5}">
                      <a16:colId xmlns:a16="http://schemas.microsoft.com/office/drawing/2014/main" val="2826441839"/>
                    </a:ext>
                  </a:extLst>
                </a:gridCol>
                <a:gridCol w="447675">
                  <a:extLst>
                    <a:ext uri="{9D8B030D-6E8A-4147-A177-3AD203B41FA5}">
                      <a16:colId xmlns:a16="http://schemas.microsoft.com/office/drawing/2014/main" val="1726626147"/>
                    </a:ext>
                  </a:extLst>
                </a:gridCol>
                <a:gridCol w="619125">
                  <a:extLst>
                    <a:ext uri="{9D8B030D-6E8A-4147-A177-3AD203B41FA5}">
                      <a16:colId xmlns:a16="http://schemas.microsoft.com/office/drawing/2014/main" val="517054655"/>
                    </a:ext>
                  </a:extLst>
                </a:gridCol>
                <a:gridCol w="638175">
                  <a:extLst>
                    <a:ext uri="{9D8B030D-6E8A-4147-A177-3AD203B41FA5}">
                      <a16:colId xmlns:a16="http://schemas.microsoft.com/office/drawing/2014/main" val="3313259571"/>
                    </a:ext>
                  </a:extLst>
                </a:gridCol>
                <a:gridCol w="1781176">
                  <a:extLst>
                    <a:ext uri="{9D8B030D-6E8A-4147-A177-3AD203B41FA5}">
                      <a16:colId xmlns:a16="http://schemas.microsoft.com/office/drawing/2014/main" val="592274225"/>
                    </a:ext>
                  </a:extLst>
                </a:gridCol>
                <a:gridCol w="736599">
                  <a:extLst>
                    <a:ext uri="{9D8B030D-6E8A-4147-A177-3AD203B41FA5}">
                      <a16:colId xmlns:a16="http://schemas.microsoft.com/office/drawing/2014/main" val="3351822290"/>
                    </a:ext>
                  </a:extLst>
                </a:gridCol>
                <a:gridCol w="673100">
                  <a:extLst>
                    <a:ext uri="{9D8B030D-6E8A-4147-A177-3AD203B41FA5}">
                      <a16:colId xmlns:a16="http://schemas.microsoft.com/office/drawing/2014/main" val="2391886584"/>
                    </a:ext>
                  </a:extLst>
                </a:gridCol>
                <a:gridCol w="428625">
                  <a:extLst>
                    <a:ext uri="{9D8B030D-6E8A-4147-A177-3AD203B41FA5}">
                      <a16:colId xmlns:a16="http://schemas.microsoft.com/office/drawing/2014/main" val="412377454"/>
                    </a:ext>
                  </a:extLst>
                </a:gridCol>
                <a:gridCol w="457200">
                  <a:extLst>
                    <a:ext uri="{9D8B030D-6E8A-4147-A177-3AD203B41FA5}">
                      <a16:colId xmlns:a16="http://schemas.microsoft.com/office/drawing/2014/main" val="726473702"/>
                    </a:ext>
                  </a:extLst>
                </a:gridCol>
                <a:gridCol w="657225">
                  <a:extLst>
                    <a:ext uri="{9D8B030D-6E8A-4147-A177-3AD203B41FA5}">
                      <a16:colId xmlns:a16="http://schemas.microsoft.com/office/drawing/2014/main" val="1457710220"/>
                    </a:ext>
                  </a:extLst>
                </a:gridCol>
                <a:gridCol w="628651">
                  <a:extLst>
                    <a:ext uri="{9D8B030D-6E8A-4147-A177-3AD203B41FA5}">
                      <a16:colId xmlns:a16="http://schemas.microsoft.com/office/drawing/2014/main" val="4152893349"/>
                    </a:ext>
                  </a:extLst>
                </a:gridCol>
                <a:gridCol w="243166">
                  <a:extLst>
                    <a:ext uri="{9D8B030D-6E8A-4147-A177-3AD203B41FA5}">
                      <a16:colId xmlns:a16="http://schemas.microsoft.com/office/drawing/2014/main" val="715691612"/>
                    </a:ext>
                  </a:extLst>
                </a:gridCol>
              </a:tblGrid>
              <a:tr h="448542">
                <a:tc>
                  <a:txBody>
                    <a:bodyPr/>
                    <a:lstStyle/>
                    <a:p>
                      <a:endParaRPr kumimoji="1" lang="ja-JP" altLang="en-US" sz="1400" dirty="0"/>
                    </a:p>
                  </a:txBody>
                  <a:tcPr/>
                </a:tc>
                <a:tc gridSpan="2">
                  <a:txBody>
                    <a:bodyPr/>
                    <a:lstStyle/>
                    <a:p>
                      <a:pPr algn="ctr"/>
                      <a:r>
                        <a:rPr kumimoji="1" lang="ja-JP" altLang="en-US" sz="1200" dirty="0"/>
                        <a:t>出生</a:t>
                      </a:r>
                    </a:p>
                  </a:txBody>
                  <a:tcPr anchor="b">
                    <a:lnR>
                      <a:noFill/>
                    </a:lnR>
                  </a:tcPr>
                </a:tc>
                <a:tc hMerge="1">
                  <a:txBody>
                    <a:bodyPr/>
                    <a:lstStyle/>
                    <a:p>
                      <a:endParaRPr kumimoji="1" lang="ja-JP" altLang="en-US" dirty="0"/>
                    </a:p>
                  </a:txBody>
                  <a:tcPr/>
                </a:tc>
                <a:tc gridSpan="2">
                  <a:txBody>
                    <a:bodyPr/>
                    <a:lstStyle/>
                    <a:p>
                      <a:pPr algn="ctr"/>
                      <a:r>
                        <a:rPr kumimoji="1" lang="ja-JP" altLang="en-US" sz="1200" dirty="0"/>
                        <a:t>出生後</a:t>
                      </a:r>
                      <a:r>
                        <a:rPr kumimoji="1" lang="en-US" altLang="ja-JP" sz="1200" dirty="0"/>
                        <a:t>8</a:t>
                      </a:r>
                      <a:r>
                        <a:rPr kumimoji="1" lang="ja-JP" altLang="en-US" sz="1200" dirty="0"/>
                        <a:t>週</a:t>
                      </a:r>
                    </a:p>
                  </a:txBody>
                  <a:tcPr anchor="b">
                    <a:lnL>
                      <a:noFill/>
                    </a:lnL>
                    <a:lnR>
                      <a:noFill/>
                    </a:lnR>
                  </a:tcPr>
                </a:tc>
                <a:tc hMerge="1">
                  <a:txBody>
                    <a:bodyPr/>
                    <a:lstStyle/>
                    <a:p>
                      <a:endParaRPr kumimoji="1" lang="ja-JP" altLang="en-US" dirty="0"/>
                    </a:p>
                  </a:txBody>
                  <a:tcPr>
                    <a:lnR>
                      <a:noFill/>
                    </a:lnR>
                    <a:lnTlToBr w="12700" cmpd="sng">
                      <a:noFill/>
                      <a:prstDash val="solid"/>
                    </a:lnTlToBr>
                  </a:tcPr>
                </a:tc>
                <a:tc>
                  <a:txBody>
                    <a:bodyPr/>
                    <a:lstStyle/>
                    <a:p>
                      <a:pPr algn="ctr"/>
                      <a:endParaRPr kumimoji="1" lang="ja-JP" altLang="en-US" sz="1200" dirty="0"/>
                    </a:p>
                  </a:txBody>
                  <a:tcPr anchor="b">
                    <a:lnL>
                      <a:noFill/>
                    </a:lnL>
                    <a:lnR>
                      <a:noFill/>
                    </a:lnR>
                    <a:lnTlToBr w="12700" cmpd="sng">
                      <a:noFill/>
                      <a:prstDash val="solid"/>
                    </a:lnTlToB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1</a:t>
                      </a:r>
                      <a:r>
                        <a:rPr kumimoji="1" lang="ja-JP" altLang="en-US" sz="1200" dirty="0"/>
                        <a:t>歳</a:t>
                      </a:r>
                    </a:p>
                  </a:txBody>
                  <a:tcPr anchor="b">
                    <a:lnL>
                      <a:noFill/>
                    </a:lnL>
                    <a:lnR>
                      <a:noFill/>
                    </a:lnR>
                    <a:lnTlToBr w="12700" cmpd="sng">
                      <a:noFill/>
                      <a:prstDash val="solid"/>
                    </a:lnTlToBr>
                  </a:tcPr>
                </a:tc>
                <a:tc hMerge="1">
                  <a:txBody>
                    <a:bodyPr/>
                    <a:lstStyle/>
                    <a:p>
                      <a:endParaRPr kumimoji="1" lang="ja-JP" altLang="en-US" dirty="0"/>
                    </a:p>
                  </a:txBody>
                  <a:tcPr>
                    <a:lnR>
                      <a:noFill/>
                    </a:lnR>
                  </a:tcPr>
                </a:tc>
                <a:tc gridSpan="2">
                  <a:txBody>
                    <a:bodyPr/>
                    <a:lstStyle/>
                    <a:p>
                      <a:pPr algn="ctr"/>
                      <a:r>
                        <a:rPr kumimoji="1" lang="en-US" altLang="ja-JP" sz="1200" dirty="0"/>
                        <a:t>1</a:t>
                      </a:r>
                      <a:r>
                        <a:rPr kumimoji="1" lang="ja-JP" altLang="en-US" sz="1200" dirty="0"/>
                        <a:t>歳半</a:t>
                      </a:r>
                    </a:p>
                  </a:txBody>
                  <a:tcPr anchor="b">
                    <a:lnL>
                      <a:noFill/>
                    </a:lnL>
                    <a:lnR>
                      <a:noFill/>
                    </a:lnR>
                  </a:tcPr>
                </a:tc>
                <a:tc hMerge="1">
                  <a:txBody>
                    <a:bodyPr/>
                    <a:lstStyle/>
                    <a:p>
                      <a:endParaRPr kumimoji="1" lang="ja-JP" altLang="en-US" dirty="0"/>
                    </a:p>
                  </a:txBody>
                  <a:tcPr>
                    <a:lnR>
                      <a:noFill/>
                    </a:lnR>
                  </a:tcPr>
                </a:tc>
                <a:tc gridSpan="2">
                  <a:txBody>
                    <a:bodyPr/>
                    <a:lstStyle/>
                    <a:p>
                      <a:pPr algn="ctr"/>
                      <a:r>
                        <a:rPr kumimoji="1" lang="en-US" altLang="ja-JP" sz="1200" dirty="0"/>
                        <a:t>2</a:t>
                      </a:r>
                      <a:r>
                        <a:rPr kumimoji="1" lang="ja-JP" altLang="en-US" sz="1200" dirty="0"/>
                        <a:t>歳</a:t>
                      </a:r>
                    </a:p>
                  </a:txBody>
                  <a:tcPr anchor="b">
                    <a:lnL>
                      <a:noFill/>
                    </a:lnL>
                    <a:lnR>
                      <a:noFill/>
                    </a:lnR>
                  </a:tcPr>
                </a:tc>
                <a:tc hMerge="1">
                  <a:txBody>
                    <a:bodyPr/>
                    <a:lstStyle/>
                    <a:p>
                      <a:endParaRPr kumimoji="1" lang="ja-JP" altLang="en-US" dirty="0"/>
                    </a:p>
                  </a:txBody>
                  <a:tcPr>
                    <a:lnL>
                      <a:noFill/>
                    </a:lnL>
                    <a:lnR>
                      <a:noFill/>
                    </a:lnR>
                  </a:tcPr>
                </a:tc>
                <a:tc>
                  <a:txBody>
                    <a:bodyPr/>
                    <a:lstStyle/>
                    <a:p>
                      <a:endParaRPr kumimoji="1" lang="ja-JP" altLang="en-US" dirty="0"/>
                    </a:p>
                  </a:txBody>
                  <a:tcPr anchor="b">
                    <a:lnL>
                      <a:noFill/>
                    </a:lnL>
                  </a:tcPr>
                </a:tc>
                <a:extLst>
                  <a:ext uri="{0D108BD9-81ED-4DB2-BD59-A6C34878D82A}">
                    <a16:rowId xmlns:a16="http://schemas.microsoft.com/office/drawing/2014/main" val="3172797305"/>
                  </a:ext>
                </a:extLst>
              </a:tr>
              <a:tr h="499542">
                <a:tc>
                  <a:txBody>
                    <a:bodyPr/>
                    <a:lstStyle/>
                    <a:p>
                      <a:r>
                        <a:rPr kumimoji="1" lang="ja-JP" altLang="en-US" dirty="0"/>
                        <a:t>母</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kumimoji="1" lang="ja-JP" altLang="en-US" dirty="0"/>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nchor="ctr">
                    <a:lnL>
                      <a:noFill/>
                    </a:lnL>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090369590"/>
                  </a:ext>
                </a:extLst>
              </a:tr>
              <a:tr h="499542">
                <a:tc>
                  <a:txBody>
                    <a:bodyPr/>
                    <a:lstStyle/>
                    <a:p>
                      <a:r>
                        <a:rPr kumimoji="1" lang="ja-JP" altLang="en-US" dirty="0"/>
                        <a:t>父</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516884936"/>
                  </a:ext>
                </a:extLst>
              </a:tr>
            </a:tbl>
          </a:graphicData>
        </a:graphic>
      </p:graphicFrame>
      <p:sp>
        <p:nvSpPr>
          <p:cNvPr id="157" name="矢印: 右 156">
            <a:extLst>
              <a:ext uri="{FF2B5EF4-FFF2-40B4-BE49-F238E27FC236}">
                <a16:creationId xmlns:a16="http://schemas.microsoft.com/office/drawing/2014/main" id="{AFB4BC20-3D4A-4266-9EA1-13C1BECC718A}"/>
              </a:ext>
            </a:extLst>
          </p:cNvPr>
          <p:cNvSpPr/>
          <p:nvPr/>
        </p:nvSpPr>
        <p:spPr>
          <a:xfrm>
            <a:off x="2102393" y="1663024"/>
            <a:ext cx="1016000" cy="441565"/>
          </a:xfrm>
          <a:prstGeom prst="rightArrow">
            <a:avLst/>
          </a:prstGeom>
          <a:solidFill>
            <a:srgbClr val="CC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0" name="矢印: 右 159">
            <a:extLst>
              <a:ext uri="{FF2B5EF4-FFF2-40B4-BE49-F238E27FC236}">
                <a16:creationId xmlns:a16="http://schemas.microsoft.com/office/drawing/2014/main" id="{083D6176-E207-4612-A9C2-60A46A88A9FE}"/>
              </a:ext>
            </a:extLst>
          </p:cNvPr>
          <p:cNvSpPr/>
          <p:nvPr/>
        </p:nvSpPr>
        <p:spPr>
          <a:xfrm>
            <a:off x="3190363" y="1663024"/>
            <a:ext cx="3051944"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1" name="矢印: 右 160">
            <a:extLst>
              <a:ext uri="{FF2B5EF4-FFF2-40B4-BE49-F238E27FC236}">
                <a16:creationId xmlns:a16="http://schemas.microsoft.com/office/drawing/2014/main" id="{F94A52CE-BA25-4DE3-A557-25966B5569A6}"/>
              </a:ext>
            </a:extLst>
          </p:cNvPr>
          <p:cNvSpPr/>
          <p:nvPr/>
        </p:nvSpPr>
        <p:spPr>
          <a:xfrm>
            <a:off x="6357999" y="1663024"/>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2" name="矢印: 右 161">
            <a:extLst>
              <a:ext uri="{FF2B5EF4-FFF2-40B4-BE49-F238E27FC236}">
                <a16:creationId xmlns:a16="http://schemas.microsoft.com/office/drawing/2014/main" id="{18092A5F-66B7-426A-BF5D-661E9B8562E8}"/>
              </a:ext>
            </a:extLst>
          </p:cNvPr>
          <p:cNvSpPr/>
          <p:nvPr/>
        </p:nvSpPr>
        <p:spPr>
          <a:xfrm>
            <a:off x="7471890" y="1663024"/>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3" name="矢印: 右 162">
            <a:extLst>
              <a:ext uri="{FF2B5EF4-FFF2-40B4-BE49-F238E27FC236}">
                <a16:creationId xmlns:a16="http://schemas.microsoft.com/office/drawing/2014/main" id="{8C8B27E2-B90D-409D-9057-DA539E08A2B4}"/>
              </a:ext>
            </a:extLst>
          </p:cNvPr>
          <p:cNvSpPr/>
          <p:nvPr/>
        </p:nvSpPr>
        <p:spPr>
          <a:xfrm>
            <a:off x="3473993"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4" name="矢印: 右 163">
            <a:extLst>
              <a:ext uri="{FF2B5EF4-FFF2-40B4-BE49-F238E27FC236}">
                <a16:creationId xmlns:a16="http://schemas.microsoft.com/office/drawing/2014/main" id="{D7A98722-3458-4916-AFB9-ABE3D53B3DBD}"/>
              </a:ext>
            </a:extLst>
          </p:cNvPr>
          <p:cNvSpPr/>
          <p:nvPr/>
        </p:nvSpPr>
        <p:spPr>
          <a:xfrm>
            <a:off x="5188203" y="2161585"/>
            <a:ext cx="1016000" cy="441565"/>
          </a:xfrm>
          <a:prstGeom prst="rightArrow">
            <a:avLst/>
          </a:prstGeom>
          <a:solidFill>
            <a:schemeClr val="bg1">
              <a:lumMod val="7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5" name="矢印: 右 164">
            <a:extLst>
              <a:ext uri="{FF2B5EF4-FFF2-40B4-BE49-F238E27FC236}">
                <a16:creationId xmlns:a16="http://schemas.microsoft.com/office/drawing/2014/main" id="{40068F4C-8092-4CF1-929F-3F3AB8A68DDC}"/>
              </a:ext>
            </a:extLst>
          </p:cNvPr>
          <p:cNvSpPr/>
          <p:nvPr/>
        </p:nvSpPr>
        <p:spPr>
          <a:xfrm>
            <a:off x="6368845"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6" name="矢印: 右 165">
            <a:extLst>
              <a:ext uri="{FF2B5EF4-FFF2-40B4-BE49-F238E27FC236}">
                <a16:creationId xmlns:a16="http://schemas.microsoft.com/office/drawing/2014/main" id="{6B382F3A-4375-46BD-B19E-E8E3BEA99A33}"/>
              </a:ext>
            </a:extLst>
          </p:cNvPr>
          <p:cNvSpPr/>
          <p:nvPr/>
        </p:nvSpPr>
        <p:spPr>
          <a:xfrm>
            <a:off x="7468260"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7" name="矢印: 右 166">
            <a:extLst>
              <a:ext uri="{FF2B5EF4-FFF2-40B4-BE49-F238E27FC236}">
                <a16:creationId xmlns:a16="http://schemas.microsoft.com/office/drawing/2014/main" id="{836EE17B-CAEC-446D-BF99-BA9D1DCC8CD2}"/>
              </a:ext>
            </a:extLst>
          </p:cNvPr>
          <p:cNvSpPr/>
          <p:nvPr/>
        </p:nvSpPr>
        <p:spPr>
          <a:xfrm>
            <a:off x="2337488" y="2161585"/>
            <a:ext cx="72126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8" name="正方形/長方形 167">
            <a:extLst>
              <a:ext uri="{FF2B5EF4-FFF2-40B4-BE49-F238E27FC236}">
                <a16:creationId xmlns:a16="http://schemas.microsoft.com/office/drawing/2014/main" id="{B7893D04-DA78-408B-AF93-83C8115E9AFE}"/>
              </a:ext>
            </a:extLst>
          </p:cNvPr>
          <p:cNvSpPr/>
          <p:nvPr/>
        </p:nvSpPr>
        <p:spPr>
          <a:xfrm>
            <a:off x="273497" y="4483799"/>
            <a:ext cx="468203" cy="1201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26808" indent="-226808" defTabSz="843880">
              <a:defRPr/>
            </a:pPr>
            <a:r>
              <a:rPr lang="ja-JP" altLang="en-US" sz="1800" dirty="0">
                <a:solidFill>
                  <a:prstClr val="black"/>
                </a:solidFill>
                <a:latin typeface="メイリオ" panose="020B0604030504040204" pitchFamily="50" charset="-128"/>
                <a:ea typeface="メイリオ" panose="020B0604030504040204" pitchFamily="50" charset="-128"/>
              </a:rPr>
              <a:t>改正後</a:t>
            </a:r>
            <a:endParaRPr lang="en-US" altLang="ja-JP" sz="1800" dirty="0">
              <a:solidFill>
                <a:prstClr val="black"/>
              </a:solidFill>
              <a:latin typeface="メイリオ" panose="020B0604030504040204" pitchFamily="50" charset="-128"/>
              <a:ea typeface="メイリオ" panose="020B0604030504040204" pitchFamily="50" charset="-128"/>
            </a:endParaRPr>
          </a:p>
        </p:txBody>
      </p:sp>
      <p:sp>
        <p:nvSpPr>
          <p:cNvPr id="169" name="テキスト ボックス 168">
            <a:extLst>
              <a:ext uri="{FF2B5EF4-FFF2-40B4-BE49-F238E27FC236}">
                <a16:creationId xmlns:a16="http://schemas.microsoft.com/office/drawing/2014/main" id="{EDB2E0EA-2C12-411B-9265-385776F3F923}"/>
              </a:ext>
            </a:extLst>
          </p:cNvPr>
          <p:cNvSpPr txBox="1"/>
          <p:nvPr/>
        </p:nvSpPr>
        <p:spPr>
          <a:xfrm>
            <a:off x="2400254" y="2218876"/>
            <a:ext cx="647700" cy="307777"/>
          </a:xfrm>
          <a:prstGeom prst="rect">
            <a:avLst/>
          </a:prstGeom>
          <a:noFill/>
        </p:spPr>
        <p:txBody>
          <a:bodyPr wrap="square" rtlCol="0">
            <a:spAutoFit/>
          </a:bodyPr>
          <a:lstStyle/>
          <a:p>
            <a:r>
              <a:rPr kumimoji="1" lang="ja-JP" altLang="en-US" sz="1400" b="1" dirty="0">
                <a:solidFill>
                  <a:schemeClr val="bg1"/>
                </a:solidFill>
                <a:latin typeface="Arial"/>
              </a:rPr>
              <a:t>育休</a:t>
            </a:r>
          </a:p>
        </p:txBody>
      </p:sp>
      <p:sp>
        <p:nvSpPr>
          <p:cNvPr id="171" name="テキスト ボックス 170">
            <a:extLst>
              <a:ext uri="{FF2B5EF4-FFF2-40B4-BE49-F238E27FC236}">
                <a16:creationId xmlns:a16="http://schemas.microsoft.com/office/drawing/2014/main" id="{48F18A78-A441-448D-91DA-E660B81DA07F}"/>
              </a:ext>
            </a:extLst>
          </p:cNvPr>
          <p:cNvSpPr txBox="1"/>
          <p:nvPr/>
        </p:nvSpPr>
        <p:spPr>
          <a:xfrm>
            <a:off x="6343408" y="2230046"/>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6" name="テキスト ボックス 175">
            <a:extLst>
              <a:ext uri="{FF2B5EF4-FFF2-40B4-BE49-F238E27FC236}">
                <a16:creationId xmlns:a16="http://schemas.microsoft.com/office/drawing/2014/main" id="{ADD3FD9C-DC95-40F0-86A6-8486779B294A}"/>
              </a:ext>
            </a:extLst>
          </p:cNvPr>
          <p:cNvSpPr txBox="1"/>
          <p:nvPr/>
        </p:nvSpPr>
        <p:spPr>
          <a:xfrm>
            <a:off x="7499123" y="223100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7" name="テキスト ボックス 176">
            <a:extLst>
              <a:ext uri="{FF2B5EF4-FFF2-40B4-BE49-F238E27FC236}">
                <a16:creationId xmlns:a16="http://schemas.microsoft.com/office/drawing/2014/main" id="{D18388F6-797B-45FC-A8C0-C5E8AD3DFE70}"/>
              </a:ext>
            </a:extLst>
          </p:cNvPr>
          <p:cNvSpPr txBox="1"/>
          <p:nvPr/>
        </p:nvSpPr>
        <p:spPr>
          <a:xfrm>
            <a:off x="7463227" y="172467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8" name="テキスト ボックス 177">
            <a:extLst>
              <a:ext uri="{FF2B5EF4-FFF2-40B4-BE49-F238E27FC236}">
                <a16:creationId xmlns:a16="http://schemas.microsoft.com/office/drawing/2014/main" id="{E10053B4-9F0E-43B7-9FC9-D05B94905344}"/>
              </a:ext>
            </a:extLst>
          </p:cNvPr>
          <p:cNvSpPr txBox="1"/>
          <p:nvPr/>
        </p:nvSpPr>
        <p:spPr>
          <a:xfrm>
            <a:off x="6343408" y="172467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9" name="テキスト ボックス 178">
            <a:extLst>
              <a:ext uri="{FF2B5EF4-FFF2-40B4-BE49-F238E27FC236}">
                <a16:creationId xmlns:a16="http://schemas.microsoft.com/office/drawing/2014/main" id="{82A561C7-2BC4-471F-9F09-5DECF6B20581}"/>
              </a:ext>
            </a:extLst>
          </p:cNvPr>
          <p:cNvSpPr txBox="1"/>
          <p:nvPr/>
        </p:nvSpPr>
        <p:spPr>
          <a:xfrm>
            <a:off x="4255184" y="1721661"/>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0" name="テキスト ボックス 179">
            <a:extLst>
              <a:ext uri="{FF2B5EF4-FFF2-40B4-BE49-F238E27FC236}">
                <a16:creationId xmlns:a16="http://schemas.microsoft.com/office/drawing/2014/main" id="{BA5A70AA-C4A6-4F06-8BA7-9B240A42A603}"/>
              </a:ext>
            </a:extLst>
          </p:cNvPr>
          <p:cNvSpPr txBox="1"/>
          <p:nvPr/>
        </p:nvSpPr>
        <p:spPr>
          <a:xfrm>
            <a:off x="3472618" y="2231582"/>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1" name="テキスト ボックス 180">
            <a:extLst>
              <a:ext uri="{FF2B5EF4-FFF2-40B4-BE49-F238E27FC236}">
                <a16:creationId xmlns:a16="http://schemas.microsoft.com/office/drawing/2014/main" id="{B4DEF8F7-E173-4176-9072-7D95E24C8797}"/>
              </a:ext>
            </a:extLst>
          </p:cNvPr>
          <p:cNvSpPr txBox="1"/>
          <p:nvPr/>
        </p:nvSpPr>
        <p:spPr>
          <a:xfrm>
            <a:off x="5203060" y="2216342"/>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4" name="十字形 183">
            <a:extLst>
              <a:ext uri="{FF2B5EF4-FFF2-40B4-BE49-F238E27FC236}">
                <a16:creationId xmlns:a16="http://schemas.microsoft.com/office/drawing/2014/main" id="{753AC371-0332-4BED-80BB-09F139EF4992}"/>
              </a:ext>
            </a:extLst>
          </p:cNvPr>
          <p:cNvSpPr/>
          <p:nvPr/>
        </p:nvSpPr>
        <p:spPr>
          <a:xfrm rot="2691431">
            <a:off x="5367335" y="2164021"/>
            <a:ext cx="540000" cy="540000"/>
          </a:xfrm>
          <a:prstGeom prst="plus">
            <a:avLst>
              <a:gd name="adj" fmla="val 40989"/>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5" name="角丸四角形吹き出し 93">
            <a:extLst>
              <a:ext uri="{FF2B5EF4-FFF2-40B4-BE49-F238E27FC236}">
                <a16:creationId xmlns:a16="http://schemas.microsoft.com/office/drawing/2014/main" id="{3D3C4E0A-AEA4-4EF9-80F2-562F425C206E}"/>
              </a:ext>
            </a:extLst>
          </p:cNvPr>
          <p:cNvSpPr/>
          <p:nvPr/>
        </p:nvSpPr>
        <p:spPr>
          <a:xfrm>
            <a:off x="6929237" y="2762873"/>
            <a:ext cx="1509222" cy="579017"/>
          </a:xfrm>
          <a:prstGeom prst="wedgeRoundRectCallout">
            <a:avLst>
              <a:gd name="adj1" fmla="val -41577"/>
              <a:gd name="adj2" fmla="val -973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186" name="角丸四角形吹き出し 93">
            <a:extLst>
              <a:ext uri="{FF2B5EF4-FFF2-40B4-BE49-F238E27FC236}">
                <a16:creationId xmlns:a16="http://schemas.microsoft.com/office/drawing/2014/main" id="{AE7C4B99-EAA5-4934-936E-C6B7A54A5261}"/>
              </a:ext>
            </a:extLst>
          </p:cNvPr>
          <p:cNvSpPr/>
          <p:nvPr/>
        </p:nvSpPr>
        <p:spPr>
          <a:xfrm>
            <a:off x="6929237" y="2762873"/>
            <a:ext cx="2157520" cy="579017"/>
          </a:xfrm>
          <a:prstGeom prst="wedgeRoundRectCallout">
            <a:avLst>
              <a:gd name="adj1" fmla="val -2727"/>
              <a:gd name="adj2" fmla="val -10170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r>
              <a:rPr lang="ja-JP" altLang="en-US" sz="1108" dirty="0">
                <a:solidFill>
                  <a:prstClr val="black"/>
                </a:solidFill>
                <a:latin typeface="メイリオ" panose="020B0604030504040204" pitchFamily="50" charset="-128"/>
                <a:ea typeface="メイリオ" panose="020B0604030504040204" pitchFamily="50" charset="-128"/>
              </a:rPr>
              <a:t>開始時点が１歳時点又は１歳６か月時点に限定されているため、途中で交代できない</a:t>
            </a:r>
            <a:endParaRPr lang="en-US" altLang="ja-JP" sz="1108" dirty="0">
              <a:solidFill>
                <a:prstClr val="black"/>
              </a:solidFill>
              <a:latin typeface="メイリオ" panose="020B0604030504040204" pitchFamily="50" charset="-128"/>
              <a:ea typeface="メイリオ" panose="020B0604030504040204" pitchFamily="50" charset="-128"/>
            </a:endParaRPr>
          </a:p>
        </p:txBody>
      </p:sp>
      <p:cxnSp>
        <p:nvCxnSpPr>
          <p:cNvPr id="189" name="直線コネクタ 188">
            <a:extLst>
              <a:ext uri="{FF2B5EF4-FFF2-40B4-BE49-F238E27FC236}">
                <a16:creationId xmlns:a16="http://schemas.microsoft.com/office/drawing/2014/main" id="{BE117082-2D04-438A-A1B8-1EA26667A41D}"/>
              </a:ext>
            </a:extLst>
          </p:cNvPr>
          <p:cNvCxnSpPr/>
          <p:nvPr/>
        </p:nvCxnSpPr>
        <p:spPr>
          <a:xfrm flipV="1">
            <a:off x="7186613" y="2756168"/>
            <a:ext cx="180243" cy="543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直線コネクタ 189">
            <a:extLst>
              <a:ext uri="{FF2B5EF4-FFF2-40B4-BE49-F238E27FC236}">
                <a16:creationId xmlns:a16="http://schemas.microsoft.com/office/drawing/2014/main" id="{C2BBBC2E-624D-474B-95D4-ACE38DB7BAD3}"/>
              </a:ext>
            </a:extLst>
          </p:cNvPr>
          <p:cNvCxnSpPr>
            <a:cxnSpLocks/>
          </p:cNvCxnSpPr>
          <p:nvPr/>
        </p:nvCxnSpPr>
        <p:spPr>
          <a:xfrm flipV="1">
            <a:off x="7241310" y="2711416"/>
            <a:ext cx="200167" cy="56618"/>
          </a:xfrm>
          <a:prstGeom prst="line">
            <a:avLst/>
          </a:prstGeom>
          <a:ln w="34925" cap="sq">
            <a:solidFill>
              <a:schemeClr val="bg1"/>
            </a:solidFill>
            <a:bevel/>
            <a:tailEnd type="triangle"/>
          </a:ln>
          <a:effectLst/>
        </p:spPr>
        <p:style>
          <a:lnRef idx="2">
            <a:schemeClr val="accent1"/>
          </a:lnRef>
          <a:fillRef idx="0">
            <a:schemeClr val="accent1"/>
          </a:fillRef>
          <a:effectRef idx="1">
            <a:schemeClr val="accent1"/>
          </a:effectRef>
          <a:fontRef idx="minor">
            <a:schemeClr val="tx1"/>
          </a:fontRef>
        </p:style>
      </p:cxnSp>
      <p:sp>
        <p:nvSpPr>
          <p:cNvPr id="183" name="テキスト ボックス 182">
            <a:extLst>
              <a:ext uri="{FF2B5EF4-FFF2-40B4-BE49-F238E27FC236}">
                <a16:creationId xmlns:a16="http://schemas.microsoft.com/office/drawing/2014/main" id="{80F165A6-08D4-4B82-B454-234178601EC0}"/>
              </a:ext>
            </a:extLst>
          </p:cNvPr>
          <p:cNvSpPr txBox="1"/>
          <p:nvPr/>
        </p:nvSpPr>
        <p:spPr>
          <a:xfrm>
            <a:off x="5345127" y="2722462"/>
            <a:ext cx="1411273" cy="302210"/>
          </a:xfrm>
          <a:prstGeom prst="wedgeRoundRectCallout">
            <a:avLst>
              <a:gd name="adj1" fmla="val -31268"/>
              <a:gd name="adj2" fmla="val -117345"/>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en-US" altLang="ja-JP" dirty="0">
                <a:solidFill>
                  <a:prstClr val="black"/>
                </a:solidFill>
              </a:rPr>
              <a:t>3</a:t>
            </a:r>
            <a:r>
              <a:rPr lang="ja-JP" altLang="en-US" dirty="0">
                <a:solidFill>
                  <a:prstClr val="black"/>
                </a:solidFill>
              </a:rPr>
              <a:t>度目は取得不可</a:t>
            </a:r>
          </a:p>
        </p:txBody>
      </p:sp>
      <p:graphicFrame>
        <p:nvGraphicFramePr>
          <p:cNvPr id="200" name="表 154">
            <a:extLst>
              <a:ext uri="{FF2B5EF4-FFF2-40B4-BE49-F238E27FC236}">
                <a16:creationId xmlns:a16="http://schemas.microsoft.com/office/drawing/2014/main" id="{95A7E53C-083D-46A7-ABD8-D7CC133E5748}"/>
              </a:ext>
            </a:extLst>
          </p:cNvPr>
          <p:cNvGraphicFramePr>
            <a:graphicFrameLocks noGrp="1"/>
          </p:cNvGraphicFramePr>
          <p:nvPr/>
        </p:nvGraphicFramePr>
        <p:xfrm>
          <a:off x="928804" y="3645507"/>
          <a:ext cx="8455496" cy="1519453"/>
        </p:xfrm>
        <a:graphic>
          <a:graphicData uri="http://schemas.openxmlformats.org/drawingml/2006/table">
            <a:tbl>
              <a:tblPr firstRow="1" bandRow="1">
                <a:tableStyleId>{912C8C85-51F0-491E-9774-3900AFEF0FD7}</a:tableStyleId>
              </a:tblPr>
              <a:tblGrid>
                <a:gridCol w="683367">
                  <a:extLst>
                    <a:ext uri="{9D8B030D-6E8A-4147-A177-3AD203B41FA5}">
                      <a16:colId xmlns:a16="http://schemas.microsoft.com/office/drawing/2014/main" val="1959980597"/>
                    </a:ext>
                  </a:extLst>
                </a:gridCol>
                <a:gridCol w="461412">
                  <a:extLst>
                    <a:ext uri="{9D8B030D-6E8A-4147-A177-3AD203B41FA5}">
                      <a16:colId xmlns:a16="http://schemas.microsoft.com/office/drawing/2014/main" val="2826441839"/>
                    </a:ext>
                  </a:extLst>
                </a:gridCol>
                <a:gridCol w="447675">
                  <a:extLst>
                    <a:ext uri="{9D8B030D-6E8A-4147-A177-3AD203B41FA5}">
                      <a16:colId xmlns:a16="http://schemas.microsoft.com/office/drawing/2014/main" val="1726626147"/>
                    </a:ext>
                  </a:extLst>
                </a:gridCol>
                <a:gridCol w="619125">
                  <a:extLst>
                    <a:ext uri="{9D8B030D-6E8A-4147-A177-3AD203B41FA5}">
                      <a16:colId xmlns:a16="http://schemas.microsoft.com/office/drawing/2014/main" val="517054655"/>
                    </a:ext>
                  </a:extLst>
                </a:gridCol>
                <a:gridCol w="638175">
                  <a:extLst>
                    <a:ext uri="{9D8B030D-6E8A-4147-A177-3AD203B41FA5}">
                      <a16:colId xmlns:a16="http://schemas.microsoft.com/office/drawing/2014/main" val="3313259571"/>
                    </a:ext>
                  </a:extLst>
                </a:gridCol>
                <a:gridCol w="1781176">
                  <a:extLst>
                    <a:ext uri="{9D8B030D-6E8A-4147-A177-3AD203B41FA5}">
                      <a16:colId xmlns:a16="http://schemas.microsoft.com/office/drawing/2014/main" val="592274225"/>
                    </a:ext>
                  </a:extLst>
                </a:gridCol>
                <a:gridCol w="736599">
                  <a:extLst>
                    <a:ext uri="{9D8B030D-6E8A-4147-A177-3AD203B41FA5}">
                      <a16:colId xmlns:a16="http://schemas.microsoft.com/office/drawing/2014/main" val="3351822290"/>
                    </a:ext>
                  </a:extLst>
                </a:gridCol>
                <a:gridCol w="673100">
                  <a:extLst>
                    <a:ext uri="{9D8B030D-6E8A-4147-A177-3AD203B41FA5}">
                      <a16:colId xmlns:a16="http://schemas.microsoft.com/office/drawing/2014/main" val="2391886584"/>
                    </a:ext>
                  </a:extLst>
                </a:gridCol>
                <a:gridCol w="428625">
                  <a:extLst>
                    <a:ext uri="{9D8B030D-6E8A-4147-A177-3AD203B41FA5}">
                      <a16:colId xmlns:a16="http://schemas.microsoft.com/office/drawing/2014/main" val="412377454"/>
                    </a:ext>
                  </a:extLst>
                </a:gridCol>
                <a:gridCol w="457200">
                  <a:extLst>
                    <a:ext uri="{9D8B030D-6E8A-4147-A177-3AD203B41FA5}">
                      <a16:colId xmlns:a16="http://schemas.microsoft.com/office/drawing/2014/main" val="726473702"/>
                    </a:ext>
                  </a:extLst>
                </a:gridCol>
                <a:gridCol w="657225">
                  <a:extLst>
                    <a:ext uri="{9D8B030D-6E8A-4147-A177-3AD203B41FA5}">
                      <a16:colId xmlns:a16="http://schemas.microsoft.com/office/drawing/2014/main" val="1457710220"/>
                    </a:ext>
                  </a:extLst>
                </a:gridCol>
                <a:gridCol w="628651">
                  <a:extLst>
                    <a:ext uri="{9D8B030D-6E8A-4147-A177-3AD203B41FA5}">
                      <a16:colId xmlns:a16="http://schemas.microsoft.com/office/drawing/2014/main" val="4152893349"/>
                    </a:ext>
                  </a:extLst>
                </a:gridCol>
                <a:gridCol w="243166">
                  <a:extLst>
                    <a:ext uri="{9D8B030D-6E8A-4147-A177-3AD203B41FA5}">
                      <a16:colId xmlns:a16="http://schemas.microsoft.com/office/drawing/2014/main" val="715691612"/>
                    </a:ext>
                  </a:extLst>
                </a:gridCol>
              </a:tblGrid>
              <a:tr h="476913">
                <a:tc>
                  <a:txBody>
                    <a:bodyPr/>
                    <a:lstStyle/>
                    <a:p>
                      <a:endParaRPr kumimoji="1" lang="ja-JP" altLang="en-US" sz="1400" dirty="0"/>
                    </a:p>
                  </a:txBody>
                  <a:tcPr/>
                </a:tc>
                <a:tc gridSpan="2">
                  <a:txBody>
                    <a:bodyPr/>
                    <a:lstStyle/>
                    <a:p>
                      <a:pPr algn="ctr"/>
                      <a:r>
                        <a:rPr kumimoji="1" lang="ja-JP" altLang="en-US" sz="1200" dirty="0"/>
                        <a:t>出生</a:t>
                      </a:r>
                    </a:p>
                  </a:txBody>
                  <a:tcPr anchor="b">
                    <a:lnR>
                      <a:noFill/>
                    </a:lnR>
                  </a:tcPr>
                </a:tc>
                <a:tc hMerge="1">
                  <a:txBody>
                    <a:bodyPr/>
                    <a:lstStyle/>
                    <a:p>
                      <a:endParaRPr kumimoji="1" lang="ja-JP" altLang="en-US" dirty="0"/>
                    </a:p>
                  </a:txBody>
                  <a:tcPr/>
                </a:tc>
                <a:tc gridSpan="2">
                  <a:txBody>
                    <a:bodyPr/>
                    <a:lstStyle/>
                    <a:p>
                      <a:pPr algn="ctr"/>
                      <a:r>
                        <a:rPr kumimoji="1" lang="ja-JP" altLang="en-US" sz="1200" dirty="0"/>
                        <a:t>出生後</a:t>
                      </a:r>
                      <a:r>
                        <a:rPr kumimoji="1" lang="en-US" altLang="ja-JP" sz="1200" dirty="0"/>
                        <a:t>8</a:t>
                      </a:r>
                      <a:r>
                        <a:rPr kumimoji="1" lang="ja-JP" altLang="en-US" sz="1200" dirty="0"/>
                        <a:t>週</a:t>
                      </a:r>
                    </a:p>
                  </a:txBody>
                  <a:tcPr anchor="b">
                    <a:lnL>
                      <a:noFill/>
                    </a:lnL>
                    <a:lnR>
                      <a:noFill/>
                    </a:lnR>
                  </a:tcPr>
                </a:tc>
                <a:tc hMerge="1">
                  <a:txBody>
                    <a:bodyPr/>
                    <a:lstStyle/>
                    <a:p>
                      <a:endParaRPr kumimoji="1" lang="ja-JP" altLang="en-US" dirty="0"/>
                    </a:p>
                  </a:txBody>
                  <a:tcPr>
                    <a:lnR>
                      <a:noFill/>
                    </a:lnR>
                    <a:lnTlToBr w="12700" cmpd="sng">
                      <a:noFill/>
                      <a:prstDash val="solid"/>
                    </a:lnTlToBr>
                  </a:tcPr>
                </a:tc>
                <a:tc>
                  <a:txBody>
                    <a:bodyPr/>
                    <a:lstStyle/>
                    <a:p>
                      <a:pPr algn="ctr"/>
                      <a:endParaRPr kumimoji="1" lang="ja-JP" altLang="en-US" sz="1200" dirty="0"/>
                    </a:p>
                  </a:txBody>
                  <a:tcPr anchor="b">
                    <a:lnL>
                      <a:noFill/>
                    </a:lnL>
                    <a:lnR>
                      <a:noFill/>
                    </a:lnR>
                    <a:lnTlToBr w="12700" cmpd="sng">
                      <a:noFill/>
                      <a:prstDash val="solid"/>
                    </a:lnTlToB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1</a:t>
                      </a:r>
                      <a:r>
                        <a:rPr kumimoji="1" lang="ja-JP" altLang="en-US" sz="1200" dirty="0"/>
                        <a:t>歳</a:t>
                      </a:r>
                    </a:p>
                  </a:txBody>
                  <a:tcPr anchor="b">
                    <a:lnL>
                      <a:noFill/>
                    </a:lnL>
                    <a:lnR>
                      <a:noFill/>
                    </a:lnR>
                    <a:lnTlToBr w="12700" cmpd="sng">
                      <a:noFill/>
                      <a:prstDash val="solid"/>
                    </a:lnTlToBr>
                  </a:tcPr>
                </a:tc>
                <a:tc hMerge="1">
                  <a:txBody>
                    <a:bodyPr/>
                    <a:lstStyle/>
                    <a:p>
                      <a:endParaRPr kumimoji="1" lang="ja-JP" altLang="en-US" dirty="0"/>
                    </a:p>
                  </a:txBody>
                  <a:tcPr>
                    <a:lnR>
                      <a:noFill/>
                    </a:lnR>
                  </a:tcPr>
                </a:tc>
                <a:tc gridSpan="2">
                  <a:txBody>
                    <a:bodyPr/>
                    <a:lstStyle/>
                    <a:p>
                      <a:pPr algn="ctr"/>
                      <a:r>
                        <a:rPr kumimoji="1" lang="en-US" altLang="ja-JP" sz="1200" dirty="0"/>
                        <a:t>1</a:t>
                      </a:r>
                      <a:r>
                        <a:rPr kumimoji="1" lang="ja-JP" altLang="en-US" sz="1200" dirty="0"/>
                        <a:t>歳半</a:t>
                      </a:r>
                    </a:p>
                  </a:txBody>
                  <a:tcPr anchor="b">
                    <a:lnL>
                      <a:noFill/>
                    </a:lnL>
                    <a:lnR>
                      <a:noFill/>
                    </a:lnR>
                  </a:tcPr>
                </a:tc>
                <a:tc hMerge="1">
                  <a:txBody>
                    <a:bodyPr/>
                    <a:lstStyle/>
                    <a:p>
                      <a:endParaRPr kumimoji="1" lang="ja-JP" altLang="en-US" dirty="0"/>
                    </a:p>
                  </a:txBody>
                  <a:tcPr>
                    <a:lnR>
                      <a:noFill/>
                    </a:lnR>
                  </a:tcPr>
                </a:tc>
                <a:tc gridSpan="2">
                  <a:txBody>
                    <a:bodyPr/>
                    <a:lstStyle/>
                    <a:p>
                      <a:pPr algn="ctr"/>
                      <a:r>
                        <a:rPr kumimoji="1" lang="en-US" altLang="ja-JP" sz="1200" dirty="0"/>
                        <a:t>2</a:t>
                      </a:r>
                      <a:r>
                        <a:rPr kumimoji="1" lang="ja-JP" altLang="en-US" sz="1200" dirty="0"/>
                        <a:t>歳</a:t>
                      </a:r>
                    </a:p>
                  </a:txBody>
                  <a:tcPr anchor="b">
                    <a:lnL>
                      <a:noFill/>
                    </a:lnL>
                    <a:lnR>
                      <a:noFill/>
                    </a:lnR>
                  </a:tcPr>
                </a:tc>
                <a:tc hMerge="1">
                  <a:txBody>
                    <a:bodyPr/>
                    <a:lstStyle/>
                    <a:p>
                      <a:endParaRPr kumimoji="1" lang="ja-JP" altLang="en-US" dirty="0"/>
                    </a:p>
                  </a:txBody>
                  <a:tcPr>
                    <a:lnL>
                      <a:noFill/>
                    </a:lnL>
                    <a:lnR>
                      <a:noFill/>
                    </a:lnR>
                  </a:tcPr>
                </a:tc>
                <a:tc>
                  <a:txBody>
                    <a:bodyPr/>
                    <a:lstStyle/>
                    <a:p>
                      <a:endParaRPr kumimoji="1" lang="ja-JP" altLang="en-US"/>
                    </a:p>
                  </a:txBody>
                  <a:tcPr>
                    <a:lnL>
                      <a:noFill/>
                    </a:lnL>
                  </a:tcPr>
                </a:tc>
                <a:extLst>
                  <a:ext uri="{0D108BD9-81ED-4DB2-BD59-A6C34878D82A}">
                    <a16:rowId xmlns:a16="http://schemas.microsoft.com/office/drawing/2014/main" val="3172797305"/>
                  </a:ext>
                </a:extLst>
              </a:tr>
              <a:tr h="521270">
                <a:tc>
                  <a:txBody>
                    <a:bodyPr/>
                    <a:lstStyle/>
                    <a:p>
                      <a:r>
                        <a:rPr kumimoji="1" lang="ja-JP" altLang="en-US" dirty="0"/>
                        <a:t>母</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kumimoji="1" lang="ja-JP" altLang="en-US" dirty="0"/>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nchor="ctr">
                    <a:lnL>
                      <a:noFill/>
                    </a:lnL>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090369590"/>
                  </a:ext>
                </a:extLst>
              </a:tr>
              <a:tr h="521270">
                <a:tc>
                  <a:txBody>
                    <a:bodyPr/>
                    <a:lstStyle/>
                    <a:p>
                      <a:r>
                        <a:rPr kumimoji="1" lang="ja-JP" altLang="en-US" dirty="0"/>
                        <a:t>父</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516884936"/>
                  </a:ext>
                </a:extLst>
              </a:tr>
            </a:tbl>
          </a:graphicData>
        </a:graphic>
      </p:graphicFrame>
      <p:sp>
        <p:nvSpPr>
          <p:cNvPr id="201" name="矢印: 右 200">
            <a:extLst>
              <a:ext uri="{FF2B5EF4-FFF2-40B4-BE49-F238E27FC236}">
                <a16:creationId xmlns:a16="http://schemas.microsoft.com/office/drawing/2014/main" id="{A3373083-3D48-41A6-8AD5-116119B7D684}"/>
              </a:ext>
            </a:extLst>
          </p:cNvPr>
          <p:cNvSpPr/>
          <p:nvPr/>
        </p:nvSpPr>
        <p:spPr>
          <a:xfrm>
            <a:off x="2092633" y="4149732"/>
            <a:ext cx="1016000" cy="441565"/>
          </a:xfrm>
          <a:prstGeom prst="rightArrow">
            <a:avLst/>
          </a:prstGeom>
          <a:solidFill>
            <a:srgbClr val="CC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2" name="矢印: 右 201">
            <a:extLst>
              <a:ext uri="{FF2B5EF4-FFF2-40B4-BE49-F238E27FC236}">
                <a16:creationId xmlns:a16="http://schemas.microsoft.com/office/drawing/2014/main" id="{9C54F0AC-330B-4C87-A3B6-49D286537902}"/>
              </a:ext>
            </a:extLst>
          </p:cNvPr>
          <p:cNvSpPr/>
          <p:nvPr/>
        </p:nvSpPr>
        <p:spPr>
          <a:xfrm>
            <a:off x="3180603" y="4149732"/>
            <a:ext cx="3051944"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3" name="矢印: 右 202">
            <a:extLst>
              <a:ext uri="{FF2B5EF4-FFF2-40B4-BE49-F238E27FC236}">
                <a16:creationId xmlns:a16="http://schemas.microsoft.com/office/drawing/2014/main" id="{657AE83E-1115-4DB3-A11C-296CB1032AB1}"/>
              </a:ext>
            </a:extLst>
          </p:cNvPr>
          <p:cNvSpPr/>
          <p:nvPr/>
        </p:nvSpPr>
        <p:spPr>
          <a:xfrm>
            <a:off x="6306963" y="4149732"/>
            <a:ext cx="53550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4" name="矢印: 右 203">
            <a:extLst>
              <a:ext uri="{FF2B5EF4-FFF2-40B4-BE49-F238E27FC236}">
                <a16:creationId xmlns:a16="http://schemas.microsoft.com/office/drawing/2014/main" id="{505BAEC2-7756-439E-A99B-7248BECE763E}"/>
              </a:ext>
            </a:extLst>
          </p:cNvPr>
          <p:cNvSpPr/>
          <p:nvPr/>
        </p:nvSpPr>
        <p:spPr>
          <a:xfrm>
            <a:off x="7410535" y="4149732"/>
            <a:ext cx="53550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5" name="矢印: 右 204">
            <a:extLst>
              <a:ext uri="{FF2B5EF4-FFF2-40B4-BE49-F238E27FC236}">
                <a16:creationId xmlns:a16="http://schemas.microsoft.com/office/drawing/2014/main" id="{58575109-2309-43E9-AAEA-1B6F4D5A31EB}"/>
              </a:ext>
            </a:extLst>
          </p:cNvPr>
          <p:cNvSpPr/>
          <p:nvPr/>
        </p:nvSpPr>
        <p:spPr>
          <a:xfrm>
            <a:off x="3464233" y="4711793"/>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6" name="矢印: 右 205">
            <a:extLst>
              <a:ext uri="{FF2B5EF4-FFF2-40B4-BE49-F238E27FC236}">
                <a16:creationId xmlns:a16="http://schemas.microsoft.com/office/drawing/2014/main" id="{95831651-06A2-471D-AA04-6A6477A86905}"/>
              </a:ext>
            </a:extLst>
          </p:cNvPr>
          <p:cNvSpPr/>
          <p:nvPr/>
        </p:nvSpPr>
        <p:spPr>
          <a:xfrm>
            <a:off x="5178443" y="4711793"/>
            <a:ext cx="101600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7" name="矢印: 右 206">
            <a:extLst>
              <a:ext uri="{FF2B5EF4-FFF2-40B4-BE49-F238E27FC236}">
                <a16:creationId xmlns:a16="http://schemas.microsoft.com/office/drawing/2014/main" id="{7945F8D4-FF62-4991-88A5-0E76D9467D9D}"/>
              </a:ext>
            </a:extLst>
          </p:cNvPr>
          <p:cNvSpPr/>
          <p:nvPr/>
        </p:nvSpPr>
        <p:spPr>
          <a:xfrm>
            <a:off x="6842467" y="4711793"/>
            <a:ext cx="544735"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8" name="矢印: 右 207">
            <a:extLst>
              <a:ext uri="{FF2B5EF4-FFF2-40B4-BE49-F238E27FC236}">
                <a16:creationId xmlns:a16="http://schemas.microsoft.com/office/drawing/2014/main" id="{302AE572-E76C-4618-8E68-4B2EBBB02EEE}"/>
              </a:ext>
            </a:extLst>
          </p:cNvPr>
          <p:cNvSpPr/>
          <p:nvPr/>
        </p:nvSpPr>
        <p:spPr>
          <a:xfrm>
            <a:off x="7965376" y="4711793"/>
            <a:ext cx="543729"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9" name="矢印: 右 208">
            <a:extLst>
              <a:ext uri="{FF2B5EF4-FFF2-40B4-BE49-F238E27FC236}">
                <a16:creationId xmlns:a16="http://schemas.microsoft.com/office/drawing/2014/main" id="{8C4905E1-2F09-4E43-9FDE-1527E8AFEB5B}"/>
              </a:ext>
            </a:extLst>
          </p:cNvPr>
          <p:cNvSpPr/>
          <p:nvPr/>
        </p:nvSpPr>
        <p:spPr>
          <a:xfrm>
            <a:off x="2076361" y="4711793"/>
            <a:ext cx="37641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0" name="テキスト ボックス 209">
            <a:extLst>
              <a:ext uri="{FF2B5EF4-FFF2-40B4-BE49-F238E27FC236}">
                <a16:creationId xmlns:a16="http://schemas.microsoft.com/office/drawing/2014/main" id="{F3EBD22E-3813-4AE0-82BC-C48AE362C840}"/>
              </a:ext>
            </a:extLst>
          </p:cNvPr>
          <p:cNvSpPr txBox="1"/>
          <p:nvPr/>
        </p:nvSpPr>
        <p:spPr>
          <a:xfrm>
            <a:off x="1986629" y="4784172"/>
            <a:ext cx="540401" cy="276999"/>
          </a:xfrm>
          <a:prstGeom prst="rect">
            <a:avLst/>
          </a:prstGeom>
          <a:noFill/>
        </p:spPr>
        <p:txBody>
          <a:bodyPr wrap="square" rtlCol="0">
            <a:spAutoFit/>
          </a:bodyPr>
          <a:lstStyle/>
          <a:p>
            <a:r>
              <a:rPr kumimoji="1" lang="ja-JP" altLang="en-US" sz="1200" b="1" dirty="0">
                <a:solidFill>
                  <a:schemeClr val="bg1"/>
                </a:solidFill>
                <a:latin typeface="Arial"/>
              </a:rPr>
              <a:t>育休</a:t>
            </a:r>
          </a:p>
        </p:txBody>
      </p:sp>
      <p:sp>
        <p:nvSpPr>
          <p:cNvPr id="211" name="テキスト ボックス 210">
            <a:extLst>
              <a:ext uri="{FF2B5EF4-FFF2-40B4-BE49-F238E27FC236}">
                <a16:creationId xmlns:a16="http://schemas.microsoft.com/office/drawing/2014/main" id="{F5417C08-B4E5-4198-B9E1-5BA0D3A57DF8}"/>
              </a:ext>
            </a:extLst>
          </p:cNvPr>
          <p:cNvSpPr txBox="1"/>
          <p:nvPr/>
        </p:nvSpPr>
        <p:spPr>
          <a:xfrm>
            <a:off x="6797455" y="4779302"/>
            <a:ext cx="580249"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2" name="テキスト ボックス 211">
            <a:extLst>
              <a:ext uri="{FF2B5EF4-FFF2-40B4-BE49-F238E27FC236}">
                <a16:creationId xmlns:a16="http://schemas.microsoft.com/office/drawing/2014/main" id="{1433FE17-14CC-4026-B4CC-851FC0B74195}"/>
              </a:ext>
            </a:extLst>
          </p:cNvPr>
          <p:cNvSpPr txBox="1"/>
          <p:nvPr/>
        </p:nvSpPr>
        <p:spPr>
          <a:xfrm>
            <a:off x="7926717" y="4776608"/>
            <a:ext cx="568011"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3" name="テキスト ボックス 212">
            <a:extLst>
              <a:ext uri="{FF2B5EF4-FFF2-40B4-BE49-F238E27FC236}">
                <a16:creationId xmlns:a16="http://schemas.microsoft.com/office/drawing/2014/main" id="{4F445A70-6605-4AB6-A849-85F18038B5A8}"/>
              </a:ext>
            </a:extLst>
          </p:cNvPr>
          <p:cNvSpPr txBox="1"/>
          <p:nvPr/>
        </p:nvSpPr>
        <p:spPr>
          <a:xfrm>
            <a:off x="7356634" y="4204079"/>
            <a:ext cx="541798"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4" name="テキスト ボックス 213">
            <a:extLst>
              <a:ext uri="{FF2B5EF4-FFF2-40B4-BE49-F238E27FC236}">
                <a16:creationId xmlns:a16="http://schemas.microsoft.com/office/drawing/2014/main" id="{D08AA2D5-63FD-4CDD-9E23-9F25182D83C9}"/>
              </a:ext>
            </a:extLst>
          </p:cNvPr>
          <p:cNvSpPr txBox="1"/>
          <p:nvPr/>
        </p:nvSpPr>
        <p:spPr>
          <a:xfrm>
            <a:off x="6256658" y="4208841"/>
            <a:ext cx="589888"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5" name="テキスト ボックス 214">
            <a:extLst>
              <a:ext uri="{FF2B5EF4-FFF2-40B4-BE49-F238E27FC236}">
                <a16:creationId xmlns:a16="http://schemas.microsoft.com/office/drawing/2014/main" id="{9B0D3D23-EDDE-4118-A0B1-6F307B5148D5}"/>
              </a:ext>
            </a:extLst>
          </p:cNvPr>
          <p:cNvSpPr txBox="1"/>
          <p:nvPr/>
        </p:nvSpPr>
        <p:spPr>
          <a:xfrm>
            <a:off x="4245424" y="4208369"/>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16" name="テキスト ボックス 215">
            <a:extLst>
              <a:ext uri="{FF2B5EF4-FFF2-40B4-BE49-F238E27FC236}">
                <a16:creationId xmlns:a16="http://schemas.microsoft.com/office/drawing/2014/main" id="{8B6D254E-7B3A-4728-81BA-454307C6706A}"/>
              </a:ext>
            </a:extLst>
          </p:cNvPr>
          <p:cNvSpPr txBox="1"/>
          <p:nvPr/>
        </p:nvSpPr>
        <p:spPr>
          <a:xfrm>
            <a:off x="3462858" y="4766550"/>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17" name="テキスト ボックス 216">
            <a:extLst>
              <a:ext uri="{FF2B5EF4-FFF2-40B4-BE49-F238E27FC236}">
                <a16:creationId xmlns:a16="http://schemas.microsoft.com/office/drawing/2014/main" id="{2297EB54-E485-473C-9FA9-CF5B84645DB7}"/>
              </a:ext>
            </a:extLst>
          </p:cNvPr>
          <p:cNvSpPr txBox="1"/>
          <p:nvPr/>
        </p:nvSpPr>
        <p:spPr>
          <a:xfrm>
            <a:off x="5193300" y="4766550"/>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22" name="矢印: 右 221">
            <a:extLst>
              <a:ext uri="{FF2B5EF4-FFF2-40B4-BE49-F238E27FC236}">
                <a16:creationId xmlns:a16="http://schemas.microsoft.com/office/drawing/2014/main" id="{EC733631-6131-423A-A80A-5D6A7D2CE346}"/>
              </a:ext>
            </a:extLst>
          </p:cNvPr>
          <p:cNvSpPr/>
          <p:nvPr/>
        </p:nvSpPr>
        <p:spPr>
          <a:xfrm>
            <a:off x="2656947" y="4709930"/>
            <a:ext cx="34970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3" name="テキスト ボックス 222">
            <a:extLst>
              <a:ext uri="{FF2B5EF4-FFF2-40B4-BE49-F238E27FC236}">
                <a16:creationId xmlns:a16="http://schemas.microsoft.com/office/drawing/2014/main" id="{76592847-64C6-43F2-B0F5-CF77FA48B52F}"/>
              </a:ext>
            </a:extLst>
          </p:cNvPr>
          <p:cNvSpPr txBox="1"/>
          <p:nvPr/>
        </p:nvSpPr>
        <p:spPr>
          <a:xfrm>
            <a:off x="2567600" y="4782704"/>
            <a:ext cx="540401" cy="276999"/>
          </a:xfrm>
          <a:prstGeom prst="rect">
            <a:avLst/>
          </a:prstGeom>
          <a:noFill/>
        </p:spPr>
        <p:txBody>
          <a:bodyPr wrap="square" rtlCol="0">
            <a:spAutoFit/>
          </a:bodyPr>
          <a:lstStyle/>
          <a:p>
            <a:r>
              <a:rPr kumimoji="1" lang="ja-JP" altLang="en-US" sz="1200" b="1" dirty="0">
                <a:solidFill>
                  <a:schemeClr val="bg1"/>
                </a:solidFill>
                <a:latin typeface="Arial"/>
              </a:rPr>
              <a:t>育休</a:t>
            </a:r>
          </a:p>
        </p:txBody>
      </p:sp>
      <p:sp>
        <p:nvSpPr>
          <p:cNvPr id="224" name="テキスト ボックス 223">
            <a:extLst>
              <a:ext uri="{FF2B5EF4-FFF2-40B4-BE49-F238E27FC236}">
                <a16:creationId xmlns:a16="http://schemas.microsoft.com/office/drawing/2014/main" id="{B5504F70-ABDD-4BFA-99BA-F824C916950E}"/>
              </a:ext>
            </a:extLst>
          </p:cNvPr>
          <p:cNvSpPr txBox="1"/>
          <p:nvPr/>
        </p:nvSpPr>
        <p:spPr>
          <a:xfrm>
            <a:off x="2121091" y="1731346"/>
            <a:ext cx="1007713" cy="307777"/>
          </a:xfrm>
          <a:prstGeom prst="rect">
            <a:avLst/>
          </a:prstGeom>
          <a:noFill/>
        </p:spPr>
        <p:txBody>
          <a:bodyPr wrap="square" rtlCol="0">
            <a:spAutoFit/>
          </a:bodyPr>
          <a:lstStyle/>
          <a:p>
            <a:r>
              <a:rPr lang="ja-JP" altLang="en-US" sz="1400" b="1" dirty="0">
                <a:solidFill>
                  <a:schemeClr val="bg1"/>
                </a:solidFill>
                <a:latin typeface="Arial"/>
              </a:rPr>
              <a:t>産後休業</a:t>
            </a:r>
            <a:endParaRPr kumimoji="1" lang="ja-JP" altLang="en-US" sz="1400" b="1" dirty="0">
              <a:solidFill>
                <a:schemeClr val="bg1"/>
              </a:solidFill>
              <a:latin typeface="Arial"/>
            </a:endParaRPr>
          </a:p>
        </p:txBody>
      </p:sp>
      <p:sp>
        <p:nvSpPr>
          <p:cNvPr id="226" name="テキスト ボックス 225">
            <a:extLst>
              <a:ext uri="{FF2B5EF4-FFF2-40B4-BE49-F238E27FC236}">
                <a16:creationId xmlns:a16="http://schemas.microsoft.com/office/drawing/2014/main" id="{52D96F42-7BAD-4DA1-875C-1BEAAF885A3C}"/>
              </a:ext>
            </a:extLst>
          </p:cNvPr>
          <p:cNvSpPr txBox="1"/>
          <p:nvPr/>
        </p:nvSpPr>
        <p:spPr>
          <a:xfrm>
            <a:off x="2120865" y="4217791"/>
            <a:ext cx="1007713" cy="307777"/>
          </a:xfrm>
          <a:prstGeom prst="rect">
            <a:avLst/>
          </a:prstGeom>
          <a:noFill/>
        </p:spPr>
        <p:txBody>
          <a:bodyPr wrap="square" rtlCol="0">
            <a:spAutoFit/>
          </a:bodyPr>
          <a:lstStyle/>
          <a:p>
            <a:r>
              <a:rPr lang="ja-JP" altLang="en-US" sz="1400" b="1" dirty="0">
                <a:solidFill>
                  <a:schemeClr val="bg1"/>
                </a:solidFill>
                <a:latin typeface="Arial"/>
              </a:rPr>
              <a:t>産後休業</a:t>
            </a:r>
            <a:endParaRPr kumimoji="1" lang="ja-JP" altLang="en-US" sz="1400" b="1" dirty="0">
              <a:solidFill>
                <a:schemeClr val="bg1"/>
              </a:solidFill>
              <a:latin typeface="Arial"/>
            </a:endParaRPr>
          </a:p>
        </p:txBody>
      </p:sp>
      <p:sp>
        <p:nvSpPr>
          <p:cNvPr id="227" name="テキスト ボックス 226">
            <a:extLst>
              <a:ext uri="{FF2B5EF4-FFF2-40B4-BE49-F238E27FC236}">
                <a16:creationId xmlns:a16="http://schemas.microsoft.com/office/drawing/2014/main" id="{32762BE8-8CA8-4AF7-8ED9-5D058DE0A6A8}"/>
              </a:ext>
            </a:extLst>
          </p:cNvPr>
          <p:cNvSpPr txBox="1"/>
          <p:nvPr/>
        </p:nvSpPr>
        <p:spPr>
          <a:xfrm>
            <a:off x="1011115" y="5325643"/>
            <a:ext cx="2036838" cy="499428"/>
          </a:xfrm>
          <a:prstGeom prst="wedgeRoundRectCallout">
            <a:avLst>
              <a:gd name="adj1" fmla="val 23810"/>
              <a:gd name="adj2" fmla="val -121660"/>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dirty="0">
                <a:solidFill>
                  <a:prstClr val="black"/>
                </a:solidFill>
              </a:rPr>
              <a:t> 出生時</a:t>
            </a:r>
            <a:endParaRPr lang="en-US" altLang="ja-JP" dirty="0">
              <a:solidFill>
                <a:prstClr val="black"/>
              </a:solidFill>
            </a:endParaRPr>
          </a:p>
          <a:p>
            <a:pPr defTabSz="843880">
              <a:lnSpc>
                <a:spcPts val="1385"/>
              </a:lnSpc>
            </a:pPr>
            <a:r>
              <a:rPr lang="ja-JP" altLang="en-US" dirty="0">
                <a:solidFill>
                  <a:prstClr val="black"/>
                </a:solidFill>
              </a:rPr>
              <a:t>退院時等</a:t>
            </a:r>
          </a:p>
        </p:txBody>
      </p:sp>
      <p:sp>
        <p:nvSpPr>
          <p:cNvPr id="229" name="テキスト ボックス 228">
            <a:extLst>
              <a:ext uri="{FF2B5EF4-FFF2-40B4-BE49-F238E27FC236}">
                <a16:creationId xmlns:a16="http://schemas.microsoft.com/office/drawing/2014/main" id="{D4B216BB-7B93-43F8-9403-110E77C74053}"/>
              </a:ext>
            </a:extLst>
          </p:cNvPr>
          <p:cNvSpPr txBox="1"/>
          <p:nvPr/>
        </p:nvSpPr>
        <p:spPr>
          <a:xfrm>
            <a:off x="4818478" y="5313297"/>
            <a:ext cx="1491514" cy="500846"/>
          </a:xfrm>
          <a:prstGeom prst="wedgeRoundRectCallout">
            <a:avLst>
              <a:gd name="adj1" fmla="val 20041"/>
              <a:gd name="adj2" fmla="val -106817"/>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dirty="0">
                <a:solidFill>
                  <a:prstClr val="black"/>
                </a:solidFill>
              </a:rPr>
              <a:t>妻の職場復帰等のタイミング</a:t>
            </a:r>
          </a:p>
        </p:txBody>
      </p:sp>
      <p:sp>
        <p:nvSpPr>
          <p:cNvPr id="231" name="角丸四角形吹き出し 93">
            <a:extLst>
              <a:ext uri="{FF2B5EF4-FFF2-40B4-BE49-F238E27FC236}">
                <a16:creationId xmlns:a16="http://schemas.microsoft.com/office/drawing/2014/main" id="{216FAD70-80DD-4CC5-A298-59FA5DC7CAF0}"/>
              </a:ext>
            </a:extLst>
          </p:cNvPr>
          <p:cNvSpPr/>
          <p:nvPr/>
        </p:nvSpPr>
        <p:spPr>
          <a:xfrm>
            <a:off x="7109954" y="5228978"/>
            <a:ext cx="1509222" cy="579017"/>
          </a:xfrm>
          <a:prstGeom prst="wedgeRoundRectCallout">
            <a:avLst>
              <a:gd name="adj1" fmla="val -41577"/>
              <a:gd name="adj2" fmla="val -973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232" name="角丸四角形吹き出し 93">
            <a:extLst>
              <a:ext uri="{FF2B5EF4-FFF2-40B4-BE49-F238E27FC236}">
                <a16:creationId xmlns:a16="http://schemas.microsoft.com/office/drawing/2014/main" id="{B572AC1E-F6E9-4477-9EC5-9E262A85E0CE}"/>
              </a:ext>
            </a:extLst>
          </p:cNvPr>
          <p:cNvSpPr/>
          <p:nvPr/>
        </p:nvSpPr>
        <p:spPr>
          <a:xfrm>
            <a:off x="7109953" y="5228978"/>
            <a:ext cx="1867269" cy="579017"/>
          </a:xfrm>
          <a:prstGeom prst="wedgeRoundRectCallout">
            <a:avLst>
              <a:gd name="adj1" fmla="val -1367"/>
              <a:gd name="adj2" fmla="val -8854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r>
              <a:rPr lang="ja-JP" altLang="en-US" sz="1108" dirty="0">
                <a:solidFill>
                  <a:prstClr val="black"/>
                </a:solidFill>
                <a:latin typeface="メイリオ" panose="020B0604030504040204" pitchFamily="50" charset="-128"/>
                <a:ea typeface="メイリオ" panose="020B0604030504040204" pitchFamily="50" charset="-128"/>
              </a:rPr>
              <a:t>開始時点を柔軟化する</a:t>
            </a:r>
            <a:r>
              <a:rPr lang="en-US" altLang="ja-JP" sz="1108" dirty="0">
                <a:solidFill>
                  <a:prstClr val="black"/>
                </a:solidFill>
                <a:latin typeface="メイリオ" panose="020B0604030504040204" pitchFamily="50" charset="-128"/>
                <a:ea typeface="メイリオ" panose="020B0604030504040204" pitchFamily="50" charset="-128"/>
              </a:rPr>
              <a:t/>
            </a:r>
            <a:br>
              <a:rPr lang="en-US" altLang="ja-JP" sz="1108" dirty="0">
                <a:solidFill>
                  <a:prstClr val="black"/>
                </a:solidFill>
                <a:latin typeface="メイリオ" panose="020B0604030504040204" pitchFamily="50" charset="-128"/>
                <a:ea typeface="メイリオ" panose="020B0604030504040204" pitchFamily="50" charset="-128"/>
              </a:rPr>
            </a:br>
            <a:r>
              <a:rPr lang="ja-JP" altLang="en-US" sz="1108" dirty="0">
                <a:solidFill>
                  <a:prstClr val="black"/>
                </a:solidFill>
                <a:latin typeface="メイリオ" panose="020B0604030504040204" pitchFamily="50" charset="-128"/>
                <a:ea typeface="メイリオ" panose="020B0604030504040204" pitchFamily="50" charset="-128"/>
              </a:rPr>
              <a:t>ことで、途中交代可能に</a:t>
            </a:r>
            <a:endParaRPr lang="en-US" altLang="ja-JP" sz="1108" dirty="0">
              <a:solidFill>
                <a:prstClr val="black"/>
              </a:solidFill>
              <a:latin typeface="メイリオ" panose="020B0604030504040204" pitchFamily="50" charset="-128"/>
              <a:ea typeface="メイリオ" panose="020B0604030504040204" pitchFamily="50" charset="-128"/>
            </a:endParaRPr>
          </a:p>
        </p:txBody>
      </p:sp>
      <p:cxnSp>
        <p:nvCxnSpPr>
          <p:cNvPr id="233" name="直線コネクタ 232">
            <a:extLst>
              <a:ext uri="{FF2B5EF4-FFF2-40B4-BE49-F238E27FC236}">
                <a16:creationId xmlns:a16="http://schemas.microsoft.com/office/drawing/2014/main" id="{975CDDBB-C949-46A0-A408-07D6A2BF44DF}"/>
              </a:ext>
            </a:extLst>
          </p:cNvPr>
          <p:cNvCxnSpPr>
            <a:cxnSpLocks/>
          </p:cNvCxnSpPr>
          <p:nvPr/>
        </p:nvCxnSpPr>
        <p:spPr>
          <a:xfrm flipV="1">
            <a:off x="7373105" y="5220173"/>
            <a:ext cx="180243" cy="543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直線コネクタ 233">
            <a:extLst>
              <a:ext uri="{FF2B5EF4-FFF2-40B4-BE49-F238E27FC236}">
                <a16:creationId xmlns:a16="http://schemas.microsoft.com/office/drawing/2014/main" id="{E803A7B8-1880-4775-BF6C-77A593C9DE1D}"/>
              </a:ext>
            </a:extLst>
          </p:cNvPr>
          <p:cNvCxnSpPr>
            <a:cxnSpLocks/>
          </p:cNvCxnSpPr>
          <p:nvPr/>
        </p:nvCxnSpPr>
        <p:spPr>
          <a:xfrm flipV="1">
            <a:off x="7415214" y="5152922"/>
            <a:ext cx="180243" cy="69370"/>
          </a:xfrm>
          <a:prstGeom prst="line">
            <a:avLst/>
          </a:prstGeom>
          <a:ln w="34925" cap="sq">
            <a:solidFill>
              <a:schemeClr val="bg1"/>
            </a:solidFill>
            <a:bevel/>
            <a:tailEnd type="triangle"/>
          </a:ln>
          <a:effectLst/>
        </p:spPr>
        <p:style>
          <a:lnRef idx="2">
            <a:schemeClr val="accent1"/>
          </a:lnRef>
          <a:fillRef idx="0">
            <a:schemeClr val="accent1"/>
          </a:fillRef>
          <a:effectRef idx="1">
            <a:schemeClr val="accent1"/>
          </a:effectRef>
          <a:fontRef idx="minor">
            <a:schemeClr val="tx1"/>
          </a:fontRef>
        </p:style>
      </p:cxnSp>
      <p:sp>
        <p:nvSpPr>
          <p:cNvPr id="242" name="テキスト ボックス 241">
            <a:extLst>
              <a:ext uri="{FF2B5EF4-FFF2-40B4-BE49-F238E27FC236}">
                <a16:creationId xmlns:a16="http://schemas.microsoft.com/office/drawing/2014/main" id="{E75C3698-5F03-4561-B59A-0574BDF3C647}"/>
              </a:ext>
            </a:extLst>
          </p:cNvPr>
          <p:cNvSpPr txBox="1"/>
          <p:nvPr/>
        </p:nvSpPr>
        <p:spPr>
          <a:xfrm>
            <a:off x="1222604" y="5888939"/>
            <a:ext cx="1909001"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子の出生後８週以内の休業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a:solidFill>
                  <a:prstClr val="black"/>
                </a:solidFill>
              </a:rPr>
              <a:t>分割して</a:t>
            </a:r>
            <a:r>
              <a:rPr lang="en-US" altLang="ja-JP" sz="1108" b="1" dirty="0">
                <a:solidFill>
                  <a:prstClr val="black"/>
                </a:solidFill>
              </a:rPr>
              <a:t>2</a:t>
            </a:r>
            <a:r>
              <a:rPr lang="ja-JP" altLang="en-US" sz="1108" b="1" dirty="0">
                <a:solidFill>
                  <a:prstClr val="black"/>
                </a:solidFill>
              </a:rPr>
              <a:t>回取得可能</a:t>
            </a:r>
            <a:endParaRPr lang="en-US" altLang="ja-JP" sz="1108" b="1" dirty="0">
              <a:solidFill>
                <a:prstClr val="black"/>
              </a:solidFill>
            </a:endParaRPr>
          </a:p>
        </p:txBody>
      </p:sp>
      <p:sp>
        <p:nvSpPr>
          <p:cNvPr id="244" name="テキスト ボックス 243">
            <a:extLst>
              <a:ext uri="{FF2B5EF4-FFF2-40B4-BE49-F238E27FC236}">
                <a16:creationId xmlns:a16="http://schemas.microsoft.com/office/drawing/2014/main" id="{8F4039D2-90B4-43A2-B13C-A7028304B668}"/>
              </a:ext>
            </a:extLst>
          </p:cNvPr>
          <p:cNvSpPr txBox="1"/>
          <p:nvPr/>
        </p:nvSpPr>
        <p:spPr>
          <a:xfrm>
            <a:off x="7232618" y="5894142"/>
            <a:ext cx="1618565"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１歳以降の育児休業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a:solidFill>
                  <a:prstClr val="black"/>
                </a:solidFill>
              </a:rPr>
              <a:t>途中交代可能</a:t>
            </a:r>
          </a:p>
        </p:txBody>
      </p:sp>
      <p:sp>
        <p:nvSpPr>
          <p:cNvPr id="245" name="テキスト ボックス 244">
            <a:extLst>
              <a:ext uri="{FF2B5EF4-FFF2-40B4-BE49-F238E27FC236}">
                <a16:creationId xmlns:a16="http://schemas.microsoft.com/office/drawing/2014/main" id="{81ADACFC-71AC-4FC5-97DA-6637BBD8F8FB}"/>
              </a:ext>
            </a:extLst>
          </p:cNvPr>
          <p:cNvSpPr txBox="1"/>
          <p:nvPr/>
        </p:nvSpPr>
        <p:spPr>
          <a:xfrm>
            <a:off x="6730213" y="1189937"/>
            <a:ext cx="2054269" cy="253916"/>
          </a:xfrm>
          <a:prstGeom prst="rect">
            <a:avLst/>
          </a:prstGeom>
          <a:noFill/>
        </p:spPr>
        <p:txBody>
          <a:bodyPr wrap="square" rtlCol="0">
            <a:spAutoFit/>
          </a:bodyPr>
          <a:lstStyle/>
          <a:p>
            <a:pPr algn="ctr" defTabSz="843880"/>
            <a:r>
              <a:rPr lang="ja-JP" altLang="en-US" sz="1050" b="1" dirty="0">
                <a:solidFill>
                  <a:schemeClr val="bg1"/>
                </a:solidFill>
                <a:latin typeface="メイリオ" panose="020B0604030504040204" pitchFamily="50" charset="-128"/>
                <a:ea typeface="メイリオ" panose="020B0604030504040204" pitchFamily="50" charset="-128"/>
              </a:rPr>
              <a:t>保育所に入所できない等の場合</a:t>
            </a:r>
          </a:p>
        </p:txBody>
      </p:sp>
      <p:sp>
        <p:nvSpPr>
          <p:cNvPr id="247" name="矢印: 折線 246">
            <a:extLst>
              <a:ext uri="{FF2B5EF4-FFF2-40B4-BE49-F238E27FC236}">
                <a16:creationId xmlns:a16="http://schemas.microsoft.com/office/drawing/2014/main" id="{5BA261DD-6006-411E-BAAB-3C10C9BDCB12}"/>
              </a:ext>
            </a:extLst>
          </p:cNvPr>
          <p:cNvSpPr/>
          <p:nvPr/>
        </p:nvSpPr>
        <p:spPr>
          <a:xfrm>
            <a:off x="6282616" y="1189937"/>
            <a:ext cx="480211" cy="204651"/>
          </a:xfrm>
          <a:prstGeom prst="bentArrow">
            <a:avLst>
              <a:gd name="adj1" fmla="val 23649"/>
              <a:gd name="adj2" fmla="val 37162"/>
              <a:gd name="adj3" fmla="val 50000"/>
              <a:gd name="adj4" fmla="val 84289"/>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8" name="テキスト ボックス 247">
            <a:extLst>
              <a:ext uri="{FF2B5EF4-FFF2-40B4-BE49-F238E27FC236}">
                <a16:creationId xmlns:a16="http://schemas.microsoft.com/office/drawing/2014/main" id="{9B8A6D27-8DC2-4119-9D5B-CE2C879CA4EA}"/>
              </a:ext>
            </a:extLst>
          </p:cNvPr>
          <p:cNvSpPr txBox="1"/>
          <p:nvPr/>
        </p:nvSpPr>
        <p:spPr>
          <a:xfrm>
            <a:off x="6714973" y="3650241"/>
            <a:ext cx="2054269" cy="253916"/>
          </a:xfrm>
          <a:prstGeom prst="rect">
            <a:avLst/>
          </a:prstGeom>
          <a:noFill/>
        </p:spPr>
        <p:txBody>
          <a:bodyPr wrap="square" rtlCol="0">
            <a:spAutoFit/>
          </a:bodyPr>
          <a:lstStyle/>
          <a:p>
            <a:pPr algn="ctr" defTabSz="843880"/>
            <a:r>
              <a:rPr lang="ja-JP" altLang="en-US" sz="1050" b="1" dirty="0">
                <a:solidFill>
                  <a:schemeClr val="bg1"/>
                </a:solidFill>
                <a:latin typeface="メイリオ" panose="020B0604030504040204" pitchFamily="50" charset="-128"/>
                <a:ea typeface="メイリオ" panose="020B0604030504040204" pitchFamily="50" charset="-128"/>
              </a:rPr>
              <a:t>保育所に入所できない等の場合</a:t>
            </a:r>
          </a:p>
        </p:txBody>
      </p:sp>
      <p:sp>
        <p:nvSpPr>
          <p:cNvPr id="249" name="矢印: 折線 248">
            <a:extLst>
              <a:ext uri="{FF2B5EF4-FFF2-40B4-BE49-F238E27FC236}">
                <a16:creationId xmlns:a16="http://schemas.microsoft.com/office/drawing/2014/main" id="{68D2356D-E1AB-490D-BF1B-7C4A4C69930A}"/>
              </a:ext>
            </a:extLst>
          </p:cNvPr>
          <p:cNvSpPr/>
          <p:nvPr/>
        </p:nvSpPr>
        <p:spPr>
          <a:xfrm>
            <a:off x="6282616" y="3668301"/>
            <a:ext cx="480211" cy="205376"/>
          </a:xfrm>
          <a:prstGeom prst="bentArrow">
            <a:avLst>
              <a:gd name="adj1" fmla="val 23649"/>
              <a:gd name="adj2" fmla="val 37162"/>
              <a:gd name="adj3" fmla="val 50000"/>
              <a:gd name="adj4" fmla="val 84289"/>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テキスト ボックス 1"/>
          <p:cNvSpPr txBox="1"/>
          <p:nvPr/>
        </p:nvSpPr>
        <p:spPr>
          <a:xfrm>
            <a:off x="1756678" y="5386050"/>
            <a:ext cx="668216"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a:t>
            </a:r>
          </a:p>
        </p:txBody>
      </p:sp>
      <p:sp>
        <p:nvSpPr>
          <p:cNvPr id="71" name="テキスト ボックス 70"/>
          <p:cNvSpPr txBox="1"/>
          <p:nvPr/>
        </p:nvSpPr>
        <p:spPr>
          <a:xfrm>
            <a:off x="2120865" y="5355273"/>
            <a:ext cx="1059738"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さらに</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もう１回</a:t>
            </a:r>
          </a:p>
        </p:txBody>
      </p:sp>
      <p:cxnSp>
        <p:nvCxnSpPr>
          <p:cNvPr id="76" name="直線コネクタ 75">
            <a:extLst>
              <a:ext uri="{FF2B5EF4-FFF2-40B4-BE49-F238E27FC236}">
                <a16:creationId xmlns:a16="http://schemas.microsoft.com/office/drawing/2014/main" id="{9E075CB4-5EE8-4172-9707-9AD685E704B1}"/>
              </a:ext>
            </a:extLst>
          </p:cNvPr>
          <p:cNvCxnSpPr>
            <a:cxnSpLocks/>
          </p:cNvCxnSpPr>
          <p:nvPr/>
        </p:nvCxnSpPr>
        <p:spPr>
          <a:xfrm flipV="1">
            <a:off x="2884850" y="2674276"/>
            <a:ext cx="209186" cy="58413"/>
          </a:xfrm>
          <a:prstGeom prst="line">
            <a:avLst/>
          </a:prstGeom>
          <a:ln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8" name="角丸四角形 77"/>
          <p:cNvSpPr/>
          <p:nvPr/>
        </p:nvSpPr>
        <p:spPr>
          <a:xfrm>
            <a:off x="1947878" y="2715138"/>
            <a:ext cx="2606640" cy="517547"/>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出産後８週間以内に育児休業取得した場合の再取得（パパ休暇）</a:t>
            </a:r>
          </a:p>
        </p:txBody>
      </p:sp>
      <p:sp>
        <p:nvSpPr>
          <p:cNvPr id="73" name="テキスト ボックス 72">
            <a:extLst>
              <a:ext uri="{FF2B5EF4-FFF2-40B4-BE49-F238E27FC236}">
                <a16:creationId xmlns:a16="http://schemas.microsoft.com/office/drawing/2014/main" id="{F244145B-C8CD-418D-9501-D59406C5A9AC}"/>
              </a:ext>
            </a:extLst>
          </p:cNvPr>
          <p:cNvSpPr txBox="1"/>
          <p:nvPr/>
        </p:nvSpPr>
        <p:spPr>
          <a:xfrm>
            <a:off x="4245424" y="5895098"/>
            <a:ext cx="2486505"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育児休業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smtClean="0">
                <a:solidFill>
                  <a:prstClr val="black"/>
                </a:solidFill>
              </a:rPr>
              <a:t>夫婦ともに分割</a:t>
            </a:r>
            <a:r>
              <a:rPr lang="ja-JP" altLang="en-US" sz="1108" b="1" dirty="0">
                <a:solidFill>
                  <a:prstClr val="black"/>
                </a:solidFill>
              </a:rPr>
              <a:t>して２回取得可能</a:t>
            </a:r>
          </a:p>
        </p:txBody>
      </p:sp>
    </p:spTree>
    <p:extLst>
      <p:ext uri="{BB962C8B-B14F-4D97-AF65-F5344CB8AC3E}">
        <p14:creationId xmlns:p14="http://schemas.microsoft.com/office/powerpoint/2010/main" val="3432365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mtClean="0"/>
              <a:pPr>
                <a:defRPr/>
              </a:pPr>
              <a:t>23</a:t>
            </a:fld>
            <a:endParaRPr lang="en-US" altLang="ja-JP" dirty="0"/>
          </a:p>
        </p:txBody>
      </p:sp>
      <p:sp>
        <p:nvSpPr>
          <p:cNvPr id="6" name="角丸四角形 5">
            <a:extLst>
              <a:ext uri="{FF2B5EF4-FFF2-40B4-BE49-F238E27FC236}">
                <a16:creationId xmlns:a16="http://schemas.microsoft.com/office/drawing/2014/main" id="{E47D49D9-FD74-4440-8261-66B28202DD3F}"/>
              </a:ext>
            </a:extLst>
          </p:cNvPr>
          <p:cNvSpPr/>
          <p:nvPr/>
        </p:nvSpPr>
        <p:spPr>
          <a:xfrm>
            <a:off x="252724" y="1272921"/>
            <a:ext cx="9426652" cy="2264390"/>
          </a:xfrm>
          <a:prstGeom prst="roundRect">
            <a:avLst>
              <a:gd name="adj" fmla="val 9222"/>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80039"/>
            <a:ext cx="8915400" cy="647700"/>
          </a:xfrm>
        </p:spPr>
        <p:txBody>
          <a:bodyPr/>
          <a:lstStyle/>
          <a:p>
            <a:pPr marL="1347788" indent="-1347788"/>
            <a:r>
              <a:rPr lang="ja-JP" altLang="en-US" dirty="0"/>
              <a:t>２－９．育児休業給付金制度の改正①</a:t>
            </a:r>
            <a:endParaRPr kumimoji="1" lang="ja-JP" altLang="en-US" sz="2600" dirty="0"/>
          </a:p>
        </p:txBody>
      </p:sp>
      <p:sp>
        <p:nvSpPr>
          <p:cNvPr id="7" name="正方形/長方形 6">
            <a:extLst>
              <a:ext uri="{FF2B5EF4-FFF2-40B4-BE49-F238E27FC236}">
                <a16:creationId xmlns:a16="http://schemas.microsoft.com/office/drawing/2014/main" id="{53D0BA26-2724-47D4-9012-7D6E68317C21}"/>
              </a:ext>
            </a:extLst>
          </p:cNvPr>
          <p:cNvSpPr/>
          <p:nvPr/>
        </p:nvSpPr>
        <p:spPr>
          <a:xfrm>
            <a:off x="326759" y="1463661"/>
            <a:ext cx="9426651" cy="1924355"/>
          </a:xfrm>
          <a:prstGeom prst="rect">
            <a:avLst/>
          </a:prstGeom>
          <a:noFill/>
          <a:ln w="25400" cap="rnd" cmpd="sng" algn="ctr">
            <a:noFill/>
            <a:prstDash val="solid"/>
            <a:bevel/>
          </a:ln>
          <a:effectLst/>
        </p:spPr>
        <p:txBody>
          <a:bodyPr wrap="square" lIns="108000" tIns="72000" rIns="72000" bIns="72000" rtlCol="0" anchor="t">
            <a:spAutoFit/>
          </a:bodyPr>
          <a:lstStyle/>
          <a:p>
            <a:pPr marL="180975" lvl="0" indent="-180975">
              <a:lnSpc>
                <a:spcPct val="110000"/>
              </a:lnSpc>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１歳未満の子について、</a:t>
            </a:r>
            <a:r>
              <a:rPr lang="ja-JP" altLang="en-US" sz="1600" b="1" dirty="0">
                <a:solidFill>
                  <a:srgbClr val="C00000"/>
                </a:solidFill>
                <a:latin typeface="メイリオ" panose="020B0604030504040204" pitchFamily="50" charset="-128"/>
                <a:ea typeface="メイリオ" panose="020B0604030504040204" pitchFamily="50" charset="-128"/>
              </a:rPr>
              <a:t>原則２回の育児休業まで</a:t>
            </a:r>
            <a:r>
              <a:rPr lang="ja-JP" altLang="en-US" sz="1600" dirty="0">
                <a:latin typeface="メイリオ" panose="020B0604030504040204" pitchFamily="50" charset="-128"/>
                <a:ea typeface="メイリオ" panose="020B0604030504040204" pitchFamily="50" charset="-128"/>
              </a:rPr>
              <a:t>、育児休業給付金を受給可能。</a:t>
            </a:r>
            <a:endParaRPr lang="en-US" altLang="ja-JP" sz="1600" dirty="0">
              <a:latin typeface="メイリオ" panose="020B0604030504040204" pitchFamily="50" charset="-128"/>
              <a:ea typeface="メイリオ" panose="020B0604030504040204" pitchFamily="50" charset="-128"/>
            </a:endParaRPr>
          </a:p>
          <a:p>
            <a:pPr marL="180975" lvl="0" indent="-180975">
              <a:lnSpc>
                <a:spcPct val="110000"/>
              </a:lnSpc>
              <a:spcBef>
                <a:spcPts val="60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３回目以降の育児休業は、原則受給不可。ただし、</a:t>
            </a:r>
            <a:r>
              <a:rPr lang="ja-JP" altLang="en-US" sz="1600" b="1" dirty="0">
                <a:solidFill>
                  <a:srgbClr val="C00000"/>
                </a:solidFill>
                <a:latin typeface="メイリオ" panose="020B0604030504040204" pitchFamily="50" charset="-128"/>
                <a:ea typeface="メイリオ" panose="020B0604030504040204" pitchFamily="50" charset="-128"/>
              </a:rPr>
              <a:t>以下の例外事由に該当する場合は、</a:t>
            </a:r>
            <a:r>
              <a:rPr lang="en-US" altLang="ja-JP" sz="1600" b="1" dirty="0">
                <a:solidFill>
                  <a:srgbClr val="C00000"/>
                </a:solidFill>
                <a:latin typeface="メイリオ" panose="020B0604030504040204" pitchFamily="50" charset="-128"/>
                <a:ea typeface="メイリオ" panose="020B0604030504040204" pitchFamily="50" charset="-128"/>
              </a:rPr>
              <a:t/>
            </a:r>
            <a:br>
              <a:rPr lang="en-US" altLang="ja-JP" sz="1600" b="1" dirty="0">
                <a:solidFill>
                  <a:srgbClr val="C00000"/>
                </a:solidFill>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回数制限から除外</a:t>
            </a:r>
            <a:r>
              <a:rPr lang="ja-JP" altLang="en-US" sz="1600"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a:p>
            <a:pPr marL="180975" lvl="0" indent="-180975">
              <a:lnSpc>
                <a:spcPct val="110000"/>
              </a:lnSpc>
              <a:spcBef>
                <a:spcPts val="60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育児休業の延長事由があり、かつ、</a:t>
            </a:r>
            <a:r>
              <a:rPr lang="ja-JP" altLang="en-US" sz="1600" b="1" dirty="0">
                <a:solidFill>
                  <a:srgbClr val="C00000"/>
                </a:solidFill>
                <a:latin typeface="メイリオ" panose="020B0604030504040204" pitchFamily="50" charset="-128"/>
                <a:ea typeface="メイリオ" panose="020B0604030504040204" pitchFamily="50" charset="-128"/>
              </a:rPr>
              <a:t>夫婦交代で育児休業を取得する場合（延長交代）</a:t>
            </a:r>
            <a:r>
              <a:rPr lang="ja-JP" altLang="en-US" sz="1600" dirty="0">
                <a:latin typeface="メイリオ" panose="020B0604030504040204" pitchFamily="50" charset="-128"/>
                <a:ea typeface="メイリオ" panose="020B0604030504040204" pitchFamily="50" charset="-128"/>
              </a:rPr>
              <a:t>は、</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１歳～１歳６か月 と １歳６か月～２歳の各期間に、夫婦それぞれ１回に限り育児休業給付金を</a:t>
            </a:r>
            <a:r>
              <a:rPr lang="en-US" altLang="ja-JP" sz="1600" b="1" dirty="0">
                <a:solidFill>
                  <a:srgbClr val="C00000"/>
                </a:solidFill>
                <a:latin typeface="メイリオ" panose="020B0604030504040204" pitchFamily="50" charset="-128"/>
                <a:ea typeface="メイリオ" panose="020B0604030504040204" pitchFamily="50" charset="-128"/>
              </a:rPr>
              <a:t/>
            </a:r>
            <a:br>
              <a:rPr lang="en-US" altLang="ja-JP" sz="1600" b="1" dirty="0">
                <a:solidFill>
                  <a:srgbClr val="C00000"/>
                </a:solidFill>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受給可能。</a:t>
            </a:r>
            <a:endParaRPr lang="en-US" altLang="ja-JP" sz="1600" b="1"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3D4DF367-3CB6-4515-8F89-CF69AFB4BC48}"/>
              </a:ext>
            </a:extLst>
          </p:cNvPr>
          <p:cNvSpPr txBox="1"/>
          <p:nvPr/>
        </p:nvSpPr>
        <p:spPr>
          <a:xfrm>
            <a:off x="369000" y="3790348"/>
            <a:ext cx="9041700" cy="2357774"/>
          </a:xfrm>
          <a:prstGeom prst="rect">
            <a:avLst/>
          </a:prstGeom>
          <a:noFill/>
          <a:ln w="6350">
            <a:solidFill>
              <a:srgbClr val="DB4D6D"/>
            </a:solidFill>
          </a:ln>
        </p:spPr>
        <p:txBody>
          <a:bodyPr wrap="square" lIns="144000" tIns="180000" rIns="108000" bIns="0" rtlCol="0">
            <a:noAutofit/>
          </a:bodyPr>
          <a:lstStyle/>
          <a:p>
            <a:pPr marL="200025" indent="-200025">
              <a:lnSpc>
                <a:spcPct val="110000"/>
              </a:lnSpc>
              <a:spcBef>
                <a:spcPts val="600"/>
              </a:spcBef>
            </a:pP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Ⅰ.</a:t>
            </a:r>
            <a:r>
              <a:rPr lang="ja-JP" altLang="en-US" sz="1200" dirty="0">
                <a:latin typeface="メイリオ" panose="020B0604030504040204" pitchFamily="50" charset="-128"/>
                <a:ea typeface="メイリオ" panose="020B0604030504040204" pitchFamily="50" charset="-128"/>
              </a:rPr>
              <a:t>別の子の産前産後休業、育児休業、別の家族の介護休業が始まったことで育児休業が終了した場合で、新たな休業が対象の子または家族の死亡等で終了した場合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Ⅱ.</a:t>
            </a:r>
            <a:r>
              <a:rPr lang="ja-JP" altLang="en-US" sz="1200" dirty="0">
                <a:latin typeface="メイリオ" panose="020B0604030504040204" pitchFamily="50" charset="-128"/>
                <a:ea typeface="メイリオ" panose="020B0604030504040204" pitchFamily="50" charset="-128"/>
              </a:rPr>
              <a:t>育児休業の申し出対象である１歳未満の子の養育を行う配偶者が、死亡、負傷等、婚姻の解消でその子と同居しないこととなった等の理由で、養育することができなくなった場合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Ⅲ.</a:t>
            </a:r>
            <a:r>
              <a:rPr lang="ja-JP" altLang="en-US" sz="1200" dirty="0">
                <a:latin typeface="メイリオ" panose="020B0604030504040204" pitchFamily="50" charset="-128"/>
                <a:ea typeface="メイリオ" panose="020B0604030504040204" pitchFamily="50" charset="-128"/>
              </a:rPr>
              <a:t>育児休業の申し出対象である１歳未満の子が、負傷、疾病等により、２週間以上の期間にわたり世話を必要とする状態になった場合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Ⅳ.</a:t>
            </a:r>
            <a:r>
              <a:rPr lang="ja-JP" altLang="en-US" sz="1200" dirty="0">
                <a:latin typeface="メイリオ" panose="020B0604030504040204" pitchFamily="50" charset="-128"/>
                <a:ea typeface="メイリオ" panose="020B0604030504040204" pitchFamily="50" charset="-128"/>
              </a:rPr>
              <a:t>育児休業の申し出対象である１歳未満の子について、保育所等での保育利用を希望し、申し込みを行っているが、当面その実施が行われない場合</a:t>
            </a:r>
            <a:endParaRPr lang="en-US" altLang="ja-JP" sz="1200" dirty="0">
              <a:latin typeface="メイリオ" panose="020B0604030504040204" pitchFamily="50" charset="-128"/>
              <a:ea typeface="メイリオ" panose="020B0604030504040204" pitchFamily="50" charset="-128"/>
            </a:endParaRPr>
          </a:p>
        </p:txBody>
      </p:sp>
      <p:sp>
        <p:nvSpPr>
          <p:cNvPr id="9" name="角丸四角形 29">
            <a:extLst>
              <a:ext uri="{FF2B5EF4-FFF2-40B4-BE49-F238E27FC236}">
                <a16:creationId xmlns:a16="http://schemas.microsoft.com/office/drawing/2014/main" id="{4D6008C3-A27B-4EFB-B703-25088DC247E1}"/>
              </a:ext>
            </a:extLst>
          </p:cNvPr>
          <p:cNvSpPr/>
          <p:nvPr/>
        </p:nvSpPr>
        <p:spPr>
          <a:xfrm>
            <a:off x="364487" y="3790348"/>
            <a:ext cx="2483487" cy="360362"/>
          </a:xfrm>
          <a:prstGeom prst="roundRect">
            <a:avLst>
              <a:gd name="adj" fmla="val 0"/>
            </a:avLst>
          </a:prstGeom>
          <a:solidFill>
            <a:srgbClr val="DB4D6D"/>
          </a:solidFill>
          <a:ln w="38100">
            <a:noFill/>
          </a:ln>
        </p:spPr>
        <p:txBody>
          <a:bodyPr tIns="72000" bIns="36000" anchor="ctr">
            <a:noAutofit/>
          </a:bodyPr>
          <a:lstStyle/>
          <a:p>
            <a:pPr algn="ctr" defTabSz="562932">
              <a:lnSpc>
                <a:spcPct val="130000"/>
              </a:lnSpc>
              <a:spcAft>
                <a:spcPts val="758"/>
              </a:spcAft>
              <a:defRPr/>
            </a:pPr>
            <a:r>
              <a:rPr kumimoji="0" lang="ja-JP" altLang="en-US" sz="1600" b="1" kern="0" spc="228" dirty="0">
                <a:solidFill>
                  <a:schemeClr val="bg1"/>
                </a:solidFill>
                <a:latin typeface="メイリオ"/>
                <a:ea typeface="メイリオ"/>
                <a:cs typeface="Noto Sans CJK JP DemiLight" charset="-128"/>
              </a:rPr>
              <a:t>回数制限の例外事由</a:t>
            </a:r>
          </a:p>
        </p:txBody>
      </p:sp>
    </p:spTree>
    <p:extLst>
      <p:ext uri="{BB962C8B-B14F-4D97-AF65-F5344CB8AC3E}">
        <p14:creationId xmlns:p14="http://schemas.microsoft.com/office/powerpoint/2010/main" val="1131280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mtClean="0"/>
              <a:pPr>
                <a:defRPr/>
              </a:pPr>
              <a:t>24</a:t>
            </a:fld>
            <a:endParaRPr lang="en-US" altLang="ja-JP" dirty="0"/>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80039"/>
            <a:ext cx="8915400" cy="647700"/>
          </a:xfrm>
        </p:spPr>
        <p:txBody>
          <a:bodyPr/>
          <a:lstStyle/>
          <a:p>
            <a:pPr marL="1347788" indent="-1347788"/>
            <a:r>
              <a:rPr lang="ja-JP" altLang="en-US" dirty="0"/>
              <a:t>２－９．育児休業給付金制度の改正②</a:t>
            </a:r>
            <a:endParaRPr kumimoji="1" lang="ja-JP" altLang="en-US" sz="2600" dirty="0"/>
          </a:p>
        </p:txBody>
      </p:sp>
      <p:sp>
        <p:nvSpPr>
          <p:cNvPr id="10" name="テキスト ボックス 75">
            <a:extLst>
              <a:ext uri="{FF2B5EF4-FFF2-40B4-BE49-F238E27FC236}">
                <a16:creationId xmlns:a16="http://schemas.microsoft.com/office/drawing/2014/main" id="{54B0A1C5-F97E-4676-984D-C6463C2A797C}"/>
              </a:ext>
            </a:extLst>
          </p:cNvPr>
          <p:cNvSpPr txBox="1">
            <a:spLocks noChangeArrowheads="1"/>
          </p:cNvSpPr>
          <p:nvPr/>
        </p:nvSpPr>
        <p:spPr bwMode="auto">
          <a:xfrm>
            <a:off x="3467" y="1107852"/>
            <a:ext cx="3088913" cy="3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en-US" altLang="ja-JP" sz="1800" b="1" spc="18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800" b="1" spc="180" dirty="0">
                <a:latin typeface="Meiryo UI" panose="020B0604030504040204" pitchFamily="50" charset="-128"/>
                <a:ea typeface="Meiryo UI" panose="020B0604030504040204" pitchFamily="50" charset="-128"/>
                <a:cs typeface="メイリオ" panose="020B0604030504040204" pitchFamily="50" charset="-128"/>
              </a:rPr>
              <a:t>回数の数え方の例</a:t>
            </a:r>
            <a:r>
              <a:rPr lang="en-US" altLang="ja-JP" sz="1800" b="1" spc="180" dirty="0">
                <a:latin typeface="Meiryo UI" panose="020B0604030504040204" pitchFamily="50" charset="-128"/>
                <a:ea typeface="Meiryo UI" panose="020B0604030504040204" pitchFamily="50" charset="-128"/>
                <a:cs typeface="メイリオ" panose="020B0604030504040204" pitchFamily="50" charset="-128"/>
              </a:rPr>
              <a:t>】</a:t>
            </a:r>
            <a:endParaRPr lang="ja-JP" altLang="en-US" sz="1800" b="1" spc="18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3" name="表 4">
            <a:extLst>
              <a:ext uri="{FF2B5EF4-FFF2-40B4-BE49-F238E27FC236}">
                <a16:creationId xmlns:a16="http://schemas.microsoft.com/office/drawing/2014/main" id="{333EAAF8-D86D-4C4C-9C34-A41473AB1A34}"/>
              </a:ext>
            </a:extLst>
          </p:cNvPr>
          <p:cNvGraphicFramePr>
            <a:graphicFrameLocks noGrp="1"/>
          </p:cNvGraphicFramePr>
          <p:nvPr/>
        </p:nvGraphicFramePr>
        <p:xfrm>
          <a:off x="375859" y="1437103"/>
          <a:ext cx="9247146" cy="2589611"/>
        </p:xfrm>
        <a:graphic>
          <a:graphicData uri="http://schemas.openxmlformats.org/drawingml/2006/table">
            <a:tbl>
              <a:tblPr firstRow="1" bandRow="1">
                <a:tableStyleId>{93296810-A885-4BE3-A3E7-6D5BEEA58F35}</a:tableStyleId>
              </a:tblPr>
              <a:tblGrid>
                <a:gridCol w="923572">
                  <a:extLst>
                    <a:ext uri="{9D8B030D-6E8A-4147-A177-3AD203B41FA5}">
                      <a16:colId xmlns:a16="http://schemas.microsoft.com/office/drawing/2014/main" val="3871415101"/>
                    </a:ext>
                  </a:extLst>
                </a:gridCol>
                <a:gridCol w="116840">
                  <a:extLst>
                    <a:ext uri="{9D8B030D-6E8A-4147-A177-3AD203B41FA5}">
                      <a16:colId xmlns:a16="http://schemas.microsoft.com/office/drawing/2014/main" val="2650738882"/>
                    </a:ext>
                  </a:extLst>
                </a:gridCol>
                <a:gridCol w="818153">
                  <a:extLst>
                    <a:ext uri="{9D8B030D-6E8A-4147-A177-3AD203B41FA5}">
                      <a16:colId xmlns:a16="http://schemas.microsoft.com/office/drawing/2014/main" val="4253169555"/>
                    </a:ext>
                  </a:extLst>
                </a:gridCol>
                <a:gridCol w="291596">
                  <a:extLst>
                    <a:ext uri="{9D8B030D-6E8A-4147-A177-3AD203B41FA5}">
                      <a16:colId xmlns:a16="http://schemas.microsoft.com/office/drawing/2014/main" val="3369131602"/>
                    </a:ext>
                  </a:extLst>
                </a:gridCol>
                <a:gridCol w="508000">
                  <a:extLst>
                    <a:ext uri="{9D8B030D-6E8A-4147-A177-3AD203B41FA5}">
                      <a16:colId xmlns:a16="http://schemas.microsoft.com/office/drawing/2014/main" val="3527399793"/>
                    </a:ext>
                  </a:extLst>
                </a:gridCol>
                <a:gridCol w="3777211">
                  <a:extLst>
                    <a:ext uri="{9D8B030D-6E8A-4147-A177-3AD203B41FA5}">
                      <a16:colId xmlns:a16="http://schemas.microsoft.com/office/drawing/2014/main" val="1619453760"/>
                    </a:ext>
                  </a:extLst>
                </a:gridCol>
                <a:gridCol w="490451">
                  <a:extLst>
                    <a:ext uri="{9D8B030D-6E8A-4147-A177-3AD203B41FA5}">
                      <a16:colId xmlns:a16="http://schemas.microsoft.com/office/drawing/2014/main" val="2530793472"/>
                    </a:ext>
                  </a:extLst>
                </a:gridCol>
                <a:gridCol w="465513">
                  <a:extLst>
                    <a:ext uri="{9D8B030D-6E8A-4147-A177-3AD203B41FA5}">
                      <a16:colId xmlns:a16="http://schemas.microsoft.com/office/drawing/2014/main" val="3395933023"/>
                    </a:ext>
                  </a:extLst>
                </a:gridCol>
                <a:gridCol w="764770">
                  <a:extLst>
                    <a:ext uri="{9D8B030D-6E8A-4147-A177-3AD203B41FA5}">
                      <a16:colId xmlns:a16="http://schemas.microsoft.com/office/drawing/2014/main" val="1557174300"/>
                    </a:ext>
                  </a:extLst>
                </a:gridCol>
                <a:gridCol w="689957">
                  <a:extLst>
                    <a:ext uri="{9D8B030D-6E8A-4147-A177-3AD203B41FA5}">
                      <a16:colId xmlns:a16="http://schemas.microsoft.com/office/drawing/2014/main" val="1489282735"/>
                    </a:ext>
                  </a:extLst>
                </a:gridCol>
                <a:gridCol w="401083">
                  <a:extLst>
                    <a:ext uri="{9D8B030D-6E8A-4147-A177-3AD203B41FA5}">
                      <a16:colId xmlns:a16="http://schemas.microsoft.com/office/drawing/2014/main" val="4031404527"/>
                    </a:ext>
                  </a:extLst>
                </a:gridCol>
              </a:tblGrid>
              <a:tr h="283626">
                <a:tc>
                  <a:txBody>
                    <a:bodyPr/>
                    <a:lstStyle/>
                    <a:p>
                      <a:endParaRPr kumimoji="1" lang="ja-JP" altLang="en-US" dirty="0"/>
                    </a:p>
                  </a:txBody>
                  <a:tcPr>
                    <a:lnR w="12700" cmpd="sng">
                      <a:noFill/>
                    </a:lnR>
                    <a:noFill/>
                  </a:tcPr>
                </a:tc>
                <a:tc gridSpan="3">
                  <a:txBody>
                    <a:bodyPr/>
                    <a:lstStyle/>
                    <a:p>
                      <a:pPr algn="r"/>
                      <a:r>
                        <a:rPr kumimoji="1" lang="ja-JP" altLang="en-US" sz="1400" dirty="0">
                          <a:solidFill>
                            <a:schemeClr val="tx1"/>
                          </a:solidFill>
                        </a:rPr>
                        <a:t>出生</a:t>
                      </a:r>
                      <a:endParaRPr kumimoji="1" lang="ja-JP" altLang="en-US" sz="1400" dirty="0"/>
                    </a:p>
                  </a:txBody>
                  <a:tcPr anchor="b">
                    <a:lnL w="12700" cmpd="sng">
                      <a:noFill/>
                    </a:lnL>
                    <a:lnR w="12700" cmpd="sng">
                      <a:noFill/>
                    </a:lnR>
                    <a:noFill/>
                  </a:tcPr>
                </a:tc>
                <a:tc hMerge="1">
                  <a:txBody>
                    <a:bodyPr/>
                    <a:lstStyle/>
                    <a:p>
                      <a:endParaRPr kumimoji="1" lang="ja-JP" altLang="en-US"/>
                    </a:p>
                  </a:txBody>
                  <a:tcPr/>
                </a:tc>
                <a:tc hMerge="1">
                  <a:txBody>
                    <a:bodyPr/>
                    <a:lstStyle/>
                    <a:p>
                      <a:endParaRPr kumimoji="1" lang="ja-JP" altLang="en-US" dirty="0">
                        <a:solidFill>
                          <a:schemeClr val="tx1"/>
                        </a:solidFill>
                      </a:endParaRPr>
                    </a:p>
                  </a:txBody>
                  <a:tcPr>
                    <a:lnR w="12700" cmpd="sng">
                      <a:noFill/>
                    </a:lnR>
                    <a:noFill/>
                  </a:tcPr>
                </a:tc>
                <a:tc gridSpan="2">
                  <a:txBody>
                    <a:bodyPr/>
                    <a:lstStyle/>
                    <a:p>
                      <a:r>
                        <a:rPr kumimoji="1" lang="ja-JP" altLang="en-US" sz="1400" dirty="0">
                          <a:solidFill>
                            <a:schemeClr val="tx1"/>
                          </a:solidFill>
                        </a:rPr>
                        <a:t>出生後</a:t>
                      </a:r>
                      <a:r>
                        <a:rPr kumimoji="1" lang="en-US" altLang="ja-JP" sz="1400" dirty="0">
                          <a:solidFill>
                            <a:schemeClr val="tx1"/>
                          </a:solidFill>
                        </a:rPr>
                        <a:t>8</a:t>
                      </a:r>
                      <a:r>
                        <a:rPr kumimoji="1" lang="ja-JP" altLang="en-US" sz="1400" dirty="0">
                          <a:solidFill>
                            <a:schemeClr val="tx1"/>
                          </a:solidFill>
                        </a:rPr>
                        <a:t>週</a:t>
                      </a:r>
                    </a:p>
                  </a:txBody>
                  <a:tcPr anchor="b">
                    <a:lnL w="12700" cmpd="sng">
                      <a:noFill/>
                    </a:lnL>
                    <a:lnR w="12700" cmpd="sng">
                      <a:noFill/>
                    </a:lnR>
                    <a:noFill/>
                  </a:tcPr>
                </a:tc>
                <a:tc hMerge="1">
                  <a:txBody>
                    <a:bodyPr/>
                    <a:lstStyle/>
                    <a:p>
                      <a:endParaRPr kumimoji="1" lang="ja-JP" altLang="en-US" dirty="0">
                        <a:solidFill>
                          <a:schemeClr val="tx1"/>
                        </a:solidFill>
                      </a:endParaRPr>
                    </a:p>
                  </a:txBody>
                  <a:tcPr>
                    <a:lnL w="12700" cmpd="sng">
                      <a:noFill/>
                    </a:lnL>
                    <a:lnR w="12700" cmpd="sng">
                      <a:noFill/>
                    </a:lnR>
                    <a:noFill/>
                  </a:tcPr>
                </a:tc>
                <a:tc gridSpan="2">
                  <a:txBody>
                    <a:bodyPr/>
                    <a:lstStyle/>
                    <a:p>
                      <a:pPr algn="ctr"/>
                      <a:r>
                        <a:rPr kumimoji="1" lang="en-US" altLang="ja-JP" sz="1400" dirty="0">
                          <a:solidFill>
                            <a:schemeClr val="tx1"/>
                          </a:solidFill>
                        </a:rPr>
                        <a:t>1</a:t>
                      </a:r>
                      <a:r>
                        <a:rPr kumimoji="1" lang="ja-JP" altLang="en-US" sz="1400" dirty="0">
                          <a:solidFill>
                            <a:schemeClr val="tx1"/>
                          </a:solidFill>
                        </a:rPr>
                        <a:t>歳</a:t>
                      </a:r>
                    </a:p>
                  </a:txBody>
                  <a:tcPr anchor="b">
                    <a:lnL w="12700" cmpd="sng">
                      <a:noFill/>
                    </a:lnL>
                    <a:lnR w="12700" cmpd="sng">
                      <a:noFill/>
                    </a:lnR>
                    <a:noFill/>
                  </a:tcPr>
                </a:tc>
                <a:tc hMerge="1">
                  <a:txBody>
                    <a:bodyPr/>
                    <a:lstStyle/>
                    <a:p>
                      <a:endParaRPr kumimoji="1" lang="ja-JP" altLang="en-US" dirty="0">
                        <a:solidFill>
                          <a:schemeClr val="tx1"/>
                        </a:solidFill>
                      </a:endParaRPr>
                    </a:p>
                  </a:txBody>
                  <a:tcPr>
                    <a:lnR w="12700" cmpd="sng">
                      <a:noFill/>
                    </a:lnR>
                    <a:noFill/>
                  </a:tcPr>
                </a:tc>
                <a:tc gridSpan="2">
                  <a:txBody>
                    <a:bodyPr/>
                    <a:lstStyle/>
                    <a:p>
                      <a:pPr algn="ctr"/>
                      <a:r>
                        <a:rPr kumimoji="1" lang="en-US" altLang="ja-JP" sz="1400" dirty="0">
                          <a:solidFill>
                            <a:schemeClr val="tx1"/>
                          </a:solidFill>
                        </a:rPr>
                        <a:t>1</a:t>
                      </a:r>
                      <a:r>
                        <a:rPr kumimoji="1" lang="ja-JP" altLang="en-US" sz="1400" dirty="0">
                          <a:solidFill>
                            <a:schemeClr val="tx1"/>
                          </a:solidFill>
                        </a:rPr>
                        <a:t>歳</a:t>
                      </a:r>
                      <a:r>
                        <a:rPr kumimoji="1" lang="en-US" altLang="ja-JP" sz="1400" dirty="0">
                          <a:solidFill>
                            <a:schemeClr val="tx1"/>
                          </a:solidFill>
                        </a:rPr>
                        <a:t>6</a:t>
                      </a:r>
                      <a:r>
                        <a:rPr kumimoji="1" lang="ja-JP" altLang="en-US" sz="1400" dirty="0">
                          <a:solidFill>
                            <a:schemeClr val="tx1"/>
                          </a:solidFill>
                        </a:rPr>
                        <a:t>か月</a:t>
                      </a:r>
                    </a:p>
                  </a:txBody>
                  <a:tcPr anchor="b">
                    <a:lnL w="12700" cmpd="sng">
                      <a:noFill/>
                    </a:lnL>
                    <a:lnR w="12700" cmpd="sng">
                      <a:noFill/>
                    </a:lnR>
                    <a:noFill/>
                  </a:tcPr>
                </a:tc>
                <a:tc hMerge="1">
                  <a:txBody>
                    <a:bodyPr/>
                    <a:lstStyle/>
                    <a:p>
                      <a:endParaRPr kumimoji="1" lang="ja-JP" altLang="en-US" dirty="0">
                        <a:solidFill>
                          <a:schemeClr val="tx1"/>
                        </a:solidFill>
                      </a:endParaRPr>
                    </a:p>
                  </a:txBody>
                  <a:tcPr>
                    <a:lnR w="12700" cmpd="sng">
                      <a:noFill/>
                    </a:lnR>
                    <a:noFill/>
                  </a:tcPr>
                </a:tc>
                <a:tc>
                  <a:txBody>
                    <a:bodyPr/>
                    <a:lstStyle/>
                    <a:p>
                      <a:endParaRPr kumimoji="1" lang="ja-JP" altLang="en-US" sz="1400" dirty="0">
                        <a:solidFill>
                          <a:schemeClr val="tx1"/>
                        </a:solidFill>
                      </a:endParaRPr>
                    </a:p>
                  </a:txBody>
                  <a:tcPr anchor="b">
                    <a:lnL w="12700" cmpd="sng">
                      <a:noFill/>
                    </a:lnL>
                    <a:lnR w="12700" cmpd="sng">
                      <a:noFill/>
                    </a:lnR>
                    <a:noFill/>
                  </a:tcPr>
                </a:tc>
                <a:extLst>
                  <a:ext uri="{0D108BD9-81ED-4DB2-BD59-A6C34878D82A}">
                    <a16:rowId xmlns:a16="http://schemas.microsoft.com/office/drawing/2014/main" val="3302591608"/>
                  </a:ext>
                </a:extLst>
              </a:tr>
              <a:tr h="596842">
                <a:tc gridSpan="3">
                  <a:txBody>
                    <a:bodyPr/>
                    <a:lstStyle/>
                    <a:p>
                      <a:r>
                        <a:rPr kumimoji="1" lang="ja-JP" altLang="en-US" sz="1600" dirty="0"/>
                        <a:t>パターン①</a:t>
                      </a:r>
                    </a:p>
                  </a:txBody>
                  <a:tcPr marL="45720" marR="45720" anchor="ctr">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extLst>
                  <a:ext uri="{0D108BD9-81ED-4DB2-BD59-A6C34878D82A}">
                    <a16:rowId xmlns:a16="http://schemas.microsoft.com/office/drawing/2014/main" val="2983251372"/>
                  </a:ext>
                </a:extLst>
              </a:tr>
              <a:tr h="1030167">
                <a:tc gridSpan="2">
                  <a:txBody>
                    <a:bodyPr/>
                    <a:lstStyle/>
                    <a:p>
                      <a:r>
                        <a:rPr kumimoji="1" lang="ja-JP" altLang="en-US" sz="1600" dirty="0"/>
                        <a:t>パターン②</a:t>
                      </a:r>
                    </a:p>
                  </a:txBody>
                  <a:tcPr marL="45720" marR="45720" anchor="ctr">
                    <a:lnR w="12700" cmpd="sng">
                      <a:noFill/>
                    </a:lnR>
                  </a:tcPr>
                </a:tc>
                <a:tc hMerge="1">
                  <a:txBody>
                    <a:bodyPr/>
                    <a:lstStyle/>
                    <a:p>
                      <a:pPr algn="r"/>
                      <a:r>
                        <a:rPr kumimoji="1" lang="ja-JP" altLang="en-US" dirty="0"/>
                        <a:t>本人</a:t>
                      </a:r>
                      <a:endParaRPr kumimoji="1" lang="en-US" altLang="ja-JP" dirty="0"/>
                    </a:p>
                    <a:p>
                      <a:pPr algn="r">
                        <a:spcBef>
                          <a:spcPts val="1200"/>
                        </a:spcBef>
                      </a:pPr>
                      <a:r>
                        <a:rPr kumimoji="1" lang="ja-JP" altLang="en-US" dirty="0"/>
                        <a:t>配偶者</a:t>
                      </a:r>
                    </a:p>
                  </a:txBody>
                  <a:tcPr anchor="ctr">
                    <a:lnL w="12700" cmpd="sng">
                      <a:noFill/>
                    </a:lnL>
                    <a:lnR w="28575" cap="flat" cmpd="sng" algn="ctr">
                      <a:solidFill>
                        <a:schemeClr val="bg1"/>
                      </a:solidFill>
                      <a:prstDash val="solid"/>
                      <a:round/>
                      <a:headEnd type="none" w="med" len="med"/>
                      <a:tailEnd type="none" w="med" len="med"/>
                    </a:lnR>
                  </a:tcPr>
                </a:tc>
                <a:tc>
                  <a:txBody>
                    <a:bodyPr/>
                    <a:lstStyle/>
                    <a:p>
                      <a:pPr algn="r"/>
                      <a:r>
                        <a:rPr kumimoji="1" lang="ja-JP" altLang="en-US" sz="1400" dirty="0"/>
                        <a:t>本人</a:t>
                      </a:r>
                      <a:endParaRPr kumimoji="1" lang="en-US" altLang="ja-JP" sz="1400" dirty="0"/>
                    </a:p>
                    <a:p>
                      <a:pPr algn="r">
                        <a:spcBef>
                          <a:spcPts val="1800"/>
                        </a:spcBef>
                      </a:pPr>
                      <a:r>
                        <a:rPr kumimoji="1" lang="ja-JP" altLang="en-US" sz="1400" dirty="0"/>
                        <a:t>配偶者</a:t>
                      </a:r>
                    </a:p>
                  </a:txBody>
                  <a:tcPr anchor="ctr">
                    <a:lnL w="12700" cmpd="sng">
                      <a:noFill/>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3899169576"/>
                  </a:ext>
                </a:extLst>
              </a:tr>
              <a:tr h="596842">
                <a:tc gridSpan="3">
                  <a:txBody>
                    <a:bodyPr/>
                    <a:lstStyle/>
                    <a:p>
                      <a:r>
                        <a:rPr kumimoji="1" lang="ja-JP" altLang="en-US" sz="1600" dirty="0"/>
                        <a:t>パターン③</a:t>
                      </a:r>
                    </a:p>
                  </a:txBody>
                  <a:tcPr marL="45720" marR="45720" anchor="ctr">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2479010957"/>
                  </a:ext>
                </a:extLst>
              </a:tr>
            </a:tbl>
          </a:graphicData>
        </a:graphic>
      </p:graphicFrame>
      <p:sp>
        <p:nvSpPr>
          <p:cNvPr id="74" name="右矢印 139">
            <a:extLst>
              <a:ext uri="{FF2B5EF4-FFF2-40B4-BE49-F238E27FC236}">
                <a16:creationId xmlns:a16="http://schemas.microsoft.com/office/drawing/2014/main" id="{67759B0A-CEF1-40FD-AF26-2EDB3DBD8EE4}"/>
              </a:ext>
            </a:extLst>
          </p:cNvPr>
          <p:cNvSpPr/>
          <p:nvPr/>
        </p:nvSpPr>
        <p:spPr>
          <a:xfrm>
            <a:off x="2717608" y="1124928"/>
            <a:ext cx="462912" cy="285046"/>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78" name="右矢印 152">
            <a:extLst>
              <a:ext uri="{FF2B5EF4-FFF2-40B4-BE49-F238E27FC236}">
                <a16:creationId xmlns:a16="http://schemas.microsoft.com/office/drawing/2014/main" id="{116529F3-105A-45A5-B3FF-650BDD320217}"/>
              </a:ext>
            </a:extLst>
          </p:cNvPr>
          <p:cNvSpPr/>
          <p:nvPr/>
        </p:nvSpPr>
        <p:spPr>
          <a:xfrm>
            <a:off x="4093683" y="1964856"/>
            <a:ext cx="925821" cy="432000"/>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例外事由</a:t>
            </a:r>
          </a:p>
        </p:txBody>
      </p:sp>
      <p:sp>
        <p:nvSpPr>
          <p:cNvPr id="79" name="右矢印 154">
            <a:extLst>
              <a:ext uri="{FF2B5EF4-FFF2-40B4-BE49-F238E27FC236}">
                <a16:creationId xmlns:a16="http://schemas.microsoft.com/office/drawing/2014/main" id="{CF829FB0-32BA-427A-9337-D33760D3CC82}"/>
              </a:ext>
            </a:extLst>
          </p:cNvPr>
          <p:cNvSpPr/>
          <p:nvPr/>
        </p:nvSpPr>
        <p:spPr>
          <a:xfrm>
            <a:off x="5343467" y="1964856"/>
            <a:ext cx="795520" cy="432000"/>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dirty="0">
                <a:latin typeface="メイリオ" panose="020B0604030504040204" pitchFamily="50" charset="-128"/>
                <a:ea typeface="メイリオ" panose="020B0604030504040204" pitchFamily="50" charset="-128"/>
              </a:rPr>
              <a:t>2</a:t>
            </a:r>
            <a:r>
              <a:rPr kumimoji="1" lang="ja-JP" altLang="en-US" sz="1200" b="1" dirty="0">
                <a:latin typeface="メイリオ" panose="020B0604030504040204" pitchFamily="50" charset="-128"/>
                <a:ea typeface="メイリオ" panose="020B0604030504040204" pitchFamily="50" charset="-128"/>
              </a:rPr>
              <a:t>回目</a:t>
            </a:r>
          </a:p>
        </p:txBody>
      </p:sp>
      <p:sp>
        <p:nvSpPr>
          <p:cNvPr id="80" name="右矢印 155">
            <a:extLst>
              <a:ext uri="{FF2B5EF4-FFF2-40B4-BE49-F238E27FC236}">
                <a16:creationId xmlns:a16="http://schemas.microsoft.com/office/drawing/2014/main" id="{E84EBAEC-36B7-4066-BABC-5C6654A6F9E4}"/>
              </a:ext>
            </a:extLst>
          </p:cNvPr>
          <p:cNvSpPr/>
          <p:nvPr/>
        </p:nvSpPr>
        <p:spPr>
          <a:xfrm>
            <a:off x="6413309" y="1967212"/>
            <a:ext cx="751156" cy="432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81" name="乗算 7">
            <a:extLst>
              <a:ext uri="{FF2B5EF4-FFF2-40B4-BE49-F238E27FC236}">
                <a16:creationId xmlns:a16="http://schemas.microsoft.com/office/drawing/2014/main" id="{81F881BD-3330-4656-9EB6-8EC81B5266DA}"/>
              </a:ext>
            </a:extLst>
          </p:cNvPr>
          <p:cNvSpPr/>
          <p:nvPr/>
        </p:nvSpPr>
        <p:spPr>
          <a:xfrm>
            <a:off x="6413309" y="1895600"/>
            <a:ext cx="795519" cy="576064"/>
          </a:xfrm>
          <a:prstGeom prst="mathMultiply">
            <a:avLst>
              <a:gd name="adj1" fmla="val 601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2" name="右矢印 156">
            <a:extLst>
              <a:ext uri="{FF2B5EF4-FFF2-40B4-BE49-F238E27FC236}">
                <a16:creationId xmlns:a16="http://schemas.microsoft.com/office/drawing/2014/main" id="{FF4B9A9B-AE9B-4A10-A5AE-76B774614C12}"/>
              </a:ext>
            </a:extLst>
          </p:cNvPr>
          <p:cNvSpPr/>
          <p:nvPr/>
        </p:nvSpPr>
        <p:spPr>
          <a:xfrm>
            <a:off x="3383328" y="2421786"/>
            <a:ext cx="910036"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3" name="右矢印 157">
            <a:extLst>
              <a:ext uri="{FF2B5EF4-FFF2-40B4-BE49-F238E27FC236}">
                <a16:creationId xmlns:a16="http://schemas.microsoft.com/office/drawing/2014/main" id="{8FEA0591-423A-426F-9B12-F34349CFB516}"/>
              </a:ext>
            </a:extLst>
          </p:cNvPr>
          <p:cNvSpPr/>
          <p:nvPr/>
        </p:nvSpPr>
        <p:spPr>
          <a:xfrm>
            <a:off x="3036369" y="2863621"/>
            <a:ext cx="758363"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4" name="右矢印 158">
            <a:extLst>
              <a:ext uri="{FF2B5EF4-FFF2-40B4-BE49-F238E27FC236}">
                <a16:creationId xmlns:a16="http://schemas.microsoft.com/office/drawing/2014/main" id="{544B83EB-C60F-4BD3-9295-750DB63CA860}"/>
              </a:ext>
            </a:extLst>
          </p:cNvPr>
          <p:cNvSpPr/>
          <p:nvPr/>
        </p:nvSpPr>
        <p:spPr>
          <a:xfrm>
            <a:off x="6557707" y="2421786"/>
            <a:ext cx="1263939"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5" name="右矢印 159">
            <a:extLst>
              <a:ext uri="{FF2B5EF4-FFF2-40B4-BE49-F238E27FC236}">
                <a16:creationId xmlns:a16="http://schemas.microsoft.com/office/drawing/2014/main" id="{38B4E0D3-9DB2-4752-97AA-F8E380ECD6E8}"/>
              </a:ext>
            </a:extLst>
          </p:cNvPr>
          <p:cNvSpPr/>
          <p:nvPr/>
        </p:nvSpPr>
        <p:spPr>
          <a:xfrm>
            <a:off x="4181485" y="2863621"/>
            <a:ext cx="2982895"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6" name="右矢印 160">
            <a:extLst>
              <a:ext uri="{FF2B5EF4-FFF2-40B4-BE49-F238E27FC236}">
                <a16:creationId xmlns:a16="http://schemas.microsoft.com/office/drawing/2014/main" id="{DD8B7581-26E0-441C-8CE6-C9147E025ABD}"/>
              </a:ext>
            </a:extLst>
          </p:cNvPr>
          <p:cNvSpPr/>
          <p:nvPr/>
        </p:nvSpPr>
        <p:spPr>
          <a:xfrm>
            <a:off x="3036285" y="3468049"/>
            <a:ext cx="910036"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7" name="右矢印 162">
            <a:extLst>
              <a:ext uri="{FF2B5EF4-FFF2-40B4-BE49-F238E27FC236}">
                <a16:creationId xmlns:a16="http://schemas.microsoft.com/office/drawing/2014/main" id="{2B986A3A-03CE-489E-8466-1B516B28F98F}"/>
              </a:ext>
            </a:extLst>
          </p:cNvPr>
          <p:cNvSpPr/>
          <p:nvPr/>
        </p:nvSpPr>
        <p:spPr>
          <a:xfrm>
            <a:off x="8709733" y="2412490"/>
            <a:ext cx="821807"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延長交代</a:t>
            </a:r>
          </a:p>
        </p:txBody>
      </p:sp>
      <p:sp>
        <p:nvSpPr>
          <p:cNvPr id="88" name="右矢印 164">
            <a:extLst>
              <a:ext uri="{FF2B5EF4-FFF2-40B4-BE49-F238E27FC236}">
                <a16:creationId xmlns:a16="http://schemas.microsoft.com/office/drawing/2014/main" id="{6D1E5F45-633A-4B27-ACD4-3F5F0F19E281}"/>
              </a:ext>
            </a:extLst>
          </p:cNvPr>
          <p:cNvSpPr/>
          <p:nvPr/>
        </p:nvSpPr>
        <p:spPr>
          <a:xfrm>
            <a:off x="7872210" y="2863621"/>
            <a:ext cx="793076"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延長交代</a:t>
            </a:r>
          </a:p>
        </p:txBody>
      </p:sp>
      <p:sp>
        <p:nvSpPr>
          <p:cNvPr id="89" name="右矢印 167">
            <a:extLst>
              <a:ext uri="{FF2B5EF4-FFF2-40B4-BE49-F238E27FC236}">
                <a16:creationId xmlns:a16="http://schemas.microsoft.com/office/drawing/2014/main" id="{155755A7-4C14-40ED-B0F0-14B2B9B4450B}"/>
              </a:ext>
            </a:extLst>
          </p:cNvPr>
          <p:cNvSpPr/>
          <p:nvPr/>
        </p:nvSpPr>
        <p:spPr>
          <a:xfrm>
            <a:off x="5150251" y="3464540"/>
            <a:ext cx="1466169"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91" name="右矢印 169">
            <a:extLst>
              <a:ext uri="{FF2B5EF4-FFF2-40B4-BE49-F238E27FC236}">
                <a16:creationId xmlns:a16="http://schemas.microsoft.com/office/drawing/2014/main" id="{F5371CA2-CC34-40AA-B550-3C62EDEFE266}"/>
              </a:ext>
            </a:extLst>
          </p:cNvPr>
          <p:cNvSpPr/>
          <p:nvPr/>
        </p:nvSpPr>
        <p:spPr>
          <a:xfrm>
            <a:off x="7417281" y="3464540"/>
            <a:ext cx="776351"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36000" rtlCol="0" anchor="ctr"/>
          <a:lstStyle/>
          <a:p>
            <a:pPr algn="ctr"/>
            <a:r>
              <a:rPr kumimoji="1" lang="ja-JP" altLang="en-US" sz="1050" b="1" spc="-50" dirty="0">
                <a:latin typeface="メイリオ" panose="020B0604030504040204" pitchFamily="50" charset="-128"/>
                <a:ea typeface="メイリオ" panose="020B0604030504040204" pitchFamily="50" charset="-128"/>
              </a:rPr>
              <a:t>例外事由</a:t>
            </a:r>
            <a:r>
              <a:rPr kumimoji="1" lang="en-US" altLang="ja-JP" sz="1050" b="1" spc="-50" dirty="0">
                <a:latin typeface="メイリオ" panose="020B0604030504040204" pitchFamily="50" charset="-128"/>
                <a:ea typeface="メイリオ" panose="020B0604030504040204" pitchFamily="50" charset="-128"/>
              </a:rPr>
              <a:t>Ⅰ</a:t>
            </a:r>
            <a:endParaRPr kumimoji="1" lang="ja-JP" altLang="en-US" sz="1050" b="1" spc="-50" dirty="0">
              <a:latin typeface="メイリオ" panose="020B0604030504040204" pitchFamily="50" charset="-128"/>
              <a:ea typeface="メイリオ" panose="020B0604030504040204" pitchFamily="50" charset="-128"/>
            </a:endParaRPr>
          </a:p>
        </p:txBody>
      </p:sp>
      <p:sp>
        <p:nvSpPr>
          <p:cNvPr id="92" name="右矢印 177">
            <a:extLst>
              <a:ext uri="{FF2B5EF4-FFF2-40B4-BE49-F238E27FC236}">
                <a16:creationId xmlns:a16="http://schemas.microsoft.com/office/drawing/2014/main" id="{5734E49F-860C-4451-AB82-227F4B41F095}"/>
              </a:ext>
            </a:extLst>
          </p:cNvPr>
          <p:cNvSpPr/>
          <p:nvPr/>
        </p:nvSpPr>
        <p:spPr>
          <a:xfrm>
            <a:off x="6625474" y="3459798"/>
            <a:ext cx="740762" cy="53585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93" name="右矢印 178">
            <a:extLst>
              <a:ext uri="{FF2B5EF4-FFF2-40B4-BE49-F238E27FC236}">
                <a16:creationId xmlns:a16="http://schemas.microsoft.com/office/drawing/2014/main" id="{6A131FCD-4690-4D49-81DD-E5ADACB980DF}"/>
              </a:ext>
            </a:extLst>
          </p:cNvPr>
          <p:cNvSpPr/>
          <p:nvPr/>
        </p:nvSpPr>
        <p:spPr>
          <a:xfrm>
            <a:off x="8193632" y="3468049"/>
            <a:ext cx="633094" cy="53585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7C3A941E-E037-4CD4-9E9C-1CE17DF7CD80}"/>
              </a:ext>
            </a:extLst>
          </p:cNvPr>
          <p:cNvSpPr txBox="1"/>
          <p:nvPr/>
        </p:nvSpPr>
        <p:spPr>
          <a:xfrm>
            <a:off x="6507869" y="3556123"/>
            <a:ext cx="859478" cy="369332"/>
          </a:xfrm>
          <a:prstGeom prst="rect">
            <a:avLst/>
          </a:prstGeom>
          <a:noFill/>
        </p:spPr>
        <p:txBody>
          <a:bodyPr wrap="square" rtlCol="0">
            <a:spAutoFit/>
          </a:bodyPr>
          <a:lstStyle/>
          <a:p>
            <a:pPr algn="ctr" defTabSz="843880"/>
            <a:r>
              <a:rPr lang="ja-JP" altLang="en-US" sz="900" dirty="0">
                <a:solidFill>
                  <a:schemeClr val="bg1"/>
                </a:solidFill>
                <a:latin typeface="メイリオ" panose="020B0604030504040204" pitchFamily="50" charset="-128"/>
                <a:ea typeface="メイリオ" panose="020B0604030504040204" pitchFamily="50" charset="-128"/>
              </a:rPr>
              <a:t>他の家族の</a:t>
            </a:r>
            <a:r>
              <a:rPr lang="en-US" altLang="ja-JP" sz="900" dirty="0">
                <a:solidFill>
                  <a:schemeClr val="bg1"/>
                </a:solidFill>
                <a:latin typeface="メイリオ" panose="020B0604030504040204" pitchFamily="50" charset="-128"/>
                <a:ea typeface="メイリオ" panose="020B0604030504040204" pitchFamily="50" charset="-128"/>
              </a:rPr>
              <a:t/>
            </a:r>
            <a:br>
              <a:rPr lang="en-US" altLang="ja-JP" sz="900" dirty="0">
                <a:solidFill>
                  <a:schemeClr val="bg1"/>
                </a:solidFill>
                <a:latin typeface="メイリオ" panose="020B0604030504040204" pitchFamily="50" charset="-128"/>
                <a:ea typeface="メイリオ" panose="020B0604030504040204" pitchFamily="50" charset="-128"/>
              </a:rPr>
            </a:br>
            <a:r>
              <a:rPr lang="ja-JP" altLang="en-US" sz="900" dirty="0">
                <a:solidFill>
                  <a:schemeClr val="bg1"/>
                </a:solidFill>
                <a:latin typeface="メイリオ" panose="020B0604030504040204" pitchFamily="50" charset="-128"/>
                <a:ea typeface="メイリオ" panose="020B0604030504040204" pitchFamily="50" charset="-128"/>
              </a:rPr>
              <a:t>介護休業</a:t>
            </a:r>
          </a:p>
        </p:txBody>
      </p:sp>
      <p:sp>
        <p:nvSpPr>
          <p:cNvPr id="95" name="テキスト ボックス 94">
            <a:extLst>
              <a:ext uri="{FF2B5EF4-FFF2-40B4-BE49-F238E27FC236}">
                <a16:creationId xmlns:a16="http://schemas.microsoft.com/office/drawing/2014/main" id="{BECC1A58-7B94-4ED9-86DD-F68729559105}"/>
              </a:ext>
            </a:extLst>
          </p:cNvPr>
          <p:cNvSpPr txBox="1"/>
          <p:nvPr/>
        </p:nvSpPr>
        <p:spPr>
          <a:xfrm>
            <a:off x="8087802" y="3565234"/>
            <a:ext cx="738924" cy="369332"/>
          </a:xfrm>
          <a:prstGeom prst="rect">
            <a:avLst/>
          </a:prstGeom>
          <a:noFill/>
        </p:spPr>
        <p:txBody>
          <a:bodyPr wrap="square" rtlCol="0">
            <a:spAutoFit/>
          </a:bodyPr>
          <a:lstStyle/>
          <a:p>
            <a:pPr algn="ctr" defTabSz="843880"/>
            <a:r>
              <a:rPr lang="ja-JP" altLang="en-US" sz="900" dirty="0">
                <a:solidFill>
                  <a:schemeClr val="bg1"/>
                </a:solidFill>
                <a:latin typeface="メイリオ" panose="020B0604030504040204" pitchFamily="50" charset="-128"/>
                <a:ea typeface="メイリオ" panose="020B0604030504040204" pitchFamily="50" charset="-128"/>
              </a:rPr>
              <a:t>他の子の</a:t>
            </a:r>
            <a:r>
              <a:rPr lang="en-US" altLang="ja-JP" sz="900" dirty="0">
                <a:solidFill>
                  <a:schemeClr val="bg1"/>
                </a:solidFill>
                <a:latin typeface="メイリオ" panose="020B0604030504040204" pitchFamily="50" charset="-128"/>
                <a:ea typeface="メイリオ" panose="020B0604030504040204" pitchFamily="50" charset="-128"/>
              </a:rPr>
              <a:t/>
            </a:r>
            <a:br>
              <a:rPr lang="en-US" altLang="ja-JP" sz="900" dirty="0">
                <a:solidFill>
                  <a:schemeClr val="bg1"/>
                </a:solidFill>
                <a:latin typeface="メイリオ" panose="020B0604030504040204" pitchFamily="50" charset="-128"/>
                <a:ea typeface="メイリオ" panose="020B0604030504040204" pitchFamily="50" charset="-128"/>
              </a:rPr>
            </a:br>
            <a:r>
              <a:rPr lang="ja-JP" altLang="en-US" sz="900" dirty="0">
                <a:solidFill>
                  <a:schemeClr val="bg1"/>
                </a:solidFill>
                <a:latin typeface="メイリオ" panose="020B0604030504040204" pitchFamily="50" charset="-128"/>
                <a:ea typeface="メイリオ" panose="020B0604030504040204" pitchFamily="50" charset="-128"/>
              </a:rPr>
              <a:t>育児休業</a:t>
            </a:r>
          </a:p>
        </p:txBody>
      </p:sp>
      <p:sp>
        <p:nvSpPr>
          <p:cNvPr id="96" name="テキスト ボックス 75">
            <a:extLst>
              <a:ext uri="{FF2B5EF4-FFF2-40B4-BE49-F238E27FC236}">
                <a16:creationId xmlns:a16="http://schemas.microsoft.com/office/drawing/2014/main" id="{6E6DAE89-EF04-421A-B074-7CB160DF5881}"/>
              </a:ext>
            </a:extLst>
          </p:cNvPr>
          <p:cNvSpPr txBox="1">
            <a:spLocks noChangeArrowheads="1"/>
          </p:cNvSpPr>
          <p:nvPr/>
        </p:nvSpPr>
        <p:spPr bwMode="auto">
          <a:xfrm>
            <a:off x="6187057" y="1826768"/>
            <a:ext cx="1297567" cy="2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例外事由なし</a:t>
            </a:r>
          </a:p>
        </p:txBody>
      </p:sp>
      <p:sp>
        <p:nvSpPr>
          <p:cNvPr id="97" name="テキスト ボックス 75">
            <a:extLst>
              <a:ext uri="{FF2B5EF4-FFF2-40B4-BE49-F238E27FC236}">
                <a16:creationId xmlns:a16="http://schemas.microsoft.com/office/drawing/2014/main" id="{F7A6F8BC-DF1E-4B33-B1DD-5FF795600CDB}"/>
              </a:ext>
            </a:extLst>
          </p:cNvPr>
          <p:cNvSpPr txBox="1">
            <a:spLocks noChangeArrowheads="1"/>
          </p:cNvSpPr>
          <p:nvPr/>
        </p:nvSpPr>
        <p:spPr bwMode="auto">
          <a:xfrm>
            <a:off x="9245015" y="1517899"/>
            <a:ext cx="707497" cy="31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en-US" altLang="ja-JP" sz="1400" b="1" dirty="0">
                <a:latin typeface="Arial" panose="020B0604020202020204" pitchFamily="34" charset="0"/>
                <a:ea typeface="メイリオ" panose="020B0604030504040204" pitchFamily="50" charset="-128"/>
                <a:cs typeface="Arial" panose="020B0604020202020204" pitchFamily="34" charset="0"/>
              </a:rPr>
              <a:t>2</a:t>
            </a:r>
            <a:r>
              <a:rPr lang="ja-JP" altLang="en-US" sz="1400" b="1" dirty="0">
                <a:latin typeface="Arial" panose="020B0604020202020204" pitchFamily="34" charset="0"/>
                <a:ea typeface="メイリオ" panose="020B0604030504040204" pitchFamily="50" charset="-128"/>
                <a:cs typeface="Arial" panose="020B0604020202020204" pitchFamily="34" charset="0"/>
              </a:rPr>
              <a:t>歳</a:t>
            </a:r>
          </a:p>
        </p:txBody>
      </p:sp>
      <p:sp>
        <p:nvSpPr>
          <p:cNvPr id="98" name="右矢印 169">
            <a:extLst>
              <a:ext uri="{FF2B5EF4-FFF2-40B4-BE49-F238E27FC236}">
                <a16:creationId xmlns:a16="http://schemas.microsoft.com/office/drawing/2014/main" id="{B227B5A3-BCE4-49AC-A10C-935531B0081A}"/>
              </a:ext>
            </a:extLst>
          </p:cNvPr>
          <p:cNvSpPr/>
          <p:nvPr/>
        </p:nvSpPr>
        <p:spPr>
          <a:xfrm>
            <a:off x="8826726" y="3466627"/>
            <a:ext cx="772038"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36000" rtlCol="0" anchor="ctr"/>
          <a:lstStyle/>
          <a:p>
            <a:pPr algn="ctr"/>
            <a:r>
              <a:rPr kumimoji="1" lang="ja-JP" altLang="en-US" sz="1050" b="1" spc="-50" dirty="0">
                <a:latin typeface="メイリオ" panose="020B0604030504040204" pitchFamily="50" charset="-128"/>
                <a:ea typeface="メイリオ" panose="020B0604030504040204" pitchFamily="50" charset="-128"/>
              </a:rPr>
              <a:t>例外事由</a:t>
            </a:r>
            <a:r>
              <a:rPr kumimoji="1" lang="en-US" altLang="ja-JP" sz="1050" b="1" spc="-50" dirty="0">
                <a:latin typeface="メイリオ" panose="020B0604030504040204" pitchFamily="50" charset="-128"/>
                <a:ea typeface="メイリオ" panose="020B0604030504040204" pitchFamily="50" charset="-128"/>
              </a:rPr>
              <a:t>Ⅰ</a:t>
            </a:r>
            <a:endParaRPr kumimoji="1" lang="ja-JP" altLang="en-US" sz="1050" b="1" spc="-50" dirty="0">
              <a:latin typeface="メイリオ" panose="020B0604030504040204" pitchFamily="50" charset="-128"/>
              <a:ea typeface="メイリオ" panose="020B0604030504040204" pitchFamily="50" charset="-128"/>
            </a:endParaRPr>
          </a:p>
        </p:txBody>
      </p:sp>
      <p:sp>
        <p:nvSpPr>
          <p:cNvPr id="99" name="右矢印 139">
            <a:extLst>
              <a:ext uri="{FF2B5EF4-FFF2-40B4-BE49-F238E27FC236}">
                <a16:creationId xmlns:a16="http://schemas.microsoft.com/office/drawing/2014/main" id="{5DB09887-B1FD-4C81-A2FE-785016CA8529}"/>
              </a:ext>
            </a:extLst>
          </p:cNvPr>
          <p:cNvSpPr/>
          <p:nvPr/>
        </p:nvSpPr>
        <p:spPr>
          <a:xfrm>
            <a:off x="3188785" y="1950998"/>
            <a:ext cx="806441" cy="432000"/>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dirty="0">
                <a:latin typeface="メイリオ" panose="020B0604030504040204" pitchFamily="50" charset="-128"/>
                <a:ea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rPr>
              <a:t>回目</a:t>
            </a:r>
          </a:p>
        </p:txBody>
      </p:sp>
      <p:sp>
        <p:nvSpPr>
          <p:cNvPr id="100" name="テキスト ボックス 75">
            <a:extLst>
              <a:ext uri="{FF2B5EF4-FFF2-40B4-BE49-F238E27FC236}">
                <a16:creationId xmlns:a16="http://schemas.microsoft.com/office/drawing/2014/main" id="{01BDD989-37C4-4EAF-AD72-20B31BF74627}"/>
              </a:ext>
            </a:extLst>
          </p:cNvPr>
          <p:cNvSpPr txBox="1">
            <a:spLocks noChangeArrowheads="1"/>
          </p:cNvSpPr>
          <p:nvPr/>
        </p:nvSpPr>
        <p:spPr bwMode="auto">
          <a:xfrm>
            <a:off x="3095237" y="1138135"/>
            <a:ext cx="2457661"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所定回数内のため支給あり</a:t>
            </a:r>
          </a:p>
        </p:txBody>
      </p:sp>
      <p:sp>
        <p:nvSpPr>
          <p:cNvPr id="101" name="右矢印 139">
            <a:extLst>
              <a:ext uri="{FF2B5EF4-FFF2-40B4-BE49-F238E27FC236}">
                <a16:creationId xmlns:a16="http://schemas.microsoft.com/office/drawing/2014/main" id="{24688877-D207-408D-B05C-CDC5AA18D75E}"/>
              </a:ext>
            </a:extLst>
          </p:cNvPr>
          <p:cNvSpPr/>
          <p:nvPr/>
        </p:nvSpPr>
        <p:spPr>
          <a:xfrm>
            <a:off x="5408810" y="1117528"/>
            <a:ext cx="462912" cy="285046"/>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102" name="テキスト ボックス 75">
            <a:extLst>
              <a:ext uri="{FF2B5EF4-FFF2-40B4-BE49-F238E27FC236}">
                <a16:creationId xmlns:a16="http://schemas.microsoft.com/office/drawing/2014/main" id="{CC528BA0-764D-45BC-93CA-0C2BCB10A955}"/>
              </a:ext>
            </a:extLst>
          </p:cNvPr>
          <p:cNvSpPr txBox="1">
            <a:spLocks noChangeArrowheads="1"/>
          </p:cNvSpPr>
          <p:nvPr/>
        </p:nvSpPr>
        <p:spPr bwMode="auto">
          <a:xfrm>
            <a:off x="5794752" y="1130735"/>
            <a:ext cx="2842168"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例外・特別規定により支給あり</a:t>
            </a:r>
          </a:p>
        </p:txBody>
      </p:sp>
      <p:sp>
        <p:nvSpPr>
          <p:cNvPr id="103" name="右矢印 139">
            <a:extLst>
              <a:ext uri="{FF2B5EF4-FFF2-40B4-BE49-F238E27FC236}">
                <a16:creationId xmlns:a16="http://schemas.microsoft.com/office/drawing/2014/main" id="{5B35B041-5A5C-485B-9E9F-F20198D46BB4}"/>
              </a:ext>
            </a:extLst>
          </p:cNvPr>
          <p:cNvSpPr/>
          <p:nvPr/>
        </p:nvSpPr>
        <p:spPr>
          <a:xfrm>
            <a:off x="8363814" y="1117528"/>
            <a:ext cx="462912" cy="285046"/>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104" name="テキスト ボックス 75">
            <a:extLst>
              <a:ext uri="{FF2B5EF4-FFF2-40B4-BE49-F238E27FC236}">
                <a16:creationId xmlns:a16="http://schemas.microsoft.com/office/drawing/2014/main" id="{1F18B9D0-DABC-44DD-A0CE-A91E15D0BEB4}"/>
              </a:ext>
            </a:extLst>
          </p:cNvPr>
          <p:cNvSpPr txBox="1">
            <a:spLocks noChangeArrowheads="1"/>
          </p:cNvSpPr>
          <p:nvPr/>
        </p:nvSpPr>
        <p:spPr bwMode="auto">
          <a:xfrm>
            <a:off x="8741445" y="1130735"/>
            <a:ext cx="1003144"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支給なし</a:t>
            </a:r>
          </a:p>
        </p:txBody>
      </p:sp>
      <p:sp>
        <p:nvSpPr>
          <p:cNvPr id="105" name="角丸四角形 5">
            <a:extLst>
              <a:ext uri="{FF2B5EF4-FFF2-40B4-BE49-F238E27FC236}">
                <a16:creationId xmlns:a16="http://schemas.microsoft.com/office/drawing/2014/main" id="{58D45616-9482-4D0D-B12E-8F9636415FF9}"/>
              </a:ext>
            </a:extLst>
          </p:cNvPr>
          <p:cNvSpPr/>
          <p:nvPr/>
        </p:nvSpPr>
        <p:spPr>
          <a:xfrm>
            <a:off x="317937" y="4190600"/>
            <a:ext cx="9426652" cy="2148524"/>
          </a:xfrm>
          <a:prstGeom prst="roundRect">
            <a:avLst>
              <a:gd name="adj" fmla="val 9222"/>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75">
            <a:extLst>
              <a:ext uri="{FF2B5EF4-FFF2-40B4-BE49-F238E27FC236}">
                <a16:creationId xmlns:a16="http://schemas.microsoft.com/office/drawing/2014/main" id="{5E098181-7C6D-4BBD-9861-A5576B7D1EF3}"/>
              </a:ext>
            </a:extLst>
          </p:cNvPr>
          <p:cNvSpPr txBox="1">
            <a:spLocks noChangeArrowheads="1"/>
          </p:cNvSpPr>
          <p:nvPr/>
        </p:nvSpPr>
        <p:spPr bwMode="auto">
          <a:xfrm>
            <a:off x="458437" y="4226201"/>
            <a:ext cx="6333061" cy="3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800" b="1" spc="180" dirty="0">
                <a:solidFill>
                  <a:srgbClr val="C00000"/>
                </a:solidFill>
                <a:latin typeface="Meiryo UI" panose="020B0604030504040204" pitchFamily="50" charset="-128"/>
                <a:ea typeface="Meiryo UI" panose="020B0604030504040204" pitchFamily="50" charset="-128"/>
                <a:cs typeface="メイリオ" panose="020B0604030504040204" pitchFamily="50" charset="-128"/>
              </a:rPr>
              <a:t>産後パパ育休でも育児休業給付金が受給できます！</a:t>
            </a:r>
          </a:p>
        </p:txBody>
      </p:sp>
      <p:sp>
        <p:nvSpPr>
          <p:cNvPr id="108" name="テキスト ボックス 107">
            <a:extLst>
              <a:ext uri="{FF2B5EF4-FFF2-40B4-BE49-F238E27FC236}">
                <a16:creationId xmlns:a16="http://schemas.microsoft.com/office/drawing/2014/main" id="{BAB33032-4C50-4F69-A396-D760D2FB4BB2}"/>
              </a:ext>
            </a:extLst>
          </p:cNvPr>
          <p:cNvSpPr txBox="1"/>
          <p:nvPr/>
        </p:nvSpPr>
        <p:spPr>
          <a:xfrm>
            <a:off x="375859" y="4599218"/>
            <a:ext cx="8949528" cy="1057212"/>
          </a:xfrm>
          <a:prstGeom prst="rect">
            <a:avLst/>
          </a:prstGeom>
          <a:noFill/>
        </p:spPr>
        <p:txBody>
          <a:bodyPr wrap="square">
            <a:spAutoFit/>
          </a:bodyPr>
          <a:lstStyle/>
          <a:p>
            <a:pPr>
              <a:lnSpc>
                <a:spcPct val="110000"/>
              </a:lnSpc>
            </a:pPr>
            <a:r>
              <a:rPr lang="en-US" altLang="ja-JP" sz="1400" b="1" dirty="0">
                <a:solidFill>
                  <a:schemeClr val="tx1"/>
                </a:solidFill>
                <a:latin typeface="メイリオ" panose="020B0604030504040204" pitchFamily="50" charset="-128"/>
                <a:ea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rPr>
              <a:t>支給要件</a:t>
            </a:r>
            <a:r>
              <a:rPr lang="en-US" altLang="ja-JP" sz="1400" b="1" dirty="0">
                <a:solidFill>
                  <a:schemeClr val="tx1"/>
                </a:solidFill>
                <a:latin typeface="メイリオ" panose="020B0604030504040204" pitchFamily="50" charset="-128"/>
                <a:ea typeface="メイリオ" panose="020B0604030504040204" pitchFamily="50" charset="-128"/>
              </a:rPr>
              <a:t>】</a:t>
            </a:r>
          </a:p>
          <a:p>
            <a:pPr marL="377825" indent="-195263">
              <a:lnSpc>
                <a:spcPct val="110000"/>
              </a:lnSpc>
              <a:buFont typeface="Arial" panose="020B0604020202020204" pitchFamily="34" charset="0"/>
              <a:buChar char="•"/>
            </a:pPr>
            <a:r>
              <a:rPr lang="ja-JP" altLang="en-US" sz="1400" b="0" dirty="0">
                <a:solidFill>
                  <a:schemeClr val="tx1"/>
                </a:solidFill>
                <a:latin typeface="メイリオ" panose="020B0604030504040204" pitchFamily="50" charset="-128"/>
                <a:ea typeface="メイリオ" panose="020B0604030504040204" pitchFamily="50" charset="-128"/>
              </a:rPr>
              <a:t>休業開始日前２年間に、賃金支払基礎日数が</a:t>
            </a:r>
            <a:r>
              <a:rPr lang="en-US" altLang="ja-JP" sz="1400" b="0" dirty="0">
                <a:solidFill>
                  <a:schemeClr val="tx1"/>
                </a:solidFill>
                <a:latin typeface="メイリオ" panose="020B0604030504040204" pitchFamily="50" charset="-128"/>
                <a:ea typeface="メイリオ" panose="020B0604030504040204" pitchFamily="50" charset="-128"/>
              </a:rPr>
              <a:t>11</a:t>
            </a:r>
            <a:r>
              <a:rPr lang="ja-JP" altLang="en-US" sz="1400" b="0" dirty="0">
                <a:solidFill>
                  <a:schemeClr val="tx1"/>
                </a:solidFill>
                <a:latin typeface="メイリオ" panose="020B0604030504040204" pitchFamily="50" charset="-128"/>
                <a:ea typeface="メイリオ" panose="020B0604030504040204" pitchFamily="50" charset="-128"/>
              </a:rPr>
              <a:t>日以上ある（ない場合は就業時間数が</a:t>
            </a:r>
            <a:r>
              <a:rPr lang="en-US" altLang="ja-JP" sz="1400" b="0" dirty="0">
                <a:solidFill>
                  <a:schemeClr val="tx1"/>
                </a:solidFill>
                <a:latin typeface="メイリオ" panose="020B0604030504040204" pitchFamily="50" charset="-128"/>
                <a:ea typeface="メイリオ" panose="020B0604030504040204" pitchFamily="50" charset="-128"/>
              </a:rPr>
              <a:t>80</a:t>
            </a:r>
            <a:r>
              <a:rPr lang="ja-JP" altLang="en-US" sz="1400" b="0" dirty="0">
                <a:solidFill>
                  <a:schemeClr val="tx1"/>
                </a:solidFill>
                <a:latin typeface="メイリオ" panose="020B0604030504040204" pitchFamily="50" charset="-128"/>
                <a:ea typeface="メイリオ" panose="020B0604030504040204" pitchFamily="50" charset="-128"/>
              </a:rPr>
              <a:t>時間以上の）完全月が</a:t>
            </a:r>
            <a:r>
              <a:rPr lang="en-US" altLang="ja-JP" sz="1400" b="0" dirty="0">
                <a:solidFill>
                  <a:schemeClr val="tx1"/>
                </a:solidFill>
                <a:latin typeface="メイリオ" panose="020B0604030504040204" pitchFamily="50" charset="-128"/>
                <a:ea typeface="メイリオ" panose="020B0604030504040204" pitchFamily="50" charset="-128"/>
              </a:rPr>
              <a:t>12</a:t>
            </a:r>
            <a:r>
              <a:rPr lang="ja-JP" altLang="en-US" sz="1400" b="0" dirty="0">
                <a:solidFill>
                  <a:schemeClr val="tx1"/>
                </a:solidFill>
                <a:latin typeface="メイリオ" panose="020B0604030504040204" pitchFamily="50" charset="-128"/>
                <a:ea typeface="メイリオ" panose="020B0604030504040204" pitchFamily="50" charset="-128"/>
              </a:rPr>
              <a:t>か月以上。</a:t>
            </a:r>
            <a:endParaRPr lang="en-US" altLang="ja-JP" sz="1400" b="0" dirty="0">
              <a:solidFill>
                <a:schemeClr val="tx1"/>
              </a:solidFill>
              <a:latin typeface="メイリオ" panose="020B0604030504040204" pitchFamily="50" charset="-128"/>
              <a:ea typeface="メイリオ" panose="020B0604030504040204" pitchFamily="50" charset="-128"/>
            </a:endParaRPr>
          </a:p>
          <a:p>
            <a:pPr marL="377825" indent="-195263">
              <a:spcBef>
                <a:spcPts val="300"/>
              </a:spcBef>
              <a:buFont typeface="Arial" panose="020B0604020202020204" pitchFamily="34" charset="0"/>
              <a:buChar char="•"/>
            </a:pPr>
            <a:r>
              <a:rPr lang="ja-JP" altLang="en-US" sz="1400" b="0" dirty="0">
                <a:solidFill>
                  <a:schemeClr val="tx1"/>
                </a:solidFill>
                <a:latin typeface="メイリオ" panose="020B0604030504040204" pitchFamily="50" charset="-128"/>
                <a:ea typeface="メイリオ" panose="020B0604030504040204" pitchFamily="50" charset="-128"/>
              </a:rPr>
              <a:t>休業期間中の就業日数が、</a:t>
            </a:r>
            <a:r>
              <a:rPr lang="ja-JP" altLang="en-US" sz="1400" b="1" dirty="0">
                <a:solidFill>
                  <a:schemeClr val="tx1"/>
                </a:solidFill>
                <a:latin typeface="メイリオ" panose="020B0604030504040204" pitchFamily="50" charset="-128"/>
                <a:ea typeface="メイリオ" panose="020B0604030504040204" pitchFamily="50" charset="-128"/>
              </a:rPr>
              <a:t>最大</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日（</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日を超える場合は就業している時間数が</a:t>
            </a:r>
            <a:r>
              <a:rPr lang="en-US" altLang="ja-JP" sz="1400" b="1" dirty="0">
                <a:solidFill>
                  <a:schemeClr val="tx1"/>
                </a:solidFill>
                <a:latin typeface="メイリオ" panose="020B0604030504040204" pitchFamily="50" charset="-128"/>
                <a:ea typeface="メイリオ" panose="020B0604030504040204" pitchFamily="50" charset="-128"/>
              </a:rPr>
              <a:t>80</a:t>
            </a:r>
            <a:r>
              <a:rPr lang="ja-JP" altLang="en-US" sz="1400" b="1" dirty="0">
                <a:solidFill>
                  <a:schemeClr val="tx1"/>
                </a:solidFill>
                <a:latin typeface="メイリオ" panose="020B0604030504040204" pitchFamily="50" charset="-128"/>
                <a:ea typeface="メイリオ" panose="020B0604030504040204" pitchFamily="50" charset="-128"/>
              </a:rPr>
              <a:t>時間）</a:t>
            </a:r>
            <a:r>
              <a:rPr lang="en-US" altLang="ja-JP" sz="1400" b="1" baseline="30000" dirty="0">
                <a:solidFill>
                  <a:schemeClr val="tx1"/>
                </a:solidFill>
                <a:latin typeface="メイリオ" panose="020B0604030504040204" pitchFamily="50" charset="-128"/>
                <a:ea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rPr>
              <a:t>以下</a:t>
            </a:r>
            <a:r>
              <a:rPr lang="ja-JP" altLang="en-US" sz="1400" b="0" dirty="0">
                <a:solidFill>
                  <a:schemeClr val="tx1"/>
                </a:solidFill>
                <a:latin typeface="メイリオ" panose="020B0604030504040204" pitchFamily="50" charset="-128"/>
                <a:ea typeface="メイリオ" panose="020B0604030504040204" pitchFamily="50" charset="-128"/>
              </a:rPr>
              <a:t>。</a:t>
            </a:r>
            <a:endParaRPr lang="en-US" altLang="ja-JP" sz="1400" b="0" dirty="0">
              <a:solidFill>
                <a:schemeClr val="tx1"/>
              </a:solidFill>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D01FB3A6-4C35-4963-B7D0-AAF597ECBD5B}"/>
              </a:ext>
            </a:extLst>
          </p:cNvPr>
          <p:cNvSpPr txBox="1"/>
          <p:nvPr/>
        </p:nvSpPr>
        <p:spPr>
          <a:xfrm>
            <a:off x="832093" y="5637615"/>
            <a:ext cx="8288543" cy="646331"/>
          </a:xfrm>
          <a:prstGeom prst="rect">
            <a:avLst/>
          </a:prstGeom>
          <a:noFill/>
        </p:spPr>
        <p:txBody>
          <a:bodyPr wrap="square">
            <a:spAutoFit/>
          </a:bodyPr>
          <a:lstStyle/>
          <a:p>
            <a:pPr>
              <a:spcBef>
                <a:spcPts val="0"/>
              </a:spcBef>
            </a:pP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日間の休業を取得した場合の日数・時間。</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日間より短い場合は、その日数に比例して短くなる。</a:t>
            </a:r>
            <a:endParaRPr lang="en-US" altLang="ja-JP" sz="1200"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200" dirty="0">
                <a:solidFill>
                  <a:schemeClr val="tx1"/>
                </a:solidFill>
                <a:latin typeface="メイリオ" panose="020B0604030504040204" pitchFamily="50" charset="-128"/>
                <a:ea typeface="メイリオ" panose="020B0604030504040204" pitchFamily="50" charset="-128"/>
              </a:rPr>
              <a:t>    （例）</a:t>
            </a:r>
            <a:r>
              <a:rPr lang="en-US" altLang="ja-JP" sz="1200" dirty="0">
                <a:solidFill>
                  <a:schemeClr val="tx1"/>
                </a:solidFill>
                <a:latin typeface="メイリオ" panose="020B0604030504040204" pitchFamily="50" charset="-128"/>
                <a:ea typeface="メイリオ" panose="020B0604030504040204" pitchFamily="50" charset="-128"/>
              </a:rPr>
              <a:t>14</a:t>
            </a:r>
            <a:r>
              <a:rPr lang="ja-JP" altLang="en-US" sz="1200" dirty="0">
                <a:solidFill>
                  <a:schemeClr val="tx1"/>
                </a:solidFill>
                <a:latin typeface="メイリオ" panose="020B0604030504040204" pitchFamily="50" charset="-128"/>
                <a:ea typeface="メイリオ" panose="020B0604030504040204" pitchFamily="50" charset="-128"/>
              </a:rPr>
              <a:t>日間の休業　→　最大５日（５日を超える場合は</a:t>
            </a:r>
            <a:r>
              <a:rPr lang="en-US" altLang="ja-JP" sz="1200" dirty="0">
                <a:solidFill>
                  <a:schemeClr val="tx1"/>
                </a:solidFill>
                <a:latin typeface="メイリオ" panose="020B0604030504040204" pitchFamily="50" charset="-128"/>
                <a:ea typeface="メイリオ" panose="020B0604030504040204" pitchFamily="50" charset="-128"/>
              </a:rPr>
              <a:t>40</a:t>
            </a:r>
            <a:r>
              <a:rPr lang="ja-JP" altLang="en-US" sz="1200" dirty="0">
                <a:solidFill>
                  <a:schemeClr val="tx1"/>
                </a:solidFill>
                <a:latin typeface="メイリオ" panose="020B0604030504040204" pitchFamily="50" charset="-128"/>
                <a:ea typeface="メイリオ" panose="020B0604030504040204" pitchFamily="50" charset="-128"/>
              </a:rPr>
              <a:t>時間）</a:t>
            </a:r>
            <a:endParaRPr lang="en-US" altLang="ja-JP" sz="1200"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10</a:t>
            </a:r>
            <a:r>
              <a:rPr lang="ja-JP" altLang="en-US" sz="1200" dirty="0">
                <a:solidFill>
                  <a:schemeClr val="tx1"/>
                </a:solidFill>
                <a:latin typeface="メイリオ" panose="020B0604030504040204" pitchFamily="50" charset="-128"/>
                <a:ea typeface="メイリオ" panose="020B0604030504040204" pitchFamily="50" charset="-128"/>
              </a:rPr>
              <a:t>日間の休業　→　最大４日（４日を超える場合は</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時間） </a:t>
            </a:r>
            <a:r>
              <a:rPr lang="en-US" altLang="ja-JP" sz="1200" dirty="0">
                <a:solidFill>
                  <a:schemeClr val="tx1"/>
                </a:solidFill>
                <a:latin typeface="メイリオ" panose="020B0604030504040204" pitchFamily="50" charset="-128"/>
                <a:ea typeface="メイリオ" panose="020B0604030504040204" pitchFamily="50" charset="-128"/>
              </a:rPr>
              <a:t>[10</a:t>
            </a:r>
            <a:r>
              <a:rPr lang="ja-JP" altLang="en-US" sz="1200" dirty="0">
                <a:solidFill>
                  <a:schemeClr val="tx1"/>
                </a:solidFill>
                <a:latin typeface="メイリオ" panose="020B0604030504040204" pitchFamily="50" charset="-128"/>
                <a:ea typeface="メイリオ" panose="020B0604030504040204" pitchFamily="50" charset="-128"/>
              </a:rPr>
              <a:t>日</a:t>
            </a:r>
            <a:r>
              <a:rPr lang="en-US" altLang="ja-JP" sz="1200" dirty="0">
                <a:solidFill>
                  <a:schemeClr val="tx1"/>
                </a:solidFill>
                <a:latin typeface="メイリオ" panose="020B0604030504040204" pitchFamily="50" charset="-128"/>
                <a:ea typeface="メイリオ" panose="020B0604030504040204" pitchFamily="50" charset="-128"/>
              </a:rPr>
              <a:t>×</a:t>
            </a:r>
            <a:r>
              <a:rPr lang="en-US" altLang="ja-JP" sz="1200" baseline="20000" dirty="0">
                <a:solidFill>
                  <a:schemeClr val="tx1"/>
                </a:solidFill>
                <a:latin typeface="メイリオ" panose="020B0604030504040204" pitchFamily="50" charset="-128"/>
                <a:ea typeface="メイリオ" panose="020B0604030504040204" pitchFamily="50" charset="-128"/>
              </a:rPr>
              <a:t>10</a:t>
            </a:r>
            <a:r>
              <a:rPr lang="en-US" altLang="ja-JP" sz="1200" dirty="0">
                <a:solidFill>
                  <a:schemeClr val="tx1"/>
                </a:solidFill>
                <a:latin typeface="メイリオ" panose="020B0604030504040204" pitchFamily="50" charset="-128"/>
                <a:ea typeface="メイリオ" panose="020B0604030504040204" pitchFamily="50" charset="-128"/>
              </a:rPr>
              <a:t>/</a:t>
            </a:r>
            <a:r>
              <a:rPr lang="en-US" altLang="ja-JP" sz="1200" baseline="-200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3.57</a:t>
            </a:r>
            <a:r>
              <a:rPr lang="ja-JP" altLang="en-US" sz="1200" dirty="0">
                <a:solidFill>
                  <a:schemeClr val="tx1"/>
                </a:solidFill>
                <a:latin typeface="メイリオ" panose="020B0604030504040204" pitchFamily="50" charset="-128"/>
                <a:ea typeface="メイリオ" panose="020B0604030504040204" pitchFamily="50" charset="-128"/>
              </a:rPr>
              <a:t>（端数切り上げ）→４日</a:t>
            </a:r>
            <a:r>
              <a:rPr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9964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２</a:t>
            </a:r>
            <a:r>
              <a:rPr kumimoji="1" lang="ja-JP" altLang="en-US" dirty="0"/>
              <a:t>－１０．会社の育児支援制度を</a:t>
            </a:r>
            <a:r>
              <a:rPr lang="ja-JP" altLang="en-US" dirty="0"/>
              <a:t>調べてみよう</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25</a:t>
            </a:fld>
            <a:endParaRPr lang="en-US" altLang="ja-JP" sz="1600" dirty="0"/>
          </a:p>
        </p:txBody>
      </p:sp>
      <p:cxnSp>
        <p:nvCxnSpPr>
          <p:cNvPr id="9" name="直線コネクタ 8"/>
          <p:cNvCxnSpPr/>
          <p:nvPr/>
        </p:nvCxnSpPr>
        <p:spPr>
          <a:xfrm flipV="1">
            <a:off x="912511" y="5011530"/>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0" name="角丸四角形 9"/>
          <p:cNvSpPr/>
          <p:nvPr/>
        </p:nvSpPr>
        <p:spPr>
          <a:xfrm>
            <a:off x="812657" y="456609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559274" y="4552414"/>
            <a:ext cx="401469" cy="678828"/>
            <a:chOff x="892445" y="2378728"/>
            <a:chExt cx="792162" cy="1286531"/>
          </a:xfrm>
        </p:grpSpPr>
        <p:pic>
          <p:nvPicPr>
            <p:cNvPr id="12"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rot="865085">
              <a:off x="1241880" y="2378728"/>
              <a:ext cx="312183" cy="563748"/>
              <a:chOff x="2790652" y="3004952"/>
              <a:chExt cx="312183" cy="563748"/>
            </a:xfrm>
          </p:grpSpPr>
          <p:sp>
            <p:nvSpPr>
              <p:cNvPr id="14" name="二等辺三角形 13"/>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二等辺三角形 1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6" name="正方形/長方形 25">
            <a:extLst>
              <a:ext uri="{FF2B5EF4-FFF2-40B4-BE49-F238E27FC236}">
                <a16:creationId xmlns:a16="http://schemas.microsoft.com/office/drawing/2014/main" id="{C495F5CC-8C92-42FA-BA5D-74096D5D21B3}"/>
              </a:ext>
            </a:extLst>
          </p:cNvPr>
          <p:cNvSpPr/>
          <p:nvPr/>
        </p:nvSpPr>
        <p:spPr>
          <a:xfrm>
            <a:off x="1898276" y="4653142"/>
            <a:ext cx="7000398"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160"/>
              </a:lnSpc>
              <a:spcBef>
                <a:spcPts val="300"/>
              </a:spcBef>
              <a:spcAft>
                <a:spcPts val="300"/>
              </a:spcAft>
            </a:pPr>
            <a:r>
              <a:rPr lang="ja-JP" altLang="en-US" sz="1800" b="1"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会社には、育児休業制度について周知する努力義務あり</a:t>
            </a:r>
            <a:endParaRPr kumimoji="1"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120">
            <a:extLst>
              <a:ext uri="{FF2B5EF4-FFF2-40B4-BE49-F238E27FC236}">
                <a16:creationId xmlns:a16="http://schemas.microsoft.com/office/drawing/2014/main" id="{C9AC7756-CB19-4688-9A4E-9F467C5FA008}"/>
              </a:ext>
            </a:extLst>
          </p:cNvPr>
          <p:cNvSpPr/>
          <p:nvPr/>
        </p:nvSpPr>
        <p:spPr>
          <a:xfrm>
            <a:off x="434656" y="4439815"/>
            <a:ext cx="9036000" cy="1711603"/>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51015341-020F-4540-8347-665FD26AE777}"/>
              </a:ext>
            </a:extLst>
          </p:cNvPr>
          <p:cNvSpPr/>
          <p:nvPr/>
        </p:nvSpPr>
        <p:spPr>
          <a:xfrm>
            <a:off x="1884187" y="5052122"/>
            <a:ext cx="7644644" cy="9210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会社は、子どもが生まれる予定の方などに、育児休業等に関する制度について</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個別に周知するための措置を講ずるよう努力する必要</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8DDAD6A1-5E1B-461F-A2EB-BD3FA5D7FE33}"/>
              </a:ext>
            </a:extLst>
          </p:cNvPr>
          <p:cNvSpPr/>
          <p:nvPr/>
        </p:nvSpPr>
        <p:spPr>
          <a:xfrm>
            <a:off x="1027187" y="2522632"/>
            <a:ext cx="8198469" cy="1631216"/>
          </a:xfrm>
          <a:prstGeom prst="rect">
            <a:avLst/>
          </a:prstGeom>
        </p:spPr>
        <p:txBody>
          <a:bodyPr wrap="square">
            <a:spAutoFit/>
          </a:bodyPr>
          <a:lstStyle/>
          <a:p>
            <a:pPr>
              <a:spcBef>
                <a:spcPts val="3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（会社独自の制度の例）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配偶者の出産時に</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日間の特別有給休暇を付与（</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子どもが満</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歳になるまで取得可能な育児休暇制度の導入（</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男性の育児参画の情報交換の場としての「パパコミュニティ」の実施（</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buFont typeface="Wingdings" panose="05000000000000000000" pitchFamily="2" charset="2"/>
              <a:buChar char="Ø"/>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A6BE046B-9224-400D-A82C-FA8D5DB7348A}"/>
              </a:ext>
            </a:extLst>
          </p:cNvPr>
          <p:cNvSpPr/>
          <p:nvPr/>
        </p:nvSpPr>
        <p:spPr>
          <a:xfrm>
            <a:off x="406265" y="1117691"/>
            <a:ext cx="7644644" cy="62624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会社独自の制度を調べてみよう</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120">
            <a:extLst>
              <a:ext uri="{FF2B5EF4-FFF2-40B4-BE49-F238E27FC236}">
                <a16:creationId xmlns:a16="http://schemas.microsoft.com/office/drawing/2014/main" id="{066015EC-5EAB-4D89-B080-593779FDAA6E}"/>
              </a:ext>
            </a:extLst>
          </p:cNvPr>
          <p:cNvSpPr/>
          <p:nvPr/>
        </p:nvSpPr>
        <p:spPr>
          <a:xfrm>
            <a:off x="812657" y="2387797"/>
            <a:ext cx="7878761" cy="1711603"/>
          </a:xfrm>
          <a:prstGeom prst="roundRect">
            <a:avLst/>
          </a:prstGeom>
          <a:noFill/>
          <a:ln w="19050">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AB7898EB-D5F1-49FC-B06F-D4377C272781}"/>
              </a:ext>
            </a:extLst>
          </p:cNvPr>
          <p:cNvSpPr/>
          <p:nvPr/>
        </p:nvSpPr>
        <p:spPr>
          <a:xfrm>
            <a:off x="581109" y="1683100"/>
            <a:ext cx="8512234" cy="961802"/>
          </a:xfrm>
          <a:prstGeom prst="rect">
            <a:avLst/>
          </a:prstGeom>
        </p:spPr>
        <p:txBody>
          <a:bodyPr wrap="square">
            <a:spAutoFit/>
          </a:bodyPr>
          <a:lstStyle/>
          <a:p>
            <a:pPr>
              <a:spcBef>
                <a:spcPts val="3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会社によっては、育児・介護休業法で定められた制度以外に、独自の育児支援制度を導入しているところもある。育児休業と組み合わせて、自分に合った方法を検討してみよう。</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buFont typeface="Wingdings" panose="05000000000000000000" pitchFamily="2" charset="2"/>
              <a:buChar char="Ø"/>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9538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606196" y="3843070"/>
            <a:ext cx="9097034" cy="2354550"/>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p:txBody>
          <a:bodyPr/>
          <a:lstStyle/>
          <a:p>
            <a:r>
              <a:rPr lang="ja-JP" altLang="en-US"/>
              <a:t>２－１１．</a:t>
            </a:r>
            <a:r>
              <a:rPr kumimoji="1" lang="ja-JP" altLang="en-US" dirty="0"/>
              <a:t>育児休業取得のポイント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26</a:t>
            </a:fld>
            <a:endParaRPr lang="en-US" altLang="ja-JP" sz="1600" dirty="0"/>
          </a:p>
        </p:txBody>
      </p:sp>
      <p:grpSp>
        <p:nvGrpSpPr>
          <p:cNvPr id="86" name="グループ化 85">
            <a:extLst>
              <a:ext uri="{FF2B5EF4-FFF2-40B4-BE49-F238E27FC236}">
                <a16:creationId xmlns:a16="http://schemas.microsoft.com/office/drawing/2014/main" id="{0886B569-847C-4919-80AB-8A28F43C0116}"/>
              </a:ext>
            </a:extLst>
          </p:cNvPr>
          <p:cNvGrpSpPr/>
          <p:nvPr/>
        </p:nvGrpSpPr>
        <p:grpSpPr>
          <a:xfrm>
            <a:off x="792822" y="3983747"/>
            <a:ext cx="1250502" cy="605480"/>
            <a:chOff x="971829" y="1493659"/>
            <a:chExt cx="1401988" cy="678828"/>
          </a:xfrm>
        </p:grpSpPr>
        <p:cxnSp>
          <p:nvCxnSpPr>
            <p:cNvPr id="87" name="直線コネクタ 86">
              <a:extLst>
                <a:ext uri="{FF2B5EF4-FFF2-40B4-BE49-F238E27FC236}">
                  <a16:creationId xmlns:a16="http://schemas.microsoft.com/office/drawing/2014/main" id="{5D1B6E36-B62A-4B1F-B100-B10D5DBAEE24}"/>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88" name="グループ化 87">
              <a:extLst>
                <a:ext uri="{FF2B5EF4-FFF2-40B4-BE49-F238E27FC236}">
                  <a16:creationId xmlns:a16="http://schemas.microsoft.com/office/drawing/2014/main" id="{E5F33227-FE71-4C00-BCB2-64DA7C97D7C6}"/>
                </a:ext>
              </a:extLst>
            </p:cNvPr>
            <p:cNvGrpSpPr/>
            <p:nvPr/>
          </p:nvGrpSpPr>
          <p:grpSpPr>
            <a:xfrm>
              <a:off x="971829" y="1493659"/>
              <a:ext cx="401469" cy="678828"/>
              <a:chOff x="892445" y="2378728"/>
              <a:chExt cx="792162" cy="1286531"/>
            </a:xfrm>
          </p:grpSpPr>
          <p:pic>
            <p:nvPicPr>
              <p:cNvPr id="90" name="Picture 3" descr="C:\Users\R176070\AppData\Local\Microsoft\Windows\Temporary Internet Files\Content.IE5\340NT5HK\Finger-pointing-icon[1].png">
                <a:extLst>
                  <a:ext uri="{FF2B5EF4-FFF2-40B4-BE49-F238E27FC236}">
                    <a16:creationId xmlns:a16="http://schemas.microsoft.com/office/drawing/2014/main" id="{9E97EDCF-D227-4DB0-A89E-FB7C3448FC1E}"/>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グループ化 90">
                <a:extLst>
                  <a:ext uri="{FF2B5EF4-FFF2-40B4-BE49-F238E27FC236}">
                    <a16:creationId xmlns:a16="http://schemas.microsoft.com/office/drawing/2014/main" id="{B6E4FD13-1E26-420B-B136-8BD917CA04F6}"/>
                  </a:ext>
                </a:extLst>
              </p:cNvPr>
              <p:cNvGrpSpPr/>
              <p:nvPr/>
            </p:nvGrpSpPr>
            <p:grpSpPr>
              <a:xfrm rot="865085">
                <a:off x="1241880" y="2378728"/>
                <a:ext cx="312183" cy="563748"/>
                <a:chOff x="2790652" y="3004952"/>
                <a:chExt cx="312183" cy="563748"/>
              </a:xfrm>
            </p:grpSpPr>
            <p:sp>
              <p:nvSpPr>
                <p:cNvPr id="92" name="二等辺三角形 91">
                  <a:extLst>
                    <a:ext uri="{FF2B5EF4-FFF2-40B4-BE49-F238E27FC236}">
                      <a16:creationId xmlns:a16="http://schemas.microsoft.com/office/drawing/2014/main" id="{7BCE1C55-EDFB-44E3-9A0A-F47168DB0161}"/>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3" name="二等辺三角形 92">
                  <a:extLst>
                    <a:ext uri="{FF2B5EF4-FFF2-40B4-BE49-F238E27FC236}">
                      <a16:creationId xmlns:a16="http://schemas.microsoft.com/office/drawing/2014/main" id="{92EA32A7-11AA-4070-8426-9CCB42BA0A32}"/>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89" name="角丸四角形 18">
              <a:extLst>
                <a:ext uri="{FF2B5EF4-FFF2-40B4-BE49-F238E27FC236}">
                  <a16:creationId xmlns:a16="http://schemas.microsoft.com/office/drawing/2014/main" id="{489903E9-F991-4CF4-A236-8FED1EAAFD64}"/>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正方形/長方形 18">
            <a:extLst>
              <a:ext uri="{FF2B5EF4-FFF2-40B4-BE49-F238E27FC236}">
                <a16:creationId xmlns:a16="http://schemas.microsoft.com/office/drawing/2014/main" id="{F55D40C6-8774-4B3D-A1BE-3185BAC903D2}"/>
              </a:ext>
            </a:extLst>
          </p:cNvPr>
          <p:cNvSpPr/>
          <p:nvPr/>
        </p:nvSpPr>
        <p:spPr>
          <a:xfrm>
            <a:off x="1375534" y="3338430"/>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サポートしてくれる同僚への感謝の気持ちをお忘れなく！</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90E3DA6D-67B7-497F-A277-67F8312C2BA4}"/>
              </a:ext>
            </a:extLst>
          </p:cNvPr>
          <p:cNvSpPr txBox="1"/>
          <p:nvPr/>
        </p:nvSpPr>
        <p:spPr>
          <a:xfrm>
            <a:off x="1243608" y="4658570"/>
            <a:ext cx="8320045" cy="1323439"/>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育児休業はまだまだ先</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と思っていても、怪我や病気による入院や、介護など、</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いつ何時、自分がサポートを受ける側に回るかわかりません。</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普段から、</a:t>
            </a:r>
            <a:r>
              <a:rPr lang="ja-JP" altLang="en-US" sz="2000" b="1" dirty="0">
                <a:solidFill>
                  <a:srgbClr val="990033"/>
                </a:solidFill>
                <a:latin typeface="Meiryo UI" panose="020B0604030504040204" pitchFamily="50" charset="-128"/>
                <a:ea typeface="Meiryo UI" panose="020B0604030504040204" pitchFamily="50" charset="-128"/>
              </a:rPr>
              <a:t>「お互い様」の気持ち</a:t>
            </a:r>
            <a:r>
              <a:rPr lang="ja-JP" altLang="en-US" sz="2000" dirty="0">
                <a:latin typeface="Meiryo UI" panose="020B0604030504040204" pitchFamily="50" charset="-128"/>
                <a:ea typeface="Meiryo UI" panose="020B0604030504040204" pitchFamily="50" charset="-128"/>
              </a:rPr>
              <a:t>でサポートし合える環境づくりを心掛けましょう。</a:t>
            </a:r>
            <a:endParaRPr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育児休業取得者の業務を引き継ぐ時には、スキルアップのチャンスと捉えましょう。</a:t>
            </a:r>
          </a:p>
        </p:txBody>
      </p:sp>
      <p:sp>
        <p:nvSpPr>
          <p:cNvPr id="28" name="テキスト ボックス 27">
            <a:extLst>
              <a:ext uri="{FF2B5EF4-FFF2-40B4-BE49-F238E27FC236}">
                <a16:creationId xmlns:a16="http://schemas.microsoft.com/office/drawing/2014/main" id="{C5C701EE-1CA9-408C-9E84-771D4C24D3B6}"/>
              </a:ext>
            </a:extLst>
          </p:cNvPr>
          <p:cNvSpPr txBox="1"/>
          <p:nvPr/>
        </p:nvSpPr>
        <p:spPr>
          <a:xfrm>
            <a:off x="587829" y="1148913"/>
            <a:ext cx="6778742" cy="2260491"/>
          </a:xfrm>
          <a:prstGeom prst="rect">
            <a:avLst/>
          </a:prstGeom>
          <a:noFill/>
        </p:spPr>
        <p:txBody>
          <a:bodyPr wrap="square" rtlCol="0">
            <a:spAutoFit/>
          </a:bodyPr>
          <a:lstStyle/>
          <a:p>
            <a:pPr marL="342900" indent="-342900">
              <a:lnSpc>
                <a:spcPts val="3000"/>
              </a:lnSpc>
              <a:buFont typeface="Wingdings" panose="05000000000000000000" pitchFamily="2" charset="2"/>
              <a:buChar char="Ø"/>
            </a:pPr>
            <a:r>
              <a:rPr lang="ja-JP" altLang="en-US" sz="2000" b="1" spc="-100" dirty="0">
                <a:latin typeface="Meiryo UI" panose="020B0604030504040204" pitchFamily="50" charset="-128"/>
                <a:ea typeface="Meiryo UI" panose="020B0604030504040204" pitchFamily="50" charset="-128"/>
                <a:cs typeface="Meiryo UI" panose="020B0604030504040204" pitchFamily="50" charset="-128"/>
              </a:rPr>
              <a:t>「育児休業を取得したい」という希望を、時間的に余裕を持って上司や同僚に伝えましょう。</a:t>
            </a:r>
            <a:endParaRPr lang="en-US" altLang="ja-JP" sz="2000" b="1" spc="-1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3000"/>
              </a:lnSpc>
              <a:buFont typeface="Wingdings" panose="05000000000000000000" pitchFamily="2" charset="2"/>
              <a:buChar char="Ø"/>
            </a:pPr>
            <a:r>
              <a:rPr lang="ja-JP" altLang="en-US" sz="2000" b="1" spc="-100" dirty="0">
                <a:latin typeface="Meiryo UI" panose="020B0604030504040204" pitchFamily="50" charset="-128"/>
                <a:ea typeface="Meiryo UI" panose="020B0604030504040204" pitchFamily="50" charset="-128"/>
                <a:cs typeface="Meiryo UI" panose="020B0604030504040204" pitchFamily="50" charset="-128"/>
              </a:rPr>
              <a:t>育児休業前には、可能な限り、業務を片付けておきましょう。</a:t>
            </a:r>
            <a:endParaRPr lang="en-US" altLang="ja-JP" sz="2000" b="1" spc="-1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3000"/>
              </a:lnSpc>
              <a:buFont typeface="Wingdings" panose="05000000000000000000" pitchFamily="2" charset="2"/>
              <a:buChar char="Ø"/>
            </a:pPr>
            <a:r>
              <a:rPr lang="ja-JP" altLang="en-US" sz="2000" b="1" spc="-100" dirty="0">
                <a:latin typeface="Meiryo UI" panose="020B0604030504040204" pitchFamily="50" charset="-128"/>
                <a:ea typeface="Meiryo UI" panose="020B0604030504040204" pitchFamily="50" charset="-128"/>
                <a:cs typeface="Meiryo UI" panose="020B0604030504040204" pitchFamily="50" charset="-128"/>
              </a:rPr>
              <a:t>業務の棚卸しを行い、スムーズな引継ぎを心掛けましょう。</a:t>
            </a:r>
            <a:endParaRPr lang="en-US" altLang="ja-JP" sz="2000" b="1" spc="-100"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sz="2000" b="1"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spc="-100" dirty="0">
                <a:latin typeface="Meiryo UI" panose="020B0604030504040204" pitchFamily="50" charset="-128"/>
                <a:ea typeface="Meiryo UI" panose="020B0604030504040204" pitchFamily="50" charset="-128"/>
                <a:cs typeface="Meiryo UI" panose="020B0604030504040204" pitchFamily="50" charset="-128"/>
              </a:rPr>
              <a:t>・・・予め要点をまとめた資料や業務マニュアルを作成し、業務のコツ、</a:t>
            </a:r>
            <a:endParaRPr lang="en-US" altLang="ja-JP" sz="1800" spc="-100"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sz="1800" spc="-100" dirty="0">
                <a:latin typeface="Meiryo UI" panose="020B0604030504040204" pitchFamily="50" charset="-128"/>
                <a:ea typeface="Meiryo UI" panose="020B0604030504040204" pitchFamily="50" charset="-128"/>
                <a:cs typeface="Meiryo UI" panose="020B0604030504040204" pitchFamily="50" charset="-128"/>
              </a:rPr>
              <a:t>　　　　　注意事項、キーポイントなどをも可能な限り引き継ぎましょう。</a:t>
            </a:r>
            <a:endParaRPr lang="en-US" altLang="ja-JP" sz="1800"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42C0794A-9332-4AF6-BFC7-B08649AA69C6}"/>
              </a:ext>
            </a:extLst>
          </p:cNvPr>
          <p:cNvSpPr/>
          <p:nvPr/>
        </p:nvSpPr>
        <p:spPr>
          <a:xfrm>
            <a:off x="2336408" y="4058552"/>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「お互い様」でサポートし合える環境づくり</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おもちゃ, 人形, 時計 が含まれている画像&#10;&#10;自動的に生成された説明">
            <a:extLst>
              <a:ext uri="{FF2B5EF4-FFF2-40B4-BE49-F238E27FC236}">
                <a16:creationId xmlns:a16="http://schemas.microsoft.com/office/drawing/2014/main" id="{7F70A178-3F7B-47FC-9268-229AA4A9327A}"/>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7010399" y="1579927"/>
            <a:ext cx="2307771" cy="1393677"/>
          </a:xfrm>
          <a:prstGeom prst="rect">
            <a:avLst/>
          </a:prstGeom>
        </p:spPr>
      </p:pic>
    </p:spTree>
    <p:extLst>
      <p:ext uri="{BB962C8B-B14F-4D97-AF65-F5344CB8AC3E}">
        <p14:creationId xmlns:p14="http://schemas.microsoft.com/office/powerpoint/2010/main" val="2510641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16534" y="6427788"/>
            <a:ext cx="343535" cy="360362"/>
          </a:xfrm>
        </p:spPr>
        <p:txBody>
          <a:bodyPr/>
          <a:lstStyle/>
          <a:p>
            <a:pPr>
              <a:defRPr/>
            </a:pPr>
            <a:fld id="{E998A1A3-FEA1-4990-8247-73F0C5D4C06C}" type="slidenum">
              <a:rPr lang="ja-JP" altLang="en-US" sz="1600" smtClean="0"/>
              <a:pPr>
                <a:defRPr/>
              </a:pPr>
              <a:t>27</a:t>
            </a:fld>
            <a:endParaRPr lang="en-US" altLang="ja-JP" sz="1600" dirty="0"/>
          </a:p>
        </p:txBody>
      </p:sp>
      <p:sp>
        <p:nvSpPr>
          <p:cNvPr id="6" name="タイトル 1"/>
          <p:cNvSpPr>
            <a:spLocks noGrp="1"/>
          </p:cNvSpPr>
          <p:nvPr>
            <p:ph type="title"/>
          </p:nvPr>
        </p:nvSpPr>
        <p:spPr bwMode="white">
          <a:xfrm>
            <a:off x="0" y="3105150"/>
            <a:ext cx="9607273" cy="647700"/>
          </a:xfrm>
        </p:spPr>
        <p:txBody>
          <a:bodyPr/>
          <a:lstStyle/>
          <a:p>
            <a:r>
              <a:rPr kumimoji="1" lang="ja-JP" altLang="en-US" sz="3200" dirty="0">
                <a:solidFill>
                  <a:schemeClr val="bg1"/>
                </a:solidFill>
              </a:rPr>
              <a:t>　第三章　男性の育児休業を推進している企業の探し方</a:t>
            </a:r>
            <a:endParaRPr kumimoji="1" lang="ja-JP" altLang="en-US" sz="2400" dirty="0">
              <a:solidFill>
                <a:schemeClr val="bg1"/>
              </a:solidFill>
            </a:endParaRPr>
          </a:p>
        </p:txBody>
      </p:sp>
      <p:sp>
        <p:nvSpPr>
          <p:cNvPr id="2" name="正方形/長方形 1">
            <a:extLst>
              <a:ext uri="{FF2B5EF4-FFF2-40B4-BE49-F238E27FC236}">
                <a16:creationId xmlns:a16="http://schemas.microsoft.com/office/drawing/2014/main" id="{78E91A78-2016-48DF-91DD-E4F53AB7BC8E}"/>
              </a:ext>
            </a:extLst>
          </p:cNvPr>
          <p:cNvSpPr/>
          <p:nvPr/>
        </p:nvSpPr>
        <p:spPr>
          <a:xfrm>
            <a:off x="6917059" y="4225773"/>
            <a:ext cx="2490283" cy="57636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a:t>大学生・求職者向け</a:t>
            </a:r>
          </a:p>
        </p:txBody>
      </p:sp>
    </p:spTree>
    <p:extLst>
      <p:ext uri="{BB962C8B-B14F-4D97-AF65-F5344CB8AC3E}">
        <p14:creationId xmlns:p14="http://schemas.microsoft.com/office/powerpoint/2010/main" val="3886564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28</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３－１．イクメンプロジェクトとは</a:t>
            </a:r>
          </a:p>
        </p:txBody>
      </p:sp>
      <p:pic>
        <p:nvPicPr>
          <p:cNvPr id="3" name="図 2" descr="挿絵 が含まれている画像&#10;&#10;自動的に生成された説明">
            <a:extLst>
              <a:ext uri="{FF2B5EF4-FFF2-40B4-BE49-F238E27FC236}">
                <a16:creationId xmlns:a16="http://schemas.microsoft.com/office/drawing/2014/main" id="{206995E2-56B2-4C8E-84A2-B113680D3A94}"/>
              </a:ext>
            </a:extLst>
          </p:cNvPr>
          <p:cNvPicPr>
            <a:picLocks noChangeAspect="1"/>
          </p:cNvPicPr>
          <p:nvPr/>
        </p:nvPicPr>
        <p:blipFill>
          <a:blip r:embed="rId3"/>
          <a:stretch>
            <a:fillRect/>
          </a:stretch>
        </p:blipFill>
        <p:spPr>
          <a:xfrm>
            <a:off x="4143087" y="1323566"/>
            <a:ext cx="1143000" cy="571500"/>
          </a:xfrm>
          <a:prstGeom prst="rect">
            <a:avLst/>
          </a:prstGeom>
        </p:spPr>
      </p:pic>
      <p:sp>
        <p:nvSpPr>
          <p:cNvPr id="8" name="テキスト ボックス 7">
            <a:extLst>
              <a:ext uri="{FF2B5EF4-FFF2-40B4-BE49-F238E27FC236}">
                <a16:creationId xmlns:a16="http://schemas.microsoft.com/office/drawing/2014/main" id="{30110DC1-FDF4-404F-9F14-F0D0EADA44A1}"/>
              </a:ext>
            </a:extLst>
          </p:cNvPr>
          <p:cNvSpPr txBox="1"/>
          <p:nvPr/>
        </p:nvSpPr>
        <p:spPr>
          <a:xfrm>
            <a:off x="632274" y="1291903"/>
            <a:ext cx="3718053" cy="838691"/>
          </a:xfrm>
          <a:prstGeom prst="rect">
            <a:avLst/>
          </a:prstGeom>
          <a:noFill/>
        </p:spPr>
        <p:txBody>
          <a:bodyPr wrap="square" rtlCol="0">
            <a:noAutofit/>
          </a:bodyPr>
          <a:lstStyle/>
          <a:p>
            <a:pPr>
              <a:lnSpc>
                <a:spcPct val="150000"/>
              </a:lnSpc>
            </a:pPr>
            <a:r>
              <a:rPr lang="ja-JP" altLang="en-US" sz="24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イクメンプロジェクトとは</a:t>
            </a:r>
            <a:endParaRPr lang="en-US" altLang="ja-JP" sz="24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5">
            <a:extLst>
              <a:ext uri="{FF2B5EF4-FFF2-40B4-BE49-F238E27FC236}">
                <a16:creationId xmlns:a16="http://schemas.microsoft.com/office/drawing/2014/main" id="{7E22E743-9BBA-48B8-87B9-1D2FFB6B2BDB}"/>
              </a:ext>
            </a:extLst>
          </p:cNvPr>
          <p:cNvSpPr/>
          <p:nvPr/>
        </p:nvSpPr>
        <p:spPr>
          <a:xfrm>
            <a:off x="268014" y="1101109"/>
            <a:ext cx="9369972" cy="5041073"/>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6EA4C760-5034-435B-B63C-53B5FBDC48C9}"/>
              </a:ext>
            </a:extLst>
          </p:cNvPr>
          <p:cNvSpPr txBox="1"/>
          <p:nvPr/>
        </p:nvSpPr>
        <p:spPr>
          <a:xfrm>
            <a:off x="5465413" y="1557359"/>
            <a:ext cx="3641642" cy="338554"/>
          </a:xfrm>
          <a:prstGeom prst="rect">
            <a:avLst/>
          </a:prstGeom>
          <a:noFill/>
        </p:spPr>
        <p:txBody>
          <a:bodyPr wrap="square" rtlCol="0">
            <a:spAutoFit/>
          </a:bodyPr>
          <a:lstStyle/>
          <a:p>
            <a:r>
              <a:rPr lang="en-US" altLang="ja-JP" sz="1600" dirty="0">
                <a:latin typeface="Arial"/>
              </a:rPr>
              <a:t>https://ikumen-project.mhlw.go.jp/</a:t>
            </a:r>
            <a:endParaRPr kumimoji="1" lang="ja-JP" altLang="en-US" sz="1600" dirty="0">
              <a:latin typeface="Arial"/>
            </a:endParaRPr>
          </a:p>
        </p:txBody>
      </p:sp>
      <p:pic>
        <p:nvPicPr>
          <p:cNvPr id="17" name="Picture 3">
            <a:extLst>
              <a:ext uri="{FF2B5EF4-FFF2-40B4-BE49-F238E27FC236}">
                <a16:creationId xmlns:a16="http://schemas.microsoft.com/office/drawing/2014/main" id="{B4101C56-5F1C-485E-B433-60603F8F9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017" y="2022878"/>
            <a:ext cx="992189" cy="992189"/>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1A0742CE-AB5F-4E52-B348-5548EA58CCE5}"/>
              </a:ext>
            </a:extLst>
          </p:cNvPr>
          <p:cNvSpPr/>
          <p:nvPr/>
        </p:nvSpPr>
        <p:spPr>
          <a:xfrm>
            <a:off x="8385243" y="41369"/>
            <a:ext cx="1419927" cy="2503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大学生・求職者向け</a:t>
            </a:r>
          </a:p>
        </p:txBody>
      </p:sp>
      <p:sp>
        <p:nvSpPr>
          <p:cNvPr id="15" name="テキスト ボックス 14">
            <a:extLst>
              <a:ext uri="{FF2B5EF4-FFF2-40B4-BE49-F238E27FC236}">
                <a16:creationId xmlns:a16="http://schemas.microsoft.com/office/drawing/2014/main" id="{52706D9F-B99F-4CB0-9629-259B0447A1C4}"/>
              </a:ext>
            </a:extLst>
          </p:cNvPr>
          <p:cNvSpPr txBox="1"/>
          <p:nvPr/>
        </p:nvSpPr>
        <p:spPr>
          <a:xfrm>
            <a:off x="714177" y="2044874"/>
            <a:ext cx="6946463" cy="838691"/>
          </a:xfrm>
          <a:prstGeom prst="rect">
            <a:avLst/>
          </a:prstGeom>
          <a:noFill/>
        </p:spPr>
        <p:txBody>
          <a:bodyPr wrap="square" rtlCol="0">
            <a:noAutofit/>
          </a:bodyPr>
          <a:lstStyle/>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厚生労働省のウェブサイトを情報発信の起点とし、育児に意欲を持つ多くの男性が、育児休業を取得しやすい環境づくりを目指したプロジェクト。「育てる男が、家族を変える。社会が動く。」というスローガンを掲げ、さまざまな情報発信を行っ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9935ED5F-8A61-4FC5-B573-CF53DE28F546}"/>
              </a:ext>
            </a:extLst>
          </p:cNvPr>
          <p:cNvSpPr txBox="1"/>
          <p:nvPr/>
        </p:nvSpPr>
        <p:spPr>
          <a:xfrm>
            <a:off x="552588" y="3348692"/>
            <a:ext cx="8784379" cy="838691"/>
          </a:xfrm>
          <a:prstGeom prst="rect">
            <a:avLst/>
          </a:prstGeom>
          <a:noFill/>
        </p:spPr>
        <p:txBody>
          <a:bodyPr wrap="square" rtlCol="0">
            <a:noAutofit/>
          </a:bodyPr>
          <a:lstStyle/>
          <a:p>
            <a:pPr>
              <a:lnSpc>
                <a:spcPct val="150000"/>
              </a:lnSpc>
            </a:pPr>
            <a:r>
              <a:rPr lang="ja-JP" altLang="en-US" sz="2000" b="1"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イクメン推進企業・イクボスアワード受賞企業をチェック！</a:t>
            </a:r>
            <a:endParaRPr lang="en-US" altLang="ja-JP"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イクメンプロジェクトでは、男性の育児と仕事の両立を積極的に推進する企業を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「イクメン推進企業」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部下が育児と仕事を両立できるよう配慮し、業務を滞りなく進めるための工夫をしつつ、自らも仕事と生活を充実させている管理職を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「イクボス」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として表彰しています。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a:extLst>
              <a:ext uri="{FF2B5EF4-FFF2-40B4-BE49-F238E27FC236}">
                <a16:creationId xmlns:a16="http://schemas.microsoft.com/office/drawing/2014/main" id="{499980BF-CC89-4BFB-AA96-5D5567AB5D5A}"/>
              </a:ext>
            </a:extLst>
          </p:cNvPr>
          <p:cNvGrpSpPr/>
          <p:nvPr/>
        </p:nvGrpSpPr>
        <p:grpSpPr>
          <a:xfrm>
            <a:off x="437226" y="3243959"/>
            <a:ext cx="1422564" cy="678828"/>
            <a:chOff x="554267" y="1473860"/>
            <a:chExt cx="1422564" cy="678828"/>
          </a:xfrm>
        </p:grpSpPr>
        <p:sp>
          <p:nvSpPr>
            <p:cNvPr id="18" name="角丸四角形 9">
              <a:extLst>
                <a:ext uri="{FF2B5EF4-FFF2-40B4-BE49-F238E27FC236}">
                  <a16:creationId xmlns:a16="http://schemas.microsoft.com/office/drawing/2014/main" id="{48873ABB-9F5C-44CA-BDEF-F9A420BE8793}"/>
                </a:ext>
              </a:extLst>
            </p:cNvPr>
            <p:cNvSpPr/>
            <p:nvPr/>
          </p:nvSpPr>
          <p:spPr>
            <a:xfrm>
              <a:off x="769229" y="1516583"/>
              <a:ext cx="1207602"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Check</a:t>
              </a:r>
              <a:r>
                <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21" name="直線コネクタ 20">
              <a:extLst>
                <a:ext uri="{FF2B5EF4-FFF2-40B4-BE49-F238E27FC236}">
                  <a16:creationId xmlns:a16="http://schemas.microsoft.com/office/drawing/2014/main" id="{099EC0A8-D8CF-4151-8F79-7B92350B89B6}"/>
                </a:ext>
              </a:extLst>
            </p:cNvPr>
            <p:cNvCxnSpPr/>
            <p:nvPr/>
          </p:nvCxnSpPr>
          <p:spPr>
            <a:xfrm flipV="1">
              <a:off x="921017" y="19196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22" name="グループ化 21">
              <a:extLst>
                <a:ext uri="{FF2B5EF4-FFF2-40B4-BE49-F238E27FC236}">
                  <a16:creationId xmlns:a16="http://schemas.microsoft.com/office/drawing/2014/main" id="{3F99FA3C-E29E-4C3C-BEF7-5E5A96D8C30E}"/>
                </a:ext>
              </a:extLst>
            </p:cNvPr>
            <p:cNvGrpSpPr/>
            <p:nvPr/>
          </p:nvGrpSpPr>
          <p:grpSpPr>
            <a:xfrm>
              <a:off x="554267" y="1473860"/>
              <a:ext cx="401469" cy="678828"/>
              <a:chOff x="892445" y="2378728"/>
              <a:chExt cx="792162" cy="1286531"/>
            </a:xfrm>
          </p:grpSpPr>
          <p:pic>
            <p:nvPicPr>
              <p:cNvPr id="23" name="Picture 3" descr="C:\Users\R176070\AppData\Local\Microsoft\Windows\Temporary Internet Files\Content.IE5\340NT5HK\Finger-pointing-icon[1].png">
                <a:extLst>
                  <a:ext uri="{FF2B5EF4-FFF2-40B4-BE49-F238E27FC236}">
                    <a16:creationId xmlns:a16="http://schemas.microsoft.com/office/drawing/2014/main" id="{E63569F9-B93D-4F27-9FBF-487DA22E56A5}"/>
                  </a:ext>
                </a:extLst>
              </p:cNvPr>
              <p:cNvPicPr>
                <a:picLocks noChangeAspect="1" noChangeArrowheads="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グループ化 23">
                <a:extLst>
                  <a:ext uri="{FF2B5EF4-FFF2-40B4-BE49-F238E27FC236}">
                    <a16:creationId xmlns:a16="http://schemas.microsoft.com/office/drawing/2014/main" id="{6FF03FC1-BAEB-49C8-A4B4-59C5CD2BDBBA}"/>
                  </a:ext>
                </a:extLst>
              </p:cNvPr>
              <p:cNvGrpSpPr/>
              <p:nvPr/>
            </p:nvGrpSpPr>
            <p:grpSpPr>
              <a:xfrm rot="865085">
                <a:off x="1241880" y="2378728"/>
                <a:ext cx="312183" cy="563748"/>
                <a:chOff x="2790652" y="3004952"/>
                <a:chExt cx="312183" cy="563748"/>
              </a:xfrm>
            </p:grpSpPr>
            <p:sp>
              <p:nvSpPr>
                <p:cNvPr id="25" name="二等辺三角形 24">
                  <a:extLst>
                    <a:ext uri="{FF2B5EF4-FFF2-40B4-BE49-F238E27FC236}">
                      <a16:creationId xmlns:a16="http://schemas.microsoft.com/office/drawing/2014/main" id="{B5DE0F6A-5FB7-42A5-90C1-19BDC48858B1}"/>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 name="二等辺三角形 25">
                  <a:extLst>
                    <a:ext uri="{FF2B5EF4-FFF2-40B4-BE49-F238E27FC236}">
                      <a16:creationId xmlns:a16="http://schemas.microsoft.com/office/drawing/2014/main" id="{6A2A33F0-E2A6-49FE-8FD2-C5993471CA9D}"/>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pic>
        <p:nvPicPr>
          <p:cNvPr id="27" name="図 26">
            <a:extLst>
              <a:ext uri="{FF2B5EF4-FFF2-40B4-BE49-F238E27FC236}">
                <a16:creationId xmlns:a16="http://schemas.microsoft.com/office/drawing/2014/main" id="{9038A99D-8735-4AD8-AC75-74DE0CDD26C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559858" y="4741718"/>
            <a:ext cx="996941" cy="1228617"/>
          </a:xfrm>
          <a:prstGeom prst="rect">
            <a:avLst/>
          </a:prstGeom>
          <a:noFill/>
          <a:ln>
            <a:noFill/>
          </a:ln>
        </p:spPr>
      </p:pic>
      <p:pic>
        <p:nvPicPr>
          <p:cNvPr id="28" name="図 27">
            <a:extLst>
              <a:ext uri="{FF2B5EF4-FFF2-40B4-BE49-F238E27FC236}">
                <a16:creationId xmlns:a16="http://schemas.microsoft.com/office/drawing/2014/main" id="{5A4D0034-BD83-4219-A3A5-5EE1A57583DA}"/>
              </a:ext>
            </a:extLst>
          </p:cNvPr>
          <p:cNvPicPr>
            <a:picLocks noChangeAspect="1"/>
          </p:cNvPicPr>
          <p:nvPr/>
        </p:nvPicPr>
        <p:blipFill rotWithShape="1">
          <a:blip r:embed="rId8"/>
          <a:srcRect l="26930" t="54177" r="62061" b="24729"/>
          <a:stretch/>
        </p:blipFill>
        <p:spPr>
          <a:xfrm>
            <a:off x="5355973" y="4672176"/>
            <a:ext cx="1071064" cy="1368135"/>
          </a:xfrm>
          <a:prstGeom prst="rect">
            <a:avLst/>
          </a:prstGeom>
        </p:spPr>
      </p:pic>
      <p:sp>
        <p:nvSpPr>
          <p:cNvPr id="29" name="テキスト ボックス 28">
            <a:extLst>
              <a:ext uri="{FF2B5EF4-FFF2-40B4-BE49-F238E27FC236}">
                <a16:creationId xmlns:a16="http://schemas.microsoft.com/office/drawing/2014/main" id="{4890B168-BD03-4549-94FE-2AE85D70DCE4}"/>
              </a:ext>
            </a:extLst>
          </p:cNvPr>
          <p:cNvSpPr txBox="1"/>
          <p:nvPr/>
        </p:nvSpPr>
        <p:spPr>
          <a:xfrm>
            <a:off x="2593860" y="5087210"/>
            <a:ext cx="1831041" cy="787305"/>
          </a:xfrm>
          <a:prstGeom prst="rect">
            <a:avLst/>
          </a:prstGeom>
          <a:noFill/>
        </p:spPr>
        <p:txBody>
          <a:bodyPr wrap="square" rtlCol="0">
            <a:noAutofit/>
          </a:bodyPr>
          <a:lstStyle/>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「イクメン推進企業」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722CB7A1-D3AD-4381-B0B4-B4C6906DE55B}"/>
              </a:ext>
            </a:extLst>
          </p:cNvPr>
          <p:cNvSpPr txBox="1"/>
          <p:nvPr/>
        </p:nvSpPr>
        <p:spPr>
          <a:xfrm>
            <a:off x="6442588" y="5103755"/>
            <a:ext cx="1831041" cy="419450"/>
          </a:xfrm>
          <a:prstGeom prst="rect">
            <a:avLst/>
          </a:prstGeom>
          <a:noFill/>
        </p:spPr>
        <p:txBody>
          <a:bodyPr wrap="square" rtlCol="0">
            <a:noAutofit/>
          </a:bodyPr>
          <a:lstStyle/>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「イクボスアワード」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22021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はじめに</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a:t>
            </a:fld>
            <a:endParaRPr lang="en-US" altLang="ja-JP" sz="1600" dirty="0"/>
          </a:p>
        </p:txBody>
      </p:sp>
      <p:sp>
        <p:nvSpPr>
          <p:cNvPr id="5" name="コンテンツ プレースホルダー 1"/>
          <p:cNvSpPr txBox="1">
            <a:spLocks/>
          </p:cNvSpPr>
          <p:nvPr/>
        </p:nvSpPr>
        <p:spPr bwMode="auto">
          <a:xfrm>
            <a:off x="1048146" y="2227593"/>
            <a:ext cx="6871044" cy="339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第一章　男性の育児休業取得の現状と課題</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第二章　育児休業制度の概要 </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第三章　男性の育児休業を推進している企業の探し方</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第四章　育児休業取得のメリット</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第五章　育児休業取得者の体験談・企業の取組事例</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marL="1114425" indent="-1114425">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第六章　育児・介護休業法における</a:t>
            </a:r>
            <a:r>
              <a:rPr lang="ja-JP" altLang="en-US">
                <a:latin typeface="Meiryo UI" panose="020B0604030504040204" pitchFamily="50" charset="-128"/>
                <a:ea typeface="Meiryo UI" panose="020B0604030504040204" pitchFamily="50" charset="-128"/>
                <a:cs typeface="Meiryo UI" panose="020B0604030504040204" pitchFamily="50" charset="-128"/>
              </a:rPr>
              <a:t>不利益</a:t>
            </a:r>
            <a:r>
              <a:rPr lang="ja-JP" altLang="en-US" smtClean="0">
                <a:latin typeface="Meiryo UI" panose="020B0604030504040204" pitchFamily="50" charset="-128"/>
                <a:ea typeface="Meiryo UI" panose="020B0604030504040204" pitchFamily="50" charset="-128"/>
                <a:cs typeface="Meiryo UI" panose="020B0604030504040204" pitchFamily="50" charset="-128"/>
              </a:rPr>
              <a:t>取扱いの禁止、</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ハラスメント防止措置について</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marL="1114425" indent="-1114425">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第七章　育児休業についての</a:t>
            </a:r>
            <a:r>
              <a:rPr lang="en-US" altLang="ja-JP" dirty="0">
                <a:latin typeface="Meiryo UI" panose="020B0604030504040204" pitchFamily="50" charset="-128"/>
                <a:ea typeface="Meiryo UI" panose="020B0604030504040204" pitchFamily="50" charset="-128"/>
                <a:cs typeface="Meiryo UI" panose="020B0604030504040204" pitchFamily="50" charset="-128"/>
              </a:rPr>
              <a:t>Q&amp;A</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第八章　みんなで考えてみよう </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t>　</a:t>
            </a:r>
          </a:p>
        </p:txBody>
      </p:sp>
      <p:sp>
        <p:nvSpPr>
          <p:cNvPr id="6" name="Rectangle 23"/>
          <p:cNvSpPr>
            <a:spLocks noChangeArrowheads="1"/>
          </p:cNvSpPr>
          <p:nvPr/>
        </p:nvSpPr>
        <p:spPr bwMode="auto">
          <a:xfrm>
            <a:off x="638037" y="1425589"/>
            <a:ext cx="8694384" cy="4436592"/>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7" name="コンテンツ プレースホルダー 1"/>
          <p:cNvSpPr txBox="1">
            <a:spLocks/>
          </p:cNvSpPr>
          <p:nvPr/>
        </p:nvSpPr>
        <p:spPr bwMode="auto">
          <a:xfrm>
            <a:off x="957334" y="1536438"/>
            <a:ext cx="921021" cy="553224"/>
          </a:xfrm>
          <a:prstGeom prst="rect">
            <a:avLst/>
          </a:prstGeom>
          <a:no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目次</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p>
        </p:txBody>
      </p:sp>
      <p:sp>
        <p:nvSpPr>
          <p:cNvPr id="9" name="コンテンツ プレースホルダー 1">
            <a:extLst>
              <a:ext uri="{FF2B5EF4-FFF2-40B4-BE49-F238E27FC236}">
                <a16:creationId xmlns:a16="http://schemas.microsoft.com/office/drawing/2014/main" id="{30B4E93D-0CA7-4445-AB1C-B07B2CC4A4B4}"/>
              </a:ext>
            </a:extLst>
          </p:cNvPr>
          <p:cNvSpPr txBox="1">
            <a:spLocks/>
          </p:cNvSpPr>
          <p:nvPr/>
        </p:nvSpPr>
        <p:spPr bwMode="auto">
          <a:xfrm>
            <a:off x="1181892" y="5858752"/>
            <a:ext cx="7914805" cy="553224"/>
          </a:xfrm>
          <a:prstGeom prst="rect">
            <a:avLst/>
          </a:prstGeom>
          <a:no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この資料において、育児休業とは、育児・介護休業法で定められた育児休業のことを言います。</a:t>
            </a:r>
            <a:endParaRPr lang="ja-JP" altLang="en-US" sz="1600" dirty="0"/>
          </a:p>
        </p:txBody>
      </p:sp>
      <p:sp>
        <p:nvSpPr>
          <p:cNvPr id="10" name="コンテンツ プレースホルダー 1">
            <a:extLst>
              <a:ext uri="{FF2B5EF4-FFF2-40B4-BE49-F238E27FC236}">
                <a16:creationId xmlns:a16="http://schemas.microsoft.com/office/drawing/2014/main" id="{42C5A381-7EC5-43BC-891B-DD2789AF4E1E}"/>
              </a:ext>
            </a:extLst>
          </p:cNvPr>
          <p:cNvSpPr txBox="1">
            <a:spLocks/>
          </p:cNvSpPr>
          <p:nvPr/>
        </p:nvSpPr>
        <p:spPr bwMode="auto">
          <a:xfrm>
            <a:off x="7572734" y="2228198"/>
            <a:ext cx="504313" cy="3392560"/>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p>
          <a:p>
            <a:pPr algn="r">
              <a:spcBef>
                <a:spcPts val="600"/>
              </a:spcBef>
            </a:pP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r">
              <a:spcBef>
                <a:spcPts val="600"/>
              </a:spcBef>
            </a:pPr>
            <a:r>
              <a:rPr lang="en-US" altLang="ja-JP" dirty="0">
                <a:latin typeface="Meiryo UI" panose="020B0604030504040204" pitchFamily="50" charset="-128"/>
                <a:ea typeface="Meiryo UI" panose="020B0604030504040204" pitchFamily="50" charset="-128"/>
                <a:cs typeface="Meiryo UI" panose="020B0604030504040204" pitchFamily="50" charset="-128"/>
              </a:rPr>
              <a:t>27</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r">
              <a:spcBef>
                <a:spcPts val="600"/>
              </a:spcBef>
            </a:pPr>
            <a:r>
              <a:rPr lang="en-US" altLang="ja-JP" dirty="0">
                <a:latin typeface="Meiryo UI" panose="020B0604030504040204" pitchFamily="50" charset="-128"/>
                <a:ea typeface="Meiryo UI" panose="020B0604030504040204" pitchFamily="50" charset="-128"/>
              </a:rPr>
              <a:t>31</a:t>
            </a:r>
          </a:p>
          <a:p>
            <a:pPr algn="r">
              <a:spcBef>
                <a:spcPts val="600"/>
              </a:spcBef>
            </a:pPr>
            <a:r>
              <a:rPr lang="en-US" altLang="ja-JP" dirty="0">
                <a:latin typeface="Meiryo UI" panose="020B0604030504040204" pitchFamily="50" charset="-128"/>
                <a:ea typeface="Meiryo UI" panose="020B0604030504040204" pitchFamily="50" charset="-128"/>
              </a:rPr>
              <a:t>37</a:t>
            </a:r>
          </a:p>
          <a:p>
            <a:pPr algn="r">
              <a:spcBef>
                <a:spcPts val="600"/>
              </a:spcBef>
            </a:pP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43</a:t>
            </a:r>
          </a:p>
          <a:p>
            <a:pPr algn="r">
              <a:spcBef>
                <a:spcPts val="600"/>
              </a:spcBef>
            </a:pPr>
            <a:r>
              <a:rPr lang="en-US" altLang="ja-JP" dirty="0">
                <a:latin typeface="Meiryo UI" panose="020B0604030504040204" pitchFamily="50" charset="-128"/>
                <a:ea typeface="Meiryo UI" panose="020B0604030504040204" pitchFamily="50" charset="-128"/>
              </a:rPr>
              <a:t>49</a:t>
            </a:r>
          </a:p>
          <a:p>
            <a:pPr algn="r">
              <a:spcBef>
                <a:spcPts val="600"/>
              </a:spcBef>
            </a:pPr>
            <a:r>
              <a:rPr lang="en-US" altLang="ja-JP" dirty="0">
                <a:latin typeface="Meiryo UI" panose="020B0604030504040204" pitchFamily="50" charset="-128"/>
                <a:ea typeface="Meiryo UI" panose="020B0604030504040204" pitchFamily="50" charset="-128"/>
              </a:rPr>
              <a:t>55</a:t>
            </a:r>
            <a:r>
              <a:rPr lang="ja-JP" altLang="en-US" dirty="0">
                <a:latin typeface="Meiryo UI" panose="020B0604030504040204" pitchFamily="50" charset="-128"/>
                <a:ea typeface="Meiryo UI" panose="020B0604030504040204" pitchFamily="50" charset="-128"/>
              </a:rPr>
              <a:t>　</a:t>
            </a:r>
          </a:p>
        </p:txBody>
      </p:sp>
      <p:sp>
        <p:nvSpPr>
          <p:cNvPr id="8" name="正方形/長方形 7">
            <a:extLst>
              <a:ext uri="{FF2B5EF4-FFF2-40B4-BE49-F238E27FC236}">
                <a16:creationId xmlns:a16="http://schemas.microsoft.com/office/drawing/2014/main" id="{2510F130-D5D0-4FF0-A105-A0AB0C75E0D1}"/>
              </a:ext>
            </a:extLst>
          </p:cNvPr>
          <p:cNvSpPr/>
          <p:nvPr/>
        </p:nvSpPr>
        <p:spPr>
          <a:xfrm>
            <a:off x="8237233" y="3018773"/>
            <a:ext cx="936711" cy="3612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大学生・</a:t>
            </a:r>
            <a:endParaRPr kumimoji="1" lang="en-US" altLang="ja-JP" sz="1100" dirty="0"/>
          </a:p>
          <a:p>
            <a:pPr algn="ctr"/>
            <a:r>
              <a:rPr kumimoji="1" lang="ja-JP" altLang="en-US" sz="1100" dirty="0"/>
              <a:t>求職者向け</a:t>
            </a:r>
          </a:p>
        </p:txBody>
      </p:sp>
    </p:spTree>
    <p:extLst>
      <p:ext uri="{BB962C8B-B14F-4D97-AF65-F5344CB8AC3E}">
        <p14:creationId xmlns:p14="http://schemas.microsoft.com/office/powerpoint/2010/main" val="4096102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4">
            <a:extLst>
              <a:ext uri="{FF2B5EF4-FFF2-40B4-BE49-F238E27FC236}">
                <a16:creationId xmlns:a16="http://schemas.microsoft.com/office/drawing/2014/main" id="{3560A3EF-BE44-4CDE-99A4-4DF54E70FF97}"/>
              </a:ext>
            </a:extLst>
          </p:cNvPr>
          <p:cNvGraphicFramePr>
            <a:graphicFrameLocks noGrp="1"/>
          </p:cNvGraphicFramePr>
          <p:nvPr>
            <p:extLst>
              <p:ext uri="{D42A27DB-BD31-4B8C-83A1-F6EECF244321}">
                <p14:modId xmlns:p14="http://schemas.microsoft.com/office/powerpoint/2010/main" val="2802499457"/>
              </p:ext>
            </p:extLst>
          </p:nvPr>
        </p:nvGraphicFramePr>
        <p:xfrm>
          <a:off x="795668" y="2828119"/>
          <a:ext cx="8370537" cy="3282970"/>
        </p:xfrm>
        <a:graphic>
          <a:graphicData uri="http://schemas.openxmlformats.org/drawingml/2006/table">
            <a:tbl>
              <a:tblPr firstRow="1" bandRow="1">
                <a:tableStyleId>{5940675A-B579-460E-94D1-54222C63F5DA}</a:tableStyleId>
              </a:tblPr>
              <a:tblGrid>
                <a:gridCol w="2520405">
                  <a:extLst>
                    <a:ext uri="{9D8B030D-6E8A-4147-A177-3AD203B41FA5}">
                      <a16:colId xmlns:a16="http://schemas.microsoft.com/office/drawing/2014/main" val="1282357800"/>
                    </a:ext>
                  </a:extLst>
                </a:gridCol>
                <a:gridCol w="5850132">
                  <a:extLst>
                    <a:ext uri="{9D8B030D-6E8A-4147-A177-3AD203B41FA5}">
                      <a16:colId xmlns:a16="http://schemas.microsoft.com/office/drawing/2014/main" val="2212271905"/>
                    </a:ext>
                  </a:extLst>
                </a:gridCol>
              </a:tblGrid>
              <a:tr h="1173519">
                <a:tc>
                  <a:txBody>
                    <a:bodyPr/>
                    <a:lstStyle/>
                    <a:p>
                      <a:r>
                        <a:rPr kumimoji="1" lang="ja-JP" altLang="en-US" sz="1600" dirty="0">
                          <a:latin typeface="Meiryo UI" panose="020B0604030504040204" pitchFamily="50" charset="-128"/>
                          <a:ea typeface="Meiryo UI" panose="020B0604030504040204" pitchFamily="50" charset="-128"/>
                        </a:rPr>
                        <a:t>両立支援のひろば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「両立支援のひろば」は、仕事と家庭の両立支援に関する情報を提供しているサイト。</a:t>
                      </a:r>
                      <a:r>
                        <a:rPr kumimoji="1" lang="ja-JP" altLang="en-US" sz="1400" b="1" kern="1200" dirty="0">
                          <a:solidFill>
                            <a:schemeClr val="tx1"/>
                          </a:solidFill>
                          <a:latin typeface="Meiryo UI" panose="020B0604030504040204" pitchFamily="50" charset="-128"/>
                          <a:ea typeface="Meiryo UI" panose="020B0604030504040204" pitchFamily="50" charset="-128"/>
                          <a:cs typeface="+mn-cs"/>
                        </a:rPr>
                        <a:t>約</a:t>
                      </a:r>
                      <a:r>
                        <a:rPr kumimoji="1" lang="en-US" altLang="ja-JP" sz="1400" b="1" kern="1200" dirty="0">
                          <a:solidFill>
                            <a:schemeClr val="tx1"/>
                          </a:solidFill>
                          <a:latin typeface="Meiryo UI" panose="020B0604030504040204" pitchFamily="50" charset="-128"/>
                          <a:ea typeface="Meiryo UI" panose="020B0604030504040204" pitchFamily="50" charset="-128"/>
                          <a:cs typeface="+mn-cs"/>
                        </a:rPr>
                        <a:t>93,000</a:t>
                      </a:r>
                      <a:r>
                        <a:rPr kumimoji="1" lang="ja-JP" altLang="en-US" sz="1400" b="1" kern="1200" dirty="0">
                          <a:solidFill>
                            <a:schemeClr val="tx1"/>
                          </a:solidFill>
                          <a:latin typeface="Meiryo UI" panose="020B0604030504040204" pitchFamily="50" charset="-128"/>
                          <a:ea typeface="Meiryo UI" panose="020B0604030504040204" pitchFamily="50" charset="-128"/>
                          <a:cs typeface="+mn-cs"/>
                        </a:rPr>
                        <a:t>社</a:t>
                      </a:r>
                      <a:r>
                        <a:rPr kumimoji="1" lang="ja-JP" altLang="en-US" sz="140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400" kern="1200" dirty="0">
                          <a:solidFill>
                            <a:schemeClr val="tx1"/>
                          </a:solidFill>
                          <a:latin typeface="Meiryo UI" panose="020B0604030504040204" pitchFamily="50" charset="-128"/>
                          <a:ea typeface="Meiryo UI" panose="020B0604030504040204" pitchFamily="50" charset="-128"/>
                          <a:cs typeface="+mn-cs"/>
                        </a:rPr>
                        <a:t>2021</a:t>
                      </a:r>
                      <a:r>
                        <a:rPr kumimoji="1" lang="ja-JP" altLang="en-US" sz="1400" kern="1200" dirty="0">
                          <a:solidFill>
                            <a:schemeClr val="tx1"/>
                          </a:solidFill>
                          <a:latin typeface="Meiryo UI" panose="020B0604030504040204" pitchFamily="50" charset="-128"/>
                          <a:ea typeface="Meiryo UI" panose="020B0604030504040204" pitchFamily="50" charset="-128"/>
                          <a:cs typeface="+mn-cs"/>
                        </a:rPr>
                        <a:t>年</a:t>
                      </a:r>
                      <a:r>
                        <a:rPr kumimoji="1" lang="en-US" altLang="ja-JP" sz="1400" kern="1200" dirty="0">
                          <a:solidFill>
                            <a:schemeClr val="tx1"/>
                          </a:solidFill>
                          <a:latin typeface="Meiryo UI" panose="020B0604030504040204" pitchFamily="50" charset="-128"/>
                          <a:ea typeface="Meiryo UI" panose="020B0604030504040204" pitchFamily="50" charset="-128"/>
                          <a:cs typeface="+mn-cs"/>
                        </a:rPr>
                        <a:t>11</a:t>
                      </a:r>
                      <a:r>
                        <a:rPr kumimoji="1" lang="ja-JP" altLang="en-US" sz="1400" kern="1200" dirty="0">
                          <a:solidFill>
                            <a:schemeClr val="tx1"/>
                          </a:solidFill>
                          <a:latin typeface="Meiryo UI" panose="020B0604030504040204" pitchFamily="50" charset="-128"/>
                          <a:ea typeface="Meiryo UI" panose="020B0604030504040204" pitchFamily="50" charset="-128"/>
                          <a:cs typeface="+mn-cs"/>
                        </a:rPr>
                        <a:t>月時点）の情報が登録されており、仕事と家庭の両立支援を推進していくための企業の行動計画（次世代育成支援対策推進法に基づく一般</a:t>
                      </a:r>
                      <a:r>
                        <a:rPr kumimoji="1" lang="ja-JP" altLang="en-US" sz="1400" dirty="0">
                          <a:latin typeface="Meiryo UI" panose="020B0604030504040204" pitchFamily="50" charset="-128"/>
                          <a:ea typeface="Meiryo UI" panose="020B0604030504040204" pitchFamily="50" charset="-128"/>
                        </a:rPr>
                        <a:t>事業主行動計画）が閲覧できる。また、くるみん認定等を取得している企業を検索することも可能。</a:t>
                      </a:r>
                    </a:p>
                  </a:txBody>
                  <a:tcPr anchor="ctr"/>
                </a:tc>
                <a:extLst>
                  <a:ext uri="{0D108BD9-81ED-4DB2-BD59-A6C34878D82A}">
                    <a16:rowId xmlns:a16="http://schemas.microsoft.com/office/drawing/2014/main" val="3369155283"/>
                  </a:ext>
                </a:extLst>
              </a:tr>
              <a:tr h="1254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女性の活躍推進企業データベース</a:t>
                      </a:r>
                    </a:p>
                    <a:p>
                      <a:endParaRPr kumimoji="1" lang="ja-JP" altLang="en-US" sz="1600" b="0" kern="1200" dirty="0">
                        <a:solidFill>
                          <a:schemeClr val="tx1"/>
                        </a:solidFill>
                        <a:latin typeface="Meiryo UI" panose="020B0604030504040204" pitchFamily="50" charset="-128"/>
                        <a:ea typeface="Meiryo UI" panose="020B0604030504040204" pitchFamily="50" charset="-128"/>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Meiryo UI" panose="020B0604030504040204" pitchFamily="50" charset="-128"/>
                          <a:ea typeface="Meiryo UI" panose="020B0604030504040204" pitchFamily="50" charset="-128"/>
                          <a:cs typeface="+mn-cs"/>
                        </a:rPr>
                        <a:t>「女性の活躍推進企業データベース」は、男女別の育児休業取得率や残業時間、有給休暇取得率等など、企業が自主的に公表している働き方に関するデータを集約したデータベース。男女問わず、就職活動の企業研究等に役立てることができる。</a:t>
                      </a:r>
                    </a:p>
                  </a:txBody>
                  <a:tcPr anchor="ctr"/>
                </a:tc>
                <a:extLst>
                  <a:ext uri="{0D108BD9-81ED-4DB2-BD59-A6C34878D82A}">
                    <a16:rowId xmlns:a16="http://schemas.microsoft.com/office/drawing/2014/main" val="1423017191"/>
                  </a:ext>
                </a:extLst>
              </a:tr>
              <a:tr h="854464">
                <a:tc>
                  <a:txBody>
                    <a:bodyPr/>
                    <a:lstStyle/>
                    <a:p>
                      <a:r>
                        <a:rPr kumimoji="1" lang="ja-JP" altLang="en-US" sz="1600" b="0" kern="1200" dirty="0">
                          <a:solidFill>
                            <a:schemeClr val="tx1"/>
                          </a:solidFill>
                          <a:latin typeface="Meiryo UI" panose="020B0604030504040204" pitchFamily="50" charset="-128"/>
                          <a:ea typeface="Meiryo UI" panose="020B0604030504040204" pitchFamily="50" charset="-128"/>
                          <a:cs typeface="+mn-cs"/>
                        </a:rPr>
                        <a:t>女性活躍・両立支援事例集</a:t>
                      </a:r>
                    </a:p>
                  </a:txBody>
                  <a:tcPr/>
                </a:tc>
                <a:tc>
                  <a:txBody>
                    <a:bodyPr/>
                    <a:lstStyle/>
                    <a:p>
                      <a:r>
                        <a:rPr kumimoji="1" lang="ja-JP" altLang="en-US" sz="1400" kern="1200" dirty="0">
                          <a:solidFill>
                            <a:schemeClr val="tx1"/>
                          </a:solidFill>
                          <a:latin typeface="Meiryo UI" panose="020B0604030504040204" pitchFamily="50" charset="-128"/>
                          <a:ea typeface="Meiryo UI" panose="020B0604030504040204" pitchFamily="50" charset="-128"/>
                          <a:cs typeface="+mn-cs"/>
                        </a:rPr>
                        <a:t>女性の活躍や仕事と家庭の両立を支援している企業の事例集。企業名だけでなく、業種や規模、所在地、取組内容などで検索することができ、各種の取組を行っている企業や優良事例を探すことができる。</a:t>
                      </a:r>
                    </a:p>
                  </a:txBody>
                  <a:tcPr anchor="ctr"/>
                </a:tc>
                <a:extLst>
                  <a:ext uri="{0D108BD9-81ED-4DB2-BD59-A6C34878D82A}">
                    <a16:rowId xmlns:a16="http://schemas.microsoft.com/office/drawing/2014/main" val="2807871015"/>
                  </a:ext>
                </a:extLst>
              </a:tr>
            </a:tbl>
          </a:graphicData>
        </a:graphic>
      </p:graphicFrame>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29</a:t>
            </a:fld>
            <a:endParaRPr lang="en-US" altLang="ja-JP" sz="1600" dirty="0"/>
          </a:p>
        </p:txBody>
      </p:sp>
      <p:sp>
        <p:nvSpPr>
          <p:cNvPr id="7" name="テキスト ボックス 6">
            <a:extLst>
              <a:ext uri="{FF2B5EF4-FFF2-40B4-BE49-F238E27FC236}">
                <a16:creationId xmlns:a16="http://schemas.microsoft.com/office/drawing/2014/main" id="{96D2F81A-35CC-42AC-9E98-C61279195AB4}"/>
              </a:ext>
            </a:extLst>
          </p:cNvPr>
          <p:cNvSpPr txBox="1"/>
          <p:nvPr/>
        </p:nvSpPr>
        <p:spPr>
          <a:xfrm>
            <a:off x="2107170" y="1373596"/>
            <a:ext cx="5525781" cy="838691"/>
          </a:xfrm>
          <a:prstGeom prst="rect">
            <a:avLst/>
          </a:prstGeom>
          <a:noFill/>
        </p:spPr>
        <p:txBody>
          <a:bodyPr wrap="square" rtlCol="0">
            <a:noAutofit/>
          </a:bodyPr>
          <a:lstStyle/>
          <a:p>
            <a:pPr>
              <a:lnSpc>
                <a:spcPct val="150000"/>
              </a:lnSpc>
            </a:pP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企業の働き方に関する情報を調べてみよう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5">
            <a:extLst>
              <a:ext uri="{FF2B5EF4-FFF2-40B4-BE49-F238E27FC236}">
                <a16:creationId xmlns:a16="http://schemas.microsoft.com/office/drawing/2014/main" id="{C54D1722-65E4-4375-AF00-D0D875FE02DA}"/>
              </a:ext>
            </a:extLst>
          </p:cNvPr>
          <p:cNvSpPr/>
          <p:nvPr/>
        </p:nvSpPr>
        <p:spPr>
          <a:xfrm>
            <a:off x="318747" y="1154088"/>
            <a:ext cx="9257289" cy="5102868"/>
          </a:xfrm>
          <a:prstGeom prst="roundRect">
            <a:avLst>
              <a:gd name="adj" fmla="val 9605"/>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07CFE92E-9DC9-4141-A842-A800642A107E}"/>
              </a:ext>
            </a:extLst>
          </p:cNvPr>
          <p:cNvSpPr/>
          <p:nvPr/>
        </p:nvSpPr>
        <p:spPr>
          <a:xfrm>
            <a:off x="8271544" y="324000"/>
            <a:ext cx="1424570" cy="2503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大学生・求職者向け</a:t>
            </a:r>
          </a:p>
        </p:txBody>
      </p:sp>
      <p:sp>
        <p:nvSpPr>
          <p:cNvPr id="16" name="タイトル 2">
            <a:extLst>
              <a:ext uri="{FF2B5EF4-FFF2-40B4-BE49-F238E27FC236}">
                <a16:creationId xmlns:a16="http://schemas.microsoft.com/office/drawing/2014/main" id="{A70E6D2C-F3E7-4B71-A65F-892669C15909}"/>
              </a:ext>
            </a:extLst>
          </p:cNvPr>
          <p:cNvSpPr>
            <a:spLocks noGrp="1"/>
          </p:cNvSpPr>
          <p:nvPr>
            <p:ph type="title"/>
          </p:nvPr>
        </p:nvSpPr>
        <p:spPr bwMode="white">
          <a:xfrm>
            <a:off x="520594" y="97508"/>
            <a:ext cx="8915400" cy="647700"/>
          </a:xfrm>
        </p:spPr>
        <p:txBody>
          <a:bodyPr/>
          <a:lstStyle/>
          <a:p>
            <a:r>
              <a:rPr kumimoji="1" lang="ja-JP" altLang="en-US" dirty="0"/>
              <a:t>３－２－</a:t>
            </a:r>
            <a:r>
              <a:rPr lang="ja-JP" altLang="en-US" dirty="0"/>
              <a:t>１</a:t>
            </a:r>
            <a:r>
              <a:rPr kumimoji="1" lang="ja-JP" altLang="en-US" dirty="0"/>
              <a:t>．男性の育児休業取得を推進している</a:t>
            </a:r>
            <a:r>
              <a:rPr kumimoji="1" lang="en-US" altLang="ja-JP" dirty="0"/>
              <a:t/>
            </a:r>
            <a:br>
              <a:rPr kumimoji="1" lang="en-US" altLang="ja-JP" dirty="0"/>
            </a:br>
            <a:r>
              <a:rPr kumimoji="1" lang="ja-JP" altLang="en-US" dirty="0"/>
              <a:t>　　　　　　　企業の探し方①</a:t>
            </a:r>
          </a:p>
        </p:txBody>
      </p:sp>
      <p:grpSp>
        <p:nvGrpSpPr>
          <p:cNvPr id="11" name="グループ化 10">
            <a:extLst>
              <a:ext uri="{FF2B5EF4-FFF2-40B4-BE49-F238E27FC236}">
                <a16:creationId xmlns:a16="http://schemas.microsoft.com/office/drawing/2014/main" id="{B8A2B122-B83F-40E2-AEED-27AD20CA2DC7}"/>
              </a:ext>
            </a:extLst>
          </p:cNvPr>
          <p:cNvGrpSpPr/>
          <p:nvPr/>
        </p:nvGrpSpPr>
        <p:grpSpPr>
          <a:xfrm>
            <a:off x="626691" y="1347117"/>
            <a:ext cx="1422564" cy="678828"/>
            <a:chOff x="554267" y="1473860"/>
            <a:chExt cx="1422564" cy="678828"/>
          </a:xfrm>
        </p:grpSpPr>
        <p:sp>
          <p:nvSpPr>
            <p:cNvPr id="17" name="角丸四角形 9">
              <a:extLst>
                <a:ext uri="{FF2B5EF4-FFF2-40B4-BE49-F238E27FC236}">
                  <a16:creationId xmlns:a16="http://schemas.microsoft.com/office/drawing/2014/main" id="{1C9F5746-2267-48D9-A7AF-41A1915977C1}"/>
                </a:ext>
              </a:extLst>
            </p:cNvPr>
            <p:cNvSpPr/>
            <p:nvPr/>
          </p:nvSpPr>
          <p:spPr>
            <a:xfrm>
              <a:off x="769229" y="1516583"/>
              <a:ext cx="1207602"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Check</a:t>
              </a:r>
              <a:r>
                <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8" name="直線コネクタ 17">
              <a:extLst>
                <a:ext uri="{FF2B5EF4-FFF2-40B4-BE49-F238E27FC236}">
                  <a16:creationId xmlns:a16="http://schemas.microsoft.com/office/drawing/2014/main" id="{C40942AE-2439-4FE0-AC43-799F59FB8F85}"/>
                </a:ext>
              </a:extLst>
            </p:cNvPr>
            <p:cNvCxnSpPr/>
            <p:nvPr/>
          </p:nvCxnSpPr>
          <p:spPr>
            <a:xfrm flipV="1">
              <a:off x="921017" y="19196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19" name="グループ化 18">
              <a:extLst>
                <a:ext uri="{FF2B5EF4-FFF2-40B4-BE49-F238E27FC236}">
                  <a16:creationId xmlns:a16="http://schemas.microsoft.com/office/drawing/2014/main" id="{942AA38C-9899-45EB-B93F-55B22010D9CF}"/>
                </a:ext>
              </a:extLst>
            </p:cNvPr>
            <p:cNvGrpSpPr/>
            <p:nvPr/>
          </p:nvGrpSpPr>
          <p:grpSpPr>
            <a:xfrm>
              <a:off x="554267" y="1473860"/>
              <a:ext cx="401469" cy="678828"/>
              <a:chOff x="892445" y="2378728"/>
              <a:chExt cx="792162" cy="1286531"/>
            </a:xfrm>
          </p:grpSpPr>
          <p:pic>
            <p:nvPicPr>
              <p:cNvPr id="20" name="Picture 3" descr="C:\Users\R176070\AppData\Local\Microsoft\Windows\Temporary Internet Files\Content.IE5\340NT5HK\Finger-pointing-icon[1].png">
                <a:extLst>
                  <a:ext uri="{FF2B5EF4-FFF2-40B4-BE49-F238E27FC236}">
                    <a16:creationId xmlns:a16="http://schemas.microsoft.com/office/drawing/2014/main" id="{F9284F26-D008-4FEB-9695-013FEF580AC2}"/>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a:extLst>
                  <a:ext uri="{FF2B5EF4-FFF2-40B4-BE49-F238E27FC236}">
                    <a16:creationId xmlns:a16="http://schemas.microsoft.com/office/drawing/2014/main" id="{3F57E019-BE46-44A1-AFBF-48BE83E55D4F}"/>
                  </a:ext>
                </a:extLst>
              </p:cNvPr>
              <p:cNvGrpSpPr/>
              <p:nvPr/>
            </p:nvGrpSpPr>
            <p:grpSpPr>
              <a:xfrm rot="865085">
                <a:off x="1241880" y="2378728"/>
                <a:ext cx="312183" cy="563748"/>
                <a:chOff x="2790652" y="3004952"/>
                <a:chExt cx="312183" cy="563748"/>
              </a:xfrm>
            </p:grpSpPr>
            <p:sp>
              <p:nvSpPr>
                <p:cNvPr id="22" name="二等辺三角形 21">
                  <a:extLst>
                    <a:ext uri="{FF2B5EF4-FFF2-40B4-BE49-F238E27FC236}">
                      <a16:creationId xmlns:a16="http://schemas.microsoft.com/office/drawing/2014/main" id="{EBFE8D5C-1019-4512-A189-4923D2FA39E1}"/>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二等辺三角形 22">
                  <a:extLst>
                    <a:ext uri="{FF2B5EF4-FFF2-40B4-BE49-F238E27FC236}">
                      <a16:creationId xmlns:a16="http://schemas.microsoft.com/office/drawing/2014/main" id="{2994C8E2-4340-49C3-9153-C4AB0B5A17FD}"/>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
        <p:nvSpPr>
          <p:cNvPr id="32" name="テキスト ボックス 31">
            <a:extLst>
              <a:ext uri="{FF2B5EF4-FFF2-40B4-BE49-F238E27FC236}">
                <a16:creationId xmlns:a16="http://schemas.microsoft.com/office/drawing/2014/main" id="{8D673F22-2B43-40A9-AD4E-11A8E5A6599F}"/>
              </a:ext>
            </a:extLst>
          </p:cNvPr>
          <p:cNvSpPr txBox="1"/>
          <p:nvPr/>
        </p:nvSpPr>
        <p:spPr>
          <a:xfrm>
            <a:off x="892977" y="1926038"/>
            <a:ext cx="8370537" cy="865961"/>
          </a:xfrm>
          <a:prstGeom prst="rect">
            <a:avLst/>
          </a:prstGeom>
          <a:noFill/>
        </p:spPr>
        <p:txBody>
          <a:bodyPr wrap="square" rtlCol="0">
            <a:no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国（厚生労働省）が運営する企業の働き方に関する情報を集約したウェブサイトで働き方に関する情報を調べてみましょう。男女別の育児休業取得率や、残業時間、有給休暇取得率等の情報を検索したり、比較することができ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39B8152F-4605-491D-8D87-8F7BC33FA490}"/>
              </a:ext>
            </a:extLst>
          </p:cNvPr>
          <p:cNvPicPr>
            <a:picLocks noChangeAspect="1"/>
          </p:cNvPicPr>
          <p:nvPr/>
        </p:nvPicPr>
        <p:blipFill>
          <a:blip r:embed="rId5"/>
          <a:stretch>
            <a:fillRect/>
          </a:stretch>
        </p:blipFill>
        <p:spPr>
          <a:xfrm>
            <a:off x="1001282" y="4588367"/>
            <a:ext cx="2123288" cy="603871"/>
          </a:xfrm>
          <a:prstGeom prst="rect">
            <a:avLst/>
          </a:prstGeom>
        </p:spPr>
      </p:pic>
      <p:pic>
        <p:nvPicPr>
          <p:cNvPr id="39" name="図 38">
            <a:extLst>
              <a:ext uri="{FF2B5EF4-FFF2-40B4-BE49-F238E27FC236}">
                <a16:creationId xmlns:a16="http://schemas.microsoft.com/office/drawing/2014/main" id="{DA22D3F8-A252-4421-BED1-FE0C392EC4F9}"/>
              </a:ext>
            </a:extLst>
          </p:cNvPr>
          <p:cNvPicPr>
            <a:picLocks noChangeAspect="1"/>
          </p:cNvPicPr>
          <p:nvPr/>
        </p:nvPicPr>
        <p:blipFill>
          <a:blip r:embed="rId6"/>
          <a:stretch>
            <a:fillRect/>
          </a:stretch>
        </p:blipFill>
        <p:spPr>
          <a:xfrm>
            <a:off x="1144653" y="3245289"/>
            <a:ext cx="1925034" cy="628908"/>
          </a:xfrm>
          <a:prstGeom prst="rect">
            <a:avLst/>
          </a:prstGeom>
        </p:spPr>
      </p:pic>
      <p:pic>
        <p:nvPicPr>
          <p:cNvPr id="13" name="図 12">
            <a:extLst>
              <a:ext uri="{FF2B5EF4-FFF2-40B4-BE49-F238E27FC236}">
                <a16:creationId xmlns:a16="http://schemas.microsoft.com/office/drawing/2014/main" id="{ED7617A8-3963-4FAF-BEB5-83BAB5E74198}"/>
              </a:ext>
            </a:extLst>
          </p:cNvPr>
          <p:cNvPicPr>
            <a:picLocks noChangeAspect="1"/>
          </p:cNvPicPr>
          <p:nvPr/>
        </p:nvPicPr>
        <p:blipFill>
          <a:blip r:embed="rId7"/>
          <a:stretch>
            <a:fillRect/>
          </a:stretch>
        </p:blipFill>
        <p:spPr>
          <a:xfrm>
            <a:off x="936252" y="5663704"/>
            <a:ext cx="2223868" cy="356446"/>
          </a:xfrm>
          <a:prstGeom prst="rect">
            <a:avLst/>
          </a:prstGeom>
          <a:ln>
            <a:solidFill>
              <a:schemeClr val="tx1">
                <a:lumMod val="75000"/>
                <a:lumOff val="25000"/>
              </a:schemeClr>
            </a:solidFill>
          </a:ln>
        </p:spPr>
      </p:pic>
    </p:spTree>
    <p:extLst>
      <p:ext uri="{BB962C8B-B14F-4D97-AF65-F5344CB8AC3E}">
        <p14:creationId xmlns:p14="http://schemas.microsoft.com/office/powerpoint/2010/main" val="1776891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30</a:t>
            </a:fld>
            <a:endParaRPr lang="en-US" altLang="ja-JP" sz="1600" dirty="0"/>
          </a:p>
        </p:txBody>
      </p:sp>
      <p:sp>
        <p:nvSpPr>
          <p:cNvPr id="5" name="タイトル 2"/>
          <p:cNvSpPr>
            <a:spLocks noGrp="1"/>
          </p:cNvSpPr>
          <p:nvPr>
            <p:ph type="title"/>
          </p:nvPr>
        </p:nvSpPr>
        <p:spPr bwMode="white">
          <a:xfrm>
            <a:off x="495300" y="88092"/>
            <a:ext cx="8915400" cy="647700"/>
          </a:xfrm>
        </p:spPr>
        <p:txBody>
          <a:bodyPr/>
          <a:lstStyle/>
          <a:p>
            <a:r>
              <a:rPr kumimoji="1" lang="ja-JP" altLang="en-US" dirty="0"/>
              <a:t>３－２－２．男性の育児休業取得を推進している</a:t>
            </a:r>
            <a:r>
              <a:rPr kumimoji="1" lang="en-US" altLang="ja-JP" dirty="0"/>
              <a:t/>
            </a:r>
            <a:br>
              <a:rPr kumimoji="1" lang="en-US" altLang="ja-JP" dirty="0"/>
            </a:br>
            <a:r>
              <a:rPr kumimoji="1" lang="ja-JP" altLang="en-US" dirty="0"/>
              <a:t>　　　　　　　企業の探し方②</a:t>
            </a:r>
          </a:p>
        </p:txBody>
      </p:sp>
      <p:pic>
        <p:nvPicPr>
          <p:cNvPr id="9" name="図 8">
            <a:extLst>
              <a:ext uri="{FF2B5EF4-FFF2-40B4-BE49-F238E27FC236}">
                <a16:creationId xmlns:a16="http://schemas.microsoft.com/office/drawing/2014/main" id="{93F37E2D-C74B-4E6A-90F7-87EFD4E2A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330" y="2449519"/>
            <a:ext cx="1081673" cy="1191928"/>
          </a:xfrm>
          <a:prstGeom prst="rect">
            <a:avLst/>
          </a:prstGeom>
        </p:spPr>
      </p:pic>
      <p:sp>
        <p:nvSpPr>
          <p:cNvPr id="11" name="角丸四角形 5">
            <a:extLst>
              <a:ext uri="{FF2B5EF4-FFF2-40B4-BE49-F238E27FC236}">
                <a16:creationId xmlns:a16="http://schemas.microsoft.com/office/drawing/2014/main" id="{5372F2CC-7122-4A3F-962B-0EACD8117933}"/>
              </a:ext>
            </a:extLst>
          </p:cNvPr>
          <p:cNvSpPr/>
          <p:nvPr/>
        </p:nvSpPr>
        <p:spPr>
          <a:xfrm>
            <a:off x="286569" y="1280020"/>
            <a:ext cx="9257289" cy="2493741"/>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07CFE92E-9DC9-4141-A842-A800642A107E}"/>
              </a:ext>
            </a:extLst>
          </p:cNvPr>
          <p:cNvSpPr/>
          <p:nvPr/>
        </p:nvSpPr>
        <p:spPr>
          <a:xfrm>
            <a:off x="8288323" y="306653"/>
            <a:ext cx="1424570" cy="2503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大学生・求職者向け</a:t>
            </a:r>
          </a:p>
        </p:txBody>
      </p:sp>
      <p:sp>
        <p:nvSpPr>
          <p:cNvPr id="20" name="テキスト ボックス 19">
            <a:extLst>
              <a:ext uri="{FF2B5EF4-FFF2-40B4-BE49-F238E27FC236}">
                <a16:creationId xmlns:a16="http://schemas.microsoft.com/office/drawing/2014/main" id="{9579F7E4-8BB1-40E0-8E6F-AF5B34361362}"/>
              </a:ext>
            </a:extLst>
          </p:cNvPr>
          <p:cNvSpPr txBox="1"/>
          <p:nvPr/>
        </p:nvSpPr>
        <p:spPr>
          <a:xfrm>
            <a:off x="2256051" y="1541645"/>
            <a:ext cx="6292146" cy="647700"/>
          </a:xfrm>
          <a:prstGeom prst="rect">
            <a:avLst/>
          </a:prstGeom>
          <a:noFill/>
        </p:spPr>
        <p:txBody>
          <a:bodyPr wrap="square" rtlCol="0">
            <a:noAutofit/>
          </a:bodyPr>
          <a:lstStyle/>
          <a:p>
            <a:pPr>
              <a:lnSpc>
                <a:spcPct val="150000"/>
              </a:lnSpc>
            </a:pP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「くるみん」や「プラチナくるみん」認定企業をチェック！</a:t>
            </a:r>
            <a:endParaRPr lang="en-US" altLang="ja-JP"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a:extLst>
              <a:ext uri="{FF2B5EF4-FFF2-40B4-BE49-F238E27FC236}">
                <a16:creationId xmlns:a16="http://schemas.microsoft.com/office/drawing/2014/main" id="{D6785AEB-AD33-4CAF-A596-50DDF0FE1AE2}"/>
              </a:ext>
            </a:extLst>
          </p:cNvPr>
          <p:cNvGrpSpPr/>
          <p:nvPr/>
        </p:nvGrpSpPr>
        <p:grpSpPr>
          <a:xfrm>
            <a:off x="672687" y="1536768"/>
            <a:ext cx="1422564" cy="678828"/>
            <a:chOff x="554267" y="1473860"/>
            <a:chExt cx="1422564" cy="678828"/>
          </a:xfrm>
        </p:grpSpPr>
        <p:sp>
          <p:nvSpPr>
            <p:cNvPr id="29" name="角丸四角形 9">
              <a:extLst>
                <a:ext uri="{FF2B5EF4-FFF2-40B4-BE49-F238E27FC236}">
                  <a16:creationId xmlns:a16="http://schemas.microsoft.com/office/drawing/2014/main" id="{F0279E0D-27F5-43E3-AAB3-B1F4657E3DC7}"/>
                </a:ext>
              </a:extLst>
            </p:cNvPr>
            <p:cNvSpPr/>
            <p:nvPr/>
          </p:nvSpPr>
          <p:spPr>
            <a:xfrm>
              <a:off x="769229" y="1516583"/>
              <a:ext cx="1207602"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Check</a:t>
              </a:r>
              <a:r>
                <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30" name="直線コネクタ 29">
              <a:extLst>
                <a:ext uri="{FF2B5EF4-FFF2-40B4-BE49-F238E27FC236}">
                  <a16:creationId xmlns:a16="http://schemas.microsoft.com/office/drawing/2014/main" id="{AFB78C61-2B42-4091-9C37-0E603B9DEDA1}"/>
                </a:ext>
              </a:extLst>
            </p:cNvPr>
            <p:cNvCxnSpPr/>
            <p:nvPr/>
          </p:nvCxnSpPr>
          <p:spPr>
            <a:xfrm flipV="1">
              <a:off x="921017" y="19196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31" name="グループ化 30">
              <a:extLst>
                <a:ext uri="{FF2B5EF4-FFF2-40B4-BE49-F238E27FC236}">
                  <a16:creationId xmlns:a16="http://schemas.microsoft.com/office/drawing/2014/main" id="{DB2E8814-ABDB-4EEA-8A5F-525168C0C983}"/>
                </a:ext>
              </a:extLst>
            </p:cNvPr>
            <p:cNvGrpSpPr/>
            <p:nvPr/>
          </p:nvGrpSpPr>
          <p:grpSpPr>
            <a:xfrm>
              <a:off x="554267" y="1473860"/>
              <a:ext cx="401469" cy="678828"/>
              <a:chOff x="892445" y="2378728"/>
              <a:chExt cx="792162" cy="1286531"/>
            </a:xfrm>
          </p:grpSpPr>
          <p:pic>
            <p:nvPicPr>
              <p:cNvPr id="32" name="Picture 3" descr="C:\Users\R176070\AppData\Local\Microsoft\Windows\Temporary Internet Files\Content.IE5\340NT5HK\Finger-pointing-icon[1].png">
                <a:extLst>
                  <a:ext uri="{FF2B5EF4-FFF2-40B4-BE49-F238E27FC236}">
                    <a16:creationId xmlns:a16="http://schemas.microsoft.com/office/drawing/2014/main" id="{24C506A2-4A52-4ED3-8730-B9BE3638FC12}"/>
                  </a:ext>
                </a:extLst>
              </p:cNvPr>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グループ化 32">
                <a:extLst>
                  <a:ext uri="{FF2B5EF4-FFF2-40B4-BE49-F238E27FC236}">
                    <a16:creationId xmlns:a16="http://schemas.microsoft.com/office/drawing/2014/main" id="{FE23A46B-8C7C-40B3-850F-9AC44B399CAB}"/>
                  </a:ext>
                </a:extLst>
              </p:cNvPr>
              <p:cNvGrpSpPr/>
              <p:nvPr/>
            </p:nvGrpSpPr>
            <p:grpSpPr>
              <a:xfrm rot="865085">
                <a:off x="1241880" y="2378728"/>
                <a:ext cx="312183" cy="563748"/>
                <a:chOff x="2790652" y="3004952"/>
                <a:chExt cx="312183" cy="563748"/>
              </a:xfrm>
            </p:grpSpPr>
            <p:sp>
              <p:nvSpPr>
                <p:cNvPr id="34" name="二等辺三角形 33">
                  <a:extLst>
                    <a:ext uri="{FF2B5EF4-FFF2-40B4-BE49-F238E27FC236}">
                      <a16:creationId xmlns:a16="http://schemas.microsoft.com/office/drawing/2014/main" id="{14D062A2-A0E1-4C51-9D59-541720ED6B9B}"/>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二等辺三角形 34">
                  <a:extLst>
                    <a:ext uri="{FF2B5EF4-FFF2-40B4-BE49-F238E27FC236}">
                      <a16:creationId xmlns:a16="http://schemas.microsoft.com/office/drawing/2014/main" id="{BDF7FFD6-FF18-45BE-AE0F-B8290F0A4B33}"/>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
        <p:nvSpPr>
          <p:cNvPr id="38" name="テキスト ボックス 37">
            <a:extLst>
              <a:ext uri="{FF2B5EF4-FFF2-40B4-BE49-F238E27FC236}">
                <a16:creationId xmlns:a16="http://schemas.microsoft.com/office/drawing/2014/main" id="{E186E13E-D701-4A39-91FD-D887E9C36C28}"/>
              </a:ext>
            </a:extLst>
          </p:cNvPr>
          <p:cNvSpPr txBox="1"/>
          <p:nvPr/>
        </p:nvSpPr>
        <p:spPr>
          <a:xfrm>
            <a:off x="7339003" y="2380420"/>
            <a:ext cx="2192886" cy="419450"/>
          </a:xfrm>
          <a:prstGeom prst="rect">
            <a:avLst/>
          </a:prstGeom>
          <a:noFill/>
        </p:spPr>
        <p:txBody>
          <a:bodyPr wrap="square" rtlCol="0">
            <a:noAutofit/>
          </a:bodyPr>
          <a:lstStyle/>
          <a:p>
            <a:pPr>
              <a:lnSpc>
                <a:spcPts val="1900"/>
              </a:lnSpc>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「プラチナくるみん」</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くるみん認定企業のうち、より高い水準の取組を行っている優良な子育てサポート企業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DD5C6E0A-E67A-4D29-95FD-5C69125CFF9D}"/>
              </a:ext>
            </a:extLst>
          </p:cNvPr>
          <p:cNvSpPr txBox="1"/>
          <p:nvPr/>
        </p:nvSpPr>
        <p:spPr>
          <a:xfrm>
            <a:off x="803976" y="2321672"/>
            <a:ext cx="3440526" cy="419450"/>
          </a:xfrm>
          <a:prstGeom prst="rect">
            <a:avLst/>
          </a:prstGeom>
          <a:noFill/>
        </p:spPr>
        <p:txBody>
          <a:bodyPr wrap="square" rtlCol="0">
            <a:noAutofit/>
          </a:bodyPr>
          <a:lstStyle/>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厚生労働大臣が、</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子育てサポート企業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として認定。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認定要件には、男性の育児休業取得に関する基準が設けられている。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C4A130B8-8AA2-4A7E-9BE2-68E9ED19264B}"/>
              </a:ext>
            </a:extLst>
          </p:cNvPr>
          <p:cNvSpPr txBox="1"/>
          <p:nvPr/>
        </p:nvSpPr>
        <p:spPr>
          <a:xfrm>
            <a:off x="5402124" y="2380420"/>
            <a:ext cx="977179" cy="419450"/>
          </a:xfrm>
          <a:prstGeom prst="rect">
            <a:avLst/>
          </a:prstGeom>
          <a:noFill/>
        </p:spPr>
        <p:txBody>
          <a:bodyPr wrap="square" rtlCol="0">
            <a:noAutofit/>
          </a:bodyPr>
          <a:lstStyle/>
          <a:p>
            <a:pPr>
              <a:lnSpc>
                <a:spcPts val="1900"/>
              </a:lnSpc>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「くるみん」</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a:extLst>
              <a:ext uri="{FF2B5EF4-FFF2-40B4-BE49-F238E27FC236}">
                <a16:creationId xmlns:a16="http://schemas.microsoft.com/office/drawing/2014/main" id="{4E5E3E54-1C14-4774-930E-E15602ECB701}"/>
              </a:ext>
            </a:extLst>
          </p:cNvPr>
          <p:cNvSpPr txBox="1"/>
          <p:nvPr/>
        </p:nvSpPr>
        <p:spPr>
          <a:xfrm>
            <a:off x="2142227" y="4194233"/>
            <a:ext cx="6887063" cy="556751"/>
          </a:xfrm>
          <a:prstGeom prst="rect">
            <a:avLst/>
          </a:prstGeom>
          <a:noFill/>
        </p:spPr>
        <p:txBody>
          <a:bodyPr wrap="square" rtlCol="0">
            <a:noAutofit/>
          </a:bodyPr>
          <a:lstStyle/>
          <a:p>
            <a:pPr>
              <a:lnSpc>
                <a:spcPct val="150000"/>
              </a:lnSpc>
            </a:pP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自治体（都道府県など）の表彰・認定企業を調べてみよう</a:t>
            </a:r>
            <a:endParaRPr lang="en-US" altLang="ja-JP"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5">
            <a:extLst>
              <a:ext uri="{FF2B5EF4-FFF2-40B4-BE49-F238E27FC236}">
                <a16:creationId xmlns:a16="http://schemas.microsoft.com/office/drawing/2014/main" id="{D6EDCEC7-CDE4-4090-8971-C1F2BFA5824B}"/>
              </a:ext>
            </a:extLst>
          </p:cNvPr>
          <p:cNvSpPr/>
          <p:nvPr/>
        </p:nvSpPr>
        <p:spPr>
          <a:xfrm>
            <a:off x="246323" y="3978556"/>
            <a:ext cx="9360615" cy="2272551"/>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a:extLst>
              <a:ext uri="{FF2B5EF4-FFF2-40B4-BE49-F238E27FC236}">
                <a16:creationId xmlns:a16="http://schemas.microsoft.com/office/drawing/2014/main" id="{51FC6E89-86F8-4AE0-A111-1BAFD5F27EE8}"/>
              </a:ext>
            </a:extLst>
          </p:cNvPr>
          <p:cNvGrpSpPr/>
          <p:nvPr/>
        </p:nvGrpSpPr>
        <p:grpSpPr>
          <a:xfrm>
            <a:off x="672687" y="4170900"/>
            <a:ext cx="1422564" cy="678828"/>
            <a:chOff x="554267" y="1473860"/>
            <a:chExt cx="1422564" cy="678828"/>
          </a:xfrm>
        </p:grpSpPr>
        <p:sp>
          <p:nvSpPr>
            <p:cNvPr id="47" name="角丸四角形 9">
              <a:extLst>
                <a:ext uri="{FF2B5EF4-FFF2-40B4-BE49-F238E27FC236}">
                  <a16:creationId xmlns:a16="http://schemas.microsoft.com/office/drawing/2014/main" id="{E21E6A3C-50E4-4019-BB95-9095C34BE96A}"/>
                </a:ext>
              </a:extLst>
            </p:cNvPr>
            <p:cNvSpPr/>
            <p:nvPr/>
          </p:nvSpPr>
          <p:spPr>
            <a:xfrm>
              <a:off x="769229" y="1516583"/>
              <a:ext cx="1207602"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Check</a:t>
              </a:r>
              <a:r>
                <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48" name="直線コネクタ 47">
              <a:extLst>
                <a:ext uri="{FF2B5EF4-FFF2-40B4-BE49-F238E27FC236}">
                  <a16:creationId xmlns:a16="http://schemas.microsoft.com/office/drawing/2014/main" id="{3BC0B1C6-8AA1-41D2-870D-5441F6D46D8E}"/>
                </a:ext>
              </a:extLst>
            </p:cNvPr>
            <p:cNvCxnSpPr/>
            <p:nvPr/>
          </p:nvCxnSpPr>
          <p:spPr>
            <a:xfrm flipV="1">
              <a:off x="921017" y="19196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49" name="グループ化 48">
              <a:extLst>
                <a:ext uri="{FF2B5EF4-FFF2-40B4-BE49-F238E27FC236}">
                  <a16:creationId xmlns:a16="http://schemas.microsoft.com/office/drawing/2014/main" id="{799EE674-D99F-4111-8F68-EA55202B40D3}"/>
                </a:ext>
              </a:extLst>
            </p:cNvPr>
            <p:cNvGrpSpPr/>
            <p:nvPr/>
          </p:nvGrpSpPr>
          <p:grpSpPr>
            <a:xfrm>
              <a:off x="554267" y="1473860"/>
              <a:ext cx="401469" cy="678828"/>
              <a:chOff x="892445" y="2378728"/>
              <a:chExt cx="792162" cy="1286531"/>
            </a:xfrm>
          </p:grpSpPr>
          <p:pic>
            <p:nvPicPr>
              <p:cNvPr id="50" name="Picture 3" descr="C:\Users\R176070\AppData\Local\Microsoft\Windows\Temporary Internet Files\Content.IE5\340NT5HK\Finger-pointing-icon[1].png">
                <a:extLst>
                  <a:ext uri="{FF2B5EF4-FFF2-40B4-BE49-F238E27FC236}">
                    <a16:creationId xmlns:a16="http://schemas.microsoft.com/office/drawing/2014/main" id="{19A63670-5391-42B5-81D0-4FCEFF650F39}"/>
                  </a:ext>
                </a:extLst>
              </p:cNvPr>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グループ化 50">
                <a:extLst>
                  <a:ext uri="{FF2B5EF4-FFF2-40B4-BE49-F238E27FC236}">
                    <a16:creationId xmlns:a16="http://schemas.microsoft.com/office/drawing/2014/main" id="{B2B74007-F2E1-4AF0-8084-6BEDFFE8C667}"/>
                  </a:ext>
                </a:extLst>
              </p:cNvPr>
              <p:cNvGrpSpPr/>
              <p:nvPr/>
            </p:nvGrpSpPr>
            <p:grpSpPr>
              <a:xfrm rot="865085">
                <a:off x="1241880" y="2378728"/>
                <a:ext cx="312183" cy="563748"/>
                <a:chOff x="2790652" y="3004952"/>
                <a:chExt cx="312183" cy="563748"/>
              </a:xfrm>
            </p:grpSpPr>
            <p:sp>
              <p:nvSpPr>
                <p:cNvPr id="52" name="二等辺三角形 51">
                  <a:extLst>
                    <a:ext uri="{FF2B5EF4-FFF2-40B4-BE49-F238E27FC236}">
                      <a16:creationId xmlns:a16="http://schemas.microsoft.com/office/drawing/2014/main" id="{33BFBFE5-FA45-48E9-8D6D-3609ADDA7E80}"/>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3" name="二等辺三角形 52">
                  <a:extLst>
                    <a:ext uri="{FF2B5EF4-FFF2-40B4-BE49-F238E27FC236}">
                      <a16:creationId xmlns:a16="http://schemas.microsoft.com/office/drawing/2014/main" id="{70D99922-C169-42F3-B743-E0E7336EE0C5}"/>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
        <p:nvSpPr>
          <p:cNvPr id="54" name="テキスト ボックス 53">
            <a:extLst>
              <a:ext uri="{FF2B5EF4-FFF2-40B4-BE49-F238E27FC236}">
                <a16:creationId xmlns:a16="http://schemas.microsoft.com/office/drawing/2014/main" id="{18C3DECC-227A-40DF-AFFA-DA97FE11575D}"/>
              </a:ext>
            </a:extLst>
          </p:cNvPr>
          <p:cNvSpPr txBox="1"/>
          <p:nvPr/>
        </p:nvSpPr>
        <p:spPr>
          <a:xfrm>
            <a:off x="818795" y="4921191"/>
            <a:ext cx="8417944" cy="838691"/>
          </a:xfrm>
          <a:prstGeom prst="rect">
            <a:avLst/>
          </a:prstGeom>
          <a:noFill/>
        </p:spPr>
        <p:txBody>
          <a:bodyPr wrap="square" rtlCol="0">
            <a:noAutofit/>
          </a:bodyPr>
          <a:lstStyle/>
          <a:p>
            <a:pPr>
              <a:lnSpc>
                <a:spcPts val="26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多くの自治体では、仕事と家庭の両立を支援し、ワーク・ライフ・バランスを推進するため、独自の表彰制度や認定制度を設けている。身近な企業がどのような取組をしているか、自治体のホームページ等から調べてみよ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6733" y="2379483"/>
            <a:ext cx="1303150" cy="1332000"/>
          </a:xfrm>
          <a:prstGeom prst="rect">
            <a:avLst/>
          </a:prstGeom>
        </p:spPr>
      </p:pic>
    </p:spTree>
    <p:extLst>
      <p:ext uri="{BB962C8B-B14F-4D97-AF65-F5344CB8AC3E}">
        <p14:creationId xmlns:p14="http://schemas.microsoft.com/office/powerpoint/2010/main" val="3998651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16534" y="6427788"/>
            <a:ext cx="343535" cy="360362"/>
          </a:xfrm>
        </p:spPr>
        <p:txBody>
          <a:bodyPr/>
          <a:lstStyle/>
          <a:p>
            <a:pPr>
              <a:defRPr/>
            </a:pPr>
            <a:fld id="{E998A1A3-FEA1-4990-8247-73F0C5D4C06C}" type="slidenum">
              <a:rPr lang="ja-JP" altLang="en-US" sz="1600" smtClean="0"/>
              <a:pPr>
                <a:defRPr/>
              </a:pPr>
              <a:t>31</a:t>
            </a:fld>
            <a:endParaRPr lang="en-US" altLang="ja-JP" sz="1600" dirty="0"/>
          </a:p>
        </p:txBody>
      </p:sp>
      <p:sp>
        <p:nvSpPr>
          <p:cNvPr id="6" name="タイトル 1"/>
          <p:cNvSpPr>
            <a:spLocks noGrp="1"/>
          </p:cNvSpPr>
          <p:nvPr>
            <p:ph type="title"/>
          </p:nvPr>
        </p:nvSpPr>
        <p:spPr bwMode="white">
          <a:xfrm>
            <a:off x="0" y="3105150"/>
            <a:ext cx="8577305" cy="647700"/>
          </a:xfrm>
        </p:spPr>
        <p:txBody>
          <a:bodyPr/>
          <a:lstStyle/>
          <a:p>
            <a:r>
              <a:rPr lang="ja-JP" altLang="en-US" sz="3200" dirty="0">
                <a:solidFill>
                  <a:schemeClr val="bg1"/>
                </a:solidFill>
              </a:rPr>
              <a:t>　　第四章　育児休業取得のメリット</a:t>
            </a:r>
            <a:endParaRPr kumimoji="1" lang="ja-JP" altLang="en-US" sz="2400" dirty="0">
              <a:solidFill>
                <a:schemeClr val="bg1"/>
              </a:solidFill>
            </a:endParaRPr>
          </a:p>
        </p:txBody>
      </p:sp>
    </p:spTree>
    <p:extLst>
      <p:ext uri="{BB962C8B-B14F-4D97-AF65-F5344CB8AC3E}">
        <p14:creationId xmlns:p14="http://schemas.microsoft.com/office/powerpoint/2010/main" val="3087400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kumimoji="1" lang="ja-JP" altLang="en-US" dirty="0"/>
              <a:t>４－１．育児休業取得者（男性）にとってのメリット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32</a:t>
            </a:fld>
            <a:endParaRPr lang="en-US" altLang="ja-JP" sz="1600" dirty="0"/>
          </a:p>
        </p:txBody>
      </p:sp>
      <p:sp>
        <p:nvSpPr>
          <p:cNvPr id="7" name="角丸四角形 6"/>
          <p:cNvSpPr/>
          <p:nvPr/>
        </p:nvSpPr>
        <p:spPr>
          <a:xfrm>
            <a:off x="386400" y="1106308"/>
            <a:ext cx="9125900" cy="5042822"/>
          </a:xfrm>
          <a:prstGeom prst="roundRect">
            <a:avLst>
              <a:gd name="adj" fmla="val 68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flipV="1">
            <a:off x="996568" y="1588772"/>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23" name="角丸四角形 22"/>
          <p:cNvSpPr/>
          <p:nvPr/>
        </p:nvSpPr>
        <p:spPr>
          <a:xfrm>
            <a:off x="909731" y="1282920"/>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593361" y="1178446"/>
            <a:ext cx="401469" cy="678828"/>
            <a:chOff x="892445" y="2378728"/>
            <a:chExt cx="792162" cy="1286531"/>
          </a:xfrm>
        </p:grpSpPr>
        <p:pic>
          <p:nvPicPr>
            <p:cNvPr id="25"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p:cNvGrpSpPr/>
            <p:nvPr/>
          </p:nvGrpSpPr>
          <p:grpSpPr>
            <a:xfrm rot="865085">
              <a:off x="1241880" y="2378728"/>
              <a:ext cx="312183" cy="563748"/>
              <a:chOff x="2790652" y="3004952"/>
              <a:chExt cx="312183" cy="563748"/>
            </a:xfrm>
          </p:grpSpPr>
          <p:sp>
            <p:nvSpPr>
              <p:cNvPr id="27" name="二等辺三角形 26"/>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二等辺三角形 27"/>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cxnSp>
        <p:nvCxnSpPr>
          <p:cNvPr id="33" name="直線コネクタ 32"/>
          <p:cNvCxnSpPr/>
          <p:nvPr/>
        </p:nvCxnSpPr>
        <p:spPr>
          <a:xfrm flipV="1">
            <a:off x="1032206" y="35752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34" name="角丸四角形 33"/>
          <p:cNvSpPr/>
          <p:nvPr/>
        </p:nvSpPr>
        <p:spPr>
          <a:xfrm>
            <a:off x="919903" y="3223576"/>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607588" y="3156788"/>
            <a:ext cx="401469" cy="678828"/>
            <a:chOff x="892445" y="2378728"/>
            <a:chExt cx="792162" cy="1286531"/>
          </a:xfrm>
        </p:grpSpPr>
        <p:pic>
          <p:nvPicPr>
            <p:cNvPr id="3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rot="865085">
              <a:off x="1241880" y="2378728"/>
              <a:ext cx="312183" cy="563748"/>
              <a:chOff x="2790652" y="3004952"/>
              <a:chExt cx="312183" cy="563748"/>
            </a:xfrm>
          </p:grpSpPr>
          <p:sp>
            <p:nvSpPr>
              <p:cNvPr id="38" name="二等辺三角形 3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9" name="二等辺三角形 3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32" name="正方形/長方形 31"/>
          <p:cNvSpPr/>
          <p:nvPr/>
        </p:nvSpPr>
        <p:spPr>
          <a:xfrm>
            <a:off x="1995349" y="3249107"/>
            <a:ext cx="7574866" cy="2289427"/>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復帰後の仕事への好影響も！</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パパ友の新しい輪が広がる</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多様な人とのコミュニケーションから、新しい発想が！</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パパサークルや地域の子育てひろばで情報交換を</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限られた時間で効率的な働き方が身に付く</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育児や家事をすることで時間管理能力がアップ</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職場復帰後、「仕事と家庭の両立」を目指す人の良き理解者に</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・・・「お互い様」の気持ちを持つことで、</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社内コミュニケーションも良好に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9E3790A-F298-4FEE-A5FB-54C3813ABCE1}"/>
              </a:ext>
            </a:extLst>
          </p:cNvPr>
          <p:cNvSpPr/>
          <p:nvPr/>
        </p:nvSpPr>
        <p:spPr>
          <a:xfrm>
            <a:off x="1969314" y="1312766"/>
            <a:ext cx="7365758" cy="2289427"/>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子どもと一緒に過ごす時間が増える</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わが子の日々の成長を見逃さない！</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育児・家事スキルの向上</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妻が仕事復帰した後も頼りになる存在に！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育児の喜びや悩みを夫婦で共有することができる</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家族の絆が深まる</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80C72014-BB2C-4C6F-886D-6F5E023434CE}"/>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7335349" y="1595487"/>
            <a:ext cx="1548987" cy="1940656"/>
          </a:xfrm>
          <a:prstGeom prst="rect">
            <a:avLst/>
          </a:prstGeom>
        </p:spPr>
      </p:pic>
    </p:spTree>
    <p:extLst>
      <p:ext uri="{BB962C8B-B14F-4D97-AF65-F5344CB8AC3E}">
        <p14:creationId xmlns:p14="http://schemas.microsoft.com/office/powerpoint/2010/main" val="1955531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円/楕円 26">
            <a:extLst>
              <a:ext uri="{FF2B5EF4-FFF2-40B4-BE49-F238E27FC236}">
                <a16:creationId xmlns:a16="http://schemas.microsoft.com/office/drawing/2014/main" id="{02B0DBC2-7B09-4587-BD7C-05430E332825}"/>
              </a:ext>
            </a:extLst>
          </p:cNvPr>
          <p:cNvSpPr/>
          <p:nvPr/>
        </p:nvSpPr>
        <p:spPr>
          <a:xfrm>
            <a:off x="6648123" y="3897737"/>
            <a:ext cx="2948459" cy="2129522"/>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bwMode="white"/>
        <p:txBody>
          <a:bodyPr/>
          <a:lstStyle/>
          <a:p>
            <a:r>
              <a:rPr lang="ja-JP" altLang="en-US" dirty="0"/>
              <a:t>４</a:t>
            </a:r>
            <a:r>
              <a:rPr kumimoji="1" lang="ja-JP" altLang="en-US" dirty="0"/>
              <a:t>－２．妻にとってのメリット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33</a:t>
            </a:fld>
            <a:endParaRPr lang="en-US" altLang="ja-JP" sz="1600" dirty="0"/>
          </a:p>
        </p:txBody>
      </p:sp>
      <p:sp>
        <p:nvSpPr>
          <p:cNvPr id="14" name="正方形/長方形 13"/>
          <p:cNvSpPr/>
          <p:nvPr/>
        </p:nvSpPr>
        <p:spPr>
          <a:xfrm>
            <a:off x="2114166" y="1126582"/>
            <a:ext cx="7122965" cy="107577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marL="285750" indent="-285750">
              <a:lnSpc>
                <a:spcPct val="150000"/>
              </a:lnSpc>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慣れない育児を夫婦二人で乗り切る・・・</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良好な夫婦関係の構築</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産後の育児不安やストレスを軽減</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2272522" y="4683341"/>
            <a:ext cx="6516001" cy="0"/>
          </a:xfrm>
          <a:prstGeom prst="line">
            <a:avLst/>
          </a:prstGeom>
          <a:noFill/>
          <a:ln w="9525">
            <a:no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7223070" y="4318105"/>
            <a:ext cx="1645994" cy="667831"/>
          </a:xfrm>
          <a:prstGeom prst="round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41" name="角丸四角形 40"/>
          <p:cNvSpPr/>
          <p:nvPr/>
        </p:nvSpPr>
        <p:spPr>
          <a:xfrm>
            <a:off x="351347" y="1126783"/>
            <a:ext cx="9125900" cy="1026104"/>
          </a:xfrm>
          <a:prstGeom prst="roundRect">
            <a:avLst>
              <a:gd name="adj" fmla="val 758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p:nvPr/>
        </p:nvCxnSpPr>
        <p:spPr>
          <a:xfrm flipV="1">
            <a:off x="1036096" y="1630722"/>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54" name="角丸四角形 53"/>
          <p:cNvSpPr/>
          <p:nvPr/>
        </p:nvSpPr>
        <p:spPr>
          <a:xfrm>
            <a:off x="949259" y="1260898"/>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5" name="グループ化 54"/>
          <p:cNvGrpSpPr/>
          <p:nvPr/>
        </p:nvGrpSpPr>
        <p:grpSpPr>
          <a:xfrm>
            <a:off x="667475" y="1216549"/>
            <a:ext cx="401469" cy="678828"/>
            <a:chOff x="892445" y="2378728"/>
            <a:chExt cx="792162" cy="1286531"/>
          </a:xfrm>
        </p:grpSpPr>
        <p:pic>
          <p:nvPicPr>
            <p:cNvPr id="5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rot="865085">
              <a:off x="1241880" y="2378728"/>
              <a:ext cx="312183" cy="563748"/>
              <a:chOff x="2790652" y="3004952"/>
              <a:chExt cx="312183" cy="563748"/>
            </a:xfrm>
          </p:grpSpPr>
          <p:sp>
            <p:nvSpPr>
              <p:cNvPr id="58" name="二等辺三角形 5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9" name="二等辺三角形 5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5" name="テキスト ボックス 4"/>
          <p:cNvSpPr txBox="1"/>
          <p:nvPr/>
        </p:nvSpPr>
        <p:spPr>
          <a:xfrm>
            <a:off x="6330081" y="2758190"/>
            <a:ext cx="3147166" cy="707886"/>
          </a:xfrm>
          <a:prstGeom prst="rect">
            <a:avLst/>
          </a:prstGeom>
          <a:noFill/>
        </p:spPr>
        <p:txBody>
          <a:bodyPr wrap="square" rIns="0" rtlCol="0">
            <a:spAutoFit/>
          </a:bodyPr>
          <a:lstStyle/>
          <a:p>
            <a:pPr>
              <a:lnSpc>
                <a:spcPts val="1600"/>
              </a:lnSpc>
            </a:pPr>
            <a:r>
              <a:rPr kumimoji="1" lang="ja-JP" altLang="en-US"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産後の母親の不安のピークは産後</a:t>
            </a:r>
            <a:r>
              <a:rPr kumimoji="1" lang="en-US" altLang="ja-JP"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週間。母子のみで過ごす時間が増え、産後</a:t>
            </a:r>
            <a:r>
              <a:rPr kumimoji="1" lang="en-US" altLang="ja-JP"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か月まで育児不安が強くなる。</a:t>
            </a:r>
            <a:endParaRPr kumimoji="1" lang="en-US" altLang="ja-JP"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8" name="グラフ 67">
            <a:extLst>
              <a:ext uri="{FF2B5EF4-FFF2-40B4-BE49-F238E27FC236}">
                <a16:creationId xmlns:a16="http://schemas.microsoft.com/office/drawing/2014/main" id="{689B8B06-9294-402F-8202-9AB403FE21AF}"/>
              </a:ext>
            </a:extLst>
          </p:cNvPr>
          <p:cNvGraphicFramePr>
            <a:graphicFrameLocks/>
          </p:cNvGraphicFramePr>
          <p:nvPr>
            <p:extLst>
              <p:ext uri="{D42A27DB-BD31-4B8C-83A1-F6EECF244321}">
                <p14:modId xmlns:p14="http://schemas.microsoft.com/office/powerpoint/2010/main" val="26431897"/>
              </p:ext>
            </p:extLst>
          </p:nvPr>
        </p:nvGraphicFramePr>
        <p:xfrm>
          <a:off x="949259" y="2575272"/>
          <a:ext cx="5283496" cy="3618446"/>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a:extLst>
              <a:ext uri="{FF2B5EF4-FFF2-40B4-BE49-F238E27FC236}">
                <a16:creationId xmlns:a16="http://schemas.microsoft.com/office/drawing/2014/main" id="{66FE6ABE-03C1-4953-BEAC-46E6CCD95572}"/>
              </a:ext>
            </a:extLst>
          </p:cNvPr>
          <p:cNvSpPr txBox="1"/>
          <p:nvPr/>
        </p:nvSpPr>
        <p:spPr>
          <a:xfrm>
            <a:off x="899778" y="6129571"/>
            <a:ext cx="831372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出典：「妊産婦に対するメンタルヘルスケアのための保健・医療の連携体制に関する調査研究（平成</a:t>
            </a:r>
            <a:r>
              <a:rPr kumimoji="1" lang="en-US" altLang="ja-JP" sz="800" dirty="0">
                <a:latin typeface="Meiryo UI" panose="020B0604030504040204" pitchFamily="50" charset="-128"/>
                <a:ea typeface="Meiryo UI" panose="020B0604030504040204" pitchFamily="50" charset="-128"/>
              </a:rPr>
              <a:t>29</a:t>
            </a:r>
            <a:r>
              <a:rPr kumimoji="1" lang="ja-JP" altLang="en-US" sz="800" dirty="0">
                <a:latin typeface="Meiryo UI" panose="020B0604030504040204" pitchFamily="50" charset="-128"/>
                <a:ea typeface="Meiryo UI" panose="020B0604030504040204" pitchFamily="50" charset="-128"/>
              </a:rPr>
              <a:t>年度の子ども・子育て支援推進調査研究事業（</a:t>
            </a:r>
            <a:r>
              <a:rPr kumimoji="1" lang="en-US" altLang="ja-JP" sz="800" dirty="0">
                <a:latin typeface="Meiryo UI" panose="020B0604030504040204" pitchFamily="50" charset="-128"/>
                <a:ea typeface="Meiryo UI" panose="020B0604030504040204" pitchFamily="50" charset="-128"/>
              </a:rPr>
              <a:t>2018</a:t>
            </a:r>
            <a:r>
              <a:rPr kumimoji="1" lang="ja-JP" altLang="en-US" sz="800" dirty="0">
                <a:latin typeface="Meiryo UI" panose="020B0604030504040204" pitchFamily="50" charset="-128"/>
                <a:ea typeface="Meiryo UI" panose="020B0604030504040204" pitchFamily="50" charset="-128"/>
              </a:rPr>
              <a:t>））」より弊社作成</a:t>
            </a:r>
          </a:p>
        </p:txBody>
      </p:sp>
      <p:sp>
        <p:nvSpPr>
          <p:cNvPr id="10" name="テキスト ボックス 9">
            <a:extLst>
              <a:ext uri="{FF2B5EF4-FFF2-40B4-BE49-F238E27FC236}">
                <a16:creationId xmlns:a16="http://schemas.microsoft.com/office/drawing/2014/main" id="{762ABC43-D8D5-4399-8BAA-143DF60E0648}"/>
              </a:ext>
            </a:extLst>
          </p:cNvPr>
          <p:cNvSpPr txBox="1"/>
          <p:nvPr/>
        </p:nvSpPr>
        <p:spPr>
          <a:xfrm>
            <a:off x="6282236" y="2455481"/>
            <a:ext cx="3303233" cy="307777"/>
          </a:xfrm>
          <a:prstGeom prst="rect">
            <a:avLst/>
          </a:prstGeom>
          <a:noFill/>
        </p:spPr>
        <p:txBody>
          <a:bodyPr wrap="square" rtlCol="0">
            <a:spAutoFit/>
          </a:bodyPr>
          <a:lstStyle/>
          <a:p>
            <a:r>
              <a:rPr kumimoji="1" lang="ja-JP" altLang="en-US" sz="1400" b="1" dirty="0">
                <a:solidFill>
                  <a:schemeClr val="accent3"/>
                </a:solidFill>
                <a:latin typeface="Meiryo UI" panose="020B0604030504040204" pitchFamily="50" charset="-128"/>
                <a:ea typeface="Meiryo UI" panose="020B0604030504040204" pitchFamily="50" charset="-128"/>
              </a:rPr>
              <a:t>多くの母親が、産後に不安を感じている</a:t>
            </a:r>
            <a:r>
              <a:rPr kumimoji="1" lang="en-US" altLang="ja-JP" sz="1400" b="1" dirty="0">
                <a:solidFill>
                  <a:schemeClr val="accent3"/>
                </a:solidFill>
                <a:latin typeface="Meiryo UI" panose="020B0604030504040204" pitchFamily="50" charset="-128"/>
                <a:ea typeface="Meiryo UI" panose="020B0604030504040204" pitchFamily="50" charset="-128"/>
              </a:rPr>
              <a:t>…</a:t>
            </a:r>
            <a:endParaRPr kumimoji="1" lang="ja-JP" altLang="en-US" sz="1400" b="1" dirty="0">
              <a:solidFill>
                <a:schemeClr val="accent3"/>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CCB4300B-63CF-4DD0-84A8-978DB48919C5}"/>
              </a:ext>
            </a:extLst>
          </p:cNvPr>
          <p:cNvSpPr/>
          <p:nvPr/>
        </p:nvSpPr>
        <p:spPr>
          <a:xfrm>
            <a:off x="6971592" y="4050515"/>
            <a:ext cx="2439108" cy="1938992"/>
          </a:xfrm>
          <a:prstGeom prst="rect">
            <a:avLst/>
          </a:prstGeom>
        </p:spPr>
        <p:txBody>
          <a:bodyPr wrap="square">
            <a:spAutoFit/>
          </a:bodyPr>
          <a:lstStyle/>
          <a:p>
            <a:pPr>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「産後うつ」は、日本の母親の約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％に見られ、</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不安、イライラ、不眠、自分を責める、子どもに愛情を持てない等の症状が現れる。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出産による女性ホルモンのバランスの崩れや、周囲からの十分なサポートが得られないことからくるストレスが原因と言われている。</a:t>
            </a:r>
          </a:p>
        </p:txBody>
      </p:sp>
      <p:sp>
        <p:nvSpPr>
          <p:cNvPr id="72" name="正方形/長方形 71">
            <a:extLst>
              <a:ext uri="{FF2B5EF4-FFF2-40B4-BE49-F238E27FC236}">
                <a16:creationId xmlns:a16="http://schemas.microsoft.com/office/drawing/2014/main" id="{BE44A87D-8DC8-452E-B1AD-B0933AAE9DB5}"/>
              </a:ext>
            </a:extLst>
          </p:cNvPr>
          <p:cNvSpPr/>
          <p:nvPr/>
        </p:nvSpPr>
        <p:spPr>
          <a:xfrm>
            <a:off x="6232754" y="2308777"/>
            <a:ext cx="3303233" cy="1286366"/>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 name="環状矢印 7">
            <a:extLst>
              <a:ext uri="{FF2B5EF4-FFF2-40B4-BE49-F238E27FC236}">
                <a16:creationId xmlns:a16="http://schemas.microsoft.com/office/drawing/2014/main" id="{B6F844BD-D66C-4506-A6FE-62A5DEC31E20}"/>
              </a:ext>
            </a:extLst>
          </p:cNvPr>
          <p:cNvSpPr/>
          <p:nvPr/>
        </p:nvSpPr>
        <p:spPr>
          <a:xfrm rot="11376076" flipV="1">
            <a:off x="1412029" y="1817177"/>
            <a:ext cx="1019885" cy="1247434"/>
          </a:xfrm>
          <a:prstGeom prst="circularArrow">
            <a:avLst>
              <a:gd name="adj1" fmla="val 12507"/>
              <a:gd name="adj2" fmla="val 1142319"/>
              <a:gd name="adj3" fmla="val 20458098"/>
              <a:gd name="adj4" fmla="val 15288802"/>
              <a:gd name="adj5" fmla="val 12500"/>
            </a:avLst>
          </a:prstGeom>
          <a:solidFill>
            <a:srgbClr val="006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7" name="Rectangle 2">
            <a:extLst>
              <a:ext uri="{FF2B5EF4-FFF2-40B4-BE49-F238E27FC236}">
                <a16:creationId xmlns:a16="http://schemas.microsoft.com/office/drawing/2014/main" id="{496506C6-DF70-4A30-8219-6D9665309B40}"/>
              </a:ext>
            </a:extLst>
          </p:cNvPr>
          <p:cNvSpPr txBox="1">
            <a:spLocks noChangeArrowheads="1"/>
          </p:cNvSpPr>
          <p:nvPr/>
        </p:nvSpPr>
        <p:spPr bwMode="auto">
          <a:xfrm>
            <a:off x="667475" y="2414819"/>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■産後に感じた不安や負担</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75939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kumimoji="1" lang="ja-JP" altLang="en-US" dirty="0"/>
              <a:t>４－３．職場にとってのメリット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34</a:t>
            </a:fld>
            <a:endParaRPr lang="en-US" altLang="ja-JP" sz="1600" dirty="0"/>
          </a:p>
        </p:txBody>
      </p:sp>
      <p:sp>
        <p:nvSpPr>
          <p:cNvPr id="9" name="角丸四角形 8"/>
          <p:cNvSpPr/>
          <p:nvPr/>
        </p:nvSpPr>
        <p:spPr>
          <a:xfrm>
            <a:off x="425318" y="1065429"/>
            <a:ext cx="9125900" cy="164919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flipV="1">
            <a:off x="1054952" y="1636081"/>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2" name="角丸四角形 11"/>
          <p:cNvSpPr/>
          <p:nvPr/>
        </p:nvSpPr>
        <p:spPr>
          <a:xfrm>
            <a:off x="968115" y="1330229"/>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651745" y="1249505"/>
            <a:ext cx="401469" cy="678828"/>
            <a:chOff x="892445" y="2378728"/>
            <a:chExt cx="792162" cy="1286531"/>
          </a:xfrm>
        </p:grpSpPr>
        <p:pic>
          <p:nvPicPr>
            <p:cNvPr id="1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p:nvPr/>
          </p:nvGrpSpPr>
          <p:grpSpPr>
            <a:xfrm rot="865085">
              <a:off x="1241880" y="2378728"/>
              <a:ext cx="312183" cy="563748"/>
              <a:chOff x="2790652" y="3004952"/>
              <a:chExt cx="312183" cy="563748"/>
            </a:xfrm>
          </p:grpSpPr>
          <p:sp>
            <p:nvSpPr>
              <p:cNvPr id="16" name="二等辺三角形 1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二等辺三角形 1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8" name="正方形/長方形 17"/>
          <p:cNvSpPr/>
          <p:nvPr/>
        </p:nvSpPr>
        <p:spPr>
          <a:xfrm>
            <a:off x="2103214" y="1311596"/>
            <a:ext cx="7408268" cy="125445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職場の結束が強まり、</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「お互い様」でサポートしあう関係が構築</a:t>
            </a:r>
            <a: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（育休だけでなく、病気による入院や介護休業等で不在になる可能性も）</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時間に制約がある中での効率的な働き方が浸透し、</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長時間労働の削減に</a:t>
            </a:r>
          </a:p>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育児休業取得者の業務の引継ぎで、</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チームメンバーがスキルアップ！</a:t>
            </a:r>
          </a:p>
        </p:txBody>
      </p:sp>
      <p:sp>
        <p:nvSpPr>
          <p:cNvPr id="19" name="Rectangle 23"/>
          <p:cNvSpPr>
            <a:spLocks noChangeArrowheads="1"/>
          </p:cNvSpPr>
          <p:nvPr/>
        </p:nvSpPr>
        <p:spPr bwMode="auto">
          <a:xfrm>
            <a:off x="585302" y="2800349"/>
            <a:ext cx="8847475" cy="3579813"/>
          </a:xfrm>
          <a:prstGeom prst="roundRect">
            <a:avLst>
              <a:gd name="adj" fmla="val 7390"/>
            </a:avLst>
          </a:prstGeom>
          <a:noFill/>
          <a:ln w="19050">
            <a:solidFill>
              <a:srgbClr val="0066FF"/>
            </a:solidFill>
            <a:prstDash val="sysDot"/>
            <a:miter lim="800000"/>
            <a:headEnd/>
            <a:tailEnd/>
          </a:ln>
        </p:spPr>
        <p:txBody>
          <a:bodyPr wrap="none" anchor="ctr"/>
          <a:lstStyle/>
          <a:p>
            <a:endParaRPr lang="ja-JP" altLang="en-US" dirty="0">
              <a:latin typeface="Meriyo"/>
            </a:endParaRPr>
          </a:p>
        </p:txBody>
      </p:sp>
      <p:sp>
        <p:nvSpPr>
          <p:cNvPr id="21" name="Rectangle 2"/>
          <p:cNvSpPr txBox="1">
            <a:spLocks noChangeArrowheads="1"/>
          </p:cNvSpPr>
          <p:nvPr/>
        </p:nvSpPr>
        <p:spPr bwMode="auto">
          <a:xfrm>
            <a:off x="667475" y="2898207"/>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■育児休業取得者の業務のカバー対応例</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606574" y="5710688"/>
            <a:ext cx="8826203" cy="6920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ランク上の業務を一時的に実施することで、それぞれのスキルの向上等につながる。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また、業務の棚卸しによる効率化も図られ、復職時には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チーム全体がパワーアップ！</a:t>
            </a:r>
          </a:p>
        </p:txBody>
      </p:sp>
      <p:sp>
        <p:nvSpPr>
          <p:cNvPr id="23" name="角丸四角形 22"/>
          <p:cNvSpPr/>
          <p:nvPr/>
        </p:nvSpPr>
        <p:spPr>
          <a:xfrm>
            <a:off x="1173136" y="3364954"/>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24" name="角丸四角形 23"/>
          <p:cNvSpPr/>
          <p:nvPr/>
        </p:nvSpPr>
        <p:spPr>
          <a:xfrm>
            <a:off x="1173136" y="39580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Ｂさん</a:t>
            </a:r>
          </a:p>
        </p:txBody>
      </p:sp>
      <p:sp>
        <p:nvSpPr>
          <p:cNvPr id="25" name="角丸四角形 24"/>
          <p:cNvSpPr/>
          <p:nvPr/>
        </p:nvSpPr>
        <p:spPr>
          <a:xfrm>
            <a:off x="1173136" y="45402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26" name="角丸四角形 25"/>
          <p:cNvSpPr/>
          <p:nvPr/>
        </p:nvSpPr>
        <p:spPr>
          <a:xfrm>
            <a:off x="1173136" y="5122439"/>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27" name="テキスト ボックス 26"/>
          <p:cNvSpPr txBox="1"/>
          <p:nvPr/>
        </p:nvSpPr>
        <p:spPr>
          <a:xfrm>
            <a:off x="3235117" y="3927560"/>
            <a:ext cx="627654" cy="523220"/>
          </a:xfrm>
          <a:prstGeom prst="rect">
            <a:avLst/>
          </a:prstGeom>
          <a:noFill/>
        </p:spPr>
        <p:txBody>
          <a:bodyPr wrap="squar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育児</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休業</a:t>
            </a:r>
          </a:p>
        </p:txBody>
      </p:sp>
      <p:sp>
        <p:nvSpPr>
          <p:cNvPr id="28" name="フリーフォーム 27"/>
          <p:cNvSpPr/>
          <p:nvPr/>
        </p:nvSpPr>
        <p:spPr>
          <a:xfrm flipH="1">
            <a:off x="998223" y="3213914"/>
            <a:ext cx="45719" cy="2482867"/>
          </a:xfrm>
          <a:custGeom>
            <a:avLst/>
            <a:gdLst>
              <a:gd name="connsiteX0" fmla="*/ 0 w 0"/>
              <a:gd name="connsiteY0" fmla="*/ 2438400 h 2438400"/>
              <a:gd name="connsiteX1" fmla="*/ 0 w 0"/>
              <a:gd name="connsiteY1" fmla="*/ 0 h 2438400"/>
            </a:gdLst>
            <a:ahLst/>
            <a:cxnLst>
              <a:cxn ang="0">
                <a:pos x="connsiteX0" y="connsiteY0"/>
              </a:cxn>
              <a:cxn ang="0">
                <a:pos x="connsiteX1" y="connsiteY1"/>
              </a:cxn>
            </a:cxnLst>
            <a:rect l="l" t="t" r="r" b="b"/>
            <a:pathLst>
              <a:path h="2438400">
                <a:moveTo>
                  <a:pt x="0" y="2438400"/>
                </a:moveTo>
                <a:lnTo>
                  <a:pt x="0" y="0"/>
                </a:lnTo>
              </a:path>
            </a:pathLst>
          </a:custGeom>
          <a:noFill/>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5400000">
            <a:off x="3168380" y="4379785"/>
            <a:ext cx="1678269" cy="208851"/>
          </a:xfrm>
          <a:prstGeom prst="triangl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右矢印 29"/>
          <p:cNvSpPr/>
          <p:nvPr/>
        </p:nvSpPr>
        <p:spPr>
          <a:xfrm>
            <a:off x="2928170" y="4019893"/>
            <a:ext cx="405206" cy="338554"/>
          </a:xfrm>
          <a:prstGeom prst="rightArrow">
            <a:avLst/>
          </a:prstGeom>
          <a:solidFill>
            <a:srgbClr val="FF0000"/>
          </a:solidFill>
          <a:ln>
            <a:solidFill>
              <a:schemeClr val="bg1"/>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710688" y="3364954"/>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32" name="角丸四角形 31"/>
          <p:cNvSpPr/>
          <p:nvPr/>
        </p:nvSpPr>
        <p:spPr>
          <a:xfrm>
            <a:off x="4710688" y="3958040"/>
            <a:ext cx="1944216" cy="479093"/>
          </a:xfrm>
          <a:prstGeom prst="roundRect">
            <a:avLst/>
          </a:prstGeom>
          <a:solidFill>
            <a:schemeClr val="bg1"/>
          </a:solidFill>
          <a:ln>
            <a:solidFill>
              <a:srgbClr val="00206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710688" y="45402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34" name="角丸四角形 33"/>
          <p:cNvSpPr/>
          <p:nvPr/>
        </p:nvSpPr>
        <p:spPr>
          <a:xfrm>
            <a:off x="4725901" y="5122439"/>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35" name="二等辺三角形 34"/>
          <p:cNvSpPr/>
          <p:nvPr/>
        </p:nvSpPr>
        <p:spPr>
          <a:xfrm>
            <a:off x="5295483" y="4424776"/>
            <a:ext cx="774625" cy="201310"/>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a:off x="5309997" y="5001159"/>
            <a:ext cx="774625" cy="201310"/>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リーフォーム 36"/>
          <p:cNvSpPr/>
          <p:nvPr/>
        </p:nvSpPr>
        <p:spPr>
          <a:xfrm>
            <a:off x="4541825" y="3604500"/>
            <a:ext cx="327543" cy="1757817"/>
          </a:xfrm>
          <a:custGeom>
            <a:avLst/>
            <a:gdLst>
              <a:gd name="connsiteX0" fmla="*/ 464457 w 537028"/>
              <a:gd name="connsiteY0" fmla="*/ 0 h 1988457"/>
              <a:gd name="connsiteX1" fmla="*/ 0 w 537028"/>
              <a:gd name="connsiteY1" fmla="*/ 0 h 1988457"/>
              <a:gd name="connsiteX2" fmla="*/ 0 w 537028"/>
              <a:gd name="connsiteY2" fmla="*/ 1988457 h 1988457"/>
              <a:gd name="connsiteX3" fmla="*/ 537028 w 537028"/>
              <a:gd name="connsiteY3" fmla="*/ 1988457 h 1988457"/>
            </a:gdLst>
            <a:ahLst/>
            <a:cxnLst>
              <a:cxn ang="0">
                <a:pos x="connsiteX0" y="connsiteY0"/>
              </a:cxn>
              <a:cxn ang="0">
                <a:pos x="connsiteX1" y="connsiteY1"/>
              </a:cxn>
              <a:cxn ang="0">
                <a:pos x="connsiteX2" y="connsiteY2"/>
              </a:cxn>
              <a:cxn ang="0">
                <a:pos x="connsiteX3" y="connsiteY3"/>
              </a:cxn>
            </a:cxnLst>
            <a:rect l="l" t="t" r="r" b="b"/>
            <a:pathLst>
              <a:path w="537028" h="1988457">
                <a:moveTo>
                  <a:pt x="464457" y="0"/>
                </a:moveTo>
                <a:lnTo>
                  <a:pt x="0" y="0"/>
                </a:lnTo>
                <a:lnTo>
                  <a:pt x="0" y="1988457"/>
                </a:lnTo>
                <a:lnTo>
                  <a:pt x="537028" y="1988457"/>
                </a:lnTo>
              </a:path>
            </a:pathLst>
          </a:custGeom>
          <a:noFill/>
          <a:ln w="19050">
            <a:solidFill>
              <a:srgbClr val="0000FF"/>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リーフォーム 37"/>
          <p:cNvSpPr/>
          <p:nvPr/>
        </p:nvSpPr>
        <p:spPr>
          <a:xfrm>
            <a:off x="4543322" y="4782107"/>
            <a:ext cx="316522" cy="45719"/>
          </a:xfrm>
          <a:custGeom>
            <a:avLst/>
            <a:gdLst>
              <a:gd name="connsiteX0" fmla="*/ 0 w 508000"/>
              <a:gd name="connsiteY0" fmla="*/ 0 h 0"/>
              <a:gd name="connsiteX1" fmla="*/ 508000 w 508000"/>
              <a:gd name="connsiteY1" fmla="*/ 0 h 0"/>
            </a:gdLst>
            <a:ahLst/>
            <a:cxnLst>
              <a:cxn ang="0">
                <a:pos x="connsiteX0" y="connsiteY0"/>
              </a:cxn>
              <a:cxn ang="0">
                <a:pos x="connsiteX1" y="connsiteY1"/>
              </a:cxn>
            </a:cxnLst>
            <a:rect l="l" t="t" r="r" b="b"/>
            <a:pathLst>
              <a:path w="508000">
                <a:moveTo>
                  <a:pt x="0" y="0"/>
                </a:moveTo>
                <a:lnTo>
                  <a:pt x="508000" y="0"/>
                </a:lnTo>
              </a:path>
            </a:pathLst>
          </a:custGeom>
          <a:noFill/>
          <a:ln w="19050">
            <a:solidFill>
              <a:srgbClr val="0000FF"/>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リーフォーム 38"/>
          <p:cNvSpPr/>
          <p:nvPr/>
        </p:nvSpPr>
        <p:spPr>
          <a:xfrm>
            <a:off x="5828606" y="4203509"/>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861867" y="4033211"/>
            <a:ext cx="251000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1" name="テキスト ボックス 40"/>
          <p:cNvSpPr txBox="1"/>
          <p:nvPr/>
        </p:nvSpPr>
        <p:spPr>
          <a:xfrm>
            <a:off x="6861867" y="4608718"/>
            <a:ext cx="251000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2" name="フリーフォーム 41"/>
          <p:cNvSpPr/>
          <p:nvPr/>
        </p:nvSpPr>
        <p:spPr>
          <a:xfrm flipV="1">
            <a:off x="6070108" y="5303133"/>
            <a:ext cx="791759" cy="107122"/>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861867" y="5168418"/>
            <a:ext cx="2510008"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さんの業務を他チームも含め、</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全体で実施</a:t>
            </a:r>
          </a:p>
        </p:txBody>
      </p:sp>
      <p:sp>
        <p:nvSpPr>
          <p:cNvPr id="44" name="Rectangle 2"/>
          <p:cNvSpPr txBox="1">
            <a:spLocks noChangeArrowheads="1"/>
          </p:cNvSpPr>
          <p:nvPr/>
        </p:nvSpPr>
        <p:spPr bwMode="auto">
          <a:xfrm>
            <a:off x="703051" y="3810389"/>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業務の難易度</a:t>
            </a:r>
            <a:endParaRPr kumimoji="0" lang="en-US" altLang="ja-JP"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2"/>
          <p:cNvSpPr txBox="1">
            <a:spLocks noChangeArrowheads="1"/>
          </p:cNvSpPr>
          <p:nvPr/>
        </p:nvSpPr>
        <p:spPr bwMode="auto">
          <a:xfrm>
            <a:off x="4171801" y="3885055"/>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サポート</a:t>
            </a:r>
            <a:endParaRPr kumimoji="0" lang="en-US" altLang="ja-JP"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a:off x="5828606" y="4769390"/>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環状矢印 7"/>
          <p:cNvSpPr/>
          <p:nvPr/>
        </p:nvSpPr>
        <p:spPr>
          <a:xfrm rot="10636625" flipV="1">
            <a:off x="1510881" y="2260087"/>
            <a:ext cx="1136950" cy="1247434"/>
          </a:xfrm>
          <a:prstGeom prst="circularArrow">
            <a:avLst>
              <a:gd name="adj1" fmla="val 12507"/>
              <a:gd name="adj2" fmla="val 1142319"/>
              <a:gd name="adj3" fmla="val 20458098"/>
              <a:gd name="adj4" fmla="val 15288802"/>
              <a:gd name="adj5" fmla="val 12500"/>
            </a:avLst>
          </a:prstGeom>
          <a:solidFill>
            <a:srgbClr val="006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130541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35</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４－４</a:t>
            </a:r>
            <a:r>
              <a:rPr kumimoji="1" lang="ja-JP" altLang="en-US" dirty="0"/>
              <a:t>．男性の育児休業取得による職場への影響</a:t>
            </a:r>
          </a:p>
        </p:txBody>
      </p:sp>
      <p:sp>
        <p:nvSpPr>
          <p:cNvPr id="20" name="角丸四角形 19"/>
          <p:cNvSpPr/>
          <p:nvPr/>
        </p:nvSpPr>
        <p:spPr>
          <a:xfrm>
            <a:off x="186601" y="1318126"/>
            <a:ext cx="9530486" cy="4995362"/>
          </a:xfrm>
          <a:prstGeom prst="roundRect">
            <a:avLst>
              <a:gd name="adj" fmla="val 570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31425" y="1767447"/>
            <a:ext cx="4761240" cy="307777"/>
          </a:xfrm>
          <a:prstGeom prst="rect">
            <a:avLst/>
          </a:prstGeom>
          <a:noFill/>
        </p:spPr>
        <p:txBody>
          <a:bodyPr wrap="none" rtlCol="0">
            <a:spAutoFit/>
          </a:bodyPr>
          <a:lstStyle/>
          <a:p>
            <a:r>
              <a:rPr kumimoji="1" lang="ja-JP" altLang="en-US" sz="1400" b="1" dirty="0">
                <a:latin typeface="Arial"/>
              </a:rPr>
              <a:t>男性の育児休業取得による職場への影響（男性からの回答）</a:t>
            </a:r>
          </a:p>
        </p:txBody>
      </p:sp>
      <p:sp>
        <p:nvSpPr>
          <p:cNvPr id="26" name="正方形/長方形 25"/>
          <p:cNvSpPr/>
          <p:nvPr/>
        </p:nvSpPr>
        <p:spPr>
          <a:xfrm>
            <a:off x="533400" y="1041471"/>
            <a:ext cx="6647961"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男性の育児休業取得者がいる（いた）職場では、さまざまな変化が！</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右矢印 28"/>
          <p:cNvSpPr/>
          <p:nvPr/>
        </p:nvSpPr>
        <p:spPr>
          <a:xfrm>
            <a:off x="6563638" y="4230346"/>
            <a:ext cx="44322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6411238" y="3096403"/>
            <a:ext cx="3219450" cy="117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特に、男性の育休取得を「積極的に進めた」職場では、変化を実感する企業の割合が増加！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133861" y="3936350"/>
            <a:ext cx="2411965" cy="10231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育休取得に</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積極的に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取り組む職場は、好影響がより大きく！</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9613" y="3034724"/>
            <a:ext cx="3240000" cy="1944000"/>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533399" y="6010928"/>
            <a:ext cx="553489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出典：財団法人こども未来財団「父親の育児に関する調査研究－育児休業取得について研究報告書」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graphicFrame>
        <p:nvGraphicFramePr>
          <p:cNvPr id="15" name="グラフ 14">
            <a:extLst>
              <a:ext uri="{FF2B5EF4-FFF2-40B4-BE49-F238E27FC236}">
                <a16:creationId xmlns:a16="http://schemas.microsoft.com/office/drawing/2014/main" id="{00000000-0008-0000-0700-000005000000}"/>
              </a:ext>
            </a:extLst>
          </p:cNvPr>
          <p:cNvGraphicFramePr>
            <a:graphicFrameLocks noChangeAspect="1"/>
          </p:cNvGraphicFramePr>
          <p:nvPr>
            <p:extLst>
              <p:ext uri="{D42A27DB-BD31-4B8C-83A1-F6EECF244321}">
                <p14:modId xmlns:p14="http://schemas.microsoft.com/office/powerpoint/2010/main" val="881850549"/>
              </p:ext>
            </p:extLst>
          </p:nvPr>
        </p:nvGraphicFramePr>
        <p:xfrm>
          <a:off x="463171" y="1835024"/>
          <a:ext cx="6614566" cy="4213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7418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1328070" y="4392680"/>
            <a:ext cx="8017530" cy="1738287"/>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36</a:t>
            </a:fld>
            <a:endParaRPr lang="en-US" altLang="ja-JP" sz="1600" dirty="0"/>
          </a:p>
        </p:txBody>
      </p:sp>
      <p:sp>
        <p:nvSpPr>
          <p:cNvPr id="14" name="正方形/長方形 13"/>
          <p:cNvSpPr/>
          <p:nvPr/>
        </p:nvSpPr>
        <p:spPr>
          <a:xfrm>
            <a:off x="2287735" y="1188762"/>
            <a:ext cx="7122965" cy="499884"/>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marL="285750" indent="-285750">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女性の就労継続、昇進意欲、社会復帰への意欲の維持に好影響</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2272522" y="4683341"/>
            <a:ext cx="6516001" cy="0"/>
          </a:xfrm>
          <a:prstGeom prst="line">
            <a:avLst/>
          </a:prstGeom>
          <a:noFill/>
          <a:ln w="9525">
            <a:no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7223070" y="4318105"/>
            <a:ext cx="1645994" cy="667831"/>
          </a:xfrm>
          <a:prstGeom prst="round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41" name="角丸四角形 40"/>
          <p:cNvSpPr/>
          <p:nvPr/>
        </p:nvSpPr>
        <p:spPr>
          <a:xfrm>
            <a:off x="386400" y="1081481"/>
            <a:ext cx="9125900" cy="756348"/>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p:nvPr/>
        </p:nvCxnSpPr>
        <p:spPr>
          <a:xfrm flipV="1">
            <a:off x="1057547" y="1475759"/>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54" name="角丸四角形 53"/>
          <p:cNvSpPr/>
          <p:nvPr/>
        </p:nvSpPr>
        <p:spPr>
          <a:xfrm>
            <a:off x="977955" y="1081482"/>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5" name="グループ化 54"/>
          <p:cNvGrpSpPr/>
          <p:nvPr/>
        </p:nvGrpSpPr>
        <p:grpSpPr>
          <a:xfrm>
            <a:off x="656078" y="1114439"/>
            <a:ext cx="401469" cy="678828"/>
            <a:chOff x="892445" y="2378728"/>
            <a:chExt cx="792162" cy="1286531"/>
          </a:xfrm>
        </p:grpSpPr>
        <p:pic>
          <p:nvPicPr>
            <p:cNvPr id="5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rot="865085">
              <a:off x="1241880" y="2378728"/>
              <a:ext cx="312183" cy="563748"/>
              <a:chOff x="2790652" y="3004952"/>
              <a:chExt cx="312183" cy="563748"/>
            </a:xfrm>
          </p:grpSpPr>
          <p:sp>
            <p:nvSpPr>
              <p:cNvPr id="58" name="二等辺三角形 5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9" name="二等辺三角形 5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 name="角丸四角形 1"/>
          <p:cNvSpPr/>
          <p:nvPr/>
        </p:nvSpPr>
        <p:spPr>
          <a:xfrm>
            <a:off x="2157296" y="4255520"/>
            <a:ext cx="3128896" cy="374571"/>
          </a:xfrm>
          <a:prstGeom prst="roundRect">
            <a:avLst/>
          </a:prstGeom>
          <a:solidFill>
            <a:srgbClr val="FF6600"/>
          </a:solidFill>
        </p:spPr>
        <p:txBody>
          <a:bodyPr wrap="none">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妻の就労継続による家計のメリット</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形吹き出し 26"/>
          <p:cNvSpPr/>
          <p:nvPr/>
        </p:nvSpPr>
        <p:spPr>
          <a:xfrm>
            <a:off x="306939" y="4156618"/>
            <a:ext cx="1636517" cy="720479"/>
          </a:xfrm>
          <a:prstGeom prst="wedgeEllipseCallout">
            <a:avLst>
              <a:gd name="adj1" fmla="val 67413"/>
              <a:gd name="adj2" fmla="val -19399"/>
            </a:avLst>
          </a:prstGeom>
          <a:solidFill>
            <a:srgbClr val="CCECFF"/>
          </a:solidFill>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b="1" dirty="0">
              <a:ln w="18000">
                <a:solidFill>
                  <a:schemeClr val="tx1">
                    <a:lumMod val="50000"/>
                    <a:lumOff val="5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28" name="正方形/長方形 27"/>
          <p:cNvSpPr/>
          <p:nvPr/>
        </p:nvSpPr>
        <p:spPr>
          <a:xfrm>
            <a:off x="377490" y="4224309"/>
            <a:ext cx="1578719" cy="595824"/>
          </a:xfrm>
          <a:prstGeom prst="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nchorCtr="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1200" spc="5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rPr>
              <a:t>妻の生涯所得に</a:t>
            </a:r>
            <a:endParaRPr lang="en-US" altLang="ja-JP" sz="1200" spc="5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spc="5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rPr>
              <a:t>大きな違い </a:t>
            </a:r>
            <a:endParaRPr lang="en-US" altLang="ja-JP" sz="1200" spc="50" baseline="3000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3" name="グラフ 82">
            <a:extLst>
              <a:ext uri="{FF2B5EF4-FFF2-40B4-BE49-F238E27FC236}">
                <a16:creationId xmlns:a16="http://schemas.microsoft.com/office/drawing/2014/main" id="{D7F3ABEF-7E61-4890-AFD7-7EBBB2842998}"/>
              </a:ext>
            </a:extLst>
          </p:cNvPr>
          <p:cNvGraphicFramePr>
            <a:graphicFrameLocks/>
          </p:cNvGraphicFramePr>
          <p:nvPr>
            <p:extLst>
              <p:ext uri="{D42A27DB-BD31-4B8C-83A1-F6EECF244321}">
                <p14:modId xmlns:p14="http://schemas.microsoft.com/office/powerpoint/2010/main" val="3623717899"/>
              </p:ext>
            </p:extLst>
          </p:nvPr>
        </p:nvGraphicFramePr>
        <p:xfrm>
          <a:off x="1500501" y="4769910"/>
          <a:ext cx="7144347" cy="1437901"/>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p:cNvSpPr txBox="1"/>
          <p:nvPr/>
        </p:nvSpPr>
        <p:spPr>
          <a:xfrm>
            <a:off x="5385375" y="4600098"/>
            <a:ext cx="434734"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72" name="テキスト ボックス 71"/>
          <p:cNvSpPr txBox="1"/>
          <p:nvPr/>
        </p:nvSpPr>
        <p:spPr>
          <a:xfrm>
            <a:off x="6784195" y="4600098"/>
            <a:ext cx="434734"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73" name="テキスト ボックス 72"/>
          <p:cNvSpPr txBox="1"/>
          <p:nvPr/>
        </p:nvSpPr>
        <p:spPr>
          <a:xfrm>
            <a:off x="8143196" y="4590527"/>
            <a:ext cx="434734"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84" name="テキスト ボックス 83">
            <a:extLst>
              <a:ext uri="{FF2B5EF4-FFF2-40B4-BE49-F238E27FC236}">
                <a16:creationId xmlns:a16="http://schemas.microsoft.com/office/drawing/2014/main" id="{27DA98D0-55A2-4638-829F-F5D8FEA650C3}"/>
              </a:ext>
            </a:extLst>
          </p:cNvPr>
          <p:cNvSpPr txBox="1"/>
          <p:nvPr/>
        </p:nvSpPr>
        <p:spPr>
          <a:xfrm>
            <a:off x="8507465" y="4620266"/>
            <a:ext cx="646331"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5059643" y="5605478"/>
            <a:ext cx="1082431" cy="331907"/>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1200"/>
              </a:spcBef>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6,147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7461364" y="4992466"/>
            <a:ext cx="1365561" cy="339774"/>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a:extLst>
              <a:ext uri="{FF2B5EF4-FFF2-40B4-BE49-F238E27FC236}">
                <a16:creationId xmlns:a16="http://schemas.microsoft.com/office/drawing/2014/main" id="{DCA12DA6-E5A6-46E0-B315-E3BAABDD972B}"/>
              </a:ext>
            </a:extLst>
          </p:cNvPr>
          <p:cNvSpPr/>
          <p:nvPr/>
        </p:nvSpPr>
        <p:spPr>
          <a:xfrm>
            <a:off x="1332204" y="6106966"/>
            <a:ext cx="749472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出典：ニッセイ基礎研究所　ニッセイ基礎研所報</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Vol.61</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「大学卒女性の働き方別生涯所得の推計」　図表</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女性の働き方ケース別生涯所得　より一部抜粋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24" name="円形吹き出し 23"/>
          <p:cNvSpPr/>
          <p:nvPr/>
        </p:nvSpPr>
        <p:spPr>
          <a:xfrm>
            <a:off x="7851502" y="5308171"/>
            <a:ext cx="1853065" cy="920096"/>
          </a:xfrm>
          <a:prstGeom prst="wedgeEllipseCallout">
            <a:avLst>
              <a:gd name="adj1" fmla="val -63553"/>
              <a:gd name="adj2" fmla="val -47368"/>
            </a:avLst>
          </a:prstGeom>
          <a:solidFill>
            <a:srgbClr val="FFCC66"/>
          </a:solidFill>
          <a:ln>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7959481" y="5411196"/>
            <a:ext cx="1729961" cy="615553"/>
          </a:xfrm>
          <a:prstGeom prst="rect">
            <a:avLst/>
          </a:prstGeom>
          <a:noFill/>
        </p:spPr>
        <p:txBody>
          <a:bodyPr wrap="none" rtlCol="0">
            <a:spAutoFit/>
          </a:bodyPr>
          <a:lstStyle/>
          <a:p>
            <a:pPr algn="ct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その差は</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億円以上！</a:t>
            </a:r>
          </a:p>
        </p:txBody>
      </p:sp>
      <p:sp>
        <p:nvSpPr>
          <p:cNvPr id="46" name="タイトル 2">
            <a:extLst>
              <a:ext uri="{FF2B5EF4-FFF2-40B4-BE49-F238E27FC236}">
                <a16:creationId xmlns:a16="http://schemas.microsoft.com/office/drawing/2014/main" id="{EADA683C-DA66-4F73-B2E6-4E837198752A}"/>
              </a:ext>
            </a:extLst>
          </p:cNvPr>
          <p:cNvSpPr>
            <a:spLocks noGrp="1"/>
          </p:cNvSpPr>
          <p:nvPr>
            <p:ph type="title"/>
          </p:nvPr>
        </p:nvSpPr>
        <p:spPr bwMode="white">
          <a:xfrm>
            <a:off x="495300" y="274638"/>
            <a:ext cx="8915400" cy="647700"/>
          </a:xfrm>
        </p:spPr>
        <p:txBody>
          <a:bodyPr/>
          <a:lstStyle/>
          <a:p>
            <a:r>
              <a:rPr lang="ja-JP" altLang="en-US" dirty="0"/>
              <a:t>４</a:t>
            </a:r>
            <a:r>
              <a:rPr kumimoji="1" lang="ja-JP" altLang="en-US" dirty="0"/>
              <a:t>－５．「女性の活躍推進」の観点からのメリット</a:t>
            </a:r>
          </a:p>
        </p:txBody>
      </p:sp>
      <p:sp>
        <p:nvSpPr>
          <p:cNvPr id="37" name="正方形/長方形 36">
            <a:extLst>
              <a:ext uri="{FF2B5EF4-FFF2-40B4-BE49-F238E27FC236}">
                <a16:creationId xmlns:a16="http://schemas.microsoft.com/office/drawing/2014/main" id="{CDFD3E53-322F-422B-9F8E-0E84D56C1AA3}"/>
              </a:ext>
            </a:extLst>
          </p:cNvPr>
          <p:cNvSpPr/>
          <p:nvPr/>
        </p:nvSpPr>
        <p:spPr>
          <a:xfrm>
            <a:off x="224701" y="1938219"/>
            <a:ext cx="3369134"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職場における女性活躍への影響</a:t>
            </a:r>
            <a:endParaRPr lang="en-US" altLang="ja-JP"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EB4E8D90-7503-4289-9B77-077DE9595028}"/>
              </a:ext>
            </a:extLst>
          </p:cNvPr>
          <p:cNvSpPr/>
          <p:nvPr/>
        </p:nvSpPr>
        <p:spPr>
          <a:xfrm>
            <a:off x="274488" y="3671709"/>
            <a:ext cx="3198593"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家庭における女性活躍への影響</a:t>
            </a:r>
            <a:endParaRPr lang="en-US" altLang="ja-JP"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4AAF28C3-8F98-4106-8CB8-91EC36AB26D0}"/>
              </a:ext>
            </a:extLst>
          </p:cNvPr>
          <p:cNvSpPr/>
          <p:nvPr/>
        </p:nvSpPr>
        <p:spPr>
          <a:xfrm>
            <a:off x="680486" y="2719537"/>
            <a:ext cx="8665114" cy="499884"/>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2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育児休業を取得する男性が増え、職場で「仕事と育児の両立」に関して理解が深まると・・・</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限られた時間で成果を出すための業務効率化</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カバー体制の構築により、休暇が取りやすくなる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長時間労働の削減</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矢印: 右 2">
            <a:extLst>
              <a:ext uri="{FF2B5EF4-FFF2-40B4-BE49-F238E27FC236}">
                <a16:creationId xmlns:a16="http://schemas.microsoft.com/office/drawing/2014/main" id="{16A3954B-3BE2-4A9D-8DD6-B5BD60BC0CC6}"/>
              </a:ext>
            </a:extLst>
          </p:cNvPr>
          <p:cNvSpPr/>
          <p:nvPr/>
        </p:nvSpPr>
        <p:spPr>
          <a:xfrm>
            <a:off x="5147057" y="2831118"/>
            <a:ext cx="476636" cy="665718"/>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7D644D75-5AEE-4D3E-81C6-6B561CB41415}"/>
              </a:ext>
            </a:extLst>
          </p:cNvPr>
          <p:cNvSpPr/>
          <p:nvPr/>
        </p:nvSpPr>
        <p:spPr>
          <a:xfrm>
            <a:off x="5858449" y="2818507"/>
            <a:ext cx="3367065" cy="66571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a:solidFill>
                  <a:srgbClr val="C00000"/>
                </a:solidFill>
                <a:latin typeface="Meiryo UI" panose="020B0604030504040204" pitchFamily="50" charset="-128"/>
                <a:ea typeface="Meiryo UI" panose="020B0604030504040204" pitchFamily="50" charset="-128"/>
              </a:rPr>
              <a:t>　・出産を機に退職する女性が減少</a:t>
            </a:r>
            <a:endParaRPr kumimoji="1" lang="en-US" altLang="ja-JP" sz="1400" dirty="0">
              <a:solidFill>
                <a:srgbClr val="C00000"/>
              </a:solidFill>
              <a:latin typeface="Meiryo UI" panose="020B0604030504040204" pitchFamily="50" charset="-128"/>
              <a:ea typeface="Meiryo UI" panose="020B0604030504040204" pitchFamily="50" charset="-128"/>
            </a:endParaRPr>
          </a:p>
          <a:p>
            <a:r>
              <a:rPr lang="ja-JP" altLang="en-US" sz="1400" dirty="0">
                <a:solidFill>
                  <a:srgbClr val="C00000"/>
                </a:solidFill>
                <a:latin typeface="Meiryo UI" panose="020B0604030504040204" pitchFamily="50" charset="-128"/>
                <a:ea typeface="Meiryo UI" panose="020B0604030504040204" pitchFamily="50" charset="-128"/>
              </a:rPr>
              <a:t>　・女性が能力を発揮しやすくなる</a:t>
            </a:r>
            <a:endParaRPr kumimoji="1" lang="ja-JP" altLang="en-US" sz="1400"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DD446C33-CD06-4A8D-8E6B-B1C637AA3AB0}"/>
              </a:ext>
            </a:extLst>
          </p:cNvPr>
          <p:cNvSpPr/>
          <p:nvPr/>
        </p:nvSpPr>
        <p:spPr>
          <a:xfrm>
            <a:off x="3440079" y="3624044"/>
            <a:ext cx="7122965" cy="499884"/>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6775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37</a:t>
            </a:fld>
            <a:endParaRPr lang="en-US" altLang="ja-JP" sz="1600" dirty="0"/>
          </a:p>
        </p:txBody>
      </p:sp>
      <p:sp>
        <p:nvSpPr>
          <p:cNvPr id="6" name="タイトル 1"/>
          <p:cNvSpPr>
            <a:spLocks noGrp="1"/>
          </p:cNvSpPr>
          <p:nvPr>
            <p:ph type="title"/>
          </p:nvPr>
        </p:nvSpPr>
        <p:spPr bwMode="white">
          <a:xfrm>
            <a:off x="0" y="3105150"/>
            <a:ext cx="9906000" cy="647700"/>
          </a:xfrm>
        </p:spPr>
        <p:txBody>
          <a:bodyPr/>
          <a:lstStyle/>
          <a:p>
            <a:r>
              <a:rPr lang="ja-JP" altLang="en-US" sz="3200" dirty="0">
                <a:solidFill>
                  <a:schemeClr val="bg1"/>
                </a:solidFill>
              </a:rPr>
              <a:t>　　第五章　育休取得者の体験談 ・ 企業の取組事例</a:t>
            </a:r>
            <a:endParaRPr kumimoji="1" lang="ja-JP" altLang="en-US" sz="2400" dirty="0">
              <a:solidFill>
                <a:schemeClr val="bg1"/>
              </a:solidFill>
            </a:endParaRPr>
          </a:p>
        </p:txBody>
      </p:sp>
    </p:spTree>
    <p:extLst>
      <p:ext uri="{BB962C8B-B14F-4D97-AF65-F5344CB8AC3E}">
        <p14:creationId xmlns:p14="http://schemas.microsoft.com/office/powerpoint/2010/main" val="661711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
            <a:extLst>
              <a:ext uri="{FF2B5EF4-FFF2-40B4-BE49-F238E27FC236}">
                <a16:creationId xmlns:a16="http://schemas.microsoft.com/office/drawing/2014/main" id="{550E8F1F-0909-4F3C-901F-0128F10F936F}"/>
              </a:ext>
            </a:extLst>
          </p:cNvPr>
          <p:cNvSpPr txBox="1">
            <a:spLocks/>
          </p:cNvSpPr>
          <p:nvPr/>
        </p:nvSpPr>
        <p:spPr bwMode="auto">
          <a:xfrm>
            <a:off x="836800" y="1897031"/>
            <a:ext cx="8139420" cy="7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自分の両親は祖父母の介護で多忙、妻の両親は遠方で体調も優れず頼れない。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自分が家事・育児に参画せねばという想いを持つ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ようになり、育児休業取得を意識し始めた。</a:t>
            </a:r>
            <a:endParaRPr lang="ja-JP" altLang="en-US" sz="1600" dirty="0"/>
          </a:p>
        </p:txBody>
      </p:sp>
      <p:sp>
        <p:nvSpPr>
          <p:cNvPr id="3" name="タイトル 2"/>
          <p:cNvSpPr>
            <a:spLocks noGrp="1"/>
          </p:cNvSpPr>
          <p:nvPr>
            <p:ph type="title"/>
          </p:nvPr>
        </p:nvSpPr>
        <p:spPr/>
        <p:txBody>
          <a:bodyPr/>
          <a:lstStyle/>
          <a:p>
            <a:r>
              <a:rPr lang="ja-JP" altLang="en-US" dirty="0"/>
              <a:t>５－１．育児休業取得者の体験談①</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38</a:t>
            </a:fld>
            <a:endParaRPr lang="en-US" altLang="ja-JP"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307527"/>
            <a:ext cx="8983980" cy="4917103"/>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800" y="1018044"/>
            <a:ext cx="4116200"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4.5</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5" y="15843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育児休業を取得しようと思った理由</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コンテンツ プレースホルダー 1">
            <a:extLst>
              <a:ext uri="{FF2B5EF4-FFF2-40B4-BE49-F238E27FC236}">
                <a16:creationId xmlns:a16="http://schemas.microsoft.com/office/drawing/2014/main" id="{6DCF6C14-5B1D-4BB4-BB80-3C145CAE26AC}"/>
              </a:ext>
            </a:extLst>
          </p:cNvPr>
          <p:cNvSpPr txBox="1">
            <a:spLocks/>
          </p:cNvSpPr>
          <p:nvPr/>
        </p:nvSpPr>
        <p:spPr bwMode="auto">
          <a:xfrm>
            <a:off x="838198" y="2991184"/>
            <a:ext cx="8139420" cy="163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掃除、洗濯、おむつ替え、授乳など、</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あらゆる家事・育児を実施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妻の日頃の大変さを実感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、妻が家庭から離れる時間を意識的につくるなど、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家庭で自分に何ができるかを考えるようになった。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500"/>
              </a:lnSpc>
              <a:spcBef>
                <a:spcPts val="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身近に似た境遇の仲間がおらず孤独感に悩み、パパコミュニティを探し、多くの方と知り合った。⇒</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視野が格段に広がり気分的にもかなり楽になった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p>
        </p:txBody>
      </p:sp>
      <p:sp>
        <p:nvSpPr>
          <p:cNvPr id="21" name="正方形/長方形 20">
            <a:extLst>
              <a:ext uri="{FF2B5EF4-FFF2-40B4-BE49-F238E27FC236}">
                <a16:creationId xmlns:a16="http://schemas.microsoft.com/office/drawing/2014/main" id="{6C9F9540-ED91-4A40-9585-2E6191EC32C5}"/>
              </a:ext>
            </a:extLst>
          </p:cNvPr>
          <p:cNvSpPr/>
          <p:nvPr/>
        </p:nvSpPr>
        <p:spPr>
          <a:xfrm>
            <a:off x="793913" y="2678491"/>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育児休業中の過ごし方</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コンテンツ プレースホルダー 1">
            <a:extLst>
              <a:ext uri="{FF2B5EF4-FFF2-40B4-BE49-F238E27FC236}">
                <a16:creationId xmlns:a16="http://schemas.microsoft.com/office/drawing/2014/main" id="{57078AE5-1641-4E15-A2C7-65FF7CDABCE5}"/>
              </a:ext>
            </a:extLst>
          </p:cNvPr>
          <p:cNvSpPr txBox="1">
            <a:spLocks/>
          </p:cNvSpPr>
          <p:nvPr/>
        </p:nvSpPr>
        <p:spPr bwMode="auto">
          <a:xfrm>
            <a:off x="838197" y="5071656"/>
            <a:ext cx="8364525" cy="7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復帰後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か月は、家事・育児を優先しつつ仕事との両立のペースをつかむため、</a:t>
            </a:r>
            <a:r>
              <a:rPr lang="ja-JP" altLang="en-US" sz="1600" b="1" dirty="0">
                <a:solidFill>
                  <a:schemeClr val="accent3"/>
                </a:solidFill>
                <a:latin typeface="Meiryo UI" panose="020B0604030504040204" pitchFamily="50" charset="-128"/>
                <a:ea typeface="Meiryo UI" panose="020B0604030504040204" pitchFamily="50" charset="-128"/>
              </a:rPr>
              <a:t>短時間勤務制度を活用</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540000" indent="-285750">
              <a:lnSpc>
                <a:spcPts val="2500"/>
              </a:lnSpc>
              <a:spcBef>
                <a:spcPts val="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子どもの急病等への「</a:t>
            </a:r>
            <a:r>
              <a:rPr lang="ja-JP" altLang="en-US" sz="1600" b="1" dirty="0">
                <a:solidFill>
                  <a:schemeClr val="accent3"/>
                </a:solidFill>
                <a:latin typeface="Meiryo UI" panose="020B0604030504040204" pitchFamily="50" charset="-128"/>
                <a:ea typeface="Meiryo UI" panose="020B0604030504040204" pitchFamily="50" charset="-128"/>
              </a:rPr>
              <a:t>柔軟な突発対応</a:t>
            </a:r>
            <a:r>
              <a:rPr lang="ja-JP" altLang="en-US" sz="1600" dirty="0">
                <a:latin typeface="Meiryo UI" panose="020B0604030504040204" pitchFamily="50" charset="-128"/>
                <a:ea typeface="Meiryo UI" panose="020B0604030504040204" pitchFamily="50" charset="-128"/>
              </a:rPr>
              <a:t>」ができるようフレックスタイム制へ移行。</a:t>
            </a:r>
            <a:endParaRPr lang="ja-JP" altLang="en-US" sz="1600" dirty="0"/>
          </a:p>
        </p:txBody>
      </p:sp>
      <p:sp>
        <p:nvSpPr>
          <p:cNvPr id="23" name="正方形/長方形 22">
            <a:extLst>
              <a:ext uri="{FF2B5EF4-FFF2-40B4-BE49-F238E27FC236}">
                <a16:creationId xmlns:a16="http://schemas.microsoft.com/office/drawing/2014/main" id="{CAFF16FE-8899-4766-AEB0-A883C29FFAC1}"/>
              </a:ext>
            </a:extLst>
          </p:cNvPr>
          <p:cNvSpPr/>
          <p:nvPr/>
        </p:nvSpPr>
        <p:spPr>
          <a:xfrm>
            <a:off x="793913" y="4758963"/>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復職後の働き方</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descr="食品 が含まれている画像&#10;&#10;自動的に生成された説明">
            <a:extLst>
              <a:ext uri="{FF2B5EF4-FFF2-40B4-BE49-F238E27FC236}">
                <a16:creationId xmlns:a16="http://schemas.microsoft.com/office/drawing/2014/main" id="{266DD5E3-0572-4017-9386-B76698BA0D90}"/>
              </a:ext>
            </a:extLst>
          </p:cNvPr>
          <p:cNvPicPr>
            <a:picLocks noChangeAspect="1"/>
          </p:cNvPicPr>
          <p:nvPr/>
        </p:nvPicPr>
        <p:blipFill>
          <a:blip r:embed="rId3"/>
          <a:stretch>
            <a:fillRect/>
          </a:stretch>
        </p:blipFill>
        <p:spPr>
          <a:xfrm>
            <a:off x="7686868" y="2580689"/>
            <a:ext cx="1515855" cy="1542855"/>
          </a:xfrm>
          <a:prstGeom prst="rect">
            <a:avLst/>
          </a:prstGeom>
        </p:spPr>
      </p:pic>
    </p:spTree>
    <p:extLst>
      <p:ext uri="{BB962C8B-B14F-4D97-AF65-F5344CB8AC3E}">
        <p14:creationId xmlns:p14="http://schemas.microsoft.com/office/powerpoint/2010/main" val="1049887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bwMode="white">
          <a:xfrm>
            <a:off x="0" y="3105150"/>
            <a:ext cx="8915400" cy="647700"/>
          </a:xfrm>
        </p:spPr>
        <p:txBody>
          <a:bodyPr>
            <a:normAutofit/>
          </a:bodyPr>
          <a:lstStyle/>
          <a:p>
            <a:r>
              <a:rPr lang="ja-JP" altLang="en-US" sz="3200" dirty="0">
                <a:solidFill>
                  <a:schemeClr val="bg1"/>
                </a:solidFill>
              </a:rPr>
              <a:t>　　第一章　</a:t>
            </a:r>
            <a:r>
              <a:rPr kumimoji="1" lang="ja-JP" altLang="en-US" sz="3200" dirty="0">
                <a:solidFill>
                  <a:schemeClr val="bg1"/>
                </a:solidFill>
              </a:rPr>
              <a:t>男性の育児休業取得の現状と課題</a:t>
            </a:r>
            <a:endParaRPr kumimoji="1" lang="ja-JP" altLang="en-US" sz="2400" dirty="0">
              <a:solidFill>
                <a:schemeClr val="bg1"/>
              </a:solidFill>
            </a:endParaRPr>
          </a:p>
        </p:txBody>
      </p:sp>
      <p:sp>
        <p:nvSpPr>
          <p:cNvPr id="3" name="スライド番号プレースホルダー 2"/>
          <p:cNvSpPr>
            <a:spLocks noGrp="1"/>
          </p:cNvSpPr>
          <p:nvPr>
            <p:ph type="sldNum" sz="quarter" idx="11"/>
          </p:nvPr>
        </p:nvSpPr>
        <p:spPr>
          <a:xfrm>
            <a:off x="196397" y="6412367"/>
            <a:ext cx="195262" cy="360362"/>
          </a:xfrm>
        </p:spPr>
        <p:txBody>
          <a:bodyPr/>
          <a:lstStyle/>
          <a:p>
            <a:pPr>
              <a:defRPr/>
            </a:pPr>
            <a:fld id="{E998A1A3-FEA1-4990-8247-73F0C5D4C06C}" type="slidenum">
              <a:rPr lang="ja-JP" altLang="en-US" sz="1600" smtClean="0"/>
              <a:pPr>
                <a:defRPr/>
              </a:pPr>
              <a:t>3</a:t>
            </a:fld>
            <a:endParaRPr lang="en-US" altLang="ja-JP" sz="1600" dirty="0"/>
          </a:p>
        </p:txBody>
      </p:sp>
    </p:spTree>
    <p:extLst>
      <p:ext uri="{BB962C8B-B14F-4D97-AF65-F5344CB8AC3E}">
        <p14:creationId xmlns:p14="http://schemas.microsoft.com/office/powerpoint/2010/main" val="3457763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
            <a:extLst>
              <a:ext uri="{FF2B5EF4-FFF2-40B4-BE49-F238E27FC236}">
                <a16:creationId xmlns:a16="http://schemas.microsoft.com/office/drawing/2014/main" id="{550E8F1F-0909-4F3C-901F-0128F10F936F}"/>
              </a:ext>
            </a:extLst>
          </p:cNvPr>
          <p:cNvSpPr txBox="1">
            <a:spLocks/>
          </p:cNvSpPr>
          <p:nvPr/>
        </p:nvSpPr>
        <p:spPr bwMode="auto">
          <a:xfrm>
            <a:off x="836800" y="1858931"/>
            <a:ext cx="8139420" cy="138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大学生の時に、男性でも育休を取れることを知り、取得したいと考えるようになった。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500"/>
              </a:lnSpc>
              <a:spcBef>
                <a:spcPts val="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子どもと向き合って育児ができるのはわずかな時間。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⇒幼い時から子どもと接しないと、親子関係を深めることは難しいと考えていたため、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取得を決意。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lang="ja-JP" altLang="en-US" dirty="0"/>
              <a:t>５－１．育児休業取得者の体験談②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39</a:t>
            </a:fld>
            <a:endParaRPr lang="en-US" altLang="ja-JP"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307527"/>
            <a:ext cx="9136380" cy="4917103"/>
          </a:xfrm>
          <a:prstGeom prst="roundRect">
            <a:avLst>
              <a:gd name="adj" fmla="val 754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799" y="1018044"/>
            <a:ext cx="7180766"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か月（第一子）、</a:t>
            </a:r>
            <a:r>
              <a:rPr lang="en-US" altLang="ja-JP" b="1" dirty="0">
                <a:latin typeface="Meiryo UI" panose="020B0604030504040204" pitchFamily="50" charset="-128"/>
                <a:ea typeface="Meiryo UI" panose="020B0604030504040204" pitchFamily="50" charset="-128"/>
                <a:cs typeface="Meiryo UI" panose="020B0604030504040204" pitchFamily="50" charset="-128"/>
              </a:rPr>
              <a:t>7</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か月（第二子）</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5" y="15843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育児休業を取得しようと思った理由</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コンテンツ プレースホルダー 1">
            <a:extLst>
              <a:ext uri="{FF2B5EF4-FFF2-40B4-BE49-F238E27FC236}">
                <a16:creationId xmlns:a16="http://schemas.microsoft.com/office/drawing/2014/main" id="{6DCF6C14-5B1D-4BB4-BB80-3C145CAE26AC}"/>
              </a:ext>
            </a:extLst>
          </p:cNvPr>
          <p:cNvSpPr txBox="1">
            <a:spLocks/>
          </p:cNvSpPr>
          <p:nvPr/>
        </p:nvSpPr>
        <p:spPr bwMode="auto">
          <a:xfrm>
            <a:off x="838198" y="3500763"/>
            <a:ext cx="8139420" cy="146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時差出勤の制度を利用し、始業時間を前倒し。</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効率よく業務を実施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し、定時退社して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息子たちの保育園迎えを行い、一緒に食事・入浴・洗濯をこなすことができた。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仕事が忙しくなる中、生産性を上げ、効率的に業務を行い、</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仕事も育児も頑張る</a:t>
            </a:r>
            <a:r>
              <a:rPr lang="en-US" altLang="ja-JP"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ワーキングファーザー</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として邁進。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6C9F9540-ED91-4A40-9585-2E6191EC32C5}"/>
              </a:ext>
            </a:extLst>
          </p:cNvPr>
          <p:cNvSpPr/>
          <p:nvPr/>
        </p:nvSpPr>
        <p:spPr>
          <a:xfrm>
            <a:off x="793913" y="3210930"/>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復職後の過ごし方</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コンテンツ プレースホルダー 1">
            <a:extLst>
              <a:ext uri="{FF2B5EF4-FFF2-40B4-BE49-F238E27FC236}">
                <a16:creationId xmlns:a16="http://schemas.microsoft.com/office/drawing/2014/main" id="{57078AE5-1641-4E15-A2C7-65FF7CDABCE5}"/>
              </a:ext>
            </a:extLst>
          </p:cNvPr>
          <p:cNvSpPr txBox="1">
            <a:spLocks/>
          </p:cNvSpPr>
          <p:nvPr/>
        </p:nvSpPr>
        <p:spPr bwMode="auto">
          <a:xfrm>
            <a:off x="838198" y="5360814"/>
            <a:ext cx="8139420" cy="7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リスクとチャンスを冷静に見極め、「育休」という大海原に飛び込んでほしい。</a:t>
            </a:r>
            <a:r>
              <a:rPr lang="ja-JP" altLang="en-US" sz="1600" b="1" dirty="0">
                <a:solidFill>
                  <a:schemeClr val="accent3"/>
                </a:solidFill>
                <a:latin typeface="Meiryo UI" panose="020B0604030504040204" pitchFamily="50" charset="-128"/>
                <a:ea typeface="Meiryo UI" panose="020B0604030504040204" pitchFamily="50" charset="-128"/>
              </a:rPr>
              <a:t>新しい世界が見える</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rPr>
              <a:t>　　⇒必要なのは、</a:t>
            </a:r>
            <a:r>
              <a:rPr lang="ja-JP" altLang="en-US" sz="1600" b="1" dirty="0">
                <a:solidFill>
                  <a:schemeClr val="accent3"/>
                </a:solidFill>
                <a:latin typeface="Meiryo UI" panose="020B0604030504040204" pitchFamily="50" charset="-128"/>
                <a:ea typeface="Meiryo UI" panose="020B0604030504040204" pitchFamily="50" charset="-128"/>
              </a:rPr>
              <a:t>不退転の決意と当座生活するための貯金！</a:t>
            </a:r>
            <a:endParaRPr lang="en-US" altLang="ja-JP" sz="1600" b="1" dirty="0">
              <a:solidFill>
                <a:schemeClr val="accent3"/>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CAFF16FE-8899-4766-AEB0-A883C29FFAC1}"/>
              </a:ext>
            </a:extLst>
          </p:cNvPr>
          <p:cNvSpPr/>
          <p:nvPr/>
        </p:nvSpPr>
        <p:spPr>
          <a:xfrm>
            <a:off x="793913" y="5048121"/>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育休取得者からのメッセージ</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おもちゃ, 人形, 時計, 部屋 が含まれている画像&#10;&#10;自動的に生成された説明">
            <a:extLst>
              <a:ext uri="{FF2B5EF4-FFF2-40B4-BE49-F238E27FC236}">
                <a16:creationId xmlns:a16="http://schemas.microsoft.com/office/drawing/2014/main" id="{E025EB70-ADD9-44B4-BE74-7AE9E1FD25F0}"/>
              </a:ext>
            </a:extLst>
          </p:cNvPr>
          <p:cNvPicPr>
            <a:picLocks noChangeAspect="1"/>
          </p:cNvPicPr>
          <p:nvPr/>
        </p:nvPicPr>
        <p:blipFill>
          <a:blip r:embed="rId3"/>
          <a:stretch>
            <a:fillRect/>
          </a:stretch>
        </p:blipFill>
        <p:spPr>
          <a:xfrm>
            <a:off x="7909505" y="1651149"/>
            <a:ext cx="1686155" cy="1905259"/>
          </a:xfrm>
          <a:prstGeom prst="rect">
            <a:avLst/>
          </a:prstGeom>
        </p:spPr>
      </p:pic>
    </p:spTree>
    <p:extLst>
      <p:ext uri="{BB962C8B-B14F-4D97-AF65-F5344CB8AC3E}">
        <p14:creationId xmlns:p14="http://schemas.microsoft.com/office/powerpoint/2010/main" val="1379065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円/楕円 26">
            <a:extLst>
              <a:ext uri="{FF2B5EF4-FFF2-40B4-BE49-F238E27FC236}">
                <a16:creationId xmlns:a16="http://schemas.microsoft.com/office/drawing/2014/main" id="{97196C8E-8CFC-4EA0-9565-DB3E85B17F70}"/>
              </a:ext>
            </a:extLst>
          </p:cNvPr>
          <p:cNvSpPr/>
          <p:nvPr/>
        </p:nvSpPr>
        <p:spPr>
          <a:xfrm>
            <a:off x="4187772" y="4975624"/>
            <a:ext cx="5340156" cy="1335024"/>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alpha val="30196"/>
            </a:srgbClr>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26">
            <a:extLst>
              <a:ext uri="{FF2B5EF4-FFF2-40B4-BE49-F238E27FC236}">
                <a16:creationId xmlns:a16="http://schemas.microsoft.com/office/drawing/2014/main" id="{D2C9D5B6-36A6-46CD-ADA5-BC42EA5179FE}"/>
              </a:ext>
            </a:extLst>
          </p:cNvPr>
          <p:cNvSpPr/>
          <p:nvPr/>
        </p:nvSpPr>
        <p:spPr>
          <a:xfrm>
            <a:off x="253487" y="3471824"/>
            <a:ext cx="4252709" cy="2073267"/>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alpha val="30196"/>
            </a:srgbClr>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円/楕円 26">
            <a:extLst>
              <a:ext uri="{FF2B5EF4-FFF2-40B4-BE49-F238E27FC236}">
                <a16:creationId xmlns:a16="http://schemas.microsoft.com/office/drawing/2014/main" id="{48513D71-3720-4C53-9677-C08CACF0CEBF}"/>
              </a:ext>
            </a:extLst>
          </p:cNvPr>
          <p:cNvSpPr/>
          <p:nvPr/>
        </p:nvSpPr>
        <p:spPr>
          <a:xfrm>
            <a:off x="4550239" y="2694450"/>
            <a:ext cx="5102273" cy="2213110"/>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alpha val="30196"/>
            </a:srgbClr>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26">
            <a:extLst>
              <a:ext uri="{FF2B5EF4-FFF2-40B4-BE49-F238E27FC236}">
                <a16:creationId xmlns:a16="http://schemas.microsoft.com/office/drawing/2014/main" id="{9208B626-3DBB-4598-AF86-3EBF0AA18284}"/>
              </a:ext>
            </a:extLst>
          </p:cNvPr>
          <p:cNvSpPr/>
          <p:nvPr/>
        </p:nvSpPr>
        <p:spPr>
          <a:xfrm>
            <a:off x="4934750" y="1183884"/>
            <a:ext cx="4593178" cy="1459185"/>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alpha val="30196"/>
            </a:srgbClr>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40</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５－２．夫が育児休業を取得してよかったこと</a:t>
            </a:r>
          </a:p>
        </p:txBody>
      </p:sp>
      <p:sp>
        <p:nvSpPr>
          <p:cNvPr id="35" name="角丸四角形 34"/>
          <p:cNvSpPr/>
          <p:nvPr/>
        </p:nvSpPr>
        <p:spPr>
          <a:xfrm>
            <a:off x="157465" y="1106307"/>
            <a:ext cx="9554571" cy="5249555"/>
          </a:xfrm>
          <a:prstGeom prst="roundRect">
            <a:avLst>
              <a:gd name="adj" fmla="val 10138"/>
            </a:avLst>
          </a:prstGeom>
          <a:noFill/>
          <a:ln w="19050">
            <a:solidFill>
              <a:srgbClr val="990033"/>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253487" y="1347176"/>
            <a:ext cx="4593178" cy="2073267"/>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alpha val="30196"/>
            </a:srgbClr>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37951" y="1700977"/>
            <a:ext cx="3868245" cy="1884183"/>
          </a:xfrm>
          <a:prstGeom prst="rect">
            <a:avLst/>
          </a:prstGeom>
          <a:noFill/>
        </p:spPr>
        <p:txBody>
          <a:bodyPr wrap="square" rtlCol="0">
            <a:noAutofit/>
          </a:bodyPr>
          <a:lstStyle/>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夫が側にいてくれたことで、産後の沈みがちだった気持ちがやわらぎ、精神的にも身体的にも安定し、落ち着いて過ごすことができた。</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（専業主婦</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13</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31D66DBB-DC95-4EC2-9F6F-CEE75D0AD78C}"/>
              </a:ext>
            </a:extLst>
          </p:cNvPr>
          <p:cNvSpPr txBox="1"/>
          <p:nvPr/>
        </p:nvSpPr>
        <p:spPr>
          <a:xfrm>
            <a:off x="5275173" y="1441717"/>
            <a:ext cx="3868245" cy="1884183"/>
          </a:xfrm>
          <a:prstGeom prst="rect">
            <a:avLst/>
          </a:prstGeom>
          <a:noFill/>
        </p:spPr>
        <p:txBody>
          <a:bodyPr wrap="square" rtlCol="0">
            <a:noAutofit/>
          </a:bodyPr>
          <a:lstStyle/>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育休を取った夫は、家事・育児のすべてを担当することができるようになり、育休終了後もかなり助かっている。</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（公務員</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937E674F-8EFC-4DAE-90D9-9A7CC62C97CE}"/>
              </a:ext>
            </a:extLst>
          </p:cNvPr>
          <p:cNvSpPr txBox="1"/>
          <p:nvPr/>
        </p:nvSpPr>
        <p:spPr>
          <a:xfrm>
            <a:off x="5169047" y="2892945"/>
            <a:ext cx="3868245" cy="1884183"/>
          </a:xfrm>
          <a:prstGeom prst="rect">
            <a:avLst/>
          </a:prstGeom>
          <a:noFill/>
        </p:spPr>
        <p:txBody>
          <a:bodyPr wrap="square" rtlCol="0">
            <a:noAutofit/>
          </a:bodyPr>
          <a:lstStyle/>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私の育休終了と同時に夫が育休を取得。子どもの病気対応や、家事も夫が担当したため、心理・体力的な負担が少なく、スムーズに職場復帰ができた。</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また、夫が育児中に育児のスキルを身につけたため、今でも子育ての喜びや悩みを共有できている。</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（会社員・子ども</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9952EFE1-AD6D-44E4-986A-EB8795E5EE66}"/>
              </a:ext>
            </a:extLst>
          </p:cNvPr>
          <p:cNvSpPr txBox="1"/>
          <p:nvPr/>
        </p:nvSpPr>
        <p:spPr>
          <a:xfrm>
            <a:off x="520594" y="3805701"/>
            <a:ext cx="3923519" cy="1884183"/>
          </a:xfrm>
          <a:prstGeom prst="rect">
            <a:avLst/>
          </a:prstGeom>
          <a:noFill/>
        </p:spPr>
        <p:txBody>
          <a:bodyPr wrap="square" rtlCol="0">
            <a:noAutofit/>
          </a:bodyPr>
          <a:lstStyle/>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私は出産前に退職して無職だったが、夫の育児休業中、長男を夫に任せて転職活動を行った。無事仕事が決まり、長男生後</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か月から保育園に預け、働くことができた。</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（公務員</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39</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13D3BA79-88F1-4F29-8355-2BDEED3FDB69}"/>
              </a:ext>
            </a:extLst>
          </p:cNvPr>
          <p:cNvSpPr txBox="1"/>
          <p:nvPr/>
        </p:nvSpPr>
        <p:spPr>
          <a:xfrm>
            <a:off x="4550239" y="5207682"/>
            <a:ext cx="4835167" cy="1148180"/>
          </a:xfrm>
          <a:prstGeom prst="rect">
            <a:avLst/>
          </a:prstGeom>
          <a:noFill/>
        </p:spPr>
        <p:txBody>
          <a:bodyPr wrap="square" rtlCol="0">
            <a:noAutofit/>
          </a:bodyPr>
          <a:lstStyle/>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夫が育休をとり家を守ってくれていたので、私の職場復帰はすごくスムーズだった！</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人で育児・家事同時進行なので、負担はほどんど感じなかった。</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（小学校教諭</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6</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541722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299" y="274638"/>
            <a:ext cx="9572625" cy="647700"/>
          </a:xfrm>
        </p:spPr>
        <p:txBody>
          <a:bodyPr/>
          <a:lstStyle/>
          <a:p>
            <a:r>
              <a:rPr lang="ja-JP" altLang="en-US" dirty="0"/>
              <a:t>５－３．男性の育児休業取得促進　取組事例①</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41</a:t>
            </a:fld>
            <a:endParaRPr lang="en-US" altLang="ja-JP" sz="1600" dirty="0"/>
          </a:p>
        </p:txBody>
      </p:sp>
      <p:sp>
        <p:nvSpPr>
          <p:cNvPr id="16" name="コンテンツ プレースホルダー 1">
            <a:extLst>
              <a:ext uri="{FF2B5EF4-FFF2-40B4-BE49-F238E27FC236}">
                <a16:creationId xmlns:a16="http://schemas.microsoft.com/office/drawing/2014/main" id="{9F76B3B6-144D-443F-B638-AF1666B467A3}"/>
              </a:ext>
            </a:extLst>
          </p:cNvPr>
          <p:cNvSpPr txBox="1">
            <a:spLocks/>
          </p:cNvSpPr>
          <p:nvPr/>
        </p:nvSpPr>
        <p:spPr bwMode="auto">
          <a:xfrm>
            <a:off x="836799" y="2414332"/>
            <a:ext cx="827668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配偶者が妊娠・出産した従業員には、</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管理職より育児休業の申請を促す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ようにしており、計画的に育児休業が取得できるよう推進。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500"/>
              </a:lnSpc>
              <a:spcBef>
                <a:spcPts val="3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社内報にて、育児休業取得者全員の育児体験記を掲載して</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育児休業の効果を従業員に周知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500"/>
              </a:lnSpc>
              <a:spcBef>
                <a:spcPts val="3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男性従業員が育児休業を取得しない理由として収入減があったため、育児休業を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か月以上取得した従業員（男女とも）を対象に、月額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万円の</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保育料補助手当を支給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307527"/>
            <a:ext cx="8833258" cy="4933881"/>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800" y="1050537"/>
            <a:ext cx="5914520"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株式会社あわしま堂</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（愛媛県、製造業、従業員数：</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630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男性育児休業取得率：</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、平均取得日数：</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800"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5" y="2105426"/>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男性の育児休業等の取得や積極的な育児を促進する具体的な取組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 角を丸くする 11">
            <a:extLst>
              <a:ext uri="{FF2B5EF4-FFF2-40B4-BE49-F238E27FC236}">
                <a16:creationId xmlns:a16="http://schemas.microsoft.com/office/drawing/2014/main" id="{6513A002-136D-41B7-A89A-E1B10DB43E0A}"/>
              </a:ext>
            </a:extLst>
          </p:cNvPr>
          <p:cNvSpPr/>
          <p:nvPr/>
        </p:nvSpPr>
        <p:spPr>
          <a:xfrm>
            <a:off x="616110" y="1802823"/>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取組内容</a:t>
            </a:r>
            <a:endParaRPr kumimoji="1" lang="ja-JP" altLang="en-US" sz="16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35ECDCC7-EA00-44E7-AC39-B7F091DA2CA3}"/>
              </a:ext>
            </a:extLst>
          </p:cNvPr>
          <p:cNvSpPr/>
          <p:nvPr/>
        </p:nvSpPr>
        <p:spPr>
          <a:xfrm>
            <a:off x="616110" y="4225293"/>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効果</a:t>
            </a:r>
            <a:endParaRPr kumimoji="1" lang="ja-JP" altLang="en-US" sz="16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FBF1BDB7-84CB-4464-8DB8-0A7229E6DF56}"/>
              </a:ext>
            </a:extLst>
          </p:cNvPr>
          <p:cNvSpPr/>
          <p:nvPr/>
        </p:nvSpPr>
        <p:spPr>
          <a:xfrm>
            <a:off x="792515" y="4566783"/>
            <a:ext cx="3702854"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男性従業員の育休取得率が向上</a:t>
            </a:r>
          </a:p>
        </p:txBody>
      </p:sp>
      <p:sp>
        <p:nvSpPr>
          <p:cNvPr id="20" name="コンテンツ プレースホルダー 1">
            <a:extLst>
              <a:ext uri="{FF2B5EF4-FFF2-40B4-BE49-F238E27FC236}">
                <a16:creationId xmlns:a16="http://schemas.microsoft.com/office/drawing/2014/main" id="{B8CE42B5-06FD-4400-92D6-F3CDBA1E1E58}"/>
              </a:ext>
            </a:extLst>
          </p:cNvPr>
          <p:cNvSpPr txBox="1">
            <a:spLocks/>
          </p:cNvSpPr>
          <p:nvPr/>
        </p:nvSpPr>
        <p:spPr bwMode="auto">
          <a:xfrm>
            <a:off x="836799" y="4818032"/>
            <a:ext cx="5479477" cy="42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5.9%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25" name="正方形/長方形 24">
            <a:extLst>
              <a:ext uri="{FF2B5EF4-FFF2-40B4-BE49-F238E27FC236}">
                <a16:creationId xmlns:a16="http://schemas.microsoft.com/office/drawing/2014/main" id="{AAC4D71F-FE4C-4903-BCA9-C8503922DB40}"/>
              </a:ext>
            </a:extLst>
          </p:cNvPr>
          <p:cNvSpPr/>
          <p:nvPr/>
        </p:nvSpPr>
        <p:spPr>
          <a:xfrm>
            <a:off x="792515" y="5260525"/>
            <a:ext cx="4458216"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人材確保への好影響</a:t>
            </a:r>
          </a:p>
        </p:txBody>
      </p:sp>
      <p:sp>
        <p:nvSpPr>
          <p:cNvPr id="26" name="コンテンツ プレースホルダー 1">
            <a:extLst>
              <a:ext uri="{FF2B5EF4-FFF2-40B4-BE49-F238E27FC236}">
                <a16:creationId xmlns:a16="http://schemas.microsoft.com/office/drawing/2014/main" id="{01383F8D-FD12-4D2F-81DB-128910C87290}"/>
              </a:ext>
            </a:extLst>
          </p:cNvPr>
          <p:cNvSpPr txBox="1">
            <a:spLocks/>
          </p:cNvSpPr>
          <p:nvPr/>
        </p:nvSpPr>
        <p:spPr bwMode="auto">
          <a:xfrm>
            <a:off x="836798" y="5519457"/>
            <a:ext cx="8040502" cy="70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各種の取組が評価され、イクメン企業アワードを受賞するなどし、当社の取組が広く周知されて、新卒採用の応募者数の増加。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nSpc>
                <a:spcPts val="2500"/>
              </a:lnSpc>
              <a:spcBef>
                <a:spcPts val="600"/>
              </a:spcBef>
            </a:pPr>
            <a:endParaRPr lang="ja-JP" altLang="en-US" sz="1600" dirty="0"/>
          </a:p>
        </p:txBody>
      </p:sp>
      <p:pic>
        <p:nvPicPr>
          <p:cNvPr id="29" name="図 28" descr="人形, おもちゃ が含まれている画像&#10;&#10;自動的に生成された説明">
            <a:extLst>
              <a:ext uri="{FF2B5EF4-FFF2-40B4-BE49-F238E27FC236}">
                <a16:creationId xmlns:a16="http://schemas.microsoft.com/office/drawing/2014/main" id="{78D7F72D-553B-499C-B59D-CE8BC025E302}"/>
              </a:ext>
            </a:extLst>
          </p:cNvPr>
          <p:cNvPicPr>
            <a:picLocks noChangeAspect="1"/>
          </p:cNvPicPr>
          <p:nvPr/>
        </p:nvPicPr>
        <p:blipFill>
          <a:blip r:embed="rId3"/>
          <a:stretch>
            <a:fillRect/>
          </a:stretch>
        </p:blipFill>
        <p:spPr>
          <a:xfrm>
            <a:off x="7493092" y="4064699"/>
            <a:ext cx="1590664" cy="1590664"/>
          </a:xfrm>
          <a:prstGeom prst="rect">
            <a:avLst/>
          </a:prstGeom>
        </p:spPr>
      </p:pic>
    </p:spTree>
    <p:extLst>
      <p:ext uri="{BB962C8B-B14F-4D97-AF65-F5344CB8AC3E}">
        <p14:creationId xmlns:p14="http://schemas.microsoft.com/office/powerpoint/2010/main" val="1329663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
            <a:extLst>
              <a:ext uri="{FF2B5EF4-FFF2-40B4-BE49-F238E27FC236}">
                <a16:creationId xmlns:a16="http://schemas.microsoft.com/office/drawing/2014/main" id="{B6226CE7-33BB-4FCE-96ED-BF0C647680E0}"/>
              </a:ext>
            </a:extLst>
          </p:cNvPr>
          <p:cNvSpPr>
            <a:spLocks noChangeArrowheads="1"/>
          </p:cNvSpPr>
          <p:nvPr/>
        </p:nvSpPr>
        <p:spPr bwMode="auto">
          <a:xfrm>
            <a:off x="495300" y="1307527"/>
            <a:ext cx="9186582" cy="4933881"/>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 name="タイトル 2"/>
          <p:cNvSpPr>
            <a:spLocks noGrp="1"/>
          </p:cNvSpPr>
          <p:nvPr>
            <p:ph type="title"/>
          </p:nvPr>
        </p:nvSpPr>
        <p:spPr>
          <a:xfrm>
            <a:off x="495299" y="274638"/>
            <a:ext cx="9572625" cy="647700"/>
          </a:xfrm>
        </p:spPr>
        <p:txBody>
          <a:bodyPr/>
          <a:lstStyle/>
          <a:p>
            <a:r>
              <a:rPr lang="ja-JP" altLang="en-US" dirty="0"/>
              <a:t>５－３．男性の育児休業取得促進　取組事例②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42</a:t>
            </a:fld>
            <a:endParaRPr lang="en-US" altLang="ja-JP" sz="1600" dirty="0"/>
          </a:p>
        </p:txBody>
      </p:sp>
      <p:sp>
        <p:nvSpPr>
          <p:cNvPr id="8" name="コンテンツ プレースホルダー 1">
            <a:extLst>
              <a:ext uri="{FF2B5EF4-FFF2-40B4-BE49-F238E27FC236}">
                <a16:creationId xmlns:a16="http://schemas.microsoft.com/office/drawing/2014/main" id="{067D47E7-D7D1-4F5A-9DF1-55C6A3068071}"/>
              </a:ext>
            </a:extLst>
          </p:cNvPr>
          <p:cNvSpPr txBox="1">
            <a:spLocks/>
          </p:cNvSpPr>
          <p:nvPr/>
        </p:nvSpPr>
        <p:spPr bwMode="auto">
          <a:xfrm>
            <a:off x="838197" y="2378647"/>
            <a:ext cx="8675283" cy="148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nSpc>
                <a:spcPts val="2500"/>
              </a:lnSpc>
              <a:spcBef>
                <a:spcPts val="600"/>
              </a:spcBef>
              <a:buClr>
                <a:schemeClr val="tx1">
                  <a:lumMod val="95000"/>
                  <a:lumOff val="5000"/>
                </a:schemeClr>
              </a:buClr>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産休・育休取得前および復職時に、本人、上司、ダイバーシティ推進担当者による</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３者面談を実施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500"/>
              </a:lnSpc>
              <a:spcBef>
                <a:spcPts val="300"/>
              </a:spcBef>
              <a:buClr>
                <a:schemeClr val="tx1">
                  <a:lumMod val="95000"/>
                  <a:lumOff val="5000"/>
                </a:schemeClr>
              </a:buClr>
              <a:buFont typeface="Arial" panose="020B0604020202020204" pitchFamily="34" charset="0"/>
              <a:buChar char="•"/>
            </a:pP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育休取得者及び復職者向けのワークショップや座談会を開催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。パートナーシップを重要テーマの一つとして掲げており、夫婦および男性社員の単独参加も増加。</a:t>
            </a:r>
            <a:endParaRPr lang="ja-JP" altLang="en-US" sz="1600" dirty="0"/>
          </a:p>
        </p:txBody>
      </p:sp>
      <p:sp>
        <p:nvSpPr>
          <p:cNvPr id="10" name="コンテンツ プレースホルダー 1">
            <a:extLst>
              <a:ext uri="{FF2B5EF4-FFF2-40B4-BE49-F238E27FC236}">
                <a16:creationId xmlns:a16="http://schemas.microsoft.com/office/drawing/2014/main" id="{1B69C48D-B21A-4188-93A1-D010F516DB73}"/>
              </a:ext>
            </a:extLst>
          </p:cNvPr>
          <p:cNvSpPr txBox="1">
            <a:spLocks/>
          </p:cNvSpPr>
          <p:nvPr/>
        </p:nvSpPr>
        <p:spPr bwMode="auto">
          <a:xfrm>
            <a:off x="838196" y="1068679"/>
            <a:ext cx="7598873" cy="554808"/>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日本ユニシス株式会社</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（東京都、情報通信業、従業員数：</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4,190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男性育児休業取得率：</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26.7%</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、平均取得日数：</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99</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EE736BED-ED63-4BE7-822C-46DEBFC094C2}"/>
              </a:ext>
            </a:extLst>
          </p:cNvPr>
          <p:cNvSpPr/>
          <p:nvPr/>
        </p:nvSpPr>
        <p:spPr>
          <a:xfrm>
            <a:off x="793913" y="210949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者面談、ワークショップで社員の不安を払拭</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四角形: 角を丸くする 12">
            <a:extLst>
              <a:ext uri="{FF2B5EF4-FFF2-40B4-BE49-F238E27FC236}">
                <a16:creationId xmlns:a16="http://schemas.microsoft.com/office/drawing/2014/main" id="{4A1990CB-4239-473D-8049-45FA74AE7912}"/>
              </a:ext>
            </a:extLst>
          </p:cNvPr>
          <p:cNvSpPr/>
          <p:nvPr/>
        </p:nvSpPr>
        <p:spPr>
          <a:xfrm>
            <a:off x="616110" y="1802823"/>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取組内容</a:t>
            </a:r>
            <a:endParaRPr kumimoji="1" lang="ja-JP" altLang="en-US" sz="16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B5820D8A-3669-4844-B041-1B38D7B701BA}"/>
              </a:ext>
            </a:extLst>
          </p:cNvPr>
          <p:cNvSpPr/>
          <p:nvPr/>
        </p:nvSpPr>
        <p:spPr>
          <a:xfrm>
            <a:off x="616110" y="3616563"/>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効果</a:t>
            </a:r>
            <a:endParaRPr kumimoji="1" lang="ja-JP" altLang="en-US" sz="16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EC2C8F6D-AB65-4D6A-A475-97573FAB9A68}"/>
              </a:ext>
            </a:extLst>
          </p:cNvPr>
          <p:cNvSpPr/>
          <p:nvPr/>
        </p:nvSpPr>
        <p:spPr>
          <a:xfrm>
            <a:off x="792514" y="3973421"/>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男性従業員の育休取得率が向上</a:t>
            </a:r>
          </a:p>
        </p:txBody>
      </p:sp>
      <p:sp>
        <p:nvSpPr>
          <p:cNvPr id="17" name="コンテンツ プレースホルダー 1">
            <a:extLst>
              <a:ext uri="{FF2B5EF4-FFF2-40B4-BE49-F238E27FC236}">
                <a16:creationId xmlns:a16="http://schemas.microsoft.com/office/drawing/2014/main" id="{ECB82750-3C43-4BA6-ADF8-94921AFC1A0A}"/>
              </a:ext>
            </a:extLst>
          </p:cNvPr>
          <p:cNvSpPr txBox="1">
            <a:spLocks/>
          </p:cNvSpPr>
          <p:nvPr/>
        </p:nvSpPr>
        <p:spPr bwMode="auto">
          <a:xfrm>
            <a:off x="836799" y="4219735"/>
            <a:ext cx="8139420" cy="42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20" name="正方形/長方形 19">
            <a:extLst>
              <a:ext uri="{FF2B5EF4-FFF2-40B4-BE49-F238E27FC236}">
                <a16:creationId xmlns:a16="http://schemas.microsoft.com/office/drawing/2014/main" id="{CDA6AAD0-1FAD-4192-A90E-78A311FBD47C}"/>
              </a:ext>
            </a:extLst>
          </p:cNvPr>
          <p:cNvSpPr/>
          <p:nvPr/>
        </p:nvSpPr>
        <p:spPr>
          <a:xfrm>
            <a:off x="792515" y="5241774"/>
            <a:ext cx="4458216"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人材確保への好影響</a:t>
            </a:r>
          </a:p>
        </p:txBody>
      </p:sp>
      <p:sp>
        <p:nvSpPr>
          <p:cNvPr id="21" name="コンテンツ プレースホルダー 1">
            <a:extLst>
              <a:ext uri="{FF2B5EF4-FFF2-40B4-BE49-F238E27FC236}">
                <a16:creationId xmlns:a16="http://schemas.microsoft.com/office/drawing/2014/main" id="{B2DEB69B-FF9A-49BD-B509-D58343F57509}"/>
              </a:ext>
            </a:extLst>
          </p:cNvPr>
          <p:cNvSpPr txBox="1">
            <a:spLocks/>
          </p:cNvSpPr>
          <p:nvPr/>
        </p:nvSpPr>
        <p:spPr bwMode="auto">
          <a:xfrm>
            <a:off x="836799" y="5488087"/>
            <a:ext cx="8276686" cy="64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nSpc>
                <a:spcPts val="2000"/>
              </a:lnSpc>
              <a:spcBef>
                <a:spcPts val="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ワーク・ライフ・バランスを積極的に推進する企業であるとの認知度が高く、応募が多い。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こういった点を重視する学生も多いため、優秀な人材確保に繋がっている。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22" name="正方形/長方形 21">
            <a:extLst>
              <a:ext uri="{FF2B5EF4-FFF2-40B4-BE49-F238E27FC236}">
                <a16:creationId xmlns:a16="http://schemas.microsoft.com/office/drawing/2014/main" id="{5D67F563-2E50-478F-8F17-12310C426431}"/>
              </a:ext>
            </a:extLst>
          </p:cNvPr>
          <p:cNvSpPr/>
          <p:nvPr/>
        </p:nvSpPr>
        <p:spPr>
          <a:xfrm>
            <a:off x="792515" y="4604210"/>
            <a:ext cx="4458216"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男性従業員の平均育休取得日数の増加</a:t>
            </a:r>
          </a:p>
        </p:txBody>
      </p:sp>
      <p:sp>
        <p:nvSpPr>
          <p:cNvPr id="23" name="コンテンツ プレースホルダー 1">
            <a:extLst>
              <a:ext uri="{FF2B5EF4-FFF2-40B4-BE49-F238E27FC236}">
                <a16:creationId xmlns:a16="http://schemas.microsoft.com/office/drawing/2014/main" id="{DAF0CA7D-522F-4143-84E5-4DEB21473CCA}"/>
              </a:ext>
            </a:extLst>
          </p:cNvPr>
          <p:cNvSpPr txBox="1">
            <a:spLocks/>
          </p:cNvSpPr>
          <p:nvPr/>
        </p:nvSpPr>
        <p:spPr bwMode="auto">
          <a:xfrm>
            <a:off x="836798" y="4850524"/>
            <a:ext cx="8140820" cy="42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descr="白いバックグラウンドの前に座っている人形&#10;&#10;低い精度で自動的に生成された説明">
            <a:extLst>
              <a:ext uri="{FF2B5EF4-FFF2-40B4-BE49-F238E27FC236}">
                <a16:creationId xmlns:a16="http://schemas.microsoft.com/office/drawing/2014/main" id="{02B1663C-56C9-4257-A4AA-F629771B244D}"/>
              </a:ext>
            </a:extLst>
          </p:cNvPr>
          <p:cNvPicPr>
            <a:picLocks noChangeAspect="1"/>
          </p:cNvPicPr>
          <p:nvPr/>
        </p:nvPicPr>
        <p:blipFill>
          <a:blip r:embed="rId3"/>
          <a:stretch>
            <a:fillRect/>
          </a:stretch>
        </p:blipFill>
        <p:spPr>
          <a:xfrm>
            <a:off x="7050256" y="3297223"/>
            <a:ext cx="2010673" cy="2010673"/>
          </a:xfrm>
          <a:prstGeom prst="rect">
            <a:avLst/>
          </a:prstGeom>
        </p:spPr>
      </p:pic>
    </p:spTree>
    <p:extLst>
      <p:ext uri="{BB962C8B-B14F-4D97-AF65-F5344CB8AC3E}">
        <p14:creationId xmlns:p14="http://schemas.microsoft.com/office/powerpoint/2010/main" val="1322852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43</a:t>
            </a:fld>
            <a:endParaRPr lang="en-US" altLang="ja-JP" sz="1600" dirty="0"/>
          </a:p>
        </p:txBody>
      </p:sp>
      <p:sp>
        <p:nvSpPr>
          <p:cNvPr id="6" name="タイトル 1"/>
          <p:cNvSpPr>
            <a:spLocks noGrp="1"/>
          </p:cNvSpPr>
          <p:nvPr>
            <p:ph type="title"/>
          </p:nvPr>
        </p:nvSpPr>
        <p:spPr bwMode="white">
          <a:xfrm>
            <a:off x="0" y="2883422"/>
            <a:ext cx="9359900" cy="647700"/>
          </a:xfrm>
        </p:spPr>
        <p:txBody>
          <a:bodyPr/>
          <a:lstStyle/>
          <a:p>
            <a:pPr marL="2039938" indent="-2039938"/>
            <a:r>
              <a:rPr lang="ja-JP" altLang="en-US" sz="3200" dirty="0">
                <a:solidFill>
                  <a:schemeClr val="bg1"/>
                </a:solidFill>
              </a:rPr>
              <a:t>　　第六章　育児・介護休業法における不利益取扱いの禁止、ハラスメント防止措置について</a:t>
            </a:r>
            <a:endParaRPr kumimoji="1" lang="ja-JP" altLang="en-US" sz="2400" dirty="0">
              <a:solidFill>
                <a:schemeClr val="bg1"/>
              </a:solidFill>
            </a:endParaRPr>
          </a:p>
        </p:txBody>
      </p:sp>
    </p:spTree>
    <p:extLst>
      <p:ext uri="{BB962C8B-B14F-4D97-AF65-F5344CB8AC3E}">
        <p14:creationId xmlns:p14="http://schemas.microsoft.com/office/powerpoint/2010/main" val="2202834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4">
            <a:extLst>
              <a:ext uri="{FF2B5EF4-FFF2-40B4-BE49-F238E27FC236}">
                <a16:creationId xmlns:a16="http://schemas.microsoft.com/office/drawing/2014/main" id="{163E5C52-7C6D-4813-983D-DBAE7D2C56FD}"/>
              </a:ext>
            </a:extLst>
          </p:cNvPr>
          <p:cNvSpPr/>
          <p:nvPr/>
        </p:nvSpPr>
        <p:spPr>
          <a:xfrm>
            <a:off x="412618" y="2881640"/>
            <a:ext cx="9235903" cy="3510195"/>
          </a:xfrm>
          <a:prstGeom prst="roundRect">
            <a:avLst>
              <a:gd name="adj" fmla="val 8168"/>
            </a:avLst>
          </a:prstGeom>
          <a:solidFill>
            <a:srgbClr val="FFECD3">
              <a:alpha val="30196"/>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44</a:t>
            </a:fld>
            <a:endParaRPr lang="en-US" altLang="ja-JP" sz="1600" dirty="0"/>
          </a:p>
        </p:txBody>
      </p:sp>
      <p:sp>
        <p:nvSpPr>
          <p:cNvPr id="17" name="テキスト ボックス 16">
            <a:extLst>
              <a:ext uri="{FF2B5EF4-FFF2-40B4-BE49-F238E27FC236}">
                <a16:creationId xmlns:a16="http://schemas.microsoft.com/office/drawing/2014/main" id="{1D3FD221-BCA6-4ABA-A0AC-8B7E4F6879CB}"/>
              </a:ext>
            </a:extLst>
          </p:cNvPr>
          <p:cNvSpPr txBox="1"/>
          <p:nvPr/>
        </p:nvSpPr>
        <p:spPr>
          <a:xfrm>
            <a:off x="412618" y="2988684"/>
            <a:ext cx="9235903" cy="3368155"/>
          </a:xfrm>
          <a:prstGeom prst="rect">
            <a:avLst/>
          </a:prstGeom>
          <a:noFill/>
        </p:spPr>
        <p:txBody>
          <a:bodyPr wrap="square" rtlCol="0">
            <a:noAutofit/>
          </a:bodyPr>
          <a:lstStyle/>
          <a:p>
            <a:pPr>
              <a:lnSpc>
                <a:spcPts val="1300"/>
              </a:lnSpc>
              <a:spcBef>
                <a:spcPts val="0"/>
              </a:spcBef>
            </a:pPr>
            <a:r>
              <a:rPr lang="ja-JP" altLang="en-US" sz="1400" b="1" dirty="0">
                <a:latin typeface="Meiryo UI" panose="020B0604030504040204" pitchFamily="50" charset="-128"/>
                <a:ea typeface="Meiryo UI" panose="020B0604030504040204" pitchFamily="50" charset="-128"/>
                <a:cs typeface="游ゴシック"/>
              </a:rPr>
              <a:t>（育児休業等の申出・取得等を理由とする不利益取扱いの例）</a:t>
            </a:r>
            <a:endParaRPr lang="en-US" altLang="ja-JP" sz="1400" b="1" dirty="0">
              <a:latin typeface="Meiryo UI" panose="020B0604030504040204" pitchFamily="50" charset="-128"/>
              <a:ea typeface="Meiryo UI" panose="020B0604030504040204" pitchFamily="50" charset="-128"/>
              <a:cs typeface="游ゴシック"/>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解雇すること。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期間を定めて雇用される者について、契約の更新をしないこと。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あらかじめ契約の更新回数の上限が明示されている場合に、当該回数を引き下げること。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退職又は正社員をパートタイム労働者等の非正規雇用社員とするような労働契約内容の変更の強要を行うこと。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自宅待機を命ずること。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労働者が希望する期間を超えて、その意に反して所定外労働の制限、時間外労働の制限、深夜業の制限又は所定労働時間の短縮措置等を適用すること。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降格させること。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減給をし、又は賞与等において不利益な算定を行うこと。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昇進・昇格の人事考課において不利益な評価を行うこと。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不利益な配置の変更を行うこと。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就業環境を害すること。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派遣労働者として就業する者について、派遣先が当該派遣労働者に係る労働者派遣の役務の提供を拒むこと。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endPar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2"/>
          <p:cNvSpPr>
            <a:spLocks noGrp="1"/>
          </p:cNvSpPr>
          <p:nvPr>
            <p:ph type="title"/>
          </p:nvPr>
        </p:nvSpPr>
        <p:spPr bwMode="white">
          <a:xfrm>
            <a:off x="495299" y="274638"/>
            <a:ext cx="9235901" cy="647700"/>
          </a:xfrm>
        </p:spPr>
        <p:txBody>
          <a:bodyPr/>
          <a:lstStyle/>
          <a:p>
            <a:r>
              <a:rPr lang="ja-JP" altLang="en-US" dirty="0"/>
              <a:t>６－１．</a:t>
            </a:r>
            <a:r>
              <a:rPr lang="ja-JP" altLang="en-US" sz="2600" dirty="0"/>
              <a:t>法律で定められている不利益取扱いの禁止について①</a:t>
            </a:r>
            <a:endParaRPr kumimoji="1" lang="ja-JP" altLang="en-US" sz="2600" dirty="0"/>
          </a:p>
        </p:txBody>
      </p:sp>
      <p:sp>
        <p:nvSpPr>
          <p:cNvPr id="12" name="正方形/長方形 11">
            <a:extLst>
              <a:ext uri="{FF2B5EF4-FFF2-40B4-BE49-F238E27FC236}">
                <a16:creationId xmlns:a16="http://schemas.microsoft.com/office/drawing/2014/main" id="{903EB250-4FA2-4FE7-9A6B-E45A4293795E}"/>
              </a:ext>
            </a:extLst>
          </p:cNvPr>
          <p:cNvSpPr/>
          <p:nvPr/>
        </p:nvSpPr>
        <p:spPr>
          <a:xfrm>
            <a:off x="412618" y="1029050"/>
            <a:ext cx="9235902" cy="174587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just">
              <a:spcAft>
                <a:spcPts val="800"/>
              </a:spcAft>
            </a:pPr>
            <a:r>
              <a:rPr lang="ja-JP" altLang="en-US" sz="1600" dirty="0">
                <a:latin typeface="Meiryo UI" panose="020B0604030504040204" pitchFamily="50" charset="-128"/>
                <a:ea typeface="Meiryo UI" panose="020B0604030504040204" pitchFamily="50" charset="-128"/>
              </a:rPr>
              <a:t>＜育児･介護休業法（抄）＞</a:t>
            </a:r>
          </a:p>
          <a:p>
            <a:pPr algn="just">
              <a:spcAft>
                <a:spcPts val="400"/>
              </a:spcAft>
            </a:pPr>
            <a:r>
              <a:rPr lang="ja-JP" altLang="en-US" sz="1600" dirty="0">
                <a:latin typeface="Meiryo UI" panose="020B0604030504040204" pitchFamily="50" charset="-128"/>
                <a:ea typeface="Meiryo UI" panose="020B0604030504040204" pitchFamily="50" charset="-128"/>
              </a:rPr>
              <a:t>（不利益取扱いの禁止）</a:t>
            </a:r>
          </a:p>
          <a:p>
            <a:pPr algn="just">
              <a:spcAft>
                <a:spcPts val="400"/>
              </a:spcAft>
            </a:pPr>
            <a:r>
              <a:rPr lang="ja-JP" altLang="en-US" sz="1600" b="1" spc="-10" dirty="0">
                <a:latin typeface="Meiryo UI" panose="020B0604030504040204" pitchFamily="50" charset="-128"/>
                <a:ea typeface="Meiryo UI" panose="020B0604030504040204" pitchFamily="50" charset="-128"/>
              </a:rPr>
              <a:t>第</a:t>
            </a:r>
            <a:r>
              <a:rPr lang="en-US" altLang="ja-JP" sz="1600" b="1" spc="-10" dirty="0">
                <a:latin typeface="Meiryo UI" panose="020B0604030504040204" pitchFamily="50" charset="-128"/>
                <a:ea typeface="Meiryo UI" panose="020B0604030504040204" pitchFamily="50" charset="-128"/>
              </a:rPr>
              <a:t>10</a:t>
            </a:r>
            <a:r>
              <a:rPr lang="ja-JP" altLang="en-US" sz="1600" b="1" spc="-10" dirty="0">
                <a:latin typeface="Meiryo UI" panose="020B0604030504040204" pitchFamily="50" charset="-128"/>
                <a:ea typeface="Meiryo UI" panose="020B0604030504040204" pitchFamily="50" charset="-128"/>
              </a:rPr>
              <a:t>条</a:t>
            </a:r>
            <a:r>
              <a:rPr lang="ja-JP" altLang="en-US" sz="1600" spc="-10" dirty="0">
                <a:latin typeface="Meiryo UI" panose="020B0604030504040204" pitchFamily="50" charset="-128"/>
                <a:ea typeface="Meiryo UI" panose="020B0604030504040204" pitchFamily="50" charset="-128"/>
              </a:rPr>
              <a:t>　事業主は、労働者が育児休業の申出をし、又は育児休業をしたことを理由として、当該労働者に対して解雇その他不利益な取扱いをしてはならない。</a:t>
            </a:r>
            <a:endParaRPr lang="en-US" altLang="ja-JP" sz="1600" spc="-10" dirty="0">
              <a:latin typeface="Meiryo UI" panose="020B0604030504040204" pitchFamily="50" charset="-128"/>
              <a:ea typeface="Meiryo UI" panose="020B0604030504040204" pitchFamily="50" charset="-128"/>
            </a:endParaRPr>
          </a:p>
          <a:p>
            <a:pPr algn="just">
              <a:spcAft>
                <a:spcPts val="400"/>
              </a:spcAft>
            </a:pPr>
            <a:r>
              <a:rPr lang="ja-JP" altLang="en-US" sz="1600" spc="-20" dirty="0">
                <a:latin typeface="Meiryo UI" panose="020B0604030504040204" pitchFamily="50" charset="-128"/>
                <a:ea typeface="Meiryo UI" panose="020B0604030504040204" pitchFamily="50" charset="-128"/>
              </a:rPr>
              <a:t>　</a:t>
            </a:r>
            <a:r>
              <a:rPr lang="en-US" altLang="ja-JP" sz="1200" spc="-20" dirty="0">
                <a:latin typeface="Meiryo UI" panose="020B0604030504040204" pitchFamily="50" charset="-128"/>
                <a:ea typeface="Meiryo UI" panose="020B0604030504040204" pitchFamily="50" charset="-128"/>
              </a:rPr>
              <a:t>※</a:t>
            </a:r>
            <a:r>
              <a:rPr lang="ja-JP" altLang="en-US" sz="1200" spc="-20" dirty="0">
                <a:latin typeface="Meiryo UI" panose="020B0604030504040204" pitchFamily="50" charset="-128"/>
                <a:ea typeface="Meiryo UI" panose="020B0604030504040204" pitchFamily="50" charset="-128"/>
              </a:rPr>
              <a:t>育児休業の他、介護休業、子の看護休暇、介護休暇、所定外労働の制限、時間外労働の制限、深夜業の制限、所定労働時間の短縮等の措置</a:t>
            </a:r>
            <a:r>
              <a:rPr lang="en-US" altLang="ja-JP" sz="1200" spc="-20" dirty="0">
                <a:latin typeface="Meiryo UI" panose="020B0604030504040204" pitchFamily="50" charset="-128"/>
                <a:ea typeface="Meiryo UI" panose="020B0604030504040204" pitchFamily="50" charset="-128"/>
              </a:rPr>
              <a:t/>
            </a:r>
            <a:br>
              <a:rPr lang="en-US" altLang="ja-JP" sz="1200" spc="-20" dirty="0">
                <a:latin typeface="Meiryo UI" panose="020B0604030504040204" pitchFamily="50" charset="-128"/>
                <a:ea typeface="Meiryo UI" panose="020B0604030504040204" pitchFamily="50" charset="-128"/>
              </a:rPr>
            </a:br>
            <a:r>
              <a:rPr lang="ja-JP" altLang="en-US" sz="1200" spc="-20" dirty="0">
                <a:latin typeface="Meiryo UI" panose="020B0604030504040204" pitchFamily="50" charset="-128"/>
                <a:ea typeface="Meiryo UI" panose="020B0604030504040204" pitchFamily="50" charset="-128"/>
              </a:rPr>
              <a:t>　　　について申出をし、又は制度を利用したことを理由とする解雇その他不利益な取扱いについても禁止</a:t>
            </a:r>
          </a:p>
        </p:txBody>
      </p:sp>
    </p:spTree>
    <p:extLst>
      <p:ext uri="{BB962C8B-B14F-4D97-AF65-F5344CB8AC3E}">
        <p14:creationId xmlns:p14="http://schemas.microsoft.com/office/powerpoint/2010/main" val="563881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45</a:t>
            </a:fld>
            <a:endParaRPr lang="en-US" altLang="ja-JP" sz="1600" dirty="0"/>
          </a:p>
        </p:txBody>
      </p:sp>
      <p:sp>
        <p:nvSpPr>
          <p:cNvPr id="5" name="タイトル 2"/>
          <p:cNvSpPr>
            <a:spLocks noGrp="1"/>
          </p:cNvSpPr>
          <p:nvPr>
            <p:ph type="title"/>
          </p:nvPr>
        </p:nvSpPr>
        <p:spPr bwMode="white">
          <a:xfrm>
            <a:off x="495299" y="274638"/>
            <a:ext cx="9118257" cy="647700"/>
          </a:xfrm>
        </p:spPr>
        <p:txBody>
          <a:bodyPr/>
          <a:lstStyle/>
          <a:p>
            <a:r>
              <a:rPr lang="ja-JP" altLang="en-US" dirty="0"/>
              <a:t>６－１．</a:t>
            </a:r>
            <a:r>
              <a:rPr lang="ja-JP" altLang="en-US" sz="2600" dirty="0"/>
              <a:t>法律で定められている不利益取扱いの禁止について②</a:t>
            </a:r>
            <a:endParaRPr kumimoji="1" lang="ja-JP" altLang="en-US" sz="2600" dirty="0"/>
          </a:p>
        </p:txBody>
      </p:sp>
      <p:sp>
        <p:nvSpPr>
          <p:cNvPr id="9"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latin typeface="Meiryo UI" panose="020B0604030504040204" pitchFamily="50" charset="-128"/>
                <a:ea typeface="Meiryo UI" panose="020B0604030504040204" pitchFamily="50" charset="-128"/>
              </a:rPr>
              <a:t>今回の法改正で、</a:t>
            </a:r>
            <a:r>
              <a:rPr lang="ja-JP" altLang="en-US" sz="2000" b="1" dirty="0">
                <a:solidFill>
                  <a:srgbClr val="FF0000"/>
                </a:solidFill>
                <a:latin typeface="Meiryo UI" panose="020B0604030504040204" pitchFamily="50" charset="-128"/>
                <a:ea typeface="Meiryo UI" panose="020B0604030504040204" pitchFamily="50" charset="-128"/>
              </a:rPr>
              <a:t>妊娠・出産の申し出</a:t>
            </a:r>
            <a:r>
              <a:rPr lang="ja-JP" altLang="en-US" sz="2000" b="1" dirty="0">
                <a:latin typeface="Meiryo UI" panose="020B0604030504040204" pitchFamily="50" charset="-128"/>
                <a:ea typeface="Meiryo UI" panose="020B0604030504040204" pitchFamily="50" charset="-128"/>
              </a:rPr>
              <a:t>をしたこと、</a:t>
            </a:r>
            <a:r>
              <a:rPr lang="ja-JP" altLang="en-US" sz="2000" b="1" dirty="0">
                <a:solidFill>
                  <a:srgbClr val="FF0000"/>
                </a:solidFill>
                <a:latin typeface="Meiryo UI" panose="020B0604030504040204" pitchFamily="50" charset="-128"/>
                <a:ea typeface="Meiryo UI" panose="020B0604030504040204" pitchFamily="50" charset="-128"/>
              </a:rPr>
              <a:t>産後パパ育休の申し出・取得</a:t>
            </a:r>
            <a:r>
              <a:rPr lang="ja-JP" altLang="en-US" sz="2000" b="1" dirty="0">
                <a:latin typeface="Meiryo UI" panose="020B0604030504040204" pitchFamily="50" charset="-128"/>
                <a:ea typeface="Meiryo UI" panose="020B0604030504040204" pitchFamily="50" charset="-128"/>
              </a:rPr>
              <a:t>、産後パパ育休期間中の</a:t>
            </a:r>
            <a:r>
              <a:rPr lang="ja-JP" altLang="en-US" sz="2000" b="1" dirty="0">
                <a:solidFill>
                  <a:srgbClr val="FF0000"/>
                </a:solidFill>
                <a:latin typeface="Meiryo UI" panose="020B0604030504040204" pitchFamily="50" charset="-128"/>
                <a:ea typeface="Meiryo UI" panose="020B0604030504040204" pitchFamily="50" charset="-128"/>
              </a:rPr>
              <a:t>就業を申し出・同意しなかったこと</a:t>
            </a:r>
            <a:r>
              <a:rPr lang="ja-JP" altLang="en-US" sz="2000" b="1" dirty="0">
                <a:latin typeface="Meiryo UI" panose="020B0604030504040204" pitchFamily="50" charset="-128"/>
                <a:ea typeface="Meiryo UI" panose="020B0604030504040204" pitchFamily="50" charset="-128"/>
              </a:rPr>
              <a:t>等を理由とする不利益取扱いも禁止に</a:t>
            </a:r>
          </a:p>
          <a:p>
            <a:pPr marL="266700" indent="-266700" algn="just" eaLnBrk="1" hangingPunct="1">
              <a:spcBef>
                <a:spcPts val="1800"/>
              </a:spcBef>
              <a:buNone/>
            </a:pPr>
            <a:r>
              <a:rPr lang="en-US" altLang="ja-JP" sz="2000" b="1" dirty="0">
                <a:latin typeface="ＭＳ Ｐゴシック 本文"/>
                <a:ea typeface="Meiryo UI" panose="020B0604030504040204" pitchFamily="50" charset="-128"/>
              </a:rPr>
              <a:t>    《</a:t>
            </a:r>
            <a:r>
              <a:rPr lang="ja-JP" altLang="en-US" sz="2000" b="1" dirty="0">
                <a:latin typeface="ＭＳ Ｐゴシック 本文"/>
                <a:ea typeface="Meiryo UI" panose="020B0604030504040204" pitchFamily="50" charset="-128"/>
              </a:rPr>
              <a:t>休業中の就業に関する不利益取扱い禁止</a:t>
            </a:r>
            <a:r>
              <a:rPr lang="en-US" altLang="ja-JP" sz="2000" b="1" dirty="0">
                <a:latin typeface="ＭＳ Ｐゴシック 本文"/>
                <a:ea typeface="Meiryo UI" panose="020B0604030504040204" pitchFamily="50" charset="-128"/>
              </a:rPr>
              <a:t>》</a:t>
            </a:r>
            <a:r>
              <a:rPr lang="ja-JP" altLang="en-US" sz="2000" b="1" dirty="0">
                <a:latin typeface="ＭＳ Ｐゴシック 本文"/>
                <a:ea typeface="Meiryo UI" panose="020B0604030504040204" pitchFamily="50" charset="-128"/>
              </a:rPr>
              <a:t>　</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①　休業中に就業を希望する旨の申出をしなかったこと。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②　休業中に就業を希望する旨の申出が事業主の意に反する内容であったこと。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③　休業中の就業の申出に係る就業可能日等の変更をしたこと又は当該申出の　</a:t>
            </a:r>
            <a:endParaRPr lang="en-US" altLang="ja-JP" sz="2000" b="1" dirty="0">
              <a:latin typeface="ＭＳ Ｐゴシック 本文"/>
              <a:ea typeface="Meiryo UI" panose="020B0604030504040204" pitchFamily="50" charset="-128"/>
            </a:endParaRPr>
          </a:p>
          <a:p>
            <a:pPr marL="266700" indent="-266700" algn="just" eaLnBrk="1" hangingPunct="1">
              <a:spcBef>
                <a:spcPts val="0"/>
              </a:spcBef>
              <a:buNone/>
            </a:pPr>
            <a:r>
              <a:rPr lang="ja-JP" altLang="en-US" sz="2000" b="1" dirty="0">
                <a:latin typeface="ＭＳ Ｐゴシック 本文"/>
                <a:ea typeface="Meiryo UI" panose="020B0604030504040204" pitchFamily="50" charset="-128"/>
              </a:rPr>
              <a:t>　　　　 撤回をしたこと。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④　休業中の就業に係る事業主からの提示に対して同意をしなかったこと。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⑤　休業中の就業に係る事業主との同意の全部又は一部の撤回をしたこと。</a:t>
            </a:r>
          </a:p>
        </p:txBody>
      </p:sp>
    </p:spTree>
    <p:extLst>
      <p:ext uri="{BB962C8B-B14F-4D97-AF65-F5344CB8AC3E}">
        <p14:creationId xmlns:p14="http://schemas.microsoft.com/office/powerpoint/2010/main" val="4113479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4">
            <a:extLst>
              <a:ext uri="{FF2B5EF4-FFF2-40B4-BE49-F238E27FC236}">
                <a16:creationId xmlns:a16="http://schemas.microsoft.com/office/drawing/2014/main" id="{163E5C52-7C6D-4813-983D-DBAE7D2C56FD}"/>
              </a:ext>
            </a:extLst>
          </p:cNvPr>
          <p:cNvSpPr/>
          <p:nvPr/>
        </p:nvSpPr>
        <p:spPr>
          <a:xfrm>
            <a:off x="412618" y="3400681"/>
            <a:ext cx="9235903" cy="2860420"/>
          </a:xfrm>
          <a:prstGeom prst="roundRect">
            <a:avLst>
              <a:gd name="adj" fmla="val 8168"/>
            </a:avLst>
          </a:prstGeom>
          <a:solidFill>
            <a:srgbClr val="FFECD3">
              <a:alpha val="30196"/>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46</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６－２．法律で求められる雇用管理上の措置について</a:t>
            </a:r>
            <a:endParaRPr kumimoji="1" lang="ja-JP" altLang="en-US" dirty="0"/>
          </a:p>
        </p:txBody>
      </p:sp>
      <p:sp>
        <p:nvSpPr>
          <p:cNvPr id="17" name="テキスト ボックス 16">
            <a:extLst>
              <a:ext uri="{FF2B5EF4-FFF2-40B4-BE49-F238E27FC236}">
                <a16:creationId xmlns:a16="http://schemas.microsoft.com/office/drawing/2014/main" id="{1D3FD221-BCA6-4ABA-A0AC-8B7E4F6879CB}"/>
              </a:ext>
            </a:extLst>
          </p:cNvPr>
          <p:cNvSpPr txBox="1"/>
          <p:nvPr/>
        </p:nvSpPr>
        <p:spPr>
          <a:xfrm>
            <a:off x="412618" y="3428999"/>
            <a:ext cx="9235903" cy="2694955"/>
          </a:xfrm>
          <a:prstGeom prst="rect">
            <a:avLst/>
          </a:prstGeom>
          <a:noFill/>
        </p:spPr>
        <p:txBody>
          <a:bodyPr wrap="square" rtlCol="0">
            <a:noAutofit/>
          </a:bodyPr>
          <a:lstStyle/>
          <a:p>
            <a:pPr>
              <a:lnSpc>
                <a:spcPts val="1700"/>
              </a:lnSpc>
              <a:spcBef>
                <a:spcPts val="0"/>
              </a:spcBef>
            </a:pPr>
            <a:r>
              <a:rPr lang="ja-JP" altLang="en-US" sz="1400" b="1" dirty="0">
                <a:latin typeface="Meiryo UI" panose="020B0604030504040204" pitchFamily="50" charset="-128"/>
                <a:ea typeface="Meiryo UI" panose="020B0604030504040204" pitchFamily="50" charset="-128"/>
                <a:cs typeface="游ゴシック"/>
              </a:rPr>
              <a:t>（職場におけるハラスメントを防止するために講ずべき措置）</a:t>
            </a:r>
            <a:endParaRPr lang="en-US" altLang="ja-JP" sz="1400" b="1" dirty="0">
              <a:latin typeface="Meiryo UI" panose="020B0604030504040204" pitchFamily="50" charset="-128"/>
              <a:ea typeface="Meiryo UI" panose="020B0604030504040204" pitchFamily="50" charset="-128"/>
              <a:cs typeface="游ゴシック"/>
            </a:endParaRP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ハラスメントの内容、方針等の明確化と周知・啓発</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行為者への厳正な対処方針、内容の規定化と周知・啓発</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相談（苦情を含む）に応じ、適切に対応するために必要な整備</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事業主や制度等を利用する労働者、周囲の労働者の状況に応じ、業務体制の整備など必要な措置を講じる</a:t>
            </a:r>
          </a:p>
          <a:p>
            <a:pPr marL="285750" indent="-200025">
              <a:lnSpc>
                <a:spcPts val="1700"/>
              </a:lnSpc>
              <a:spcBef>
                <a:spcPts val="600"/>
              </a:spcBef>
              <a:buFont typeface="Arial" panose="020B0604020202020204" pitchFamily="34" charset="0"/>
              <a:buChar char="•"/>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措置を講ずる際は、</a:t>
            </a:r>
          </a:p>
          <a:p>
            <a:pPr marL="447675" indent="-177800">
              <a:lnSpc>
                <a:spcPts val="1700"/>
              </a:lnSpc>
              <a:spcBef>
                <a:spcPts val="300"/>
              </a:spcBef>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○労働者が制度を利⽤することで、周囲の労働者の業務負担が増大することもあるため、周囲の労働者の業務負担等にも配慮する</a:t>
            </a:r>
          </a:p>
          <a:p>
            <a:pPr marL="447675" indent="-177800">
              <a:lnSpc>
                <a:spcPts val="1700"/>
              </a:lnSpc>
              <a:spcBef>
                <a:spcPts val="300"/>
              </a:spcBef>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○労働者側も、制度等の知識を持つことや周囲とコミュニケーションを図りながら⾃⾝の制度利⽤の状況等に応じて適切に業務を遂⾏する意識を持つ</a:t>
            </a:r>
          </a:p>
        </p:txBody>
      </p:sp>
      <p:sp>
        <p:nvSpPr>
          <p:cNvPr id="12" name="正方形/長方形 11">
            <a:extLst>
              <a:ext uri="{FF2B5EF4-FFF2-40B4-BE49-F238E27FC236}">
                <a16:creationId xmlns:a16="http://schemas.microsoft.com/office/drawing/2014/main" id="{903EB250-4FA2-4FE7-9A6B-E45A4293795E}"/>
              </a:ext>
            </a:extLst>
          </p:cNvPr>
          <p:cNvSpPr/>
          <p:nvPr/>
        </p:nvSpPr>
        <p:spPr>
          <a:xfrm>
            <a:off x="412618" y="1029050"/>
            <a:ext cx="9235902" cy="226491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800"/>
              </a:spcAft>
            </a:pPr>
            <a:r>
              <a:rPr lang="ja-JP" altLang="en-US" sz="1600" dirty="0">
                <a:latin typeface="Meiryo UI" panose="020B0604030504040204" pitchFamily="50" charset="-128"/>
                <a:ea typeface="Meiryo UI" panose="020B0604030504040204" pitchFamily="50" charset="-128"/>
              </a:rPr>
              <a:t>＜育児･介護休業法（抄）＞</a:t>
            </a:r>
          </a:p>
          <a:p>
            <a:pPr algn="just">
              <a:spcAft>
                <a:spcPts val="400"/>
              </a:spcAft>
            </a:pPr>
            <a:r>
              <a:rPr lang="ja-JP" altLang="en-US" sz="1600" dirty="0">
                <a:latin typeface="Meiryo UI" panose="020B0604030504040204" pitchFamily="50" charset="-128"/>
                <a:ea typeface="Meiryo UI" panose="020B0604030504040204" pitchFamily="50" charset="-128"/>
              </a:rPr>
              <a:t>（職場における育児休業等に関する⾔動に起因する問題に関する雇⽤管理上の措置等）</a:t>
            </a:r>
          </a:p>
          <a:p>
            <a:pPr algn="just">
              <a:spcAft>
                <a:spcPts val="400"/>
              </a:spcAft>
            </a:pPr>
            <a:r>
              <a:rPr lang="ja-JP" altLang="en-US" sz="1600" b="1" spc="-10" dirty="0">
                <a:latin typeface="Meiryo UI" panose="020B0604030504040204" pitchFamily="50" charset="-128"/>
                <a:ea typeface="Meiryo UI" panose="020B0604030504040204" pitchFamily="50" charset="-128"/>
              </a:rPr>
              <a:t>第</a:t>
            </a:r>
            <a:r>
              <a:rPr lang="en-US" altLang="ja-JP" sz="1600" b="1" spc="-10" dirty="0">
                <a:latin typeface="Meiryo UI" panose="020B0604030504040204" pitchFamily="50" charset="-128"/>
                <a:ea typeface="Meiryo UI" panose="020B0604030504040204" pitchFamily="50" charset="-128"/>
              </a:rPr>
              <a:t>25</a:t>
            </a:r>
            <a:r>
              <a:rPr lang="ja-JP" altLang="en-US" sz="1600" b="1" spc="-10" dirty="0">
                <a:latin typeface="Meiryo UI" panose="020B0604030504040204" pitchFamily="50" charset="-128"/>
                <a:ea typeface="Meiryo UI" panose="020B0604030504040204" pitchFamily="50" charset="-128"/>
              </a:rPr>
              <a:t>条</a:t>
            </a:r>
            <a:r>
              <a:rPr lang="ja-JP" altLang="en-US" sz="1600" spc="-10" dirty="0">
                <a:latin typeface="Meiryo UI" panose="020B0604030504040204" pitchFamily="50" charset="-128"/>
                <a:ea typeface="Meiryo UI" panose="020B0604030504040204" pitchFamily="50" charset="-128"/>
              </a:rPr>
              <a:t>　事業主は、職場において⾏われるその雇⽤する労働者に対する育児休業、介護休業その他の⼦の養育⼜は家族の介護に関する厚⽣労働省令で定める制度⼜は措置の利⽤に関する⾔動により当該労働者の就業環境が害されることのないよう、当該労働者からの相談に応じ、適切に対応するために必要な体制の整備その他の雇⽤管理上必要な措置を講じなければならない。</a:t>
            </a:r>
          </a:p>
          <a:p>
            <a:pPr algn="just">
              <a:spcAft>
                <a:spcPts val="400"/>
              </a:spcAft>
            </a:pPr>
            <a:r>
              <a:rPr lang="ja-JP" altLang="en-US" sz="1600" b="1" spc="-20" dirty="0">
                <a:latin typeface="Meiryo UI" panose="020B0604030504040204" pitchFamily="50" charset="-128"/>
                <a:ea typeface="Meiryo UI" panose="020B0604030504040204" pitchFamily="50" charset="-128"/>
              </a:rPr>
              <a:t>２</a:t>
            </a:r>
            <a:r>
              <a:rPr lang="ja-JP" altLang="en-US" sz="1600" spc="-20" dirty="0">
                <a:latin typeface="Meiryo UI" panose="020B0604030504040204" pitchFamily="50" charset="-128"/>
                <a:ea typeface="Meiryo UI" panose="020B0604030504040204" pitchFamily="50" charset="-128"/>
              </a:rPr>
              <a:t> 事業主は、労働者が前項の相談を⾏ったこと⼜は事業主による当該相談への対応に協⼒した際に事実を述べたことを理由として、当該労働者に対して解雇その他不利益な取扱いをしてはならない。</a:t>
            </a:r>
          </a:p>
        </p:txBody>
      </p:sp>
    </p:spTree>
    <p:extLst>
      <p:ext uri="{BB962C8B-B14F-4D97-AF65-F5344CB8AC3E}">
        <p14:creationId xmlns:p14="http://schemas.microsoft.com/office/powerpoint/2010/main" val="3169501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47</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６－３．育児等に関するハラスメントを起こさないために①</a:t>
            </a:r>
            <a:endParaRPr kumimoji="1" lang="ja-JP" altLang="en-US" dirty="0"/>
          </a:p>
        </p:txBody>
      </p:sp>
      <p:sp>
        <p:nvSpPr>
          <p:cNvPr id="7"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solidFill>
                  <a:srgbClr val="0070C0"/>
                </a:solidFill>
                <a:latin typeface="Meiryo UI" panose="020B0604030504040204" pitchFamily="50" charset="-128"/>
                <a:ea typeface="Meiryo UI" panose="020B0604030504040204" pitchFamily="50" charset="-128"/>
              </a:rPr>
              <a:t>ハラスメントに該当する可能性のある言動の例</a:t>
            </a:r>
            <a:endParaRPr lang="en-US" altLang="ja-JP" sz="2000" b="1" dirty="0">
              <a:solidFill>
                <a:srgbClr val="0070C0"/>
              </a:solidFill>
              <a:latin typeface="Meiryo UI" panose="020B0604030504040204" pitchFamily="50" charset="-128"/>
              <a:ea typeface="Meiryo UI" panose="020B0604030504040204" pitchFamily="50" charset="-128"/>
            </a:endParaRPr>
          </a:p>
          <a:p>
            <a:pPr marL="266700" indent="-266700" algn="just" eaLnBrk="1" hangingPunct="1">
              <a:spcBef>
                <a:spcPts val="1800"/>
              </a:spcBef>
              <a:buNone/>
            </a:pPr>
            <a:r>
              <a:rPr lang="en-US" altLang="ja-JP" sz="2000" b="1" dirty="0">
                <a:latin typeface="ＭＳ Ｐゴシック 本文"/>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育児休業の取得について上司に相談したところ、</a:t>
            </a:r>
            <a:r>
              <a:rPr lang="ja-JP" altLang="en-US" sz="2000" b="1" dirty="0">
                <a:solidFill>
                  <a:srgbClr val="C00000"/>
                </a:solidFill>
                <a:latin typeface="Meiryo UI" panose="020B0604030504040204" pitchFamily="50" charset="-128"/>
                <a:ea typeface="Meiryo UI" panose="020B0604030504040204" pitchFamily="50" charset="-128"/>
              </a:rPr>
              <a:t>「男のくせに育児休業をとるなんてありえない」</a:t>
            </a:r>
            <a:r>
              <a:rPr lang="ja-JP" altLang="en-US" sz="2000" dirty="0">
                <a:latin typeface="Meiryo UI" panose="020B0604030504040204" pitchFamily="50" charset="-128"/>
                <a:ea typeface="Meiryo UI" panose="020B0604030504040204" pitchFamily="50" charset="-128"/>
              </a:rPr>
              <a:t>と言われ、</a:t>
            </a:r>
            <a:r>
              <a:rPr lang="ja-JP" altLang="en-US" sz="2000" b="1" dirty="0">
                <a:solidFill>
                  <a:srgbClr val="C00000"/>
                </a:solidFill>
                <a:latin typeface="Meiryo UI" panose="020B0604030504040204" pitchFamily="50" charset="-128"/>
                <a:ea typeface="Meiryo UI" panose="020B0604030504040204" pitchFamily="50" charset="-128"/>
              </a:rPr>
              <a:t>取得をあきらめざるを得ない状況になっている</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266700" indent="-266700" algn="just" eaLnBrk="1" hangingPunct="1">
              <a:spcBef>
                <a:spcPts val="1800"/>
              </a:spcBef>
              <a:buNone/>
            </a:pPr>
            <a:r>
              <a:rPr lang="en-US" altLang="ja-JP" sz="2000" dirty="0">
                <a:latin typeface="ＭＳ Ｐゴシック 本文"/>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上司・同僚が</a:t>
            </a:r>
            <a:r>
              <a:rPr lang="ja-JP" altLang="en-US" sz="2000" b="1" dirty="0">
                <a:solidFill>
                  <a:srgbClr val="C00000"/>
                </a:solidFill>
                <a:latin typeface="Meiryo UI" panose="020B0604030504040204" pitchFamily="50" charset="-128"/>
                <a:ea typeface="Meiryo UI" panose="020B0604030504040204" pitchFamily="50" charset="-128"/>
              </a:rPr>
              <a:t>「所定外労働の制限をしている人には大した仕事はさせられない」</a:t>
            </a:r>
            <a:r>
              <a:rPr lang="ja-JP" altLang="en-US" sz="2000" dirty="0">
                <a:latin typeface="Meiryo UI" panose="020B0604030504040204" pitchFamily="50" charset="-128"/>
                <a:ea typeface="Meiryo UI" panose="020B0604030504040204" pitchFamily="50" charset="-128"/>
              </a:rPr>
              <a:t>と繰り返し又は継続的に言い、</a:t>
            </a:r>
            <a:r>
              <a:rPr lang="ja-JP" altLang="en-US" sz="2000" b="1" dirty="0">
                <a:solidFill>
                  <a:srgbClr val="C00000"/>
                </a:solidFill>
                <a:latin typeface="Meiryo UI" panose="020B0604030504040204" pitchFamily="50" charset="-128"/>
                <a:ea typeface="Meiryo UI" panose="020B0604030504040204" pitchFamily="50" charset="-128"/>
              </a:rPr>
              <a:t>仕事に集中できない</a:t>
            </a:r>
            <a:r>
              <a:rPr lang="ja-JP" altLang="en-US" sz="2000" dirty="0">
                <a:latin typeface="Meiryo UI" panose="020B0604030504040204" pitchFamily="50" charset="-128"/>
                <a:ea typeface="Meiryo UI" panose="020B0604030504040204" pitchFamily="50" charset="-128"/>
              </a:rPr>
              <a:t>。</a:t>
            </a:r>
            <a:endParaRPr lang="ja-JP" altLang="en-US" sz="2000" dirty="0">
              <a:latin typeface="ＭＳ Ｐゴシック 本文"/>
              <a:ea typeface="Meiryo UI" panose="020B0604030504040204" pitchFamily="50" charset="-128"/>
            </a:endParaRPr>
          </a:p>
          <a:p>
            <a:pPr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育児</a:t>
            </a:r>
            <a:r>
              <a:rPr lang="ja-JP" altLang="en-US" sz="2000" dirty="0">
                <a:latin typeface="Meiryo UI" panose="020B0604030504040204" pitchFamily="50" charset="-128"/>
                <a:ea typeface="Meiryo UI" panose="020B0604030504040204" pitchFamily="50" charset="-128"/>
              </a:rPr>
              <a:t>休業の取得を上司に相談したところ、</a:t>
            </a:r>
            <a:r>
              <a:rPr lang="ja-JP" altLang="en-US" sz="2000" b="1" dirty="0">
                <a:solidFill>
                  <a:srgbClr val="C00000"/>
                </a:solidFill>
                <a:latin typeface="Meiryo UI" panose="020B0604030504040204" pitchFamily="50" charset="-128"/>
                <a:ea typeface="Meiryo UI" panose="020B0604030504040204" pitchFamily="50" charset="-128"/>
              </a:rPr>
              <a:t>「休みをとるなら辞めてもらう」</a:t>
            </a:r>
            <a:r>
              <a:rPr lang="ja-JP" altLang="en-US" sz="2000" dirty="0">
                <a:latin typeface="Meiryo UI" panose="020B0604030504040204" pitchFamily="50" charset="-128"/>
                <a:ea typeface="Meiryo UI" panose="020B0604030504040204" pitchFamily="50" charset="-128"/>
              </a:rPr>
              <a:t>と言われた。</a:t>
            </a:r>
            <a:endParaRPr lang="ja-JP" altLang="en-US" sz="2000" b="1" dirty="0">
              <a:latin typeface="ＭＳ Ｐゴシック 本文"/>
              <a:ea typeface="Meiryo UI" panose="020B0604030504040204" pitchFamily="50" charset="-128"/>
            </a:endParaRP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上司・同僚が</a:t>
            </a:r>
            <a:r>
              <a:rPr lang="ja-JP" altLang="en-US" sz="2000" b="1" dirty="0">
                <a:solidFill>
                  <a:srgbClr val="C00000"/>
                </a:solidFill>
                <a:latin typeface="ＭＳ Ｐゴシック 本文"/>
                <a:ea typeface="Meiryo UI" panose="020B0604030504040204" pitchFamily="50" charset="-128"/>
              </a:rPr>
              <a:t>「自分だけ短時間勤務をしているなんて周りを考えていない、迷惑だ」</a:t>
            </a:r>
            <a:r>
              <a:rPr lang="ja-JP" altLang="en-US" sz="2000" dirty="0">
                <a:latin typeface="ＭＳ Ｐゴシック 本文"/>
                <a:ea typeface="Meiryo UI" panose="020B0604030504040204" pitchFamily="50" charset="-128"/>
              </a:rPr>
              <a:t>と繰り返し又は継続的に発言する。</a:t>
            </a:r>
            <a:endParaRPr lang="en-US" altLang="ja-JP" sz="2000" dirty="0">
              <a:latin typeface="ＭＳ Ｐゴシック 本文"/>
              <a:ea typeface="Meiryo UI" panose="020B0604030504040204" pitchFamily="50" charset="-128"/>
            </a:endParaRP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育休取得について上司に相談したところ、</a:t>
            </a:r>
            <a:r>
              <a:rPr lang="ja-JP" altLang="en-US" sz="2000" b="1" dirty="0">
                <a:solidFill>
                  <a:srgbClr val="C00000"/>
                </a:solidFill>
                <a:latin typeface="ＭＳ Ｐゴシック 本文"/>
                <a:ea typeface="Meiryo UI" panose="020B0604030504040204" pitchFamily="50" charset="-128"/>
              </a:rPr>
              <a:t>「次の査定の際は昇進しないと思え」</a:t>
            </a:r>
            <a:r>
              <a:rPr lang="ja-JP" altLang="en-US" sz="2000" dirty="0">
                <a:latin typeface="ＭＳ Ｐゴシック 本文"/>
                <a:ea typeface="Meiryo UI" panose="020B0604030504040204" pitchFamily="50" charset="-128"/>
              </a:rPr>
              <a:t>といわれる。</a:t>
            </a:r>
            <a:endParaRPr lang="en-US" altLang="ja-JP" sz="2000" dirty="0">
              <a:latin typeface="ＭＳ Ｐゴシック 本文"/>
              <a:ea typeface="Meiryo UI" panose="020B0604030504040204" pitchFamily="50" charset="-128"/>
            </a:endParaRPr>
          </a:p>
        </p:txBody>
      </p:sp>
    </p:spTree>
    <p:extLst>
      <p:ext uri="{BB962C8B-B14F-4D97-AF65-F5344CB8AC3E}">
        <p14:creationId xmlns:p14="http://schemas.microsoft.com/office/powerpoint/2010/main" val="3030278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48</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６－３．育児等に関するハラスメントを起こさないために②</a:t>
            </a:r>
            <a:endParaRPr kumimoji="1" lang="ja-JP" altLang="en-US" dirty="0"/>
          </a:p>
        </p:txBody>
      </p:sp>
      <p:sp>
        <p:nvSpPr>
          <p:cNvPr id="7"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solidFill>
                  <a:srgbClr val="0070C0"/>
                </a:solidFill>
                <a:latin typeface="Meiryo UI" panose="020B0604030504040204" pitchFamily="50" charset="-128"/>
                <a:ea typeface="Meiryo UI" panose="020B0604030504040204" pitchFamily="50" charset="-128"/>
              </a:rPr>
              <a:t>育児等に関するハラスメントのない職場とするために一人ひとりが心掛けたいこと</a:t>
            </a:r>
            <a:endParaRPr lang="en-US" altLang="ja-JP" sz="2000" b="1" dirty="0">
              <a:solidFill>
                <a:srgbClr val="0070C0"/>
              </a:solidFill>
              <a:latin typeface="Meiryo UI" panose="020B0604030504040204" pitchFamily="50" charset="-128"/>
              <a:ea typeface="Meiryo UI" panose="020B0604030504040204" pitchFamily="50" charset="-128"/>
            </a:endParaRPr>
          </a:p>
          <a:p>
            <a:pPr algn="just" eaLnBrk="1" hangingPunct="1">
              <a:spcBef>
                <a:spcPts val="1200"/>
              </a:spcBef>
              <a:buNone/>
            </a:pPr>
            <a:r>
              <a:rPr lang="ja-JP" altLang="en-US" sz="2000" b="1" dirty="0">
                <a:latin typeface="ＭＳ Ｐゴシック 本文"/>
                <a:ea typeface="Meiryo UI" panose="020B0604030504040204" pitchFamily="50" charset="-128"/>
              </a:rPr>
              <a:t>＜育児休業等の制度を利用しながら働くときは・・・＞</a:t>
            </a:r>
            <a:endParaRPr lang="en-US" altLang="ja-JP" sz="2000" b="1" dirty="0">
              <a:latin typeface="ＭＳ Ｐゴシック 本文"/>
              <a:ea typeface="Meiryo UI" panose="020B0604030504040204" pitchFamily="50" charset="-128"/>
            </a:endParaRPr>
          </a:p>
          <a:p>
            <a:pPr marL="266700" indent="-266700" algn="just" eaLnBrk="1" hangingPunct="1">
              <a:spcBef>
                <a:spcPts val="500"/>
              </a:spcBef>
              <a:buNone/>
            </a:pPr>
            <a:r>
              <a:rPr lang="en-US" altLang="ja-JP" sz="2000"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周囲との円滑なコミュニケーションを心掛け、自身の都合・体調等に応じて適切に業務を遂行していくという意識を持ちましょう。</a:t>
            </a:r>
            <a:endParaRPr lang="en-US" altLang="ja-JP" sz="2000" dirty="0">
              <a:latin typeface="ＭＳ Ｐゴシック 本文"/>
              <a:ea typeface="Meiryo UI" panose="020B0604030504040204" pitchFamily="50" charset="-128"/>
            </a:endParaRPr>
          </a:p>
          <a:p>
            <a:pPr algn="just" eaLnBrk="1" hangingPunct="1">
              <a:spcBef>
                <a:spcPts val="800"/>
              </a:spcBef>
              <a:buNone/>
            </a:pPr>
            <a:r>
              <a:rPr lang="en-US" altLang="ja-JP" sz="2000"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周囲に感謝の気持ちを忘れないようにしましょう。</a:t>
            </a:r>
          </a:p>
          <a:p>
            <a:pPr algn="just" eaLnBrk="1" hangingPunct="1">
              <a:spcBef>
                <a:spcPts val="1200"/>
              </a:spcBef>
              <a:buFontTx/>
              <a:buNone/>
            </a:pPr>
            <a:r>
              <a:rPr lang="ja-JP" altLang="en-US" sz="2000" b="1" dirty="0">
                <a:latin typeface="ＭＳ Ｐゴシック 本文"/>
                <a:ea typeface="Meiryo UI" panose="020B0604030504040204" pitchFamily="50" charset="-128"/>
              </a:rPr>
              <a:t>＜先輩、同僚として＞</a:t>
            </a:r>
            <a:endParaRPr lang="en-US" altLang="ja-JP" sz="2000" b="1" dirty="0">
              <a:latin typeface="ＭＳ Ｐゴシック 本文"/>
              <a:ea typeface="Meiryo UI" panose="020B0604030504040204" pitchFamily="50" charset="-128"/>
            </a:endParaRPr>
          </a:p>
          <a:p>
            <a:pPr algn="just" eaLnBrk="1" hangingPunct="1">
              <a:spcBef>
                <a:spcPts val="500"/>
              </a:spcBef>
              <a:buNone/>
            </a:pPr>
            <a:r>
              <a:rPr lang="en-US" altLang="ja-JP" sz="2000"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妊娠・出産・育児等についての知識や制度について理解しましょう。</a:t>
            </a:r>
          </a:p>
          <a:p>
            <a:pPr marL="266700" indent="-266700" algn="just" eaLnBrk="1" hangingPunct="1">
              <a:spcBef>
                <a:spcPts val="800"/>
              </a:spcBef>
              <a:buNone/>
            </a:pPr>
            <a:r>
              <a:rPr lang="ja-JP" altLang="en-US" sz="2000" dirty="0">
                <a:latin typeface="ＭＳ Ｐゴシック 本文"/>
                <a:ea typeface="Meiryo UI" panose="020B0604030504040204" pitchFamily="50" charset="-128"/>
              </a:rPr>
              <a:t>●「育児は妻に任せて、男は仕事をするものだ」など、自分の価値観を押し付けないようにしましょう。</a:t>
            </a:r>
          </a:p>
          <a:p>
            <a:pPr marL="266700" indent="-266700" algn="just" eaLnBrk="1" hangingPunct="1">
              <a:spcBef>
                <a:spcPts val="800"/>
              </a:spcBef>
              <a:buNone/>
            </a:pPr>
            <a:r>
              <a:rPr lang="ja-JP" altLang="en-US" sz="2000" dirty="0">
                <a:latin typeface="ＭＳ Ｐゴシック 本文"/>
                <a:ea typeface="Meiryo UI" panose="020B0604030504040204" pitchFamily="50" charset="-128"/>
              </a:rPr>
              <a:t>●特定の人に向けた言動でなくても、育児休業等の制度利用について否定的な発言をすることは、ハラスメントの発生の原因や背景になり得ますので、注意しましょう。</a:t>
            </a:r>
          </a:p>
          <a:p>
            <a:pPr algn="just" eaLnBrk="1" hangingPunct="1">
              <a:spcBef>
                <a:spcPts val="800"/>
              </a:spcBef>
              <a:buNone/>
            </a:pPr>
            <a:r>
              <a:rPr lang="ja-JP" altLang="en-US" sz="2000" dirty="0">
                <a:latin typeface="ＭＳ Ｐゴシック 本文"/>
                <a:ea typeface="Meiryo UI" panose="020B0604030504040204" pitchFamily="50" charset="-128"/>
              </a:rPr>
              <a:t>●自分の行為がハラスメントになっていないか注意しましょう。</a:t>
            </a:r>
          </a:p>
        </p:txBody>
      </p:sp>
    </p:spTree>
    <p:extLst>
      <p:ext uri="{BB962C8B-B14F-4D97-AF65-F5344CB8AC3E}">
        <p14:creationId xmlns:p14="http://schemas.microsoft.com/office/powerpoint/2010/main" val="349884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495299" y="274638"/>
            <a:ext cx="9387609" cy="647700"/>
          </a:xfrm>
        </p:spPr>
        <p:txBody>
          <a:bodyPr/>
          <a:lstStyle/>
          <a:p>
            <a:r>
              <a:rPr kumimoji="1" lang="ja-JP" altLang="en-US" dirty="0"/>
              <a:t>１－１．共働き世帯・専業主婦世帯数の</a:t>
            </a:r>
            <a:r>
              <a:rPr lang="ja-JP" altLang="en-US" dirty="0"/>
              <a:t>推移</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a:t>
            </a:fld>
            <a:endParaRPr lang="en-US" altLang="ja-JP" sz="1600" dirty="0"/>
          </a:p>
        </p:txBody>
      </p:sp>
      <p:sp>
        <p:nvSpPr>
          <p:cNvPr id="10" name="テキスト ボックス 9"/>
          <p:cNvSpPr txBox="1"/>
          <p:nvPr/>
        </p:nvSpPr>
        <p:spPr>
          <a:xfrm>
            <a:off x="349492" y="1101288"/>
            <a:ext cx="8165858" cy="369332"/>
          </a:xfrm>
          <a:prstGeom prst="rect">
            <a:avLst/>
          </a:prstGeom>
          <a:noFill/>
        </p:spPr>
        <p:txBody>
          <a:bodyPr wrap="square" rtlCol="0">
            <a:spAutoFit/>
          </a:bodyPr>
          <a:lstStyle/>
          <a:p>
            <a:pPr marL="342900" indent="-342900">
              <a:buFont typeface="Wingdings" panose="05000000000000000000" pitchFamily="2" charset="2"/>
              <a:buChar char="Ø"/>
            </a:pPr>
            <a:r>
              <a:rPr lang="en-US" altLang="ja-JP" sz="1800" b="1" spc="-10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年代には共働き世帯が専業主婦世帯の数を上回り、その後増加傾向に。</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a:off x="536508" y="1482662"/>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961821" y="1490507"/>
            <a:ext cx="8499987" cy="42154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「夫は外で働き、妻は家庭を守るべきである」という性別役割分担意識に変化が生まれる。</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62DDA52C-39A1-403B-9D68-7E2C90D83E05}"/>
              </a:ext>
            </a:extLst>
          </p:cNvPr>
          <p:cNvSpPr txBox="1"/>
          <p:nvPr/>
        </p:nvSpPr>
        <p:spPr>
          <a:xfrm>
            <a:off x="1190624" y="2492187"/>
            <a:ext cx="580293" cy="215444"/>
          </a:xfrm>
          <a:prstGeom prst="rect">
            <a:avLst/>
          </a:prstGeom>
          <a:noFill/>
        </p:spPr>
        <p:txBody>
          <a:bodyPr wrap="square" rtlCol="0">
            <a:spAutoFit/>
          </a:bodyPr>
          <a:lstStyle/>
          <a:p>
            <a:r>
              <a:rPr kumimoji="1" lang="ja-JP" altLang="en-US" sz="800" dirty="0">
                <a:latin typeface="Arial"/>
              </a:rPr>
              <a:t>万世帯</a:t>
            </a:r>
          </a:p>
        </p:txBody>
      </p:sp>
      <p:sp>
        <p:nvSpPr>
          <p:cNvPr id="11" name="角丸四角形 14">
            <a:extLst>
              <a:ext uri="{FF2B5EF4-FFF2-40B4-BE49-F238E27FC236}">
                <a16:creationId xmlns:a16="http://schemas.microsoft.com/office/drawing/2014/main" id="{615961C2-0510-4A00-AEAE-52856CE0F9A3}"/>
              </a:ext>
            </a:extLst>
          </p:cNvPr>
          <p:cNvSpPr/>
          <p:nvPr/>
        </p:nvSpPr>
        <p:spPr>
          <a:xfrm>
            <a:off x="2214216" y="1967230"/>
            <a:ext cx="5074920"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共働き世帯・専業主婦世帯の数の推移</a:t>
            </a:r>
          </a:p>
        </p:txBody>
      </p:sp>
      <p:pic>
        <p:nvPicPr>
          <p:cNvPr id="14" name="図 13">
            <a:extLst>
              <a:ext uri="{FF2B5EF4-FFF2-40B4-BE49-F238E27FC236}">
                <a16:creationId xmlns:a16="http://schemas.microsoft.com/office/drawing/2014/main" id="{DEF33642-8F48-4879-97CD-5B44E1BC3861}"/>
              </a:ext>
            </a:extLst>
          </p:cNvPr>
          <p:cNvPicPr>
            <a:picLocks noChangeAspect="1"/>
          </p:cNvPicPr>
          <p:nvPr/>
        </p:nvPicPr>
        <p:blipFill>
          <a:blip r:embed="rId3"/>
          <a:stretch>
            <a:fillRect/>
          </a:stretch>
        </p:blipFill>
        <p:spPr>
          <a:xfrm>
            <a:off x="722601" y="2372520"/>
            <a:ext cx="8356682" cy="3449160"/>
          </a:xfrm>
          <a:prstGeom prst="rect">
            <a:avLst/>
          </a:prstGeom>
        </p:spPr>
      </p:pic>
      <p:sp>
        <p:nvSpPr>
          <p:cNvPr id="15" name="正方形/長方形 14">
            <a:extLst>
              <a:ext uri="{FF2B5EF4-FFF2-40B4-BE49-F238E27FC236}">
                <a16:creationId xmlns:a16="http://schemas.microsoft.com/office/drawing/2014/main" id="{5863F20C-619C-47E1-836A-9AE50A435795}"/>
              </a:ext>
            </a:extLst>
          </p:cNvPr>
          <p:cNvSpPr/>
          <p:nvPr/>
        </p:nvSpPr>
        <p:spPr>
          <a:xfrm>
            <a:off x="224701" y="5879506"/>
            <a:ext cx="9533416" cy="536773"/>
          </a:xfrm>
          <a:prstGeom prst="rect">
            <a:avLst/>
          </a:prstGeom>
        </p:spPr>
        <p:txBody>
          <a:bodyPr wrap="square" anchor="b">
            <a:noAutofit/>
          </a:bodyPr>
          <a:lstStyle/>
          <a:p>
            <a:pPr>
              <a:lnSpc>
                <a:spcPct val="120000"/>
              </a:lnSpc>
            </a:pPr>
            <a:r>
              <a:rPr kumimoji="0" lang="ja-JP" altLang="en-US" sz="900" dirty="0">
                <a:latin typeface="Meiryo UI" panose="020B0604030504040204" pitchFamily="50" charset="-128"/>
                <a:ea typeface="Meiryo UI" panose="020B0604030504040204" pitchFamily="50" charset="-128"/>
              </a:rPr>
              <a:t>資料出所：厚生労働省「厚生労働白書」、内閣府「男女共同参画白書」、総務省「労働力調査特別調査」、総務省「労働力調査（詳細集計）」より東京海上ディーアール</a:t>
            </a: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株</a:t>
            </a: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作成</a:t>
            </a:r>
            <a:endParaRPr kumimoji="0" lang="en-US" altLang="ja-JP" sz="900" dirty="0">
              <a:latin typeface="Meiryo UI" panose="020B0604030504040204" pitchFamily="50" charset="-128"/>
              <a:ea typeface="Meiryo UI" panose="020B0604030504040204" pitchFamily="50" charset="-128"/>
            </a:endParaRPr>
          </a:p>
          <a:p>
            <a:pPr>
              <a:lnSpc>
                <a:spcPct val="120000"/>
              </a:lnSpc>
            </a:pP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「専業主婦世帯」は、夫が非農林業雇用者で妻が非就業者（非労働力人口及び完全失業者）の世帯。　　　</a:t>
            </a: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「共働き世帯」は夫婦ともに非農林業雇用者の世帯。</a:t>
            </a:r>
            <a:endParaRPr kumimoji="0" lang="en-US" altLang="ja-JP" sz="900" dirty="0">
              <a:latin typeface="Meiryo UI" panose="020B0604030504040204" pitchFamily="50" charset="-128"/>
              <a:ea typeface="Meiryo UI" panose="020B0604030504040204" pitchFamily="50" charset="-128"/>
            </a:endParaRPr>
          </a:p>
          <a:p>
            <a:pPr>
              <a:lnSpc>
                <a:spcPct val="120000"/>
              </a:lnSpc>
            </a:pPr>
            <a:r>
              <a:rPr kumimoji="0" lang="en-US" altLang="ja-JP" sz="900" dirty="0">
                <a:latin typeface="Meiryo UI" panose="020B0604030504040204" pitchFamily="50" charset="-128"/>
                <a:ea typeface="Meiryo UI" panose="020B0604030504040204" pitchFamily="50" charset="-128"/>
              </a:rPr>
              <a:t>※2011</a:t>
            </a:r>
            <a:r>
              <a:rPr kumimoji="0" lang="ja-JP" altLang="en-US" sz="900" dirty="0">
                <a:latin typeface="Meiryo UI" panose="020B0604030504040204" pitchFamily="50" charset="-128"/>
                <a:ea typeface="Meiryo UI" panose="020B0604030504040204" pitchFamily="50" charset="-128"/>
              </a:rPr>
              <a:t>年は岩手県、宮城県及び福島県を除く全国の結果。　</a:t>
            </a:r>
            <a:r>
              <a:rPr kumimoji="0" lang="en-US" altLang="ja-JP" sz="900" dirty="0">
                <a:latin typeface="Meiryo UI" panose="020B0604030504040204" pitchFamily="50" charset="-128"/>
                <a:ea typeface="Meiryo UI" panose="020B0604030504040204" pitchFamily="50" charset="-128"/>
              </a:rPr>
              <a:t>※2013</a:t>
            </a:r>
            <a:r>
              <a:rPr kumimoji="0" lang="ja-JP" altLang="en-US" sz="900" dirty="0">
                <a:latin typeface="Meiryo UI" panose="020B0604030504040204" pitchFamily="50" charset="-128"/>
                <a:ea typeface="Meiryo UI" panose="020B0604030504040204" pitchFamily="50" charset="-128"/>
              </a:rPr>
              <a:t>年～</a:t>
            </a:r>
            <a:r>
              <a:rPr kumimoji="0" lang="en-US" altLang="ja-JP" sz="900" dirty="0">
                <a:latin typeface="Meiryo UI" panose="020B0604030504040204" pitchFamily="50" charset="-128"/>
                <a:ea typeface="Meiryo UI" panose="020B0604030504040204" pitchFamily="50" charset="-128"/>
              </a:rPr>
              <a:t>2016</a:t>
            </a:r>
            <a:r>
              <a:rPr kumimoji="0" lang="ja-JP" altLang="en-US" sz="900" dirty="0">
                <a:latin typeface="Meiryo UI" panose="020B0604030504040204" pitchFamily="50" charset="-128"/>
                <a:ea typeface="Meiryo UI" panose="020B0604030504040204" pitchFamily="50" charset="-128"/>
              </a:rPr>
              <a:t>年は、</a:t>
            </a:r>
            <a:r>
              <a:rPr kumimoji="0" lang="en-US" altLang="ja-JP" sz="900" dirty="0">
                <a:latin typeface="Meiryo UI" panose="020B0604030504040204" pitchFamily="50" charset="-128"/>
                <a:ea typeface="Meiryo UI" panose="020B0604030504040204" pitchFamily="50" charset="-128"/>
              </a:rPr>
              <a:t>2015</a:t>
            </a:r>
            <a:r>
              <a:rPr kumimoji="0" lang="ja-JP" altLang="en-US" sz="900" dirty="0">
                <a:latin typeface="Meiryo UI" panose="020B0604030504040204" pitchFamily="50" charset="-128"/>
                <a:ea typeface="Meiryo UI" panose="020B0604030504040204" pitchFamily="50" charset="-128"/>
              </a:rPr>
              <a:t>年国勢調査基準のベンチマークに基づく時系列用接続数値。</a:t>
            </a:r>
            <a:endParaRPr kumimoji="0"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1969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49</a:t>
            </a:fld>
            <a:endParaRPr lang="en-US" altLang="ja-JP" sz="1600" dirty="0"/>
          </a:p>
        </p:txBody>
      </p:sp>
      <p:sp>
        <p:nvSpPr>
          <p:cNvPr id="6" name="タイトル 1"/>
          <p:cNvSpPr>
            <a:spLocks noGrp="1"/>
          </p:cNvSpPr>
          <p:nvPr>
            <p:ph type="title"/>
          </p:nvPr>
        </p:nvSpPr>
        <p:spPr bwMode="white">
          <a:xfrm>
            <a:off x="0" y="3105150"/>
            <a:ext cx="8577305" cy="647700"/>
          </a:xfrm>
        </p:spPr>
        <p:txBody>
          <a:bodyPr/>
          <a:lstStyle/>
          <a:p>
            <a:r>
              <a:rPr lang="ja-JP" altLang="en-US" sz="3200" dirty="0">
                <a:solidFill>
                  <a:schemeClr val="bg1"/>
                </a:solidFill>
              </a:rPr>
              <a:t>　　第七章　育児休業についての</a:t>
            </a:r>
            <a:r>
              <a:rPr lang="en-US" altLang="ja-JP" sz="3200" dirty="0">
                <a:solidFill>
                  <a:schemeClr val="bg1"/>
                </a:solidFill>
              </a:rPr>
              <a:t>Q&amp;A</a:t>
            </a:r>
            <a:endParaRPr kumimoji="1" lang="ja-JP" altLang="en-US" sz="2400" dirty="0">
              <a:solidFill>
                <a:schemeClr val="bg1"/>
              </a:solidFill>
            </a:endParaRPr>
          </a:p>
        </p:txBody>
      </p:sp>
    </p:spTree>
    <p:extLst>
      <p:ext uri="{BB962C8B-B14F-4D97-AF65-F5344CB8AC3E}">
        <p14:creationId xmlns:p14="http://schemas.microsoft.com/office/powerpoint/2010/main" val="961646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50</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７－１．</a:t>
            </a:r>
            <a:r>
              <a:rPr kumimoji="1" lang="en-US" altLang="ja-JP" dirty="0"/>
              <a:t>Q&amp;A</a:t>
            </a:r>
            <a:endParaRPr kumimoji="1" lang="ja-JP" altLang="en-US" dirty="0"/>
          </a:p>
        </p:txBody>
      </p:sp>
      <p:sp>
        <p:nvSpPr>
          <p:cNvPr id="7" name="角丸四角形 41">
            <a:extLst>
              <a:ext uri="{FF2B5EF4-FFF2-40B4-BE49-F238E27FC236}">
                <a16:creationId xmlns:a16="http://schemas.microsoft.com/office/drawing/2014/main" id="{2C7F8C8B-58B0-426A-A4F8-4D44B2E55057}"/>
              </a:ext>
            </a:extLst>
          </p:cNvPr>
          <p:cNvSpPr/>
          <p:nvPr/>
        </p:nvSpPr>
        <p:spPr>
          <a:xfrm>
            <a:off x="284800" y="1226253"/>
            <a:ext cx="9125900" cy="887773"/>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会社に育児休業制度がない場合は？</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41">
            <a:extLst>
              <a:ext uri="{FF2B5EF4-FFF2-40B4-BE49-F238E27FC236}">
                <a16:creationId xmlns:a16="http://schemas.microsoft.com/office/drawing/2014/main" id="{57C1F18F-9564-4BFB-B880-4FD5E1162391}"/>
              </a:ext>
            </a:extLst>
          </p:cNvPr>
          <p:cNvSpPr/>
          <p:nvPr/>
        </p:nvSpPr>
        <p:spPr>
          <a:xfrm>
            <a:off x="284800" y="2457507"/>
            <a:ext cx="9125900" cy="3595275"/>
          </a:xfrm>
          <a:prstGeom prst="roundRect">
            <a:avLst>
              <a:gd name="adj" fmla="val 619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marL="644525" indent="-644525"/>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会社に規定がない場合でも、申出により育児休業を</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取得することができます</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0B45AE34-C7C4-4829-865F-5479A91A24B3}"/>
              </a:ext>
            </a:extLst>
          </p:cNvPr>
          <p:cNvSpPr/>
          <p:nvPr/>
        </p:nvSpPr>
        <p:spPr>
          <a:xfrm>
            <a:off x="2091888" y="3695769"/>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育児休業は、育児・介護休業法に基づき、労働者が請求できる権利です。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18C9B961-4745-4AF5-B11B-B7B72D5E58FE}"/>
              </a:ext>
            </a:extLst>
          </p:cNvPr>
          <p:cNvSpPr txBox="1"/>
          <p:nvPr/>
        </p:nvSpPr>
        <p:spPr>
          <a:xfrm>
            <a:off x="1892780" y="4205957"/>
            <a:ext cx="7014323" cy="830997"/>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に関する事項は、本来は就業規則に記載されるべき事項ですが、会社に規定がない場合でも、法の要件を満たす労働者は、申出により育児休業を取得することができます。まずは、上司や人事担当者に相談してみ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a:extLst>
              <a:ext uri="{FF2B5EF4-FFF2-40B4-BE49-F238E27FC236}">
                <a16:creationId xmlns:a16="http://schemas.microsoft.com/office/drawing/2014/main" id="{DF54BC9B-0529-4E5C-95E3-385C180A434F}"/>
              </a:ext>
            </a:extLst>
          </p:cNvPr>
          <p:cNvGrpSpPr/>
          <p:nvPr/>
        </p:nvGrpSpPr>
        <p:grpSpPr>
          <a:xfrm>
            <a:off x="763932" y="3649664"/>
            <a:ext cx="1250502" cy="605480"/>
            <a:chOff x="971829" y="1493659"/>
            <a:chExt cx="1401988" cy="678828"/>
          </a:xfrm>
        </p:grpSpPr>
        <p:cxnSp>
          <p:nvCxnSpPr>
            <p:cNvPr id="12" name="直線コネクタ 11">
              <a:extLst>
                <a:ext uri="{FF2B5EF4-FFF2-40B4-BE49-F238E27FC236}">
                  <a16:creationId xmlns:a16="http://schemas.microsoft.com/office/drawing/2014/main" id="{109B5E42-E565-4627-9268-5FEC451AC3A0}"/>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13" name="グループ化 12">
              <a:extLst>
                <a:ext uri="{FF2B5EF4-FFF2-40B4-BE49-F238E27FC236}">
                  <a16:creationId xmlns:a16="http://schemas.microsoft.com/office/drawing/2014/main" id="{EDCD51DE-E5DF-40D7-867E-CD8F38164FA3}"/>
                </a:ext>
              </a:extLst>
            </p:cNvPr>
            <p:cNvGrpSpPr/>
            <p:nvPr/>
          </p:nvGrpSpPr>
          <p:grpSpPr>
            <a:xfrm>
              <a:off x="971829" y="1493659"/>
              <a:ext cx="401469" cy="678828"/>
              <a:chOff x="892445" y="2378728"/>
              <a:chExt cx="792162" cy="1286531"/>
            </a:xfrm>
          </p:grpSpPr>
          <p:pic>
            <p:nvPicPr>
              <p:cNvPr id="15" name="Picture 3" descr="C:\Users\R176070\AppData\Local\Microsoft\Windows\Temporary Internet Files\Content.IE5\340NT5HK\Finger-pointing-icon[1].png">
                <a:extLst>
                  <a:ext uri="{FF2B5EF4-FFF2-40B4-BE49-F238E27FC236}">
                    <a16:creationId xmlns:a16="http://schemas.microsoft.com/office/drawing/2014/main" id="{A40B420B-C815-4F75-A9ED-600F01B7958D}"/>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グループ化 15">
                <a:extLst>
                  <a:ext uri="{FF2B5EF4-FFF2-40B4-BE49-F238E27FC236}">
                    <a16:creationId xmlns:a16="http://schemas.microsoft.com/office/drawing/2014/main" id="{CF76E280-31C7-4151-933C-A539C3820BF0}"/>
                  </a:ext>
                </a:extLst>
              </p:cNvPr>
              <p:cNvGrpSpPr/>
              <p:nvPr/>
            </p:nvGrpSpPr>
            <p:grpSpPr>
              <a:xfrm rot="865085">
                <a:off x="1241880" y="2378728"/>
                <a:ext cx="312183" cy="563748"/>
                <a:chOff x="2790652" y="3004952"/>
                <a:chExt cx="312183" cy="563748"/>
              </a:xfrm>
            </p:grpSpPr>
            <p:sp>
              <p:nvSpPr>
                <p:cNvPr id="17" name="二等辺三角形 16">
                  <a:extLst>
                    <a:ext uri="{FF2B5EF4-FFF2-40B4-BE49-F238E27FC236}">
                      <a16:creationId xmlns:a16="http://schemas.microsoft.com/office/drawing/2014/main" id="{617624FD-0387-46ED-8291-A8B246C56D72}"/>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二等辺三角形 17">
                  <a:extLst>
                    <a:ext uri="{FF2B5EF4-FFF2-40B4-BE49-F238E27FC236}">
                      <a16:creationId xmlns:a16="http://schemas.microsoft.com/office/drawing/2014/main" id="{FC8C0647-9106-4DD8-99AF-FE9DD458957A}"/>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4" name="角丸四角形 58">
              <a:extLst>
                <a:ext uri="{FF2B5EF4-FFF2-40B4-BE49-F238E27FC236}">
                  <a16:creationId xmlns:a16="http://schemas.microsoft.com/office/drawing/2014/main" id="{3E21A99C-3769-4170-8ACA-7C49950D17E8}"/>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922348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51</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７－２．</a:t>
            </a:r>
            <a:r>
              <a:rPr kumimoji="1" lang="en-US" altLang="ja-JP" dirty="0"/>
              <a:t>Q&amp;A</a:t>
            </a:r>
            <a:endParaRPr kumimoji="1" lang="ja-JP" altLang="en-US" dirty="0"/>
          </a:p>
        </p:txBody>
      </p:sp>
      <p:sp>
        <p:nvSpPr>
          <p:cNvPr id="8" name="角丸四角形 41">
            <a:extLst>
              <a:ext uri="{FF2B5EF4-FFF2-40B4-BE49-F238E27FC236}">
                <a16:creationId xmlns:a16="http://schemas.microsoft.com/office/drawing/2014/main" id="{F008C80B-0CD3-4D5F-A1DC-B89570DF3F4A}"/>
              </a:ext>
            </a:extLst>
          </p:cNvPr>
          <p:cNvSpPr/>
          <p:nvPr/>
        </p:nvSpPr>
        <p:spPr>
          <a:xfrm>
            <a:off x="339030" y="1158736"/>
            <a:ext cx="9125900" cy="1162336"/>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将来、育児休業を取りたいと考えているが、日頃から</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60"/>
              </a:lnSpc>
            </a:pP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職場で心掛けておくと良いことは？</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902DC87C-777A-45DC-ACC0-3628EDE0F8DB}"/>
              </a:ext>
            </a:extLst>
          </p:cNvPr>
          <p:cNvSpPr/>
          <p:nvPr/>
        </p:nvSpPr>
        <p:spPr>
          <a:xfrm>
            <a:off x="339030" y="2443293"/>
            <a:ext cx="9125900" cy="3887765"/>
          </a:xfrm>
          <a:prstGeom prst="roundRect">
            <a:avLst>
              <a:gd name="adj" fmla="val 6065"/>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「お互い様」でサポートしあえる環境づくりを心掛けよう</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C7A4C92-6018-4CF6-A505-9A0DB34432EF}"/>
              </a:ext>
            </a:extLst>
          </p:cNvPr>
          <p:cNvSpPr txBox="1"/>
          <p:nvPr/>
        </p:nvSpPr>
        <p:spPr>
          <a:xfrm>
            <a:off x="561697" y="3144719"/>
            <a:ext cx="8680566" cy="3046988"/>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自身がサポートを受ける立場になる可能性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を踏まえ、同僚のサポートを</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育児や介護だけでなく、怪我や病気による入院など、いつ何時、自分がサポートを受ける側に回るかわかりません。「お互い様」でサポートし合える環境をぜひ作ってください。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育児休業取得者の業務を引き継ぎ、新しい仕事を担う場合は、スキルアップのチャンスと捉えましょう。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効率のよい仕事の仕方を考え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、長時間労働を抑制しましょう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「仕事が多くて、残業しないなんて無理」と決めつけていませんか？本当に必要な仕事、仕事の期限、クオリティを見直して効率的に仕事をしましょう。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困ったことがあったら、</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一人で悩まず、上司・同僚に相談しましょう</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「みんな忙しいから」といって一人で抱え込まず、周囲に相談してください。みんなで考えれば解決策もきっと見つかります。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2872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52</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７－３．</a:t>
            </a:r>
            <a:r>
              <a:rPr kumimoji="1" lang="en-US" altLang="ja-JP" dirty="0"/>
              <a:t>Q&amp;A</a:t>
            </a:r>
            <a:endParaRPr kumimoji="1" lang="ja-JP" altLang="en-US" dirty="0"/>
          </a:p>
        </p:txBody>
      </p:sp>
      <p:sp>
        <p:nvSpPr>
          <p:cNvPr id="6" name="角丸四角形 41">
            <a:extLst>
              <a:ext uri="{FF2B5EF4-FFF2-40B4-BE49-F238E27FC236}">
                <a16:creationId xmlns:a16="http://schemas.microsoft.com/office/drawing/2014/main" id="{056646B5-56B5-4879-B7D5-8B04A4A48864}"/>
              </a:ext>
            </a:extLst>
          </p:cNvPr>
          <p:cNvSpPr/>
          <p:nvPr/>
        </p:nvSpPr>
        <p:spPr>
          <a:xfrm>
            <a:off x="295267" y="2156862"/>
            <a:ext cx="9125900" cy="4127701"/>
          </a:xfrm>
          <a:prstGeom prst="roundRect">
            <a:avLst>
              <a:gd name="adj" fmla="val 457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育児休業給付金が支給されます</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41">
            <a:extLst>
              <a:ext uri="{FF2B5EF4-FFF2-40B4-BE49-F238E27FC236}">
                <a16:creationId xmlns:a16="http://schemas.microsoft.com/office/drawing/2014/main" id="{09445614-AACB-4241-BC54-9CC2120096B2}"/>
              </a:ext>
            </a:extLst>
          </p:cNvPr>
          <p:cNvSpPr/>
          <p:nvPr/>
        </p:nvSpPr>
        <p:spPr>
          <a:xfrm>
            <a:off x="284800" y="1226253"/>
            <a:ext cx="9125900" cy="804543"/>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育児休業中の収入はどうなるの？</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2486EC39-DB38-4EE3-8355-6A27BF8D85F7}"/>
              </a:ext>
            </a:extLst>
          </p:cNvPr>
          <p:cNvSpPr/>
          <p:nvPr/>
        </p:nvSpPr>
        <p:spPr>
          <a:xfrm>
            <a:off x="1651161" y="2854479"/>
            <a:ext cx="7049027" cy="988142"/>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nSpc>
                <a:spcPts val="2500"/>
              </a:lnSpc>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はじめの半年間は給与の</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、それ以降は</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給付</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給付金は所得税、社会保険料、雇用保険料が免除</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手取り金額は休業前の約</a:t>
            </a:r>
            <a: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割！会社負担の社会保険料も免除！！</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179D125E-D178-4B7C-A915-CD2FFA40C077}"/>
              </a:ext>
            </a:extLst>
          </p:cNvPr>
          <p:cNvPicPr>
            <a:picLocks noChangeAspect="1"/>
          </p:cNvPicPr>
          <p:nvPr/>
        </p:nvPicPr>
        <p:blipFill>
          <a:blip r:embed="rId3"/>
          <a:stretch>
            <a:fillRect/>
          </a:stretch>
        </p:blipFill>
        <p:spPr>
          <a:xfrm>
            <a:off x="1426003" y="3907474"/>
            <a:ext cx="8109210" cy="2150869"/>
          </a:xfrm>
          <a:prstGeom prst="rect">
            <a:avLst/>
          </a:prstGeom>
        </p:spPr>
      </p:pic>
      <p:grpSp>
        <p:nvGrpSpPr>
          <p:cNvPr id="38" name="グループ化 37">
            <a:extLst>
              <a:ext uri="{FF2B5EF4-FFF2-40B4-BE49-F238E27FC236}">
                <a16:creationId xmlns:a16="http://schemas.microsoft.com/office/drawing/2014/main" id="{C969EEF0-C93B-41B3-812D-945EEACD0713}"/>
              </a:ext>
            </a:extLst>
          </p:cNvPr>
          <p:cNvGrpSpPr/>
          <p:nvPr/>
        </p:nvGrpSpPr>
        <p:grpSpPr>
          <a:xfrm>
            <a:off x="482132" y="2848857"/>
            <a:ext cx="1250502" cy="605480"/>
            <a:chOff x="971829" y="1493659"/>
            <a:chExt cx="1401988" cy="678828"/>
          </a:xfrm>
        </p:grpSpPr>
        <p:cxnSp>
          <p:nvCxnSpPr>
            <p:cNvPr id="39" name="直線コネクタ 38">
              <a:extLst>
                <a:ext uri="{FF2B5EF4-FFF2-40B4-BE49-F238E27FC236}">
                  <a16:creationId xmlns:a16="http://schemas.microsoft.com/office/drawing/2014/main" id="{C1A760EF-8915-41C4-9606-AE185041E220}"/>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40" name="グループ化 39">
              <a:extLst>
                <a:ext uri="{FF2B5EF4-FFF2-40B4-BE49-F238E27FC236}">
                  <a16:creationId xmlns:a16="http://schemas.microsoft.com/office/drawing/2014/main" id="{5E4AB5DA-DBD7-4D36-8585-899CA6F22811}"/>
                </a:ext>
              </a:extLst>
            </p:cNvPr>
            <p:cNvGrpSpPr/>
            <p:nvPr/>
          </p:nvGrpSpPr>
          <p:grpSpPr>
            <a:xfrm>
              <a:off x="971829" y="1493659"/>
              <a:ext cx="401469" cy="678828"/>
              <a:chOff x="892445" y="2378728"/>
              <a:chExt cx="792162" cy="1286531"/>
            </a:xfrm>
          </p:grpSpPr>
          <p:pic>
            <p:nvPicPr>
              <p:cNvPr id="42" name="Picture 3" descr="C:\Users\R176070\AppData\Local\Microsoft\Windows\Temporary Internet Files\Content.IE5\340NT5HK\Finger-pointing-icon[1].png">
                <a:extLst>
                  <a:ext uri="{FF2B5EF4-FFF2-40B4-BE49-F238E27FC236}">
                    <a16:creationId xmlns:a16="http://schemas.microsoft.com/office/drawing/2014/main" id="{A42BE52D-8DBA-4FFE-8AC2-6C47E3499ED1}"/>
                  </a:ext>
                </a:extLst>
              </p:cNvPr>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グループ化 42">
                <a:extLst>
                  <a:ext uri="{FF2B5EF4-FFF2-40B4-BE49-F238E27FC236}">
                    <a16:creationId xmlns:a16="http://schemas.microsoft.com/office/drawing/2014/main" id="{D111C147-8380-4926-8F6F-C6EE9BB76C64}"/>
                  </a:ext>
                </a:extLst>
              </p:cNvPr>
              <p:cNvGrpSpPr/>
              <p:nvPr/>
            </p:nvGrpSpPr>
            <p:grpSpPr>
              <a:xfrm rot="865085">
                <a:off x="1241880" y="2378728"/>
                <a:ext cx="312183" cy="563748"/>
                <a:chOff x="2790652" y="3004952"/>
                <a:chExt cx="312183" cy="563748"/>
              </a:xfrm>
            </p:grpSpPr>
            <p:sp>
              <p:nvSpPr>
                <p:cNvPr id="44" name="二等辺三角形 43">
                  <a:extLst>
                    <a:ext uri="{FF2B5EF4-FFF2-40B4-BE49-F238E27FC236}">
                      <a16:creationId xmlns:a16="http://schemas.microsoft.com/office/drawing/2014/main" id="{186BB1E8-EEFE-4D4A-8A74-E870239EFE17}"/>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二等辺三角形 44">
                  <a:extLst>
                    <a:ext uri="{FF2B5EF4-FFF2-40B4-BE49-F238E27FC236}">
                      <a16:creationId xmlns:a16="http://schemas.microsoft.com/office/drawing/2014/main" id="{32CD6AB8-5C31-479F-AF34-027AE0E0F2B9}"/>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41" name="角丸四角形 58">
              <a:extLst>
                <a:ext uri="{FF2B5EF4-FFF2-40B4-BE49-F238E27FC236}">
                  <a16:creationId xmlns:a16="http://schemas.microsoft.com/office/drawing/2014/main" id="{748298D1-8215-45DE-8E84-6EE56FCA931F}"/>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41328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53</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７－４．</a:t>
            </a:r>
            <a:r>
              <a:rPr kumimoji="1" lang="en-US" altLang="ja-JP" dirty="0"/>
              <a:t>Q&amp;A</a:t>
            </a:r>
            <a:endParaRPr kumimoji="1" lang="ja-JP" altLang="en-US" dirty="0"/>
          </a:p>
        </p:txBody>
      </p:sp>
      <p:sp>
        <p:nvSpPr>
          <p:cNvPr id="6" name="角丸四角形 41">
            <a:extLst>
              <a:ext uri="{FF2B5EF4-FFF2-40B4-BE49-F238E27FC236}">
                <a16:creationId xmlns:a16="http://schemas.microsoft.com/office/drawing/2014/main" id="{F1F3FA3D-B536-4E7A-8254-5BD1A20682AE}"/>
              </a:ext>
            </a:extLst>
          </p:cNvPr>
          <p:cNvSpPr/>
          <p:nvPr/>
        </p:nvSpPr>
        <p:spPr>
          <a:xfrm>
            <a:off x="339030" y="1133077"/>
            <a:ext cx="9125900" cy="1181387"/>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会社の制度にはあっても、今まで男性で育休を取得した</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60"/>
              </a:lnSpc>
            </a:pP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人がいない場合は？</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A4127857-6427-4D69-8F81-BEE132383AD9}"/>
              </a:ext>
            </a:extLst>
          </p:cNvPr>
          <p:cNvSpPr/>
          <p:nvPr/>
        </p:nvSpPr>
        <p:spPr>
          <a:xfrm>
            <a:off x="339030" y="2522450"/>
            <a:ext cx="9125900" cy="3700335"/>
          </a:xfrm>
          <a:prstGeom prst="roundRect">
            <a:avLst>
              <a:gd name="adj" fmla="val 5885"/>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前例がなかったら、自分がロールモデルになろう！</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AE51054-A5D3-4D11-8880-912C2B7E7C5F}"/>
              </a:ext>
            </a:extLst>
          </p:cNvPr>
          <p:cNvSpPr/>
          <p:nvPr/>
        </p:nvSpPr>
        <p:spPr>
          <a:xfrm>
            <a:off x="1662872" y="3264356"/>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育児休業は、育児・介護休業法に基づき、労働者が請求できる権利です。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A5B6B5C-0C46-4578-BE52-3509D8562251}"/>
              </a:ext>
            </a:extLst>
          </p:cNvPr>
          <p:cNvSpPr txBox="1"/>
          <p:nvPr/>
        </p:nvSpPr>
        <p:spPr>
          <a:xfrm>
            <a:off x="970632" y="3731401"/>
            <a:ext cx="7886650" cy="2308324"/>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の取得は、法律に基づく労働者の権利であり、基本的に会社はその取得を拒否・制限することはできません。会社に前例がなくても、育児休業を取得したい旨を上司や人事担当者に相談してみましょう。そして、どのような形で育児休業を取得できるか、自分に合った方法を考えてみ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介護休業法では、育児休業の申出や取得を理由とする解雇その他の不利益な取扱いを禁止しています。また、事業主は育児休業等の制度を利用したことなどに関して、上司・同僚からの言動により就業環境を害されること（ハラスメント）を防止する措置を講じる義務があ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885A578D-A3DE-47FB-BDBC-EAE2A136850C}"/>
              </a:ext>
            </a:extLst>
          </p:cNvPr>
          <p:cNvGrpSpPr/>
          <p:nvPr/>
        </p:nvGrpSpPr>
        <p:grpSpPr>
          <a:xfrm>
            <a:off x="464888" y="3221664"/>
            <a:ext cx="1250502" cy="605480"/>
            <a:chOff x="971829" y="1493659"/>
            <a:chExt cx="1401988" cy="678828"/>
          </a:xfrm>
        </p:grpSpPr>
        <p:cxnSp>
          <p:nvCxnSpPr>
            <p:cNvPr id="11" name="直線コネクタ 10">
              <a:extLst>
                <a:ext uri="{FF2B5EF4-FFF2-40B4-BE49-F238E27FC236}">
                  <a16:creationId xmlns:a16="http://schemas.microsoft.com/office/drawing/2014/main" id="{1A36E7F7-CB13-4873-9D9E-3AD01C003879}"/>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12" name="グループ化 11">
              <a:extLst>
                <a:ext uri="{FF2B5EF4-FFF2-40B4-BE49-F238E27FC236}">
                  <a16:creationId xmlns:a16="http://schemas.microsoft.com/office/drawing/2014/main" id="{60A128F7-9850-401F-9C81-CB828A86D104}"/>
                </a:ext>
              </a:extLst>
            </p:cNvPr>
            <p:cNvGrpSpPr/>
            <p:nvPr/>
          </p:nvGrpSpPr>
          <p:grpSpPr>
            <a:xfrm>
              <a:off x="971829" y="1493659"/>
              <a:ext cx="401469" cy="678828"/>
              <a:chOff x="892445" y="2378728"/>
              <a:chExt cx="792162" cy="1286531"/>
            </a:xfrm>
          </p:grpSpPr>
          <p:pic>
            <p:nvPicPr>
              <p:cNvPr id="14" name="Picture 3" descr="C:\Users\R176070\AppData\Local\Microsoft\Windows\Temporary Internet Files\Content.IE5\340NT5HK\Finger-pointing-icon[1].png">
                <a:extLst>
                  <a:ext uri="{FF2B5EF4-FFF2-40B4-BE49-F238E27FC236}">
                    <a16:creationId xmlns:a16="http://schemas.microsoft.com/office/drawing/2014/main" id="{50027DB1-DA56-4FAF-8B0D-1CB4F8FA915C}"/>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a:extLst>
                  <a:ext uri="{FF2B5EF4-FFF2-40B4-BE49-F238E27FC236}">
                    <a16:creationId xmlns:a16="http://schemas.microsoft.com/office/drawing/2014/main" id="{A08A7FE4-5F7C-4D87-BA30-C359AC02498C}"/>
                  </a:ext>
                </a:extLst>
              </p:cNvPr>
              <p:cNvGrpSpPr/>
              <p:nvPr/>
            </p:nvGrpSpPr>
            <p:grpSpPr>
              <a:xfrm rot="865085">
                <a:off x="1241880" y="2378728"/>
                <a:ext cx="312183" cy="563748"/>
                <a:chOff x="2790652" y="3004952"/>
                <a:chExt cx="312183" cy="563748"/>
              </a:xfrm>
            </p:grpSpPr>
            <p:sp>
              <p:nvSpPr>
                <p:cNvPr id="16" name="二等辺三角形 15">
                  <a:extLst>
                    <a:ext uri="{FF2B5EF4-FFF2-40B4-BE49-F238E27FC236}">
                      <a16:creationId xmlns:a16="http://schemas.microsoft.com/office/drawing/2014/main" id="{0056586E-E2C1-49EB-9818-9D5C91A0C0F9}"/>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二等辺三角形 16">
                  <a:extLst>
                    <a:ext uri="{FF2B5EF4-FFF2-40B4-BE49-F238E27FC236}">
                      <a16:creationId xmlns:a16="http://schemas.microsoft.com/office/drawing/2014/main" id="{9C371852-E461-47B6-85B8-7464454C3AFE}"/>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3" name="角丸四角形 58">
              <a:extLst>
                <a:ext uri="{FF2B5EF4-FFF2-40B4-BE49-F238E27FC236}">
                  <a16:creationId xmlns:a16="http://schemas.microsoft.com/office/drawing/2014/main" id="{30FDB8EB-2024-4751-96CD-B83977B50379}"/>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312536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54</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７－５．</a:t>
            </a:r>
            <a:r>
              <a:rPr kumimoji="1" lang="en-US" altLang="ja-JP" dirty="0"/>
              <a:t>Q&amp;A</a:t>
            </a:r>
            <a:endParaRPr kumimoji="1" lang="ja-JP" altLang="en-US" dirty="0"/>
          </a:p>
        </p:txBody>
      </p:sp>
      <p:sp>
        <p:nvSpPr>
          <p:cNvPr id="6" name="角丸四角形 41">
            <a:extLst>
              <a:ext uri="{FF2B5EF4-FFF2-40B4-BE49-F238E27FC236}">
                <a16:creationId xmlns:a16="http://schemas.microsoft.com/office/drawing/2014/main" id="{F1F3FA3D-B536-4E7A-8254-5BD1A20682AE}"/>
              </a:ext>
            </a:extLst>
          </p:cNvPr>
          <p:cNvSpPr/>
          <p:nvPr/>
        </p:nvSpPr>
        <p:spPr>
          <a:xfrm>
            <a:off x="390050" y="1150771"/>
            <a:ext cx="9125900" cy="1181387"/>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配偶者とのコミュニケーションはどのような点がポイント</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60"/>
              </a:lnSpc>
            </a:pP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でしょうか？</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A4127857-6427-4D69-8F81-BEE132383AD9}"/>
              </a:ext>
            </a:extLst>
          </p:cNvPr>
          <p:cNvSpPr/>
          <p:nvPr/>
        </p:nvSpPr>
        <p:spPr>
          <a:xfrm>
            <a:off x="390050" y="2518499"/>
            <a:ext cx="9125900" cy="3700335"/>
          </a:xfrm>
          <a:prstGeom prst="roundRect">
            <a:avLst>
              <a:gd name="adj" fmla="val 6166"/>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育児は夫婦二人でしていくという気持ちを大切に</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AE51054-A5D3-4D11-8880-912C2B7E7C5F}"/>
              </a:ext>
            </a:extLst>
          </p:cNvPr>
          <p:cNvSpPr/>
          <p:nvPr/>
        </p:nvSpPr>
        <p:spPr>
          <a:xfrm>
            <a:off x="1662872" y="3264356"/>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お互いに感謝の気持ちを伝え合うことで、夫婦の関係は良くなります。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A5B6B5C-0C46-4578-BE52-3509D8562251}"/>
              </a:ext>
            </a:extLst>
          </p:cNvPr>
          <p:cNvSpPr txBox="1"/>
          <p:nvPr/>
        </p:nvSpPr>
        <p:spPr>
          <a:xfrm>
            <a:off x="926376" y="3753252"/>
            <a:ext cx="8328459" cy="2062103"/>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育児は主に女性だけが担うものではなく、夫婦で協力していくことが大切です。大変なところは助け合い、悩みを分かち合いながら、子どもの成長を二人で見守りましょう。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育児や家事を「手伝う」のではなく、自らが主体的にかかわるよう発想を変えてみましょう。また、夫婦それぞれが主体的に育児や家事にかかわるためには、パートナーに任せることも必要です。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日々パートナーがやってくれていることを当たり前と思わず、感謝の気持ちを言葉にして伝えることも忘れないようにしましょう。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885A578D-A3DE-47FB-BDBC-EAE2A136850C}"/>
              </a:ext>
            </a:extLst>
          </p:cNvPr>
          <p:cNvGrpSpPr/>
          <p:nvPr/>
        </p:nvGrpSpPr>
        <p:grpSpPr>
          <a:xfrm>
            <a:off x="464888" y="3221664"/>
            <a:ext cx="1250502" cy="605480"/>
            <a:chOff x="971829" y="1493659"/>
            <a:chExt cx="1401988" cy="678828"/>
          </a:xfrm>
        </p:grpSpPr>
        <p:cxnSp>
          <p:nvCxnSpPr>
            <p:cNvPr id="11" name="直線コネクタ 10">
              <a:extLst>
                <a:ext uri="{FF2B5EF4-FFF2-40B4-BE49-F238E27FC236}">
                  <a16:creationId xmlns:a16="http://schemas.microsoft.com/office/drawing/2014/main" id="{1A36E7F7-CB13-4873-9D9E-3AD01C003879}"/>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12" name="グループ化 11">
              <a:extLst>
                <a:ext uri="{FF2B5EF4-FFF2-40B4-BE49-F238E27FC236}">
                  <a16:creationId xmlns:a16="http://schemas.microsoft.com/office/drawing/2014/main" id="{60A128F7-9850-401F-9C81-CB828A86D104}"/>
                </a:ext>
              </a:extLst>
            </p:cNvPr>
            <p:cNvGrpSpPr/>
            <p:nvPr/>
          </p:nvGrpSpPr>
          <p:grpSpPr>
            <a:xfrm>
              <a:off x="971829" y="1493659"/>
              <a:ext cx="401469" cy="678828"/>
              <a:chOff x="892445" y="2378728"/>
              <a:chExt cx="792162" cy="1286531"/>
            </a:xfrm>
          </p:grpSpPr>
          <p:pic>
            <p:nvPicPr>
              <p:cNvPr id="14" name="Picture 3" descr="C:\Users\R176070\AppData\Local\Microsoft\Windows\Temporary Internet Files\Content.IE5\340NT5HK\Finger-pointing-icon[1].png">
                <a:extLst>
                  <a:ext uri="{FF2B5EF4-FFF2-40B4-BE49-F238E27FC236}">
                    <a16:creationId xmlns:a16="http://schemas.microsoft.com/office/drawing/2014/main" id="{50027DB1-DA56-4FAF-8B0D-1CB4F8FA915C}"/>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a:extLst>
                  <a:ext uri="{FF2B5EF4-FFF2-40B4-BE49-F238E27FC236}">
                    <a16:creationId xmlns:a16="http://schemas.microsoft.com/office/drawing/2014/main" id="{A08A7FE4-5F7C-4D87-BA30-C359AC02498C}"/>
                  </a:ext>
                </a:extLst>
              </p:cNvPr>
              <p:cNvGrpSpPr/>
              <p:nvPr/>
            </p:nvGrpSpPr>
            <p:grpSpPr>
              <a:xfrm rot="865085">
                <a:off x="1241880" y="2378728"/>
                <a:ext cx="312183" cy="563748"/>
                <a:chOff x="2790652" y="3004952"/>
                <a:chExt cx="312183" cy="563748"/>
              </a:xfrm>
            </p:grpSpPr>
            <p:sp>
              <p:nvSpPr>
                <p:cNvPr id="16" name="二等辺三角形 15">
                  <a:extLst>
                    <a:ext uri="{FF2B5EF4-FFF2-40B4-BE49-F238E27FC236}">
                      <a16:creationId xmlns:a16="http://schemas.microsoft.com/office/drawing/2014/main" id="{0056586E-E2C1-49EB-9818-9D5C91A0C0F9}"/>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二等辺三角形 16">
                  <a:extLst>
                    <a:ext uri="{FF2B5EF4-FFF2-40B4-BE49-F238E27FC236}">
                      <a16:creationId xmlns:a16="http://schemas.microsoft.com/office/drawing/2014/main" id="{9C371852-E461-47B6-85B8-7464454C3AFE}"/>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3" name="角丸四角形 58">
              <a:extLst>
                <a:ext uri="{FF2B5EF4-FFF2-40B4-BE49-F238E27FC236}">
                  <a16:creationId xmlns:a16="http://schemas.microsoft.com/office/drawing/2014/main" id="{30FDB8EB-2024-4751-96CD-B83977B50379}"/>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979633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55</a:t>
            </a:fld>
            <a:endParaRPr lang="en-US" altLang="ja-JP" sz="1600" dirty="0"/>
          </a:p>
        </p:txBody>
      </p:sp>
      <p:sp>
        <p:nvSpPr>
          <p:cNvPr id="6" name="タイトル 1"/>
          <p:cNvSpPr>
            <a:spLocks noGrp="1"/>
          </p:cNvSpPr>
          <p:nvPr>
            <p:ph type="title"/>
          </p:nvPr>
        </p:nvSpPr>
        <p:spPr bwMode="white">
          <a:xfrm>
            <a:off x="0" y="3105150"/>
            <a:ext cx="8577305" cy="647700"/>
          </a:xfrm>
        </p:spPr>
        <p:txBody>
          <a:bodyPr/>
          <a:lstStyle/>
          <a:p>
            <a:r>
              <a:rPr kumimoji="1" lang="ja-JP" altLang="en-US" sz="3200" dirty="0">
                <a:solidFill>
                  <a:schemeClr val="bg1"/>
                </a:solidFill>
              </a:rPr>
              <a:t>　　第八章　みんなで考えて</a:t>
            </a:r>
            <a:r>
              <a:rPr lang="ja-JP" altLang="en-US" sz="3200" dirty="0">
                <a:solidFill>
                  <a:schemeClr val="bg1"/>
                </a:solidFill>
              </a:rPr>
              <a:t>み</a:t>
            </a:r>
            <a:r>
              <a:rPr kumimoji="1" lang="ja-JP" altLang="en-US" sz="3200" dirty="0">
                <a:solidFill>
                  <a:schemeClr val="bg1"/>
                </a:solidFill>
              </a:rPr>
              <a:t>よう</a:t>
            </a:r>
            <a:endParaRPr kumimoji="1" lang="ja-JP" altLang="en-US" sz="2400" dirty="0">
              <a:solidFill>
                <a:schemeClr val="bg1"/>
              </a:solidFill>
            </a:endParaRPr>
          </a:p>
        </p:txBody>
      </p:sp>
    </p:spTree>
    <p:extLst>
      <p:ext uri="{BB962C8B-B14F-4D97-AF65-F5344CB8AC3E}">
        <p14:creationId xmlns:p14="http://schemas.microsoft.com/office/powerpoint/2010/main" val="3583628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88949" y="1051893"/>
            <a:ext cx="9277621" cy="4978400"/>
          </a:xfrm>
        </p:spPr>
        <p:txBody>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将来、あなたが育児休業を取得しようとする場合、家庭や職場においてどのようなことをしたいと思いますか。考えてみましょう</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家庭で取り組もうと思うこと</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育児休業を取得する場合、どのようなことをしたいですか。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800" dirty="0">
                <a:latin typeface="Meiryo UI" panose="020B0604030504040204" pitchFamily="50" charset="-128"/>
                <a:ea typeface="Meiryo UI" panose="020B0604030504040204" pitchFamily="50" charset="-128"/>
                <a:cs typeface="Meiryo UI" panose="020B0604030504040204" pitchFamily="50" charset="-128"/>
              </a:rPr>
              <a:t>（あなたが女性の場合は、どのようなことを夫にしてもらいたいですか。）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 ・ おむつ交換、寝かしつけ、ミルクの準備、子どもの遊び、予防接種</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800" dirty="0">
                <a:latin typeface="Meiryo UI" panose="020B0604030504040204" pitchFamily="50" charset="-128"/>
                <a:ea typeface="Meiryo UI" panose="020B0604030504040204" pitchFamily="50" charset="-128"/>
                <a:cs typeface="Meiryo UI" panose="020B0604030504040204" pitchFamily="50" charset="-128"/>
              </a:rPr>
              <a:t>　　　　　食事の準備と後片付け、掃除、洗濯、買い物、保育所入所に向けた情報収集等</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5725"/>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職場で取り組もう</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と思うこと</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育児休業を取得しようとする場合、職場でどのようなことに取り組みますか。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（あなたが女性の場合は、職場の男性社員にどのようなことをしてもらいたいですか。）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仕事と育児を両立できる職場は、どのような職場だと思いますか。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bwMode="white">
          <a:xfrm>
            <a:off x="495300" y="274638"/>
            <a:ext cx="9410700" cy="647700"/>
          </a:xfrm>
        </p:spPr>
        <p:txBody>
          <a:bodyPr/>
          <a:lstStyle/>
          <a:p>
            <a:r>
              <a:rPr lang="ja-JP" altLang="en-US" dirty="0"/>
              <a:t>８－１</a:t>
            </a:r>
            <a:r>
              <a:rPr kumimoji="1" lang="ja-JP" altLang="en-US" dirty="0"/>
              <a:t>．</a:t>
            </a:r>
            <a:r>
              <a:rPr lang="ja-JP" altLang="en-US" dirty="0"/>
              <a:t>育児休業の取得について考えてみましょう①</a:t>
            </a:r>
            <a:endParaRPr kumimoji="1" lang="ja-JP" altLang="en-US" sz="20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56</a:t>
            </a:fld>
            <a:endParaRPr lang="en-US" altLang="ja-JP" sz="1600" dirty="0"/>
          </a:p>
        </p:txBody>
      </p:sp>
    </p:spTree>
    <p:extLst>
      <p:ext uri="{BB962C8B-B14F-4D97-AF65-F5344CB8AC3E}">
        <p14:creationId xmlns:p14="http://schemas.microsoft.com/office/powerpoint/2010/main" val="770016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495300" y="274638"/>
            <a:ext cx="9410700" cy="647700"/>
          </a:xfrm>
        </p:spPr>
        <p:txBody>
          <a:bodyPr/>
          <a:lstStyle/>
          <a:p>
            <a:r>
              <a:rPr kumimoji="1" lang="ja-JP" altLang="en-US" dirty="0"/>
              <a:t>８－１</a:t>
            </a:r>
            <a:r>
              <a:rPr lang="ja-JP" altLang="en-US" dirty="0"/>
              <a:t>．育児休業の取得について考えてみましょう②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57</a:t>
            </a:fld>
            <a:endParaRPr lang="en-US" altLang="ja-JP" sz="1600" dirty="0"/>
          </a:p>
        </p:txBody>
      </p:sp>
      <p:sp>
        <p:nvSpPr>
          <p:cNvPr id="5" name="コンテンツ プレースホルダー 1"/>
          <p:cNvSpPr txBox="1">
            <a:spLocks/>
          </p:cNvSpPr>
          <p:nvPr/>
        </p:nvSpPr>
        <p:spPr bwMode="auto">
          <a:xfrm>
            <a:off x="698500" y="1166293"/>
            <a:ext cx="8712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育児休業を取得した場合に、家庭で取り組もうと思うこと</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95300" y="3784600"/>
            <a:ext cx="9105900" cy="24892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495300" y="1079500"/>
            <a:ext cx="9105900" cy="25781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コンテンツ プレースホルダー 1"/>
          <p:cNvSpPr txBox="1">
            <a:spLocks/>
          </p:cNvSpPr>
          <p:nvPr/>
        </p:nvSpPr>
        <p:spPr bwMode="auto">
          <a:xfrm>
            <a:off x="698500" y="3901555"/>
            <a:ext cx="84455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育児休業を取得しようとする場合に、職場で取り組もうと思うこと</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6765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88950" y="1051893"/>
            <a:ext cx="8928100" cy="4978400"/>
          </a:xfrm>
        </p:spPr>
        <p:txBody>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育児と仕事の両立のためには、良好な職場環境が必要です。</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以下の事項について考え、あなたが育児休業を取得したいと思った場合、どのような</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職場環境が望ましいか、考えてみましょう！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性別にかかわらず、育児休業を取得しやすく、仕事と育児を両立できる職場とは、どのような職場でしょうか？</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職場内（</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上司と部下、同僚同士）</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のコミュニケーションはどのようなものが望ましいでしょうか？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労働時間や柔軟な働き方などは、どうでしょうか？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業務分担についてはどうでしょうか？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5725"/>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職場づくりのためには、どのようなことを心掛けたら良いですか？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コミュニケーション</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例）積極的にあいさつをする、職場内で朝礼等を行い一言話す、職場外でイベントを開催する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労働時間</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例）業務の内容を定期的に報告し、従業員間で共有して相互にサポートする体制を構築する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業務の属人化</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例）業務マニュアルを作成し、複数の人が業務を実施できる体制を整備する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bwMode="white">
          <a:xfrm>
            <a:off x="495300" y="274638"/>
            <a:ext cx="9410700" cy="647700"/>
          </a:xfrm>
        </p:spPr>
        <p:txBody>
          <a:bodyPr/>
          <a:lstStyle/>
          <a:p>
            <a:r>
              <a:rPr lang="ja-JP" altLang="en-US" dirty="0"/>
              <a:t>８－２</a:t>
            </a:r>
            <a:r>
              <a:rPr kumimoji="1" lang="ja-JP" altLang="en-US" dirty="0"/>
              <a:t>．</a:t>
            </a:r>
            <a:r>
              <a:rPr lang="ja-JP" altLang="en-US" dirty="0"/>
              <a:t>育児休業の取得</a:t>
            </a:r>
            <a:r>
              <a:rPr kumimoji="1" lang="ja-JP" altLang="en-US" dirty="0"/>
              <a:t>について考えてみましょう①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58</a:t>
            </a:fld>
            <a:endParaRPr lang="en-US" altLang="ja-JP" sz="1600" dirty="0"/>
          </a:p>
        </p:txBody>
      </p:sp>
      <p:sp>
        <p:nvSpPr>
          <p:cNvPr id="5" name="正方形/長方形 4">
            <a:extLst>
              <a:ext uri="{FF2B5EF4-FFF2-40B4-BE49-F238E27FC236}">
                <a16:creationId xmlns:a16="http://schemas.microsoft.com/office/drawing/2014/main" id="{5500FBE9-DA75-4894-9A9D-B98279B5AF8F}"/>
              </a:ext>
            </a:extLst>
          </p:cNvPr>
          <p:cNvSpPr/>
          <p:nvPr/>
        </p:nvSpPr>
        <p:spPr>
          <a:xfrm>
            <a:off x="8515927" y="598488"/>
            <a:ext cx="1338036" cy="2503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社会人向け</a:t>
            </a:r>
          </a:p>
        </p:txBody>
      </p:sp>
    </p:spTree>
    <p:extLst>
      <p:ext uri="{BB962C8B-B14F-4D97-AF65-F5344CB8AC3E}">
        <p14:creationId xmlns:p14="http://schemas.microsoft.com/office/powerpoint/2010/main" val="222690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495299" y="274638"/>
            <a:ext cx="9387609" cy="647700"/>
          </a:xfrm>
        </p:spPr>
        <p:txBody>
          <a:bodyPr/>
          <a:lstStyle/>
          <a:p>
            <a:r>
              <a:rPr kumimoji="1" lang="ja-JP" altLang="en-US" dirty="0"/>
              <a:t>１－２．共働き世帯の現状</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a:t>
            </a:fld>
            <a:endParaRPr lang="en-US" altLang="ja-JP" sz="1600" dirty="0"/>
          </a:p>
        </p:txBody>
      </p:sp>
      <p:sp>
        <p:nvSpPr>
          <p:cNvPr id="10" name="テキスト ボックス 9"/>
          <p:cNvSpPr txBox="1"/>
          <p:nvPr/>
        </p:nvSpPr>
        <p:spPr>
          <a:xfrm>
            <a:off x="349492" y="1223875"/>
            <a:ext cx="8165858" cy="36933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夫の家事・育児時間が長いほど、就業を継続する妻の割合が高い</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a:off x="536508" y="1684647"/>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角丸四角形 14"/>
          <p:cNvSpPr/>
          <p:nvPr/>
        </p:nvSpPr>
        <p:spPr>
          <a:xfrm>
            <a:off x="2572352" y="2153523"/>
            <a:ext cx="5074920"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夫の平日の家事・育児時間別にみた妻の就業継続割合</a:t>
            </a:r>
          </a:p>
        </p:txBody>
      </p:sp>
      <p:sp>
        <p:nvSpPr>
          <p:cNvPr id="21" name="正方形/長方形 20"/>
          <p:cNvSpPr/>
          <p:nvPr/>
        </p:nvSpPr>
        <p:spPr>
          <a:xfrm>
            <a:off x="990600" y="1715869"/>
            <a:ext cx="8313420" cy="42154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女性が出産後も継続して活躍していくためには、男性の家事・育児への参画が不可欠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E74FE7B2-971E-4B5C-A721-0655C980E5C0}"/>
              </a:ext>
            </a:extLst>
          </p:cNvPr>
          <p:cNvPicPr>
            <a:picLocks noChangeAspect="1"/>
          </p:cNvPicPr>
          <p:nvPr/>
        </p:nvPicPr>
        <p:blipFill>
          <a:blip r:embed="rId3"/>
          <a:stretch>
            <a:fillRect/>
          </a:stretch>
        </p:blipFill>
        <p:spPr>
          <a:xfrm>
            <a:off x="124647" y="2728556"/>
            <a:ext cx="9691555" cy="2798002"/>
          </a:xfrm>
          <a:prstGeom prst="rect">
            <a:avLst/>
          </a:prstGeom>
        </p:spPr>
      </p:pic>
      <p:sp>
        <p:nvSpPr>
          <p:cNvPr id="14" name="角丸四角形 24">
            <a:extLst>
              <a:ext uri="{FF2B5EF4-FFF2-40B4-BE49-F238E27FC236}">
                <a16:creationId xmlns:a16="http://schemas.microsoft.com/office/drawing/2014/main" id="{79522126-4FAD-49B2-8B57-4C3BB6900CEE}"/>
              </a:ext>
            </a:extLst>
          </p:cNvPr>
          <p:cNvSpPr/>
          <p:nvPr/>
        </p:nvSpPr>
        <p:spPr>
          <a:xfrm>
            <a:off x="536508" y="4927364"/>
            <a:ext cx="6411306" cy="450793"/>
          </a:xfrm>
          <a:prstGeom prst="roundRect">
            <a:avLst>
              <a:gd name="adj" fmla="val 15147"/>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E593F794-E9DC-4D5B-812A-50B1297F1551}"/>
              </a:ext>
            </a:extLst>
          </p:cNvPr>
          <p:cNvSpPr/>
          <p:nvPr/>
        </p:nvSpPr>
        <p:spPr>
          <a:xfrm>
            <a:off x="187514" y="5518510"/>
            <a:ext cx="5192399" cy="923305"/>
          </a:xfrm>
          <a:prstGeom prst="rect">
            <a:avLst/>
          </a:prstGeom>
        </p:spPr>
        <p:txBody>
          <a:bodyPr wrap="none" lIns="91416" tIns="45708" rIns="91416" bIns="45708">
            <a:spAutoFit/>
          </a:bodyPr>
          <a:lstStyle/>
          <a:p>
            <a:pPr marL="452438" indent="-452438">
              <a:tabLst>
                <a:tab pos="360045" algn="l"/>
              </a:tabLst>
            </a:pP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注：</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）集計対象は、①または②に該当し、かつ③に該当するこの</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5</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年間に子どもが生まれた同居夫婦である。</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①第１回から第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②第１回に独身で第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12</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回までの間に結婚し、結婚後第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14</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③妻が出産前に仕事ありで、かつ、「女性票」の対象者で、この</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年間に子どもが生まれた夫婦</a:t>
            </a:r>
            <a:endPar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2</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年間で２人以上出生ありの場合は、末子について計上している。</a:t>
            </a:r>
            <a:endPar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　「総数」には、家事・育児時間不詳を含む。</a:t>
            </a:r>
          </a:p>
        </p:txBody>
      </p:sp>
      <p:sp>
        <p:nvSpPr>
          <p:cNvPr id="19" name="正方形/長方形 18">
            <a:extLst>
              <a:ext uri="{FF2B5EF4-FFF2-40B4-BE49-F238E27FC236}">
                <a16:creationId xmlns:a16="http://schemas.microsoft.com/office/drawing/2014/main" id="{40FD56C5-F1C0-486A-858C-3A0FF0E42DED}"/>
              </a:ext>
            </a:extLst>
          </p:cNvPr>
          <p:cNvSpPr/>
          <p:nvPr/>
        </p:nvSpPr>
        <p:spPr>
          <a:xfrm>
            <a:off x="5425171" y="5517196"/>
            <a:ext cx="4444202" cy="406073"/>
          </a:xfrm>
          <a:prstGeom prst="rect">
            <a:avLst/>
          </a:prstGeom>
        </p:spPr>
        <p:txBody>
          <a:bodyPr wrap="square" anchor="b">
            <a:spAutoFit/>
          </a:bodyPr>
          <a:lstStyle/>
          <a:p>
            <a:pPr marL="334963" indent="-334963">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仕事と生活の調和（ワーク・ライフ・バランス）レポート</a:t>
            </a:r>
            <a:r>
              <a:rPr kumimoji="0" lang="en-US" altLang="ja-JP" sz="900" dirty="0">
                <a:latin typeface="Meiryo UI" panose="020B0604030504040204" pitchFamily="50" charset="-128"/>
                <a:ea typeface="Meiryo UI" panose="020B0604030504040204" pitchFamily="50" charset="-128"/>
              </a:rPr>
              <a:t>2019</a:t>
            </a:r>
            <a:r>
              <a:rPr kumimoji="0" lang="ja-JP" altLang="en-US" sz="900" dirty="0">
                <a:latin typeface="Meiryo UI" panose="020B0604030504040204" pitchFamily="50" charset="-128"/>
                <a:ea typeface="Meiryo UI" panose="020B0604030504040204" pitchFamily="50" charset="-128"/>
              </a:rPr>
              <a:t>、</a:t>
            </a:r>
            <a:r>
              <a:rPr kumimoji="0" lang="zh-TW" altLang="en-US" sz="900" dirty="0">
                <a:latin typeface="Meiryo UI" panose="020B0604030504040204" pitchFamily="50" charset="-128"/>
                <a:ea typeface="Meiryo UI" panose="020B0604030504040204" pitchFamily="50" charset="-128"/>
              </a:rPr>
              <a:t>厚生労働省「</a:t>
            </a:r>
            <a:r>
              <a:rPr kumimoji="0" lang="ja-JP" altLang="en-US" sz="900" dirty="0">
                <a:latin typeface="Meiryo UI" panose="020B0604030504040204" pitchFamily="50" charset="-128"/>
                <a:ea typeface="Meiryo UI" panose="020B0604030504040204" pitchFamily="50" charset="-128"/>
              </a:rPr>
              <a:t>第</a:t>
            </a:r>
            <a:r>
              <a:rPr kumimoji="0" lang="en-US" altLang="ja-JP" sz="900" dirty="0">
                <a:latin typeface="Meiryo UI" panose="020B0604030504040204" pitchFamily="50" charset="-128"/>
                <a:ea typeface="Meiryo UI" panose="020B0604030504040204" pitchFamily="50" charset="-128"/>
              </a:rPr>
              <a:t>14</a:t>
            </a:r>
            <a:r>
              <a:rPr kumimoji="0" lang="ja-JP" altLang="en-US" sz="900" dirty="0">
                <a:latin typeface="Meiryo UI" panose="020B0604030504040204" pitchFamily="50" charset="-128"/>
                <a:ea typeface="Meiryo UI" panose="020B0604030504040204" pitchFamily="50" charset="-128"/>
              </a:rPr>
              <a:t>回</a:t>
            </a:r>
            <a:r>
              <a:rPr kumimoji="0" lang="en-US" altLang="ja-JP" sz="900" dirty="0">
                <a:latin typeface="Meiryo UI" panose="020B0604030504040204" pitchFamily="50" charset="-128"/>
                <a:ea typeface="Meiryo UI" panose="020B0604030504040204" pitchFamily="50" charset="-128"/>
              </a:rPr>
              <a:t>21</a:t>
            </a:r>
            <a:r>
              <a:rPr kumimoji="0" lang="ja-JP" altLang="en-US" sz="900" dirty="0">
                <a:latin typeface="Meiryo UI" panose="020B0604030504040204" pitchFamily="50" charset="-128"/>
                <a:ea typeface="Meiryo UI" panose="020B0604030504040204" pitchFamily="50" charset="-128"/>
              </a:rPr>
              <a:t>世紀成年者縦断調査</a:t>
            </a:r>
            <a:r>
              <a:rPr kumimoji="0" lang="zh-TW" altLang="en-US" sz="900" dirty="0">
                <a:latin typeface="Meiryo UI" panose="020B0604030504040204" pitchFamily="50" charset="-128"/>
                <a:ea typeface="Meiryo UI" panose="020B0604030504040204" pitchFamily="50" charset="-128"/>
              </a:rPr>
              <a:t>（</a:t>
            </a:r>
            <a:r>
              <a:rPr kumimoji="0" lang="en-US" altLang="zh-TW" sz="900" dirty="0">
                <a:latin typeface="Meiryo UI" panose="020B0604030504040204" pitchFamily="50" charset="-128"/>
                <a:ea typeface="Meiryo UI" panose="020B0604030504040204" pitchFamily="50" charset="-128"/>
              </a:rPr>
              <a:t>20</a:t>
            </a:r>
            <a:r>
              <a:rPr kumimoji="0" lang="en-US" altLang="ja-JP" sz="900" dirty="0">
                <a:latin typeface="Meiryo UI" panose="020B0604030504040204" pitchFamily="50" charset="-128"/>
                <a:ea typeface="Meiryo UI" panose="020B0604030504040204" pitchFamily="50" charset="-128"/>
              </a:rPr>
              <a:t>02</a:t>
            </a:r>
            <a:r>
              <a:rPr kumimoji="0" lang="ja-JP" altLang="en-US" sz="900" dirty="0">
                <a:latin typeface="Meiryo UI" panose="020B0604030504040204" pitchFamily="50" charset="-128"/>
                <a:ea typeface="Meiryo UI" panose="020B0604030504040204" pitchFamily="50" charset="-128"/>
              </a:rPr>
              <a:t>年成年者</a:t>
            </a:r>
            <a:r>
              <a:rPr kumimoji="0" lang="zh-TW" altLang="en-US"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の概況」（調査年月：</a:t>
            </a:r>
            <a:r>
              <a:rPr kumimoji="0" lang="en-US" altLang="ja-JP" sz="900" dirty="0">
                <a:latin typeface="Meiryo UI" panose="020B0604030504040204" pitchFamily="50" charset="-128"/>
                <a:ea typeface="Meiryo UI" panose="020B0604030504040204" pitchFamily="50" charset="-128"/>
              </a:rPr>
              <a:t>2015</a:t>
            </a:r>
            <a:r>
              <a:rPr kumimoji="0" lang="ja-JP" altLang="en-US" sz="900" dirty="0">
                <a:latin typeface="Meiryo UI" panose="020B0604030504040204" pitchFamily="50" charset="-128"/>
                <a:ea typeface="Meiryo UI" panose="020B0604030504040204" pitchFamily="50" charset="-128"/>
              </a:rPr>
              <a:t>年</a:t>
            </a:r>
            <a:r>
              <a:rPr kumimoji="0" lang="en-US" altLang="ja-JP" sz="900" dirty="0">
                <a:latin typeface="Meiryo UI" panose="020B0604030504040204" pitchFamily="50" charset="-128"/>
                <a:ea typeface="Meiryo UI" panose="020B0604030504040204" pitchFamily="50" charset="-128"/>
              </a:rPr>
              <a:t>11</a:t>
            </a:r>
            <a:r>
              <a:rPr kumimoji="0" lang="ja-JP" altLang="en-US" sz="900" dirty="0">
                <a:latin typeface="Meiryo UI" panose="020B0604030504040204" pitchFamily="50" charset="-128"/>
                <a:ea typeface="Meiryo UI" panose="020B0604030504040204" pitchFamily="50" charset="-128"/>
              </a:rPr>
              <a:t>月）</a:t>
            </a:r>
            <a:endParaRPr kumimoji="0" lang="zh-TW"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48437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495300" y="274638"/>
            <a:ext cx="9410700" cy="647700"/>
          </a:xfrm>
        </p:spPr>
        <p:txBody>
          <a:bodyPr/>
          <a:lstStyle/>
          <a:p>
            <a:r>
              <a:rPr kumimoji="1" lang="ja-JP" altLang="en-US" dirty="0"/>
              <a:t>８－２</a:t>
            </a:r>
            <a:r>
              <a:rPr lang="ja-JP" altLang="en-US" dirty="0"/>
              <a:t>．育児休業の取得について考えてみましょう②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59</a:t>
            </a:fld>
            <a:endParaRPr lang="en-US" altLang="ja-JP" sz="1600" dirty="0"/>
          </a:p>
        </p:txBody>
      </p:sp>
      <p:sp>
        <p:nvSpPr>
          <p:cNvPr id="5" name="コンテンツ プレースホルダー 1"/>
          <p:cNvSpPr txBox="1">
            <a:spLocks/>
          </p:cNvSpPr>
          <p:nvPr/>
        </p:nvSpPr>
        <p:spPr bwMode="auto">
          <a:xfrm>
            <a:off x="698500" y="1166293"/>
            <a:ext cx="8712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性別にかかわらず、育児休業を取得しやすく、仕事と育児を両立できる職場とは、どのような職場でしょうか？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95300" y="3784600"/>
            <a:ext cx="9105900" cy="24892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495300" y="1079500"/>
            <a:ext cx="9105900" cy="25781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コンテンツ プレースホルダー 1"/>
          <p:cNvSpPr txBox="1">
            <a:spLocks/>
          </p:cNvSpPr>
          <p:nvPr/>
        </p:nvSpPr>
        <p:spPr bwMode="auto">
          <a:xfrm>
            <a:off x="698500" y="3901555"/>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そのような職場づくりのためには、どのようなことを心掛けたら良いでしょうか？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3687EEE-82A0-4801-83CF-7BAF3CBCCFB8}"/>
              </a:ext>
            </a:extLst>
          </p:cNvPr>
          <p:cNvSpPr/>
          <p:nvPr/>
        </p:nvSpPr>
        <p:spPr>
          <a:xfrm>
            <a:off x="8515927" y="598488"/>
            <a:ext cx="1338036" cy="2503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社会人向け</a:t>
            </a:r>
          </a:p>
        </p:txBody>
      </p:sp>
    </p:spTree>
    <p:extLst>
      <p:ext uri="{BB962C8B-B14F-4D97-AF65-F5344CB8AC3E}">
        <p14:creationId xmlns:p14="http://schemas.microsoft.com/office/powerpoint/2010/main" val="1703743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37">
            <a:extLst>
              <a:ext uri="{FF2B5EF4-FFF2-40B4-BE49-F238E27FC236}">
                <a16:creationId xmlns:a16="http://schemas.microsoft.com/office/drawing/2014/main" id="{E63E9818-A741-423F-88B1-86F0045C662E}"/>
              </a:ext>
            </a:extLst>
          </p:cNvPr>
          <p:cNvSpPr/>
          <p:nvPr/>
        </p:nvSpPr>
        <p:spPr>
          <a:xfrm>
            <a:off x="542955" y="1665505"/>
            <a:ext cx="8557584" cy="4533191"/>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lang="ja-JP" altLang="en-US" dirty="0"/>
              <a:t>参考資料</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60</a:t>
            </a:fld>
            <a:endParaRPr lang="en-US" altLang="ja-JP" sz="1600" dirty="0"/>
          </a:p>
        </p:txBody>
      </p:sp>
      <p:sp>
        <p:nvSpPr>
          <p:cNvPr id="7" name="テキスト ボックス 6">
            <a:extLst>
              <a:ext uri="{FF2B5EF4-FFF2-40B4-BE49-F238E27FC236}">
                <a16:creationId xmlns:a16="http://schemas.microsoft.com/office/drawing/2014/main" id="{DA0BD5A6-2868-4DE6-8A15-E8A837A73032}"/>
              </a:ext>
            </a:extLst>
          </p:cNvPr>
          <p:cNvSpPr txBox="1"/>
          <p:nvPr/>
        </p:nvSpPr>
        <p:spPr>
          <a:xfrm>
            <a:off x="587829" y="1047565"/>
            <a:ext cx="8165858" cy="369332"/>
          </a:xfrm>
          <a:prstGeom prst="rect">
            <a:avLst/>
          </a:prstGeom>
          <a:noFill/>
        </p:spPr>
        <p:txBody>
          <a:bodyPr wrap="square" rtlCol="0">
            <a:spAutoFit/>
          </a:bodyPr>
          <a:lstStyle/>
          <a:p>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育児や家事の一例を通して、育児休業中の過ごし方をイメージしてみよう。</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70">
            <a:extLst>
              <a:ext uri="{FF2B5EF4-FFF2-40B4-BE49-F238E27FC236}">
                <a16:creationId xmlns:a16="http://schemas.microsoft.com/office/drawing/2014/main" id="{18550F63-D35B-43AB-BC6B-F54B4D776B8F}"/>
              </a:ext>
            </a:extLst>
          </p:cNvPr>
          <p:cNvSpPr/>
          <p:nvPr/>
        </p:nvSpPr>
        <p:spPr>
          <a:xfrm>
            <a:off x="1528220" y="1763744"/>
            <a:ext cx="614893" cy="288528"/>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出生</a:t>
            </a:r>
          </a:p>
        </p:txBody>
      </p:sp>
      <p:sp>
        <p:nvSpPr>
          <p:cNvPr id="10" name="角丸四角形 94">
            <a:extLst>
              <a:ext uri="{FF2B5EF4-FFF2-40B4-BE49-F238E27FC236}">
                <a16:creationId xmlns:a16="http://schemas.microsoft.com/office/drawing/2014/main" id="{33EB76DD-E687-4B01-B507-8D76FE6C0979}"/>
              </a:ext>
            </a:extLst>
          </p:cNvPr>
          <p:cNvSpPr/>
          <p:nvPr/>
        </p:nvSpPr>
        <p:spPr>
          <a:xfrm>
            <a:off x="916440" y="1972873"/>
            <a:ext cx="442973" cy="1899656"/>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409DA01F-09F5-4A6C-AB24-3608CFA3AE58}"/>
              </a:ext>
            </a:extLst>
          </p:cNvPr>
          <p:cNvSpPr txBox="1"/>
          <p:nvPr/>
        </p:nvSpPr>
        <p:spPr>
          <a:xfrm>
            <a:off x="4015501" y="4306983"/>
            <a:ext cx="1908215" cy="1476324"/>
          </a:xfrm>
          <a:prstGeom prst="rect">
            <a:avLst/>
          </a:prstGeom>
          <a:noFill/>
        </p:spPr>
        <p:txBody>
          <a:bodyPr vert="eaVert" wrap="square" rtlCol="0">
            <a:spAutoFit/>
          </a:bodyPr>
          <a:lstStyle/>
          <a:p>
            <a:r>
              <a:rPr lang="ja-JP" altLang="en-US" sz="1600" dirty="0">
                <a:latin typeface="Arial"/>
              </a:rPr>
              <a:t>ゴミ出し</a:t>
            </a:r>
            <a:endParaRPr lang="en-US" altLang="ja-JP" sz="1600" dirty="0">
              <a:latin typeface="Arial"/>
            </a:endParaRPr>
          </a:p>
          <a:p>
            <a:r>
              <a:rPr kumimoji="1" lang="ja-JP" altLang="en-US" sz="1600" dirty="0">
                <a:latin typeface="Arial"/>
              </a:rPr>
              <a:t>掃除</a:t>
            </a:r>
            <a:endParaRPr kumimoji="1" lang="en-US" altLang="ja-JP" sz="1600" dirty="0">
              <a:latin typeface="Arial"/>
            </a:endParaRPr>
          </a:p>
          <a:p>
            <a:r>
              <a:rPr lang="ja-JP" altLang="en-US" sz="1600" dirty="0">
                <a:latin typeface="Arial"/>
              </a:rPr>
              <a:t>お風呂</a:t>
            </a:r>
            <a:endParaRPr lang="en-US" altLang="ja-JP" sz="1600" dirty="0">
              <a:latin typeface="Arial"/>
            </a:endParaRPr>
          </a:p>
          <a:p>
            <a:r>
              <a:rPr kumimoji="1" lang="ja-JP" altLang="en-US" sz="1600" dirty="0">
                <a:latin typeface="Arial"/>
              </a:rPr>
              <a:t>洗濯</a:t>
            </a:r>
            <a:endParaRPr kumimoji="1" lang="en-US" altLang="ja-JP" sz="1600" dirty="0">
              <a:latin typeface="Arial"/>
            </a:endParaRPr>
          </a:p>
          <a:p>
            <a:r>
              <a:rPr kumimoji="1" lang="ja-JP" altLang="en-US" sz="1600" dirty="0">
                <a:latin typeface="Arial"/>
              </a:rPr>
              <a:t>食器片づけ</a:t>
            </a:r>
            <a:endParaRPr kumimoji="1" lang="en-US" altLang="ja-JP" sz="1600" dirty="0">
              <a:latin typeface="Arial"/>
            </a:endParaRPr>
          </a:p>
          <a:p>
            <a:r>
              <a:rPr lang="ja-JP" altLang="en-US" sz="1600" dirty="0">
                <a:latin typeface="Arial"/>
              </a:rPr>
              <a:t>料理</a:t>
            </a:r>
            <a:endParaRPr lang="en-US" altLang="ja-JP" sz="1600" dirty="0">
              <a:latin typeface="Arial"/>
            </a:endParaRPr>
          </a:p>
          <a:p>
            <a:r>
              <a:rPr kumimoji="1" lang="ja-JP" altLang="en-US" sz="1600" dirty="0">
                <a:latin typeface="Arial"/>
              </a:rPr>
              <a:t>買い物</a:t>
            </a:r>
            <a:endParaRPr kumimoji="1" lang="en-US" altLang="ja-JP" sz="1600" dirty="0">
              <a:latin typeface="Arial"/>
            </a:endParaRPr>
          </a:p>
        </p:txBody>
      </p:sp>
      <p:sp>
        <p:nvSpPr>
          <p:cNvPr id="13" name="角丸四角形 70">
            <a:extLst>
              <a:ext uri="{FF2B5EF4-FFF2-40B4-BE49-F238E27FC236}">
                <a16:creationId xmlns:a16="http://schemas.microsoft.com/office/drawing/2014/main" id="{3A4D6107-1328-4241-8085-7DAC704AC937}"/>
              </a:ext>
            </a:extLst>
          </p:cNvPr>
          <p:cNvSpPr/>
          <p:nvPr/>
        </p:nvSpPr>
        <p:spPr>
          <a:xfrm>
            <a:off x="2311920" y="1763744"/>
            <a:ext cx="1238148" cy="2885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８週間</a:t>
            </a:r>
          </a:p>
        </p:txBody>
      </p:sp>
      <p:sp>
        <p:nvSpPr>
          <p:cNvPr id="14" name="テキスト ボックス 13">
            <a:extLst>
              <a:ext uri="{FF2B5EF4-FFF2-40B4-BE49-F238E27FC236}">
                <a16:creationId xmlns:a16="http://schemas.microsoft.com/office/drawing/2014/main" id="{74E4B041-CA62-4E5B-80D0-E40BBB9D78F5}"/>
              </a:ext>
            </a:extLst>
          </p:cNvPr>
          <p:cNvSpPr txBox="1"/>
          <p:nvPr/>
        </p:nvSpPr>
        <p:spPr>
          <a:xfrm>
            <a:off x="2205504" y="2147778"/>
            <a:ext cx="1415772" cy="2032421"/>
          </a:xfrm>
          <a:prstGeom prst="rect">
            <a:avLst/>
          </a:prstGeom>
          <a:noFill/>
        </p:spPr>
        <p:txBody>
          <a:bodyPr vert="eaVert" wrap="square" rtlCol="0">
            <a:spAutoFit/>
          </a:bodyPr>
          <a:lstStyle/>
          <a:p>
            <a:r>
              <a:rPr kumimoji="1" lang="ja-JP" altLang="en-US" sz="1600" dirty="0">
                <a:latin typeface="Arial"/>
              </a:rPr>
              <a:t>寝かしつけ</a:t>
            </a:r>
            <a:endParaRPr kumimoji="1" lang="en-US" altLang="ja-JP" sz="1600" dirty="0">
              <a:latin typeface="Arial"/>
            </a:endParaRPr>
          </a:p>
          <a:p>
            <a:r>
              <a:rPr lang="ja-JP" altLang="en-US" sz="1600" dirty="0">
                <a:latin typeface="Arial"/>
              </a:rPr>
              <a:t>沐浴</a:t>
            </a:r>
            <a:endParaRPr lang="en-US" altLang="ja-JP" sz="1600" dirty="0">
              <a:latin typeface="Arial"/>
            </a:endParaRPr>
          </a:p>
          <a:p>
            <a:r>
              <a:rPr kumimoji="1" lang="ja-JP" altLang="en-US" sz="1600" dirty="0">
                <a:latin typeface="Arial"/>
              </a:rPr>
              <a:t>衣服の着せ替え</a:t>
            </a:r>
            <a:endParaRPr kumimoji="1" lang="en-US" altLang="ja-JP" sz="1600" dirty="0">
              <a:latin typeface="Arial"/>
            </a:endParaRPr>
          </a:p>
          <a:p>
            <a:r>
              <a:rPr lang="ja-JP" altLang="en-US" sz="1600" dirty="0">
                <a:latin typeface="Arial"/>
              </a:rPr>
              <a:t>授乳（ミルクの準備）</a:t>
            </a:r>
            <a:endParaRPr lang="en-US" altLang="ja-JP" sz="1600" dirty="0">
              <a:latin typeface="Arial"/>
            </a:endParaRPr>
          </a:p>
          <a:p>
            <a:r>
              <a:rPr kumimoji="1" lang="ja-JP" altLang="en-US" sz="1600" dirty="0">
                <a:latin typeface="Arial"/>
              </a:rPr>
              <a:t>おむつ交換</a:t>
            </a:r>
          </a:p>
        </p:txBody>
      </p:sp>
      <p:sp>
        <p:nvSpPr>
          <p:cNvPr id="15" name="テキスト ボックス 14">
            <a:extLst>
              <a:ext uri="{FF2B5EF4-FFF2-40B4-BE49-F238E27FC236}">
                <a16:creationId xmlns:a16="http://schemas.microsoft.com/office/drawing/2014/main" id="{F84E59D4-C4FF-4F2E-BC61-74A3C53BE0BB}"/>
              </a:ext>
            </a:extLst>
          </p:cNvPr>
          <p:cNvSpPr txBox="1"/>
          <p:nvPr/>
        </p:nvSpPr>
        <p:spPr>
          <a:xfrm>
            <a:off x="3398990" y="2177564"/>
            <a:ext cx="2400657" cy="2032421"/>
          </a:xfrm>
          <a:prstGeom prst="rect">
            <a:avLst/>
          </a:prstGeom>
          <a:noFill/>
        </p:spPr>
        <p:txBody>
          <a:bodyPr vert="eaVert" wrap="square" rtlCol="0">
            <a:spAutoFit/>
          </a:bodyPr>
          <a:lstStyle/>
          <a:p>
            <a:r>
              <a:rPr lang="ja-JP" altLang="en-US" sz="1600" dirty="0">
                <a:latin typeface="Arial"/>
              </a:rPr>
              <a:t>子どもの看病</a:t>
            </a:r>
            <a:endParaRPr lang="en-US" altLang="ja-JP" sz="1600" dirty="0">
              <a:latin typeface="Arial"/>
            </a:endParaRPr>
          </a:p>
          <a:p>
            <a:r>
              <a:rPr lang="ja-JP" altLang="en-US" sz="1600" dirty="0">
                <a:latin typeface="Arial"/>
              </a:rPr>
              <a:t>定期健診</a:t>
            </a:r>
            <a:endParaRPr lang="en-US" altLang="ja-JP" sz="1600" dirty="0">
              <a:latin typeface="Arial"/>
            </a:endParaRPr>
          </a:p>
          <a:p>
            <a:r>
              <a:rPr lang="ja-JP" altLang="en-US" sz="1600" dirty="0">
                <a:latin typeface="Arial"/>
              </a:rPr>
              <a:t>予防接種</a:t>
            </a:r>
            <a:endParaRPr lang="en-US" altLang="ja-JP" sz="1600" dirty="0">
              <a:latin typeface="Arial"/>
            </a:endParaRPr>
          </a:p>
          <a:p>
            <a:r>
              <a:rPr lang="ja-JP" altLang="en-US" sz="1600" dirty="0">
                <a:latin typeface="Arial"/>
              </a:rPr>
              <a:t>子どもと入浴</a:t>
            </a:r>
            <a:endParaRPr lang="en-US" altLang="ja-JP" sz="1600" dirty="0">
              <a:latin typeface="Arial"/>
            </a:endParaRPr>
          </a:p>
          <a:p>
            <a:r>
              <a:rPr lang="ja-JP" altLang="en-US" sz="1600" dirty="0">
                <a:latin typeface="Arial"/>
              </a:rPr>
              <a:t>歯磨き</a:t>
            </a:r>
            <a:endParaRPr lang="en-US" altLang="ja-JP" sz="1600" dirty="0">
              <a:latin typeface="Arial"/>
            </a:endParaRPr>
          </a:p>
          <a:p>
            <a:r>
              <a:rPr lang="ja-JP" altLang="en-US" sz="1600" dirty="0">
                <a:latin typeface="Arial"/>
              </a:rPr>
              <a:t>食事の補助</a:t>
            </a:r>
            <a:endParaRPr lang="en-US" altLang="ja-JP" sz="1600" dirty="0">
              <a:latin typeface="Arial"/>
            </a:endParaRPr>
          </a:p>
          <a:p>
            <a:r>
              <a:rPr lang="ja-JP" altLang="en-US" sz="1600" dirty="0">
                <a:latin typeface="Arial"/>
              </a:rPr>
              <a:t>離乳食の準備</a:t>
            </a:r>
            <a:endParaRPr lang="en-US" altLang="ja-JP" sz="1600" dirty="0">
              <a:latin typeface="Arial"/>
            </a:endParaRPr>
          </a:p>
          <a:p>
            <a:r>
              <a:rPr kumimoji="1" lang="ja-JP" altLang="en-US" sz="1600" dirty="0">
                <a:latin typeface="Arial"/>
              </a:rPr>
              <a:t>（左記に加え）</a:t>
            </a:r>
            <a:endParaRPr kumimoji="1" lang="en-US" altLang="ja-JP" sz="1600" dirty="0">
              <a:latin typeface="Arial"/>
            </a:endParaRPr>
          </a:p>
          <a:p>
            <a:endParaRPr kumimoji="1" lang="ja-JP" altLang="en-US" sz="1600" dirty="0">
              <a:latin typeface="Arial"/>
            </a:endParaRPr>
          </a:p>
        </p:txBody>
      </p:sp>
      <p:sp>
        <p:nvSpPr>
          <p:cNvPr id="16" name="角丸四角形 70">
            <a:extLst>
              <a:ext uri="{FF2B5EF4-FFF2-40B4-BE49-F238E27FC236}">
                <a16:creationId xmlns:a16="http://schemas.microsoft.com/office/drawing/2014/main" id="{9F53ABE5-201F-4E25-B6E2-45C035D199AC}"/>
              </a:ext>
            </a:extLst>
          </p:cNvPr>
          <p:cNvSpPr/>
          <p:nvPr/>
        </p:nvSpPr>
        <p:spPr>
          <a:xfrm>
            <a:off x="3653621" y="1763743"/>
            <a:ext cx="2035387" cy="2885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１歳になるまで</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70">
            <a:extLst>
              <a:ext uri="{FF2B5EF4-FFF2-40B4-BE49-F238E27FC236}">
                <a16:creationId xmlns:a16="http://schemas.microsoft.com/office/drawing/2014/main" id="{1574048D-4127-4020-82BB-1491BD0ACD6F}"/>
              </a:ext>
            </a:extLst>
          </p:cNvPr>
          <p:cNvSpPr/>
          <p:nvPr/>
        </p:nvSpPr>
        <p:spPr>
          <a:xfrm>
            <a:off x="5840491" y="1763744"/>
            <a:ext cx="1298417" cy="269304"/>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a:t>
            </a:r>
          </a:p>
        </p:txBody>
      </p:sp>
      <p:sp>
        <p:nvSpPr>
          <p:cNvPr id="18" name="テキスト ボックス 17">
            <a:extLst>
              <a:ext uri="{FF2B5EF4-FFF2-40B4-BE49-F238E27FC236}">
                <a16:creationId xmlns:a16="http://schemas.microsoft.com/office/drawing/2014/main" id="{FD10A526-84D2-4292-AAAD-773DD67997BF}"/>
              </a:ext>
            </a:extLst>
          </p:cNvPr>
          <p:cNvSpPr txBox="1"/>
          <p:nvPr/>
        </p:nvSpPr>
        <p:spPr>
          <a:xfrm>
            <a:off x="5923716" y="2193111"/>
            <a:ext cx="1169551" cy="1813833"/>
          </a:xfrm>
          <a:prstGeom prst="rect">
            <a:avLst/>
          </a:prstGeom>
          <a:noFill/>
        </p:spPr>
        <p:txBody>
          <a:bodyPr vert="eaVert" wrap="square" rtlCol="0">
            <a:spAutoFit/>
          </a:bodyPr>
          <a:lstStyle/>
          <a:p>
            <a:r>
              <a:rPr lang="ja-JP" altLang="en-US" sz="1600" dirty="0">
                <a:latin typeface="Arial"/>
              </a:rPr>
              <a:t>病気の時の看病</a:t>
            </a:r>
            <a:endParaRPr lang="en-US" altLang="ja-JP" sz="1600" dirty="0">
              <a:latin typeface="Arial"/>
            </a:endParaRPr>
          </a:p>
          <a:p>
            <a:r>
              <a:rPr lang="ja-JP" altLang="en-US" sz="1600" dirty="0">
                <a:latin typeface="Arial"/>
              </a:rPr>
              <a:t>保育所送迎</a:t>
            </a:r>
            <a:endParaRPr lang="en-US" altLang="ja-JP" sz="1600" dirty="0">
              <a:latin typeface="Arial"/>
            </a:endParaRPr>
          </a:p>
          <a:p>
            <a:r>
              <a:rPr kumimoji="1" lang="ja-JP" altLang="en-US" sz="1600" dirty="0">
                <a:latin typeface="Arial"/>
              </a:rPr>
              <a:t>慣らし保育</a:t>
            </a:r>
            <a:endParaRPr kumimoji="1" lang="en-US" altLang="ja-JP" sz="1600" dirty="0">
              <a:latin typeface="Arial"/>
            </a:endParaRPr>
          </a:p>
          <a:p>
            <a:r>
              <a:rPr kumimoji="1" lang="ja-JP" altLang="en-US" sz="1600" dirty="0">
                <a:latin typeface="Arial"/>
              </a:rPr>
              <a:t>保育所情報の収集</a:t>
            </a:r>
          </a:p>
        </p:txBody>
      </p:sp>
      <p:sp>
        <p:nvSpPr>
          <p:cNvPr id="24" name="角丸四角形 70">
            <a:extLst>
              <a:ext uri="{FF2B5EF4-FFF2-40B4-BE49-F238E27FC236}">
                <a16:creationId xmlns:a16="http://schemas.microsoft.com/office/drawing/2014/main" id="{FB8FD8E1-303E-4C47-BDF0-47A5E27FA624}"/>
              </a:ext>
            </a:extLst>
          </p:cNvPr>
          <p:cNvSpPr/>
          <p:nvPr/>
        </p:nvSpPr>
        <p:spPr>
          <a:xfrm>
            <a:off x="7369992" y="1788915"/>
            <a:ext cx="1053246" cy="2502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p>
        </p:txBody>
      </p:sp>
      <p:sp>
        <p:nvSpPr>
          <p:cNvPr id="26" name="テキスト ボックス 25">
            <a:extLst>
              <a:ext uri="{FF2B5EF4-FFF2-40B4-BE49-F238E27FC236}">
                <a16:creationId xmlns:a16="http://schemas.microsoft.com/office/drawing/2014/main" id="{7FA8E2BB-3EB4-40BF-8F3D-6A04FC968320}"/>
              </a:ext>
            </a:extLst>
          </p:cNvPr>
          <p:cNvSpPr txBox="1"/>
          <p:nvPr/>
        </p:nvSpPr>
        <p:spPr>
          <a:xfrm>
            <a:off x="7466905" y="2200039"/>
            <a:ext cx="923330" cy="1755324"/>
          </a:xfrm>
          <a:prstGeom prst="rect">
            <a:avLst/>
          </a:prstGeom>
          <a:noFill/>
        </p:spPr>
        <p:txBody>
          <a:bodyPr vert="eaVert" wrap="square" rtlCol="0">
            <a:spAutoFit/>
          </a:bodyPr>
          <a:lstStyle/>
          <a:p>
            <a:r>
              <a:rPr lang="ja-JP" altLang="en-US" sz="1600" dirty="0">
                <a:latin typeface="Arial"/>
              </a:rPr>
              <a:t>習い事や塾の送迎</a:t>
            </a:r>
            <a:endParaRPr lang="en-US" altLang="ja-JP" sz="1600" dirty="0">
              <a:latin typeface="Arial"/>
            </a:endParaRPr>
          </a:p>
          <a:p>
            <a:r>
              <a:rPr lang="ja-JP" altLang="en-US" sz="1600" dirty="0">
                <a:latin typeface="Arial"/>
              </a:rPr>
              <a:t>学童へのお迎え</a:t>
            </a:r>
            <a:endParaRPr lang="en-US" altLang="ja-JP" sz="1600" dirty="0">
              <a:latin typeface="Arial"/>
            </a:endParaRPr>
          </a:p>
          <a:p>
            <a:r>
              <a:rPr kumimoji="1" lang="ja-JP" altLang="en-US" sz="1600" dirty="0">
                <a:latin typeface="Arial"/>
              </a:rPr>
              <a:t>ＰＴＡ活動</a:t>
            </a:r>
          </a:p>
        </p:txBody>
      </p:sp>
      <p:cxnSp>
        <p:nvCxnSpPr>
          <p:cNvPr id="29" name="直線コネクタ 28">
            <a:extLst>
              <a:ext uri="{FF2B5EF4-FFF2-40B4-BE49-F238E27FC236}">
                <a16:creationId xmlns:a16="http://schemas.microsoft.com/office/drawing/2014/main" id="{82C4E5EE-0019-4A9F-8091-1C95E888D0AD}"/>
              </a:ext>
            </a:extLst>
          </p:cNvPr>
          <p:cNvCxnSpPr/>
          <p:nvPr/>
        </p:nvCxnSpPr>
        <p:spPr>
          <a:xfrm>
            <a:off x="1480776" y="4067781"/>
            <a:ext cx="7432079" cy="0"/>
          </a:xfrm>
          <a:prstGeom prst="line">
            <a:avLst/>
          </a:prstGeom>
          <a:ln w="12700">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sp>
        <p:nvSpPr>
          <p:cNvPr id="23" name="角丸四角形 94">
            <a:extLst>
              <a:ext uri="{FF2B5EF4-FFF2-40B4-BE49-F238E27FC236}">
                <a16:creationId xmlns:a16="http://schemas.microsoft.com/office/drawing/2014/main" id="{54FEA903-F412-4E5E-96A2-3FFC850269C5}"/>
              </a:ext>
            </a:extLst>
          </p:cNvPr>
          <p:cNvSpPr/>
          <p:nvPr/>
        </p:nvSpPr>
        <p:spPr>
          <a:xfrm>
            <a:off x="959108" y="4103788"/>
            <a:ext cx="442973" cy="1899656"/>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家事</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a:extLst>
              <a:ext uri="{FF2B5EF4-FFF2-40B4-BE49-F238E27FC236}">
                <a16:creationId xmlns:a16="http://schemas.microsoft.com/office/drawing/2014/main" id="{34FA1266-4CD0-4FD4-9830-BAFCB9D49A87}"/>
              </a:ext>
            </a:extLst>
          </p:cNvPr>
          <p:cNvCxnSpPr/>
          <p:nvPr/>
        </p:nvCxnSpPr>
        <p:spPr>
          <a:xfrm>
            <a:off x="1523444" y="6198696"/>
            <a:ext cx="7432079" cy="0"/>
          </a:xfrm>
          <a:prstGeom prst="line">
            <a:avLst/>
          </a:prstGeom>
          <a:ln w="12700">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sp>
        <p:nvSpPr>
          <p:cNvPr id="28" name="テキスト ボックス 27">
            <a:extLst>
              <a:ext uri="{FF2B5EF4-FFF2-40B4-BE49-F238E27FC236}">
                <a16:creationId xmlns:a16="http://schemas.microsoft.com/office/drawing/2014/main" id="{00DFBC8F-52F8-47D7-A8B4-7464721F14B8}"/>
              </a:ext>
            </a:extLst>
          </p:cNvPr>
          <p:cNvSpPr txBox="1"/>
          <p:nvPr/>
        </p:nvSpPr>
        <p:spPr>
          <a:xfrm>
            <a:off x="1515765" y="2167254"/>
            <a:ext cx="677108" cy="1476324"/>
          </a:xfrm>
          <a:prstGeom prst="rect">
            <a:avLst/>
          </a:prstGeom>
          <a:noFill/>
        </p:spPr>
        <p:txBody>
          <a:bodyPr vert="eaVert" wrap="square" rtlCol="0">
            <a:spAutoFit/>
          </a:bodyPr>
          <a:lstStyle/>
          <a:p>
            <a:r>
              <a:rPr kumimoji="1" lang="ja-JP" altLang="en-US" sz="1600" dirty="0">
                <a:latin typeface="Arial"/>
              </a:rPr>
              <a:t>育児</a:t>
            </a:r>
            <a:r>
              <a:rPr lang="ja-JP" altLang="en-US" sz="1600" dirty="0">
                <a:latin typeface="Arial"/>
              </a:rPr>
              <a:t>環境整備</a:t>
            </a:r>
            <a:endParaRPr lang="en-US" altLang="ja-JP" sz="1600" dirty="0">
              <a:latin typeface="Arial"/>
            </a:endParaRPr>
          </a:p>
          <a:p>
            <a:r>
              <a:rPr kumimoji="1" lang="ja-JP" altLang="en-US" sz="1600" dirty="0">
                <a:latin typeface="Arial"/>
              </a:rPr>
              <a:t>上の子の世話</a:t>
            </a:r>
            <a:endParaRPr kumimoji="1" lang="en-US" altLang="ja-JP" sz="1600" dirty="0">
              <a:latin typeface="Arial"/>
            </a:endParaRPr>
          </a:p>
        </p:txBody>
      </p:sp>
    </p:spTree>
    <p:extLst>
      <p:ext uri="{BB962C8B-B14F-4D97-AF65-F5344CB8AC3E}">
        <p14:creationId xmlns:p14="http://schemas.microsoft.com/office/powerpoint/2010/main" val="1012688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61</a:t>
            </a:fld>
            <a:endParaRPr lang="en-US" altLang="ja-JP" sz="1600" dirty="0"/>
          </a:p>
        </p:txBody>
      </p:sp>
      <p:sp>
        <p:nvSpPr>
          <p:cNvPr id="5" name="タイトル 2"/>
          <p:cNvSpPr>
            <a:spLocks noGrp="1"/>
          </p:cNvSpPr>
          <p:nvPr>
            <p:ph type="title"/>
          </p:nvPr>
        </p:nvSpPr>
        <p:spPr>
          <a:xfrm>
            <a:off x="495300" y="274638"/>
            <a:ext cx="8915400" cy="647700"/>
          </a:xfrm>
        </p:spPr>
        <p:txBody>
          <a:bodyPr/>
          <a:lstStyle/>
          <a:p>
            <a:r>
              <a:rPr kumimoji="1" lang="ja-JP" altLang="en-US" dirty="0"/>
              <a:t>ご確認ください</a:t>
            </a:r>
          </a:p>
        </p:txBody>
      </p:sp>
      <p:sp>
        <p:nvSpPr>
          <p:cNvPr id="6" name="コンテンツ プレースホルダー 1"/>
          <p:cNvSpPr>
            <a:spLocks noGrp="1"/>
          </p:cNvSpPr>
          <p:nvPr>
            <p:ph idx="1"/>
          </p:nvPr>
        </p:nvSpPr>
        <p:spPr>
          <a:xfrm>
            <a:off x="495300" y="1231900"/>
            <a:ext cx="9207500" cy="4899699"/>
          </a:xfrm>
        </p:spPr>
        <p:txBody>
          <a:bodyPr/>
          <a:lstStyle/>
          <a:p>
            <a:pPr marL="342900" indent="-342900">
              <a:buFont typeface="Wingdings" panose="05000000000000000000" pitchFamily="2" charset="2"/>
              <a:buChar char="Ø"/>
            </a:pPr>
            <a:r>
              <a:rPr lang="ja-JP" altLang="en-US"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本資料の利用について</a:t>
            </a:r>
            <a:endParaRPr lang="en-US" altLang="ja-JP"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本資料ご利用の際は、厚生労働省ホームページの利用規約をよく読んでから</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ご利用ください。　　　　　　　　</a:t>
            </a:r>
            <a:r>
              <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hlinkClick r:id="rId3"/>
              </a:rPr>
              <a:t>https://www.mhlw.go.jp/chosakuken/</a:t>
            </a:r>
            <a:endPar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イクメンプロジェクトについて</a:t>
            </a:r>
            <a:endParaRPr kumimoji="1"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厚生労働省では、育児を積極的に行う男性「イクメン」を応援し、男性の仕事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と育児の両立を推進するイクメンプロジェクトを実施しています。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ホームページでは、取組事例集</a:t>
            </a:r>
            <a:r>
              <a:rPr lang="ja-JP" altLang="en-US" dirty="0">
                <a:latin typeface="Meiryo UI" panose="020B0604030504040204" pitchFamily="50" charset="-128"/>
                <a:ea typeface="Meiryo UI" panose="020B0604030504040204" pitchFamily="50" charset="-128"/>
                <a:cs typeface="Meiryo UI" panose="020B0604030504040204" pitchFamily="50" charset="-128"/>
              </a:rPr>
              <a:t>や体験談の掲載、各種イベントの紹介等を</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行っています。ぜひご覧ください。 </a:t>
            </a:r>
            <a:r>
              <a:rPr lang="en-US" altLang="ja-JP" dirty="0">
                <a:latin typeface="Meiryo UI" panose="020B0604030504040204" pitchFamily="50" charset="-128"/>
                <a:ea typeface="Meiryo UI" panose="020B0604030504040204" pitchFamily="50" charset="-128"/>
                <a:cs typeface="Meiryo UI" panose="020B0604030504040204" pitchFamily="50" charset="-128"/>
                <a:hlinkClick r:id="rId4"/>
              </a:rPr>
              <a:t>https://ikumen-project.mhlw.go.jp/</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Wingdings" panose="05000000000000000000" pitchFamily="2" charset="2"/>
              <a:buChar char="Ø"/>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育児・介護休業法について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厚生労働省ホームページでは、育児・介護休業法について紹介しています。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5"/>
              </a:rPr>
              <a:t>https://www.mhlw.go.jp/stf/seisakunitsuite/bunya/0000130583.html</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9939" y="1381125"/>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9939" y="3494160"/>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9939" y="5139410"/>
            <a:ext cx="992189" cy="99218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355019" y="6449596"/>
            <a:ext cx="3766089" cy="338554"/>
          </a:xfrm>
          <a:prstGeom prst="rect">
            <a:avLst/>
          </a:prstGeom>
          <a:noFill/>
        </p:spPr>
        <p:txBody>
          <a:bodyPr wrap="square" rtlCol="0">
            <a:spAutoFit/>
          </a:bodyPr>
          <a:lstStyle/>
          <a:p>
            <a:r>
              <a:rPr lang="ja-JP" altLang="en-US" sz="800" dirty="0">
                <a:latin typeface="Arial"/>
              </a:rPr>
              <a:t>「男性の育児休業取得促進 研修資料</a:t>
            </a:r>
            <a:r>
              <a:rPr lang="en-US" altLang="ja-JP" sz="800" dirty="0">
                <a:latin typeface="Arial"/>
              </a:rPr>
              <a:t>【</a:t>
            </a:r>
            <a:r>
              <a:rPr lang="ja-JP" altLang="en-US" sz="800" dirty="0">
                <a:latin typeface="Arial"/>
              </a:rPr>
              <a:t>若年（若手社員・大学生）向け</a:t>
            </a:r>
            <a:r>
              <a:rPr lang="en-US" altLang="ja-JP" sz="800" dirty="0">
                <a:latin typeface="Arial"/>
              </a:rPr>
              <a:t>】</a:t>
            </a:r>
            <a:r>
              <a:rPr lang="ja-JP" altLang="en-US" sz="800" dirty="0">
                <a:latin typeface="Arial"/>
              </a:rPr>
              <a:t>」</a:t>
            </a:r>
          </a:p>
          <a:p>
            <a:r>
              <a:rPr kumimoji="1" lang="en-US" altLang="ja-JP" sz="800" dirty="0">
                <a:latin typeface="Arial"/>
              </a:rPr>
              <a:t>2020</a:t>
            </a:r>
            <a:r>
              <a:rPr kumimoji="1" lang="ja-JP" altLang="en-US" sz="800" dirty="0">
                <a:latin typeface="Arial"/>
              </a:rPr>
              <a:t>年</a:t>
            </a:r>
            <a:r>
              <a:rPr kumimoji="1" lang="en-US" altLang="ja-JP" sz="800" dirty="0">
                <a:latin typeface="Arial"/>
              </a:rPr>
              <a:t>7</a:t>
            </a:r>
            <a:r>
              <a:rPr kumimoji="1" lang="ja-JP" altLang="en-US" sz="800" dirty="0">
                <a:latin typeface="Arial"/>
              </a:rPr>
              <a:t>月作成</a:t>
            </a:r>
            <a:endParaRPr lang="ja-JP" altLang="en-US" sz="800" dirty="0">
              <a:latin typeface="Arial"/>
            </a:endParaRPr>
          </a:p>
        </p:txBody>
      </p:sp>
    </p:spTree>
    <p:extLst>
      <p:ext uri="{BB962C8B-B14F-4D97-AF65-F5344CB8AC3E}">
        <p14:creationId xmlns:p14="http://schemas.microsoft.com/office/powerpoint/2010/main" val="314003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１－３．男性の育児・家事に関する世代別の意識</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6</a:t>
            </a:fld>
            <a:endParaRPr lang="en-US" altLang="ja-JP" sz="1600" dirty="0"/>
          </a:p>
        </p:txBody>
      </p:sp>
      <p:graphicFrame>
        <p:nvGraphicFramePr>
          <p:cNvPr id="5" name="グラフ 4">
            <a:extLst>
              <a:ext uri="{FF2B5EF4-FFF2-40B4-BE49-F238E27FC236}">
                <a16:creationId xmlns:a16="http://schemas.microsoft.com/office/drawing/2014/main" id="{E2DD7EB4-A3FF-4542-A7E3-4B133960BE60}"/>
              </a:ext>
            </a:extLst>
          </p:cNvPr>
          <p:cNvGraphicFramePr>
            <a:graphicFrameLocks/>
          </p:cNvGraphicFramePr>
          <p:nvPr>
            <p:extLst>
              <p:ext uri="{D42A27DB-BD31-4B8C-83A1-F6EECF244321}">
                <p14:modId xmlns:p14="http://schemas.microsoft.com/office/powerpoint/2010/main" val="129570530"/>
              </p:ext>
            </p:extLst>
          </p:nvPr>
        </p:nvGraphicFramePr>
        <p:xfrm>
          <a:off x="309385" y="2178951"/>
          <a:ext cx="9287229" cy="440441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FBDD4339-D4F4-43A6-AE9D-9C64D654DFB1}"/>
              </a:ext>
            </a:extLst>
          </p:cNvPr>
          <p:cNvSpPr txBox="1"/>
          <p:nvPr/>
        </p:nvSpPr>
        <p:spPr>
          <a:xfrm>
            <a:off x="349491" y="1108482"/>
            <a:ext cx="9419442" cy="646331"/>
          </a:xfrm>
          <a:prstGeom prst="rect">
            <a:avLst/>
          </a:prstGeom>
          <a:noFill/>
        </p:spPr>
        <p:txBody>
          <a:bodyPr wrap="square" rtlCol="0">
            <a:spAutoFit/>
          </a:bodyPr>
          <a:lstStyle/>
          <a:p>
            <a:pPr marL="342900" indent="-342900">
              <a:buFont typeface="Wingdings" panose="05000000000000000000" pitchFamily="2" charset="2"/>
              <a:buChar char="Ø"/>
            </a:pPr>
            <a:r>
              <a:rPr lang="en-US" altLang="ja-JP" sz="1800" b="1" spc="-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代～</a:t>
            </a:r>
            <a:r>
              <a:rPr lang="en-US" altLang="ja-JP" sz="1800" b="1" spc="-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代の男性は、育児や家事について、「妻も夫も同様に行う」「どちらかできる方がすればよい」と考える人が多い　　　　世代間に意識のギャップがある　</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7CC9BD1B-60E6-45D7-B0F2-C2AEC4DBB8A9}"/>
              </a:ext>
            </a:extLst>
          </p:cNvPr>
          <p:cNvSpPr/>
          <p:nvPr/>
        </p:nvSpPr>
        <p:spPr>
          <a:xfrm>
            <a:off x="5988731" y="6131563"/>
            <a:ext cx="3780202" cy="239874"/>
          </a:xfrm>
          <a:prstGeom prst="rect">
            <a:avLst/>
          </a:prstGeom>
        </p:spPr>
        <p:txBody>
          <a:bodyPr wrap="none" anchor="b">
            <a:spAutoFit/>
          </a:bodyPr>
          <a:lstStyle/>
          <a:p>
            <a:pPr algn="r">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内閣府「家族と地域における子育てに関する意識調査」（平成</a:t>
            </a:r>
            <a:r>
              <a:rPr kumimoji="0" lang="en-US" altLang="ja-JP" sz="900" dirty="0">
                <a:latin typeface="Meiryo UI" panose="020B0604030504040204" pitchFamily="50" charset="-128"/>
                <a:ea typeface="Meiryo UI" panose="020B0604030504040204" pitchFamily="50" charset="-128"/>
              </a:rPr>
              <a:t>25</a:t>
            </a:r>
            <a:r>
              <a:rPr kumimoji="0" lang="ja-JP" altLang="en-US" sz="900" dirty="0">
                <a:latin typeface="Meiryo UI" panose="020B0604030504040204" pitchFamily="50" charset="-128"/>
                <a:ea typeface="Meiryo UI" panose="020B0604030504040204" pitchFamily="50" charset="-128"/>
              </a:rPr>
              <a:t>年）</a:t>
            </a:r>
            <a:endParaRPr kumimoji="0" lang="zh-TW" altLang="en-US" sz="9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0D43C9B7-9663-4FEB-A4FB-F763FE7F751C}"/>
              </a:ext>
            </a:extLst>
          </p:cNvPr>
          <p:cNvSpPr/>
          <p:nvPr/>
        </p:nvSpPr>
        <p:spPr>
          <a:xfrm>
            <a:off x="4932738" y="2029338"/>
            <a:ext cx="1494946" cy="27815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76DE8D8B-0635-4E6E-8454-268CD8FD21B0}"/>
              </a:ext>
            </a:extLst>
          </p:cNvPr>
          <p:cNvSpPr/>
          <p:nvPr/>
        </p:nvSpPr>
        <p:spPr>
          <a:xfrm>
            <a:off x="9357358" y="5126676"/>
            <a:ext cx="300082" cy="239874"/>
          </a:xfrm>
          <a:prstGeom prst="rect">
            <a:avLst/>
          </a:prstGeom>
        </p:spPr>
        <p:txBody>
          <a:bodyPr wrap="none" anchor="b">
            <a:spAutoFit/>
          </a:bodyPr>
          <a:lstStyle/>
          <a:p>
            <a:pPr algn="r">
              <a:lnSpc>
                <a:spcPct val="120000"/>
              </a:lnSpc>
            </a:pPr>
            <a:r>
              <a:rPr kumimoji="0" lang="ja-JP" altLang="en-US" sz="900" dirty="0">
                <a:latin typeface="Meiryo UI" panose="020B0604030504040204" pitchFamily="50" charset="-128"/>
                <a:ea typeface="Meiryo UI" panose="020B0604030504040204" pitchFamily="50" charset="-128"/>
              </a:rPr>
              <a:t>％</a:t>
            </a:r>
            <a:endParaRPr kumimoji="0" lang="zh-TW" altLang="en-US" sz="9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15D840C-4846-49D3-AF8C-EE269BB504FC}"/>
              </a:ext>
            </a:extLst>
          </p:cNvPr>
          <p:cNvSpPr/>
          <p:nvPr/>
        </p:nvSpPr>
        <p:spPr>
          <a:xfrm>
            <a:off x="4991392" y="2009404"/>
            <a:ext cx="1406155" cy="289053"/>
          </a:xfrm>
          <a:prstGeom prst="rect">
            <a:avLst/>
          </a:prstGeom>
        </p:spPr>
        <p:txBody>
          <a:bodyPr wrap="none" anchor="b">
            <a:spAutoFit/>
          </a:bodyPr>
          <a:lstStyle/>
          <a:p>
            <a:pPr algn="r">
              <a:lnSpc>
                <a:spcPct val="120000"/>
              </a:lnSpc>
            </a:pPr>
            <a:r>
              <a:rPr kumimoji="0" lang="ja-JP" altLang="en-US" sz="1200" dirty="0">
                <a:latin typeface="Meiryo UI" panose="020B0604030504040204" pitchFamily="50" charset="-128"/>
                <a:ea typeface="Meiryo UI" panose="020B0604030504040204" pitchFamily="50" charset="-128"/>
              </a:rPr>
              <a:t>妻も夫も同様に行う</a:t>
            </a:r>
            <a:endParaRPr kumimoji="0" lang="zh-TW" altLang="en-US" sz="12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DBE30C2-3942-44EE-86AE-CF804B60424C}"/>
              </a:ext>
            </a:extLst>
          </p:cNvPr>
          <p:cNvSpPr/>
          <p:nvPr/>
        </p:nvSpPr>
        <p:spPr>
          <a:xfrm>
            <a:off x="7088514" y="2034424"/>
            <a:ext cx="1903085" cy="289053"/>
          </a:xfrm>
          <a:prstGeom prst="rect">
            <a:avLst/>
          </a:prstGeom>
        </p:spPr>
        <p:txBody>
          <a:bodyPr wrap="none" anchor="b">
            <a:spAutoFit/>
          </a:bodyPr>
          <a:lstStyle/>
          <a:p>
            <a:pPr algn="r">
              <a:lnSpc>
                <a:spcPct val="120000"/>
              </a:lnSpc>
            </a:pPr>
            <a:r>
              <a:rPr kumimoji="0" lang="ja-JP" altLang="en-US" sz="1200" dirty="0">
                <a:latin typeface="Meiryo UI" panose="020B0604030504040204" pitchFamily="50" charset="-128"/>
                <a:ea typeface="Meiryo UI" panose="020B0604030504040204" pitchFamily="50" charset="-128"/>
              </a:rPr>
              <a:t>どちらかできる方がすればよい</a:t>
            </a:r>
            <a:endParaRPr kumimoji="0" lang="zh-TW" altLang="en-US" sz="12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4CCB0C04-C5F6-41A6-B584-3EB25BB42AE1}"/>
              </a:ext>
            </a:extLst>
          </p:cNvPr>
          <p:cNvCxnSpPr>
            <a:cxnSpLocks/>
            <a:stCxn id="8" idx="2"/>
          </p:cNvCxnSpPr>
          <p:nvPr/>
        </p:nvCxnSpPr>
        <p:spPr>
          <a:xfrm flipH="1">
            <a:off x="5426885" y="2307493"/>
            <a:ext cx="253326" cy="154013"/>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直線コネクタ 16">
            <a:extLst>
              <a:ext uri="{FF2B5EF4-FFF2-40B4-BE49-F238E27FC236}">
                <a16:creationId xmlns:a16="http://schemas.microsoft.com/office/drawing/2014/main" id="{27BFB5BE-6833-432C-8B14-094F6158CB55}"/>
              </a:ext>
            </a:extLst>
          </p:cNvPr>
          <p:cNvCxnSpPr>
            <a:cxnSpLocks/>
          </p:cNvCxnSpPr>
          <p:nvPr/>
        </p:nvCxnSpPr>
        <p:spPr>
          <a:xfrm flipH="1">
            <a:off x="8225247" y="2315289"/>
            <a:ext cx="80705" cy="123053"/>
          </a:xfrm>
          <a:prstGeom prst="line">
            <a:avLst/>
          </a:prstGeom>
        </p:spPr>
        <p:style>
          <a:lnRef idx="2">
            <a:schemeClr val="accent4"/>
          </a:lnRef>
          <a:fillRef idx="0">
            <a:schemeClr val="accent4"/>
          </a:fillRef>
          <a:effectRef idx="1">
            <a:schemeClr val="accent4"/>
          </a:effectRef>
          <a:fontRef idx="minor">
            <a:schemeClr val="tx1"/>
          </a:fontRef>
        </p:style>
      </p:cxnSp>
      <p:sp>
        <p:nvSpPr>
          <p:cNvPr id="18" name="四角形: 角を丸くする 17">
            <a:extLst>
              <a:ext uri="{FF2B5EF4-FFF2-40B4-BE49-F238E27FC236}">
                <a16:creationId xmlns:a16="http://schemas.microsoft.com/office/drawing/2014/main" id="{F4E07EB1-A9E5-4255-B6E6-8BDF9A6D0E8A}"/>
              </a:ext>
            </a:extLst>
          </p:cNvPr>
          <p:cNvSpPr/>
          <p:nvPr/>
        </p:nvSpPr>
        <p:spPr>
          <a:xfrm>
            <a:off x="7026535" y="2017200"/>
            <a:ext cx="2027041" cy="28905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右矢印 11">
            <a:extLst>
              <a:ext uri="{FF2B5EF4-FFF2-40B4-BE49-F238E27FC236}">
                <a16:creationId xmlns:a16="http://schemas.microsoft.com/office/drawing/2014/main" id="{714DCB75-C02E-4CCB-B904-F0088BB48D65}"/>
              </a:ext>
            </a:extLst>
          </p:cNvPr>
          <p:cNvSpPr/>
          <p:nvPr/>
        </p:nvSpPr>
        <p:spPr>
          <a:xfrm>
            <a:off x="2511315" y="1431647"/>
            <a:ext cx="369742" cy="345404"/>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角丸四角形 14">
            <a:extLst>
              <a:ext uri="{FF2B5EF4-FFF2-40B4-BE49-F238E27FC236}">
                <a16:creationId xmlns:a16="http://schemas.microsoft.com/office/drawing/2014/main" id="{3E1FCE41-CCDB-4319-9FF4-C24BE6F254E2}"/>
              </a:ext>
            </a:extLst>
          </p:cNvPr>
          <p:cNvSpPr/>
          <p:nvPr/>
        </p:nvSpPr>
        <p:spPr>
          <a:xfrm>
            <a:off x="307570" y="1871825"/>
            <a:ext cx="4407491"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400" b="1">
                <a:solidFill>
                  <a:prstClr val="black">
                    <a:lumMod val="75000"/>
                    <a:lumOff val="25000"/>
                  </a:prstClr>
                </a:solidFill>
                <a:latin typeface="ＭＳ Ｐゴシック" panose="020B0600070205080204" pitchFamily="50" charset="-128"/>
                <a:ea typeface="ＭＳ Ｐゴシック" panose="020B0600070205080204" pitchFamily="50" charset="-128"/>
              </a:rPr>
              <a:t>「育児</a:t>
            </a: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や家事は誰の役割だと思うか」世代別・男性の回答</a:t>
            </a:r>
          </a:p>
        </p:txBody>
      </p:sp>
    </p:spTree>
    <p:extLst>
      <p:ext uri="{BB962C8B-B14F-4D97-AF65-F5344CB8AC3E}">
        <p14:creationId xmlns:p14="http://schemas.microsoft.com/office/powerpoint/2010/main" val="909530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１－４．夫婦の家事・育児関連時間の国際比較</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7</a:t>
            </a:fld>
            <a:endParaRPr lang="en-US" altLang="ja-JP" sz="1600" dirty="0"/>
          </a:p>
        </p:txBody>
      </p:sp>
      <p:sp>
        <p:nvSpPr>
          <p:cNvPr id="8" name="正方形/長方形 7">
            <a:extLst>
              <a:ext uri="{FF2B5EF4-FFF2-40B4-BE49-F238E27FC236}">
                <a16:creationId xmlns:a16="http://schemas.microsoft.com/office/drawing/2014/main" id="{AC7BD75A-0D47-4AA8-AED9-AC3B21138105}"/>
              </a:ext>
            </a:extLst>
          </p:cNvPr>
          <p:cNvSpPr/>
          <p:nvPr/>
        </p:nvSpPr>
        <p:spPr>
          <a:xfrm>
            <a:off x="869545" y="5825441"/>
            <a:ext cx="8915400" cy="572273"/>
          </a:xfrm>
          <a:prstGeom prst="rect">
            <a:avLst/>
          </a:prstGeom>
        </p:spPr>
        <p:txBody>
          <a:bodyPr wrap="square" anchor="b">
            <a:spAutoFit/>
          </a:bodyPr>
          <a:lstStyle/>
          <a:p>
            <a:pPr>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総務省「社会生活基本調査」（平成</a:t>
            </a:r>
            <a:r>
              <a:rPr kumimoji="0" lang="en-US" altLang="ja-JP" sz="900" dirty="0">
                <a:latin typeface="Meiryo UI" panose="020B0604030504040204" pitchFamily="50" charset="-128"/>
                <a:ea typeface="Meiryo UI" panose="020B0604030504040204" pitchFamily="50" charset="-128"/>
              </a:rPr>
              <a:t>28</a:t>
            </a:r>
            <a:r>
              <a:rPr kumimoji="0" lang="ja-JP" altLang="en-US" sz="900" dirty="0">
                <a:latin typeface="Meiryo UI" panose="020B0604030504040204" pitchFamily="50" charset="-128"/>
                <a:ea typeface="Meiryo UI" panose="020B0604030504040204" pitchFamily="50" charset="-128"/>
              </a:rPr>
              <a:t>年）、</a:t>
            </a:r>
            <a:r>
              <a:rPr kumimoji="0" lang="en-US" altLang="ja-JP" sz="900" dirty="0">
                <a:latin typeface="Meiryo UI" panose="020B0604030504040204" pitchFamily="50" charset="-128"/>
                <a:ea typeface="Meiryo UI" panose="020B0604030504040204" pitchFamily="50" charset="-128"/>
              </a:rPr>
              <a:t>Bureau of Statistics of U.S. ”American Time Use Survey”(2016)</a:t>
            </a:r>
            <a:r>
              <a:rPr kumimoji="0" lang="ja-JP" altLang="en-US" sz="900" dirty="0">
                <a:latin typeface="Meiryo UI" panose="020B0604030504040204" pitchFamily="50" charset="-128"/>
                <a:ea typeface="Meiryo UI" panose="020B0604030504040204" pitchFamily="50" charset="-128"/>
              </a:rPr>
              <a:t>及び</a:t>
            </a:r>
            <a:endParaRPr kumimoji="0" lang="en-US" altLang="ja-JP" sz="900" dirty="0">
              <a:latin typeface="Meiryo UI" panose="020B0604030504040204" pitchFamily="50" charset="-128"/>
              <a:ea typeface="Meiryo UI" panose="020B0604030504040204" pitchFamily="50" charset="-128"/>
            </a:endParaRPr>
          </a:p>
          <a:p>
            <a:pPr>
              <a:lnSpc>
                <a:spcPct val="120000"/>
              </a:lnSpc>
            </a:pPr>
            <a:r>
              <a:rPr kumimoji="0" lang="ja-JP" altLang="en-US" sz="900" dirty="0">
                <a:latin typeface="Meiryo UI" panose="020B0604030504040204" pitchFamily="50" charset="-128"/>
                <a:ea typeface="Meiryo UI" panose="020B0604030504040204" pitchFamily="50" charset="-128"/>
              </a:rPr>
              <a:t>　　　　</a:t>
            </a:r>
            <a:r>
              <a:rPr kumimoji="0" lang="en-US" altLang="ja-JP" sz="900" dirty="0">
                <a:latin typeface="Meiryo UI" panose="020B0604030504040204" pitchFamily="50" charset="-128"/>
                <a:ea typeface="Meiryo UI" panose="020B0604030504040204" pitchFamily="50" charset="-128"/>
              </a:rPr>
              <a:t>Eurostat</a:t>
            </a:r>
            <a:r>
              <a:rPr kumimoji="0" lang="ja-JP" altLang="en-US" sz="900" dirty="0">
                <a:latin typeface="Meiryo UI" panose="020B0604030504040204" pitchFamily="50" charset="-128"/>
                <a:ea typeface="Meiryo UI" panose="020B0604030504040204" pitchFamily="50" charset="-128"/>
              </a:rPr>
              <a:t>　</a:t>
            </a:r>
            <a:r>
              <a:rPr kumimoji="0" lang="en-US" altLang="ja-JP" sz="900" dirty="0">
                <a:latin typeface="Meiryo UI" panose="020B0604030504040204" pitchFamily="50" charset="-128"/>
                <a:ea typeface="Meiryo UI" panose="020B0604030504040204" pitchFamily="50" charset="-128"/>
              </a:rPr>
              <a:t>”How Europeans Spend Their Everyday Life of Women and Men”(2004)</a:t>
            </a:r>
          </a:p>
          <a:p>
            <a:pPr>
              <a:lnSpc>
                <a:spcPct val="120000"/>
              </a:lnSpc>
            </a:pP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日本の値は、「夫婦と子供の世帯」に限定した夫と妻の</a:t>
            </a:r>
            <a:r>
              <a:rPr kumimoji="0" lang="en-US" altLang="ja-JP" sz="900" dirty="0">
                <a:latin typeface="Meiryo UI" panose="020B0604030504040204" pitchFamily="50" charset="-128"/>
                <a:ea typeface="Meiryo UI" panose="020B0604030504040204" pitchFamily="50" charset="-128"/>
              </a:rPr>
              <a:t>1</a:t>
            </a:r>
            <a:r>
              <a:rPr kumimoji="0" lang="ja-JP" altLang="en-US" sz="900" dirty="0">
                <a:latin typeface="Meiryo UI" panose="020B0604030504040204" pitchFamily="50" charset="-128"/>
                <a:ea typeface="Meiryo UI" panose="020B0604030504040204" pitchFamily="50" charset="-128"/>
              </a:rPr>
              <a:t>日当たりの「家事」、「育児・介護」、「育児」及び「買い物」の合計　　</a:t>
            </a: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日本、アメリカは、末子の年齢が</a:t>
            </a:r>
            <a:r>
              <a:rPr kumimoji="0" lang="en-US" altLang="ja-JP" sz="900" dirty="0">
                <a:latin typeface="Meiryo UI" panose="020B0604030504040204" pitchFamily="50" charset="-128"/>
                <a:ea typeface="Meiryo UI" panose="020B0604030504040204" pitchFamily="50" charset="-128"/>
              </a:rPr>
              <a:t>6</a:t>
            </a:r>
            <a:r>
              <a:rPr kumimoji="0" lang="ja-JP" altLang="en-US" sz="900" dirty="0">
                <a:latin typeface="Meiryo UI" panose="020B0604030504040204" pitchFamily="50" charset="-128"/>
                <a:ea typeface="Meiryo UI" panose="020B0604030504040204" pitchFamily="50" charset="-128"/>
              </a:rPr>
              <a:t>歳未満、</a:t>
            </a:r>
            <a:r>
              <a:rPr kumimoji="0" lang="en-US" altLang="ja-JP" sz="900" dirty="0">
                <a:latin typeface="Meiryo UI" panose="020B0604030504040204" pitchFamily="50" charset="-128"/>
                <a:ea typeface="Meiryo UI" panose="020B0604030504040204" pitchFamily="50" charset="-128"/>
              </a:rPr>
              <a:t>EU</a:t>
            </a:r>
            <a:r>
              <a:rPr kumimoji="0" lang="ja-JP" altLang="en-US" sz="900" dirty="0">
                <a:latin typeface="Meiryo UI" panose="020B0604030504040204" pitchFamily="50" charset="-128"/>
                <a:ea typeface="Meiryo UI" panose="020B0604030504040204" pitchFamily="50" charset="-128"/>
              </a:rPr>
              <a:t>諸国は</a:t>
            </a:r>
            <a:r>
              <a:rPr kumimoji="0" lang="en-US" altLang="ja-JP" sz="900" dirty="0">
                <a:latin typeface="Meiryo UI" panose="020B0604030504040204" pitchFamily="50" charset="-128"/>
                <a:ea typeface="Meiryo UI" panose="020B0604030504040204" pitchFamily="50" charset="-128"/>
              </a:rPr>
              <a:t>6</a:t>
            </a:r>
            <a:r>
              <a:rPr kumimoji="0" lang="ja-JP" altLang="en-US" sz="900" dirty="0">
                <a:latin typeface="Meiryo UI" panose="020B0604030504040204" pitchFamily="50" charset="-128"/>
                <a:ea typeface="Meiryo UI" panose="020B0604030504040204" pitchFamily="50" charset="-128"/>
              </a:rPr>
              <a:t>歳以下。</a:t>
            </a:r>
            <a:r>
              <a:rPr kumimoji="0" lang="en-US" altLang="ja-JP" sz="900" dirty="0">
                <a:latin typeface="Meiryo UI" panose="020B0604030504040204" pitchFamily="50" charset="-128"/>
                <a:ea typeface="Meiryo UI" panose="020B0604030504040204" pitchFamily="50" charset="-128"/>
              </a:rPr>
              <a:t> </a:t>
            </a:r>
          </a:p>
        </p:txBody>
      </p:sp>
      <p:sp>
        <p:nvSpPr>
          <p:cNvPr id="15" name="テキスト ボックス 14">
            <a:extLst>
              <a:ext uri="{FF2B5EF4-FFF2-40B4-BE49-F238E27FC236}">
                <a16:creationId xmlns:a16="http://schemas.microsoft.com/office/drawing/2014/main" id="{CFA5BE13-4598-498A-A22B-9C8598DB61CD}"/>
              </a:ext>
            </a:extLst>
          </p:cNvPr>
          <p:cNvSpPr txBox="1"/>
          <p:nvPr/>
        </p:nvSpPr>
        <p:spPr>
          <a:xfrm>
            <a:off x="349492" y="1108482"/>
            <a:ext cx="8165858" cy="36933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日本の夫の家事・育児関連時間は各国より短く、妻との差はおよそ</a:t>
            </a:r>
            <a:r>
              <a:rPr lang="en-US" altLang="ja-JP" sz="1800" b="1" spc="-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倍！</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5B655C41-2663-4CB5-BA54-88E6C264C6C8}"/>
              </a:ext>
            </a:extLst>
          </p:cNvPr>
          <p:cNvSpPr txBox="1"/>
          <p:nvPr/>
        </p:nvSpPr>
        <p:spPr>
          <a:xfrm>
            <a:off x="3550145" y="5509904"/>
            <a:ext cx="43226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家事・育児関連時間　　　　　うち育児の時間</a:t>
            </a:r>
          </a:p>
        </p:txBody>
      </p:sp>
      <p:sp>
        <p:nvSpPr>
          <p:cNvPr id="17" name="正方形/長方形 16">
            <a:extLst>
              <a:ext uri="{FF2B5EF4-FFF2-40B4-BE49-F238E27FC236}">
                <a16:creationId xmlns:a16="http://schemas.microsoft.com/office/drawing/2014/main" id="{CA3501E3-6440-46D3-B4DC-3475441ABEE0}"/>
              </a:ext>
            </a:extLst>
          </p:cNvPr>
          <p:cNvSpPr/>
          <p:nvPr/>
        </p:nvSpPr>
        <p:spPr>
          <a:xfrm>
            <a:off x="5711454" y="5593139"/>
            <a:ext cx="129309" cy="123942"/>
          </a:xfrm>
          <a:prstGeom prst="rect">
            <a:avLst/>
          </a:prstGeom>
          <a:solidFill>
            <a:srgbClr val="FF999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D90A637F-6085-4B92-AAB8-2A2BBC092A64}"/>
              </a:ext>
            </a:extLst>
          </p:cNvPr>
          <p:cNvSpPr/>
          <p:nvPr/>
        </p:nvSpPr>
        <p:spPr>
          <a:xfrm>
            <a:off x="3609771" y="5593138"/>
            <a:ext cx="129309" cy="123943"/>
          </a:xfrm>
          <a:prstGeom prst="rect">
            <a:avLst/>
          </a:prstGeom>
          <a:solidFill>
            <a:srgbClr val="21C5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A2DE98FF-9A54-4362-AFFA-E4A2F95DF191}"/>
              </a:ext>
            </a:extLst>
          </p:cNvPr>
          <p:cNvSpPr txBox="1"/>
          <p:nvPr/>
        </p:nvSpPr>
        <p:spPr>
          <a:xfrm>
            <a:off x="1933147" y="1787208"/>
            <a:ext cx="441493" cy="369332"/>
          </a:xfrm>
          <a:prstGeom prst="rect">
            <a:avLst/>
          </a:prstGeom>
          <a:noFill/>
        </p:spPr>
        <p:txBody>
          <a:bodyPr wrap="square" rtlCol="0">
            <a:spAutoFit/>
          </a:bodyPr>
          <a:lstStyle/>
          <a:p>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妻</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A21CCB22-F929-49E3-B7E9-C9504264DAB2}"/>
              </a:ext>
            </a:extLst>
          </p:cNvPr>
          <p:cNvSpPr txBox="1"/>
          <p:nvPr/>
        </p:nvSpPr>
        <p:spPr>
          <a:xfrm>
            <a:off x="7935467" y="1678090"/>
            <a:ext cx="441493" cy="369332"/>
          </a:xfrm>
          <a:prstGeom prst="rect">
            <a:avLst/>
          </a:prstGeom>
          <a:noFill/>
        </p:spPr>
        <p:txBody>
          <a:bodyPr wrap="square" rtlCol="0">
            <a:spAutoFit/>
          </a:bodyPr>
          <a:lstStyle/>
          <a:p>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夫</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ABD2A782-A281-487B-B88C-9DC7EF616CCB}"/>
              </a:ext>
            </a:extLst>
          </p:cNvPr>
          <p:cNvSpPr txBox="1"/>
          <p:nvPr/>
        </p:nvSpPr>
        <p:spPr>
          <a:xfrm>
            <a:off x="8594496" y="5177761"/>
            <a:ext cx="573541" cy="230832"/>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時間</a:t>
            </a:r>
          </a:p>
        </p:txBody>
      </p:sp>
      <p:sp>
        <p:nvSpPr>
          <p:cNvPr id="23" name="角丸四角形 14">
            <a:extLst>
              <a:ext uri="{FF2B5EF4-FFF2-40B4-BE49-F238E27FC236}">
                <a16:creationId xmlns:a16="http://schemas.microsoft.com/office/drawing/2014/main" id="{0E44A72E-8300-4FD3-AC06-EAF70F98CBCE}"/>
              </a:ext>
            </a:extLst>
          </p:cNvPr>
          <p:cNvSpPr/>
          <p:nvPr/>
        </p:nvSpPr>
        <p:spPr>
          <a:xfrm>
            <a:off x="2430684" y="1538207"/>
            <a:ext cx="4957791"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en-US" altLang="ja-JP"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6</a:t>
            </a: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歳未満の子どもを持つ夫婦の家事・育児関連時間（</a:t>
            </a:r>
            <a:r>
              <a:rPr kumimoji="0" lang="en-US" altLang="ja-JP"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1</a:t>
            </a: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日当たり）</a:t>
            </a:r>
          </a:p>
        </p:txBody>
      </p:sp>
      <p:pic>
        <p:nvPicPr>
          <p:cNvPr id="2" name="図 1">
            <a:extLst>
              <a:ext uri="{FF2B5EF4-FFF2-40B4-BE49-F238E27FC236}">
                <a16:creationId xmlns:a16="http://schemas.microsoft.com/office/drawing/2014/main" id="{E38F9EEF-78D9-4CAF-BAB4-3107102BC38E}"/>
              </a:ext>
            </a:extLst>
          </p:cNvPr>
          <p:cNvPicPr>
            <a:picLocks noChangeAspect="1"/>
          </p:cNvPicPr>
          <p:nvPr/>
        </p:nvPicPr>
        <p:blipFill rotWithShape="1">
          <a:blip r:embed="rId3"/>
          <a:srcRect r="14218"/>
          <a:stretch/>
        </p:blipFill>
        <p:spPr>
          <a:xfrm>
            <a:off x="326779" y="2034438"/>
            <a:ext cx="4957791" cy="3467707"/>
          </a:xfrm>
          <a:prstGeom prst="rect">
            <a:avLst/>
          </a:prstGeom>
        </p:spPr>
      </p:pic>
      <p:pic>
        <p:nvPicPr>
          <p:cNvPr id="6" name="図 5">
            <a:extLst>
              <a:ext uri="{FF2B5EF4-FFF2-40B4-BE49-F238E27FC236}">
                <a16:creationId xmlns:a16="http://schemas.microsoft.com/office/drawing/2014/main" id="{C7FD67D0-B44F-4DB0-9E41-543F942BBBF3}"/>
              </a:ext>
            </a:extLst>
          </p:cNvPr>
          <p:cNvPicPr>
            <a:picLocks noChangeAspect="1"/>
          </p:cNvPicPr>
          <p:nvPr/>
        </p:nvPicPr>
        <p:blipFill rotWithShape="1">
          <a:blip r:embed="rId4"/>
          <a:srcRect l="14174" r="39247"/>
          <a:stretch/>
        </p:blipFill>
        <p:spPr>
          <a:xfrm>
            <a:off x="6052309" y="2037213"/>
            <a:ext cx="2679644" cy="3451797"/>
          </a:xfrm>
          <a:prstGeom prst="rect">
            <a:avLst/>
          </a:prstGeom>
        </p:spPr>
      </p:pic>
      <p:sp>
        <p:nvSpPr>
          <p:cNvPr id="7" name="正方形/長方形 6">
            <a:extLst>
              <a:ext uri="{FF2B5EF4-FFF2-40B4-BE49-F238E27FC236}">
                <a16:creationId xmlns:a16="http://schemas.microsoft.com/office/drawing/2014/main" id="{6E8C9646-C87E-4482-A1F6-F70385451B99}"/>
              </a:ext>
            </a:extLst>
          </p:cNvPr>
          <p:cNvSpPr/>
          <p:nvPr/>
        </p:nvSpPr>
        <p:spPr>
          <a:xfrm>
            <a:off x="5119627" y="2277134"/>
            <a:ext cx="1097625" cy="2789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700"/>
              </a:lnSpc>
            </a:pPr>
            <a:r>
              <a:rPr kumimoji="1" lang="ja-JP" altLang="en-US" sz="1300" b="1" dirty="0">
                <a:solidFill>
                  <a:schemeClr val="tx1"/>
                </a:solidFill>
              </a:rPr>
              <a:t>日本</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アメリカ</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イギリス</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フランス</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ドイツ</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スウェーデン</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ノルウェー</a:t>
            </a:r>
          </a:p>
        </p:txBody>
      </p:sp>
      <p:sp>
        <p:nvSpPr>
          <p:cNvPr id="21" name="四角形: 角を丸くする 20">
            <a:extLst>
              <a:ext uri="{FF2B5EF4-FFF2-40B4-BE49-F238E27FC236}">
                <a16:creationId xmlns:a16="http://schemas.microsoft.com/office/drawing/2014/main" id="{5CCE77BA-6249-4322-920C-156501BAD37E}"/>
              </a:ext>
            </a:extLst>
          </p:cNvPr>
          <p:cNvSpPr/>
          <p:nvPr/>
        </p:nvSpPr>
        <p:spPr>
          <a:xfrm>
            <a:off x="5241663" y="2187465"/>
            <a:ext cx="853554" cy="36933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03269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kumimoji="1" lang="ja-JP" altLang="en-US" dirty="0"/>
              <a:t>１－５．男性の育児休業取得の現状</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8</a:t>
            </a:fld>
            <a:endParaRPr lang="en-US" altLang="ja-JP" sz="1600" dirty="0"/>
          </a:p>
        </p:txBody>
      </p:sp>
      <p:sp>
        <p:nvSpPr>
          <p:cNvPr id="7" name="正方形/長方形 6"/>
          <p:cNvSpPr/>
          <p:nvPr/>
        </p:nvSpPr>
        <p:spPr>
          <a:xfrm>
            <a:off x="6139560" y="1269321"/>
            <a:ext cx="3309240" cy="38555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希望と現実が乖離！！</a:t>
            </a:r>
          </a:p>
        </p:txBody>
      </p:sp>
      <p:sp>
        <p:nvSpPr>
          <p:cNvPr id="17" name="正方形/長方形 16"/>
          <p:cNvSpPr/>
          <p:nvPr/>
        </p:nvSpPr>
        <p:spPr>
          <a:xfrm>
            <a:off x="224701" y="1231221"/>
            <a:ext cx="5486978" cy="42244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育児休業取得を希望しているが、取得できない！</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右矢印 36"/>
          <p:cNvSpPr/>
          <p:nvPr/>
        </p:nvSpPr>
        <p:spPr>
          <a:xfrm>
            <a:off x="5492460" y="1295823"/>
            <a:ext cx="565439" cy="333649"/>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5045336" y="2640976"/>
            <a:ext cx="4634551" cy="3336949"/>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Rectangle 23"/>
          <p:cNvSpPr>
            <a:spLocks noChangeArrowheads="1"/>
          </p:cNvSpPr>
          <p:nvPr/>
        </p:nvSpPr>
        <p:spPr bwMode="auto">
          <a:xfrm>
            <a:off x="4953000" y="1932797"/>
            <a:ext cx="4834467" cy="4342272"/>
          </a:xfrm>
          <a:prstGeom prst="roundRect">
            <a:avLst>
              <a:gd name="adj" fmla="val 8118"/>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20" name="正方形/長方形 19"/>
          <p:cNvSpPr/>
          <p:nvPr/>
        </p:nvSpPr>
        <p:spPr>
          <a:xfrm>
            <a:off x="6625166" y="6012216"/>
            <a:ext cx="2973847" cy="2038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出典：厚生労働省「雇用均等基本調査」</a:t>
            </a:r>
          </a:p>
        </p:txBody>
      </p:sp>
      <p:sp>
        <p:nvSpPr>
          <p:cNvPr id="23" name="正方形/長方形 22"/>
          <p:cNvSpPr/>
          <p:nvPr/>
        </p:nvSpPr>
        <p:spPr>
          <a:xfrm>
            <a:off x="5403337" y="2014791"/>
            <a:ext cx="4217870" cy="5633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spcAft>
                <a:spcPts val="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直近の男性の育児休業取得率は</a:t>
            </a:r>
            <a: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台</a:t>
            </a:r>
          </a:p>
        </p:txBody>
      </p:sp>
      <p:sp>
        <p:nvSpPr>
          <p:cNvPr id="31" name="テキスト ボックス 30"/>
          <p:cNvSpPr txBox="1"/>
          <p:nvPr/>
        </p:nvSpPr>
        <p:spPr>
          <a:xfrm>
            <a:off x="6064774" y="2744545"/>
            <a:ext cx="265430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育児休業取得率の推移</a:t>
            </a:r>
          </a:p>
        </p:txBody>
      </p:sp>
      <p:sp>
        <p:nvSpPr>
          <p:cNvPr id="30" name="Rectangle 23"/>
          <p:cNvSpPr>
            <a:spLocks noChangeArrowheads="1"/>
          </p:cNvSpPr>
          <p:nvPr/>
        </p:nvSpPr>
        <p:spPr bwMode="auto">
          <a:xfrm>
            <a:off x="127992" y="1930400"/>
            <a:ext cx="4685308" cy="4344669"/>
          </a:xfrm>
          <a:prstGeom prst="roundRect">
            <a:avLst>
              <a:gd name="adj" fmla="val 7932"/>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2" name="正方形/長方形 31"/>
          <p:cNvSpPr/>
          <p:nvPr/>
        </p:nvSpPr>
        <p:spPr>
          <a:xfrm>
            <a:off x="491023" y="2006340"/>
            <a:ext cx="3993898" cy="6092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spcAft>
                <a:spcPts val="0"/>
              </a:spcAft>
            </a:pP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男性新入社員の</a:t>
            </a:r>
            <a:r>
              <a:rPr lang="ja-JP" altLang="en-US"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割が育休取得を希望</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しているというデータもある</a:t>
            </a:r>
            <a:endPar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149497" y="5913752"/>
            <a:ext cx="3587603" cy="3121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出典：日本生産性本部「新入社員　秋の意識調査」（</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2" name="テキスト ボックス 1"/>
          <p:cNvSpPr txBox="1"/>
          <p:nvPr/>
        </p:nvSpPr>
        <p:spPr>
          <a:xfrm>
            <a:off x="1248899" y="2708516"/>
            <a:ext cx="265430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育児休業の取得意向</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42292" y="2640977"/>
            <a:ext cx="4431308" cy="3238485"/>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24" name="グラフ 23">
            <a:extLst>
              <a:ext uri="{FF2B5EF4-FFF2-40B4-BE49-F238E27FC236}">
                <a16:creationId xmlns:a16="http://schemas.microsoft.com/office/drawing/2014/main" id="{00000000-0008-0000-0400-000002000000}"/>
              </a:ext>
            </a:extLst>
          </p:cNvPr>
          <p:cNvGraphicFramePr>
            <a:graphicFrameLocks/>
          </p:cNvGraphicFramePr>
          <p:nvPr/>
        </p:nvGraphicFramePr>
        <p:xfrm>
          <a:off x="447656" y="3049035"/>
          <a:ext cx="4042936" cy="2864717"/>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a:extLst>
              <a:ext uri="{FF2B5EF4-FFF2-40B4-BE49-F238E27FC236}">
                <a16:creationId xmlns:a16="http://schemas.microsoft.com/office/drawing/2014/main" id="{03679907-3D0D-4BBC-8A31-271EB0B05EC6}"/>
              </a:ext>
            </a:extLst>
          </p:cNvPr>
          <p:cNvPicPr>
            <a:picLocks noChangeAspect="1"/>
          </p:cNvPicPr>
          <p:nvPr/>
        </p:nvPicPr>
        <p:blipFill>
          <a:blip r:embed="rId4"/>
          <a:stretch>
            <a:fillRect/>
          </a:stretch>
        </p:blipFill>
        <p:spPr>
          <a:xfrm>
            <a:off x="5428250" y="3076572"/>
            <a:ext cx="3927348" cy="2773680"/>
          </a:xfrm>
          <a:prstGeom prst="rect">
            <a:avLst/>
          </a:prstGeom>
        </p:spPr>
      </p:pic>
    </p:spTree>
    <p:extLst>
      <p:ext uri="{BB962C8B-B14F-4D97-AF65-F5344CB8AC3E}">
        <p14:creationId xmlns:p14="http://schemas.microsoft.com/office/powerpoint/2010/main" val="1415521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既定のテーマ">
  <a:themeElements>
    <a:clrScheme name="ユーザー定義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0000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2053FD-0E48-4899-AEBF-6DAE9006A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0B3DA53-4EA6-4A31-8F80-E52A61F71CFC}">
  <ds:schemaRefs>
    <ds:schemaRef ds:uri="http://schemas.microsoft.com/sharepoint/v3/contenttype/forms"/>
  </ds:schemaRefs>
</ds:datastoreItem>
</file>

<file path=customXml/itemProps3.xml><?xml version="1.0" encoding="utf-8"?>
<ds:datastoreItem xmlns:ds="http://schemas.openxmlformats.org/officeDocument/2006/customXml" ds:itemID="{F18DAE43-9F2B-45EB-8154-30173066E3CC}">
  <ds:schemaRefs>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15573</TotalTime>
  <Words>16635</Words>
  <Application>Microsoft Office PowerPoint</Application>
  <PresentationFormat>A4 210 x 297 mm</PresentationFormat>
  <Paragraphs>1225</Paragraphs>
  <Slides>62</Slides>
  <Notes>62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62</vt:i4>
      </vt:variant>
    </vt:vector>
  </HeadingPairs>
  <TitlesOfParts>
    <vt:vector size="76" baseType="lpstr">
      <vt:lpstr>HGP創英角ｺﾞｼｯｸUB</vt:lpstr>
      <vt:lpstr>HGS創英角ｺﾞｼｯｸUB</vt:lpstr>
      <vt:lpstr>HG丸ｺﾞｼｯｸM-PRO</vt:lpstr>
      <vt:lpstr>Meiryo UI</vt:lpstr>
      <vt:lpstr>Meriyo</vt:lpstr>
      <vt:lpstr>ＭＳ Ｐゴシック</vt:lpstr>
      <vt:lpstr>ＭＳ Ｐゴシック 本文</vt:lpstr>
      <vt:lpstr>Noto Sans CJK JP DemiLight</vt:lpstr>
      <vt:lpstr>メイリオ</vt:lpstr>
      <vt:lpstr>游ゴシック</vt:lpstr>
      <vt:lpstr>Arial</vt:lpstr>
      <vt:lpstr>Calibri</vt:lpstr>
      <vt:lpstr>Wingdings</vt:lpstr>
      <vt:lpstr>4_既定のテーマ</vt:lpstr>
      <vt:lpstr>PowerPoint プレゼンテーション</vt:lpstr>
      <vt:lpstr>はじめに　</vt:lpstr>
      <vt:lpstr>はじめに</vt:lpstr>
      <vt:lpstr>　　第一章　男性の育児休業取得の現状と課題</vt:lpstr>
      <vt:lpstr>１－１．共働き世帯・専業主婦世帯数の推移</vt:lpstr>
      <vt:lpstr>１－２．共働き世帯の現状</vt:lpstr>
      <vt:lpstr>１－３．男性の育児・家事に関する世代別の意識</vt:lpstr>
      <vt:lpstr>１－４．夫婦の家事・育児関連時間の国際比較</vt:lpstr>
      <vt:lpstr>１－５．男性の育児休業取得の現状</vt:lpstr>
      <vt:lpstr>１－６．男性の育児休業取得における課題</vt:lpstr>
      <vt:lpstr>　　第二章　　育児休業制度の概要</vt:lpstr>
      <vt:lpstr>２－１．現行育児休業制度の概要①</vt:lpstr>
      <vt:lpstr>２－１．現行育児休業制度の概要②</vt:lpstr>
      <vt:lpstr>２－２．新育児休業制度の概要（育児・介護休業法・雇用保険法） ①</vt:lpstr>
      <vt:lpstr>２－２．新育児休業制度の概要（育児・介護休業法・雇用保険法） ②</vt:lpstr>
      <vt:lpstr>２－３．育児休業を取得しやすい雇用環境整備（2022年4月1日施行） </vt:lpstr>
      <vt:lpstr>２－４．妊娠・出産を申出た労働者への個別の周知・意向確認 義務付け（2022年4月1日施行）</vt:lpstr>
      <vt:lpstr>２－５．有期雇用労働者の取得要件緩和 （2022年4月1日施行） </vt:lpstr>
      <vt:lpstr>２－６．産後パパ育休制度①（2022年10月1日施行） </vt:lpstr>
      <vt:lpstr>２－６．産後パパ育休制度②（2022年10月1日施行） </vt:lpstr>
      <vt:lpstr>２－６．産後パパ育休制度③（2022年10月1日施行） </vt:lpstr>
      <vt:lpstr>２－７．育児休業取得状況の公表義務付け（2023年4月1日施行） </vt:lpstr>
      <vt:lpstr>２－８．新制度等の取得パターンイメージ</vt:lpstr>
      <vt:lpstr>２－９．育児休業給付金制度の改正①</vt:lpstr>
      <vt:lpstr>２－９．育児休業給付金制度の改正②</vt:lpstr>
      <vt:lpstr>２－１０．会社の育児支援制度を調べてみよう</vt:lpstr>
      <vt:lpstr>２－１１．育児休業取得のポイント</vt:lpstr>
      <vt:lpstr>　第三章　男性の育児休業を推進している企業の探し方</vt:lpstr>
      <vt:lpstr>３－１．イクメンプロジェクトとは</vt:lpstr>
      <vt:lpstr>３－２－１．男性の育児休業取得を推進している 　　　　　　　企業の探し方①</vt:lpstr>
      <vt:lpstr>３－２－２．男性の育児休業取得を推進している 　　　　　　　企業の探し方②</vt:lpstr>
      <vt:lpstr>　　第四章　育児休業取得のメリット</vt:lpstr>
      <vt:lpstr>４－１．育児休業取得者（男性）にとってのメリット</vt:lpstr>
      <vt:lpstr>４－２．妻にとってのメリット</vt:lpstr>
      <vt:lpstr>４－３．職場にとってのメリット</vt:lpstr>
      <vt:lpstr>４－４．男性の育児休業取得による職場への影響</vt:lpstr>
      <vt:lpstr>４－５．「女性の活躍推進」の観点からのメリット</vt:lpstr>
      <vt:lpstr>　　第五章　育休取得者の体験談 ・ 企業の取組事例</vt:lpstr>
      <vt:lpstr>５－１．育児休業取得者の体験談①</vt:lpstr>
      <vt:lpstr>５－１．育児休業取得者の体験談②</vt:lpstr>
      <vt:lpstr>５－２．夫が育児休業を取得してよかったこと</vt:lpstr>
      <vt:lpstr>５－３．男性の育児休業取得促進　取組事例①</vt:lpstr>
      <vt:lpstr>５－３．男性の育児休業取得促進　取組事例②</vt:lpstr>
      <vt:lpstr>　　第六章　育児・介護休業法における不利益取扱いの禁止、ハラスメント防止措置について</vt:lpstr>
      <vt:lpstr>６－１．法律で定められている不利益取扱いの禁止について①</vt:lpstr>
      <vt:lpstr>６－１．法律で定められている不利益取扱いの禁止について②</vt:lpstr>
      <vt:lpstr>６－２．法律で求められる雇用管理上の措置について</vt:lpstr>
      <vt:lpstr>６－３．育児等に関するハラスメントを起こさないために①</vt:lpstr>
      <vt:lpstr>６－３．育児等に関するハラスメントを起こさないために②</vt:lpstr>
      <vt:lpstr>　　第七章　育児休業についてのQ&amp;A</vt:lpstr>
      <vt:lpstr>７－１．Q&amp;A</vt:lpstr>
      <vt:lpstr>７－２．Q&amp;A</vt:lpstr>
      <vt:lpstr>７－３．Q&amp;A</vt:lpstr>
      <vt:lpstr>７－４．Q&amp;A</vt:lpstr>
      <vt:lpstr>７－５．Q&amp;A</vt:lpstr>
      <vt:lpstr>　　第八章　みんなで考えてみよう</vt:lpstr>
      <vt:lpstr>８－１．育児休業の取得について考えてみましょう①</vt:lpstr>
      <vt:lpstr>８－１．育児休業の取得について考えてみましょう②</vt:lpstr>
      <vt:lpstr>８－２．育児休業の取得について考えてみましょう①</vt:lpstr>
      <vt:lpstr>８－２．育児休業の取得について考えてみましょう②</vt:lpstr>
      <vt:lpstr>参考資料</vt:lpstr>
      <vt:lpstr>ご確認ください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男性の育児休業取得促進 研修資料</dc:title>
  <dc:creator>丸茂　耕太</dc:creator>
  <cp:lastModifiedBy>末﨑 健太(suezaki-kenta.7r0)</cp:lastModifiedBy>
  <cp:revision>1519</cp:revision>
  <cp:lastPrinted>2021-11-05T09:06:57Z</cp:lastPrinted>
  <dcterms:created xsi:type="dcterms:W3CDTF">2015-02-16T04:41:11Z</dcterms:created>
  <dcterms:modified xsi:type="dcterms:W3CDTF">2021-11-29T07:34:11Z</dcterms:modified>
</cp:coreProperties>
</file>