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20.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993" r:id="rId4"/>
    <p:sldMasterId id="2147484111" r:id="rId5"/>
  </p:sldMasterIdLst>
  <p:notesMasterIdLst>
    <p:notesMasterId r:id="rId43"/>
  </p:notesMasterIdLst>
  <p:handoutMasterIdLst>
    <p:handoutMasterId r:id="rId44"/>
  </p:handoutMasterIdLst>
  <p:sldIdLst>
    <p:sldId id="259" r:id="rId6"/>
    <p:sldId id="416" r:id="rId7"/>
    <p:sldId id="456" r:id="rId8"/>
    <p:sldId id="457" r:id="rId9"/>
    <p:sldId id="345" r:id="rId10"/>
    <p:sldId id="327" r:id="rId11"/>
    <p:sldId id="413" r:id="rId12"/>
    <p:sldId id="451" r:id="rId13"/>
    <p:sldId id="452" r:id="rId14"/>
    <p:sldId id="458" r:id="rId15"/>
    <p:sldId id="436" r:id="rId16"/>
    <p:sldId id="468" r:id="rId17"/>
    <p:sldId id="444" r:id="rId18"/>
    <p:sldId id="443" r:id="rId19"/>
    <p:sldId id="459" r:id="rId20"/>
    <p:sldId id="447" r:id="rId21"/>
    <p:sldId id="448" r:id="rId22"/>
    <p:sldId id="449" r:id="rId23"/>
    <p:sldId id="460" r:id="rId24"/>
    <p:sldId id="282" r:id="rId25"/>
    <p:sldId id="284" r:id="rId26"/>
    <p:sldId id="299" r:id="rId27"/>
    <p:sldId id="324" r:id="rId28"/>
    <p:sldId id="409" r:id="rId29"/>
    <p:sldId id="461" r:id="rId30"/>
    <p:sldId id="359" r:id="rId31"/>
    <p:sldId id="434" r:id="rId32"/>
    <p:sldId id="463" r:id="rId33"/>
    <p:sldId id="347" r:id="rId34"/>
    <p:sldId id="454" r:id="rId35"/>
    <p:sldId id="455" r:id="rId36"/>
    <p:sldId id="462" r:id="rId37"/>
    <p:sldId id="352" r:id="rId38"/>
    <p:sldId id="360" r:id="rId39"/>
    <p:sldId id="361" r:id="rId40"/>
    <p:sldId id="395" r:id="rId41"/>
    <p:sldId id="309" r:id="rId42"/>
  </p:sldIdLst>
  <p:sldSz cx="9906000" cy="6858000" type="A4"/>
  <p:notesSz cx="6807200" cy="9939338"/>
  <p:defaultTex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p:defaultTextStyle>
  <p:extLst>
    <p:ext uri="{521415D9-36F7-43E2-AB2F-B90AF26B5E84}">
      <p14:sectionLst xmlns:p14="http://schemas.microsoft.com/office/powerpoint/2010/main">
        <p14:section name="既定のセクション" id="{7D41E74D-0C6C-42B3-B142-3E3E39847DBF}">
          <p14:sldIdLst>
            <p14:sldId id="259"/>
            <p14:sldId id="416"/>
            <p14:sldId id="456"/>
            <p14:sldId id="457"/>
            <p14:sldId id="345"/>
            <p14:sldId id="327"/>
            <p14:sldId id="413"/>
            <p14:sldId id="451"/>
            <p14:sldId id="452"/>
            <p14:sldId id="458"/>
            <p14:sldId id="436"/>
            <p14:sldId id="468"/>
            <p14:sldId id="444"/>
            <p14:sldId id="443"/>
            <p14:sldId id="459"/>
            <p14:sldId id="447"/>
            <p14:sldId id="448"/>
            <p14:sldId id="449"/>
            <p14:sldId id="460"/>
            <p14:sldId id="282"/>
            <p14:sldId id="284"/>
            <p14:sldId id="299"/>
            <p14:sldId id="324"/>
            <p14:sldId id="409"/>
            <p14:sldId id="461"/>
            <p14:sldId id="359"/>
            <p14:sldId id="434"/>
            <p14:sldId id="463"/>
            <p14:sldId id="347"/>
            <p14:sldId id="454"/>
            <p14:sldId id="455"/>
            <p14:sldId id="462"/>
            <p14:sldId id="352"/>
            <p14:sldId id="360"/>
            <p14:sldId id="361"/>
            <p14:sldId id="395"/>
            <p14:sldId id="309"/>
          </p14:sldIdLst>
        </p14:section>
      </p14:sectionLst>
    </p:ext>
    <p:ext uri="{EFAFB233-063F-42B5-8137-9DF3F51BA10A}">
      <p15:sldGuideLst xmlns:p15="http://schemas.microsoft.com/office/powerpoint/2012/main">
        <p15:guide id="1" orient="horz" pos="2159">
          <p15:clr>
            <a:srgbClr val="A4A3A4"/>
          </p15:clr>
        </p15:guide>
        <p15:guide id="2" pos="312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guide id="3" pos="214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6DC620-E458-82B0-7C8B-EDA08AA31FCA}" name="竹島 理紗(takeshima-risa)" initials="竹島" userId="S::TRUKT@lansys.mhlw.go.jp::85ae7829-ce0d-43f2-ac6a-bf5735120ab1" providerId="AD"/>
  <p188:author id="{2749BB59-89A0-4165-8B9A-CF5E5D69E235}" name="増田 啓輔(masuda-keisuke.7e6)" initials="増田" userId="S::MKBMO@lansys.mhlw.go.jp::1300c400-0e79-40cb-ab64-4366709fec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柳川　美保" initials="柳川　美保" lastIdx="2" clrIdx="0">
    <p:extLst>
      <p:ext uri="{19B8F6BF-5375-455C-9EA6-DF929625EA0E}">
        <p15:presenceInfo xmlns:p15="http://schemas.microsoft.com/office/powerpoint/2012/main" userId="S::R975339@tokiorisk.co.jp::851d6a6f-4386-4692-8aa6-bc3d17fc1c68" providerId="AD"/>
      </p:ext>
    </p:extLst>
  </p:cmAuthor>
  <p:cmAuthor id="2" name="庄司 直樹(shouji-naoki.2i4)" initials="庄司" lastIdx="3" clrIdx="1">
    <p:extLst>
      <p:ext uri="{19B8F6BF-5375-455C-9EA6-DF929625EA0E}">
        <p15:presenceInfo xmlns:p15="http://schemas.microsoft.com/office/powerpoint/2012/main" userId="S-1-5-21-4175116151-3849908774-3845857867-549027" providerId="AD"/>
      </p:ext>
    </p:extLst>
  </p:cmAuthor>
  <p:cmAuthor id="3" name="関本　高史" initials="関本　高史" lastIdx="5" clrIdx="2">
    <p:extLst>
      <p:ext uri="{19B8F6BF-5375-455C-9EA6-DF929625EA0E}">
        <p15:presenceInfo xmlns:p15="http://schemas.microsoft.com/office/powerpoint/2012/main" userId="S::R176070@tokiorisk.co.jp::849b1b18-1019-4f67-97c2-6b34bd8faa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76D6FF"/>
    <a:srgbClr val="FE9202"/>
    <a:srgbClr val="FFFFCC"/>
    <a:srgbClr val="70A9FC"/>
    <a:srgbClr val="609FFC"/>
    <a:srgbClr val="53B5FF"/>
    <a:srgbClr val="21A0FF"/>
    <a:srgbClr val="FF9999"/>
    <a:srgbClr val="21C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36" autoAdjust="0"/>
    <p:restoredTop sz="67315" autoAdjust="0"/>
  </p:normalViewPr>
  <p:slideViewPr>
    <p:cSldViewPr snapToGrid="0" snapToObjects="1">
      <p:cViewPr varScale="1">
        <p:scale>
          <a:sx n="70" d="100"/>
          <a:sy n="70" d="100"/>
        </p:scale>
        <p:origin x="180" y="72"/>
      </p:cViewPr>
      <p:guideLst>
        <p:guide orient="horz" pos="2159"/>
        <p:guide pos="312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100" d="100"/>
          <a:sy n="100" d="100"/>
        </p:scale>
        <p:origin x="-162" y="1032"/>
      </p:cViewPr>
      <p:guideLst>
        <p:guide orient="horz" pos="3130"/>
        <p:guide pos="2145"/>
        <p:guide pos="21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946;&#20241;&#21462;&#24471;&#24847;&#21521;.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887;&#22580;&#12398;&#29983;&#29987;&#24615;.xlsx"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280195201388923E-2"/>
          <c:y val="3.7485148411444798E-2"/>
          <c:w val="0.91875967735237529"/>
          <c:h val="0.70796730822804688"/>
        </c:manualLayout>
      </c:layout>
      <c:barChart>
        <c:barDir val="bar"/>
        <c:grouping val="stacked"/>
        <c:varyColors val="0"/>
        <c:ser>
          <c:idx val="0"/>
          <c:order val="0"/>
          <c:tx>
            <c:strRef>
              <c:f>家庭での育児や家事の役割世代別!$B$1</c:f>
              <c:strCache>
                <c:ptCount val="1"/>
                <c:pt idx="0">
                  <c:v>妻の役割である</c:v>
                </c:pt>
              </c:strCache>
            </c:strRef>
          </c:tx>
          <c:spPr>
            <a:solidFill>
              <a:srgbClr val="00B0F0"/>
            </a:solidFill>
            <a:ln>
              <a:noFill/>
            </a:ln>
            <a:effectLst/>
          </c:spPr>
          <c:invertIfNegative val="0"/>
          <c:dLbls>
            <c:dLbl>
              <c:idx val="0"/>
              <c:tx>
                <c:rich>
                  <a:bodyPr/>
                  <a:lstStyle/>
                  <a:p>
                    <a:fld id="{05E44D1D-8BA5-4BE2-B3D8-54C575E5393E}"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FDB5-485E-8E64-A8E34B14A368}"/>
                </c:ext>
              </c:extLst>
            </c:dLbl>
            <c:dLbl>
              <c:idx val="1"/>
              <c:tx>
                <c:rich>
                  <a:bodyPr/>
                  <a:lstStyle/>
                  <a:p>
                    <a:fld id="{E9CC45A0-B338-4F49-B230-295DF7E4B667}"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FDB5-485E-8E64-A8E34B14A368}"/>
                </c:ext>
              </c:extLst>
            </c:dLbl>
            <c:dLbl>
              <c:idx val="2"/>
              <c:tx>
                <c:rich>
                  <a:bodyPr/>
                  <a:lstStyle/>
                  <a:p>
                    <a:fld id="{A7794A7C-178E-42AD-A759-0E5337505612}"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FDB5-485E-8E64-A8E34B14A368}"/>
                </c:ext>
              </c:extLst>
            </c:dLbl>
            <c:dLbl>
              <c:idx val="3"/>
              <c:tx>
                <c:rich>
                  <a:bodyPr/>
                  <a:lstStyle/>
                  <a:p>
                    <a:fld id="{BE13E2BF-198F-4CFB-8EAE-46D35DE96748}"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FDB5-485E-8E64-A8E34B14A368}"/>
                </c:ext>
              </c:extLst>
            </c:dLbl>
            <c:dLbl>
              <c:idx val="4"/>
              <c:layout>
                <c:manualLayout>
                  <c:x val="2.7349384838039419E-3"/>
                  <c:y val="-1.4417364773632614E-3"/>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fld id="{87E6139E-4B58-408A-B0EE-30D9F40C44D7}" type="VALUE">
                      <a:rPr lang="en-US" altLang="ja-JP" smtClean="0"/>
                      <a:pPr>
                        <a:defRPr sz="1100"/>
                      </a:pPr>
                      <a:t>[値]</a:t>
                    </a:fld>
                    <a:r>
                      <a:rPr lang="ja-JP" altLang="en-US" dirty="0"/>
                      <a:t>％</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416247300459588E-2"/>
                      <c:h val="4.7000609162042323E-2"/>
                    </c:manualLayout>
                  </c15:layout>
                  <c15:dlblFieldTable/>
                  <c15:showDataLabelsRange val="0"/>
                </c:ext>
                <c:ext xmlns:c16="http://schemas.microsoft.com/office/drawing/2014/chart" uri="{C3380CC4-5D6E-409C-BE32-E72D297353CC}">
                  <c16:uniqueId val="{00000018-FDB5-485E-8E64-A8E34B14A368}"/>
                </c:ext>
              </c:extLst>
            </c:dLbl>
            <c:dLbl>
              <c:idx val="5"/>
              <c:layout>
                <c:manualLayout>
                  <c:x val="6.8373462095098489E-3"/>
                  <c:y val="2.8834729547265229E-3"/>
                </c:manualLayout>
              </c:layout>
              <c:tx>
                <c:rich>
                  <a:bodyPr/>
                  <a:lstStyle/>
                  <a:p>
                    <a:fld id="{EDB7E28C-2C4B-43F7-B8EA-369F2449A565}"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FDB5-485E-8E64-A8E34B14A36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家庭での育児や家事の役割世代別!$B$2:$B$7</c:f>
              <c:numCache>
                <c:formatCode>0.0</c:formatCode>
                <c:ptCount val="6"/>
                <c:pt idx="0">
                  <c:v>20.7</c:v>
                </c:pt>
                <c:pt idx="1">
                  <c:v>19.3</c:v>
                </c:pt>
                <c:pt idx="2">
                  <c:v>11.4</c:v>
                </c:pt>
                <c:pt idx="3">
                  <c:v>3.5</c:v>
                </c:pt>
                <c:pt idx="4">
                  <c:v>3.2</c:v>
                </c:pt>
                <c:pt idx="5">
                  <c:v>1.6</c:v>
                </c:pt>
              </c:numCache>
            </c:numRef>
          </c:val>
          <c:extLst>
            <c:ext xmlns:c16="http://schemas.microsoft.com/office/drawing/2014/chart" uri="{C3380CC4-5D6E-409C-BE32-E72D297353CC}">
              <c16:uniqueId val="{00000000-FDB5-485E-8E64-A8E34B14A368}"/>
            </c:ext>
          </c:extLst>
        </c:ser>
        <c:ser>
          <c:idx val="1"/>
          <c:order val="1"/>
          <c:tx>
            <c:strRef>
              <c:f>家庭での育児や家事の役割世代別!$C$1</c:f>
              <c:strCache>
                <c:ptCount val="1"/>
                <c:pt idx="0">
                  <c:v>基本的に妻の役割であり、夫はそれを手伝う程度</c:v>
                </c:pt>
              </c:strCache>
            </c:strRef>
          </c:tx>
          <c:spPr>
            <a:solidFill>
              <a:schemeClr val="accent3"/>
            </a:solidFill>
            <a:ln>
              <a:noFill/>
            </a:ln>
            <a:effectLst/>
          </c:spPr>
          <c:invertIfNegative val="0"/>
          <c:dLbls>
            <c:dLbl>
              <c:idx val="0"/>
              <c:tx>
                <c:rich>
                  <a:bodyPr/>
                  <a:lstStyle/>
                  <a:p>
                    <a:fld id="{6A0BDB0C-CE3C-4DB3-8B70-18211A79CFE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FDB5-485E-8E64-A8E34B14A368}"/>
                </c:ext>
              </c:extLst>
            </c:dLbl>
            <c:dLbl>
              <c:idx val="1"/>
              <c:tx>
                <c:rich>
                  <a:bodyPr/>
                  <a:lstStyle/>
                  <a:p>
                    <a:fld id="{0EBEB82E-6E6E-482C-94CD-A910627230A0}"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FDB5-485E-8E64-A8E34B14A368}"/>
                </c:ext>
              </c:extLst>
            </c:dLbl>
            <c:dLbl>
              <c:idx val="2"/>
              <c:tx>
                <c:rich>
                  <a:bodyPr/>
                  <a:lstStyle/>
                  <a:p>
                    <a:fld id="{F328C3AF-49BA-4918-88EE-F35947853BEE}"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FDB5-485E-8E64-A8E34B14A368}"/>
                </c:ext>
              </c:extLst>
            </c:dLbl>
            <c:dLbl>
              <c:idx val="3"/>
              <c:tx>
                <c:rich>
                  <a:bodyPr/>
                  <a:lstStyle/>
                  <a:p>
                    <a:fld id="{4DD6FAE2-485C-479B-99DE-94D7C854E86D}"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FDB5-485E-8E64-A8E34B14A368}"/>
                </c:ext>
              </c:extLst>
            </c:dLbl>
            <c:dLbl>
              <c:idx val="4"/>
              <c:tx>
                <c:rich>
                  <a:bodyPr/>
                  <a:lstStyle/>
                  <a:p>
                    <a:fld id="{E187AAC6-D1D4-4C30-BC44-BA84EA04C5B0}"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FDB5-485E-8E64-A8E34B14A368}"/>
                </c:ext>
              </c:extLst>
            </c:dLbl>
            <c:dLbl>
              <c:idx val="5"/>
              <c:tx>
                <c:rich>
                  <a:bodyPr/>
                  <a:lstStyle/>
                  <a:p>
                    <a:fld id="{E4ADE6FC-1DCE-46C2-99F4-CDE0A73158A7}"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FDB5-485E-8E64-A8E34B14A36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家庭での育児や家事の役割世代別!$C$2:$C$7</c:f>
              <c:numCache>
                <c:formatCode>0.0</c:formatCode>
                <c:ptCount val="6"/>
                <c:pt idx="0">
                  <c:v>39.799999999999997</c:v>
                </c:pt>
                <c:pt idx="1">
                  <c:v>40.4</c:v>
                </c:pt>
                <c:pt idx="2">
                  <c:v>39.799999999999997</c:v>
                </c:pt>
                <c:pt idx="3">
                  <c:v>41.1</c:v>
                </c:pt>
                <c:pt idx="4">
                  <c:v>34</c:v>
                </c:pt>
                <c:pt idx="5">
                  <c:v>26.6</c:v>
                </c:pt>
              </c:numCache>
            </c:numRef>
          </c:val>
          <c:extLst>
            <c:ext xmlns:c16="http://schemas.microsoft.com/office/drawing/2014/chart" uri="{C3380CC4-5D6E-409C-BE32-E72D297353CC}">
              <c16:uniqueId val="{00000001-FDB5-485E-8E64-A8E34B14A368}"/>
            </c:ext>
          </c:extLst>
        </c:ser>
        <c:ser>
          <c:idx val="2"/>
          <c:order val="2"/>
          <c:tx>
            <c:strRef>
              <c:f>家庭での育児や家事の役割世代別!$D$1</c:f>
              <c:strCache>
                <c:ptCount val="1"/>
                <c:pt idx="0">
                  <c:v>妻も夫も同様に行う</c:v>
                </c:pt>
              </c:strCache>
            </c:strRef>
          </c:tx>
          <c:spPr>
            <a:solidFill>
              <a:srgbClr val="92D050"/>
            </a:solidFill>
            <a:ln>
              <a:noFill/>
            </a:ln>
            <a:effectLst/>
          </c:spPr>
          <c:invertIfNegative val="0"/>
          <c:dLbls>
            <c:dLbl>
              <c:idx val="0"/>
              <c:tx>
                <c:rich>
                  <a:bodyPr/>
                  <a:lstStyle/>
                  <a:p>
                    <a:fld id="{D4456C8F-BE91-4034-9FE7-4E4326F33A2A}"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FDB5-485E-8E64-A8E34B14A368}"/>
                </c:ext>
              </c:extLst>
            </c:dLbl>
            <c:dLbl>
              <c:idx val="1"/>
              <c:tx>
                <c:rich>
                  <a:bodyPr/>
                  <a:lstStyle/>
                  <a:p>
                    <a:fld id="{19F56F9F-3907-49AB-9A45-76A8806E9742}"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6-FDB5-485E-8E64-A8E34B14A368}"/>
                </c:ext>
              </c:extLst>
            </c:dLbl>
            <c:dLbl>
              <c:idx val="2"/>
              <c:tx>
                <c:rich>
                  <a:bodyPr/>
                  <a:lstStyle/>
                  <a:p>
                    <a:fld id="{6FEB9540-1D56-4377-88DE-805FE4FA32ED}"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FDB5-485E-8E64-A8E34B14A368}"/>
                </c:ext>
              </c:extLst>
            </c:dLbl>
            <c:dLbl>
              <c:idx val="3"/>
              <c:tx>
                <c:rich>
                  <a:bodyPr/>
                  <a:lstStyle/>
                  <a:p>
                    <a:fld id="{663ABDEB-AB7C-4157-B255-09BAFA9C078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FDB5-485E-8E64-A8E34B14A368}"/>
                </c:ext>
              </c:extLst>
            </c:dLbl>
            <c:dLbl>
              <c:idx val="4"/>
              <c:tx>
                <c:rich>
                  <a:bodyPr/>
                  <a:lstStyle/>
                  <a:p>
                    <a:fld id="{AFC86292-2A21-42FB-9E2A-73A67469B0B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FDB5-485E-8E64-A8E34B14A368}"/>
                </c:ext>
              </c:extLst>
            </c:dLbl>
            <c:dLbl>
              <c:idx val="5"/>
              <c:layout>
                <c:manualLayout>
                  <c:x val="2.7349384838039419E-3"/>
                  <c:y val="2.8834729547265229E-3"/>
                </c:manualLayout>
              </c:layout>
              <c:tx>
                <c:rich>
                  <a:bodyPr/>
                  <a:lstStyle/>
                  <a:p>
                    <a:fld id="{0F0443A7-84EA-4721-AD1C-C80354DE7C52}" type="VALUE">
                      <a:rPr lang="en-US" altLang="ja-JP" smtClean="0"/>
                      <a:pPr/>
                      <a:t>[値]</a:t>
                    </a:fld>
                    <a:r>
                      <a:rPr lang="ja-JP" alt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DB5-485E-8E64-A8E34B14A36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家庭での育児や家事の役割世代別!$D$2:$D$7</c:f>
              <c:numCache>
                <c:formatCode>0.0</c:formatCode>
                <c:ptCount val="6"/>
                <c:pt idx="0">
                  <c:v>29.3</c:v>
                </c:pt>
                <c:pt idx="1">
                  <c:v>31.7</c:v>
                </c:pt>
                <c:pt idx="2">
                  <c:v>38.200000000000003</c:v>
                </c:pt>
                <c:pt idx="3">
                  <c:v>42.6</c:v>
                </c:pt>
                <c:pt idx="4">
                  <c:v>43.6</c:v>
                </c:pt>
                <c:pt idx="5">
                  <c:v>43.8</c:v>
                </c:pt>
              </c:numCache>
            </c:numRef>
          </c:val>
          <c:extLst>
            <c:ext xmlns:c16="http://schemas.microsoft.com/office/drawing/2014/chart" uri="{C3380CC4-5D6E-409C-BE32-E72D297353CC}">
              <c16:uniqueId val="{00000002-FDB5-485E-8E64-A8E34B14A368}"/>
            </c:ext>
          </c:extLst>
        </c:ser>
        <c:ser>
          <c:idx val="3"/>
          <c:order val="3"/>
          <c:tx>
            <c:strRef>
              <c:f>家庭での育児や家事の役割世代別!$E$1</c:f>
              <c:strCache>
                <c:ptCount val="1"/>
                <c:pt idx="0">
                  <c:v>基本的に夫の役割であり、妻はそれを手伝う程度</c:v>
                </c:pt>
              </c:strCache>
            </c:strRef>
          </c:tx>
          <c:spPr>
            <a:solidFill>
              <a:schemeClr val="accent4"/>
            </a:solidFill>
            <a:ln>
              <a:noFill/>
            </a:ln>
            <a:effectLst/>
          </c:spPr>
          <c:invertIfNegative val="0"/>
          <c:dLbls>
            <c:dLbl>
              <c:idx val="0"/>
              <c:tx>
                <c:rich>
                  <a:bodyPr/>
                  <a:lstStyle/>
                  <a:p>
                    <a:fld id="{737CA0C1-13B1-488F-AB3A-7C9ECABD7279}"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FDB5-485E-8E64-A8E34B14A368}"/>
                </c:ext>
              </c:extLst>
            </c:dLbl>
            <c:dLbl>
              <c:idx val="2"/>
              <c:layout>
                <c:manualLayout>
                  <c:x val="2.5114150736319101E-2"/>
                  <c:y val="3.4601675456718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DB5-485E-8E64-A8E34B14A368}"/>
                </c:ext>
              </c:extLst>
            </c:dLbl>
            <c:dLbl>
              <c:idx val="3"/>
              <c:layout>
                <c:manualLayout>
                  <c:x val="0"/>
                  <c:y val="2.8834729547265233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2.9053933133079291E-2"/>
                      <c:h val="3.2713114193929679E-2"/>
                    </c:manualLayout>
                  </c15:layout>
                </c:ext>
                <c:ext xmlns:c16="http://schemas.microsoft.com/office/drawing/2014/chart" uri="{C3380CC4-5D6E-409C-BE32-E72D297353CC}">
                  <c16:uniqueId val="{0000000D-FDB5-485E-8E64-A8E34B14A368}"/>
                </c:ext>
              </c:extLst>
            </c:dLbl>
            <c:dLbl>
              <c:idx val="4"/>
              <c:layout>
                <c:manualLayout>
                  <c:x val="7.848172105099754E-3"/>
                  <c:y val="2.88347295472652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DB5-485E-8E64-A8E34B14A368}"/>
                </c:ext>
              </c:extLst>
            </c:dLbl>
            <c:dLbl>
              <c:idx val="5"/>
              <c:layout>
                <c:manualLayout>
                  <c:x val="-3.139268842039902E-3"/>
                  <c:y val="3.7485148411444798E-2"/>
                </c:manualLayout>
              </c:layout>
              <c:tx>
                <c:rich>
                  <a:bodyPr/>
                  <a:lstStyle/>
                  <a:p>
                    <a:r>
                      <a:rPr lang="en-US" altLang="ja-JP" dirty="0"/>
                      <a:t>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DB5-485E-8E64-A8E34B14A3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家庭での育児や家事の役割世代別!$E$2:$E$7</c:f>
              <c:numCache>
                <c:formatCode>0.0</c:formatCode>
                <c:ptCount val="6"/>
                <c:pt idx="0">
                  <c:v>1.4</c:v>
                </c:pt>
                <c:pt idx="1">
                  <c:v>1.2</c:v>
                </c:pt>
                <c:pt idx="2">
                  <c:v>0</c:v>
                </c:pt>
                <c:pt idx="3">
                  <c:v>0</c:v>
                </c:pt>
                <c:pt idx="4">
                  <c:v>0</c:v>
                </c:pt>
                <c:pt idx="5">
                  <c:v>0</c:v>
                </c:pt>
              </c:numCache>
            </c:numRef>
          </c:val>
          <c:extLst>
            <c:ext xmlns:c16="http://schemas.microsoft.com/office/drawing/2014/chart" uri="{C3380CC4-5D6E-409C-BE32-E72D297353CC}">
              <c16:uniqueId val="{00000003-FDB5-485E-8E64-A8E34B14A368}"/>
            </c:ext>
          </c:extLst>
        </c:ser>
        <c:ser>
          <c:idx val="4"/>
          <c:order val="4"/>
          <c:tx>
            <c:strRef>
              <c:f>家庭での育児や家事の役割世代別!$F$1</c:f>
              <c:strCache>
                <c:ptCount val="1"/>
                <c:pt idx="0">
                  <c:v>夫の役割である</c:v>
                </c:pt>
              </c:strCache>
            </c:strRef>
          </c:tx>
          <c:spPr>
            <a:solidFill>
              <a:schemeClr val="accent5"/>
            </a:solidFill>
            <a:ln>
              <a:noFill/>
            </a:ln>
            <a:effectLst/>
          </c:spPr>
          <c:invertIfNegative val="0"/>
          <c:dLbls>
            <c:dLbl>
              <c:idx val="0"/>
              <c:layout>
                <c:manualLayout>
                  <c:x val="1.0862540135931464E-2"/>
                  <c:y val="3.748514841144469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73642543-42C0-4BA7-A69D-1A94B1D8CC9E}" type="VALUE">
                      <a:rPr lang="en-US" altLang="ja-JP" smtClean="0"/>
                      <a:pPr>
                        <a:defRPr/>
                      </a:pPr>
                      <a:t>[値]</a:t>
                    </a:fld>
                    <a:r>
                      <a:rPr lang="ja-JP" altLang="en-US" dirty="0"/>
                      <a:t>％</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1361206878822512E-2"/>
                      <c:h val="4.4247006012835766E-2"/>
                    </c:manualLayout>
                  </c15:layout>
                  <c15:dlblFieldTable/>
                  <c15:showDataLabelsRange val="0"/>
                </c:ext>
                <c:ext xmlns:c16="http://schemas.microsoft.com/office/drawing/2014/chart" uri="{C3380CC4-5D6E-409C-BE32-E72D297353CC}">
                  <c16:uniqueId val="{00000013-FDB5-485E-8E64-A8E34B14A368}"/>
                </c:ext>
              </c:extLst>
            </c:dLbl>
            <c:dLbl>
              <c:idx val="1"/>
              <c:layout>
                <c:manualLayout>
                  <c:x val="-1.726597863121946E-2"/>
                  <c:y val="2.8834729547265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DB5-485E-8E64-A8E34B14A368}"/>
                </c:ext>
              </c:extLst>
            </c:dLbl>
            <c:dLbl>
              <c:idx val="2"/>
              <c:layout>
                <c:manualLayout>
                  <c:x val="-3.1392688420400169E-3"/>
                  <c:y val="3.4601675456718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DB5-485E-8E64-A8E34B14A368}"/>
                </c:ext>
              </c:extLst>
            </c:dLbl>
            <c:dLbl>
              <c:idx val="3"/>
              <c:delete val="1"/>
              <c:extLst>
                <c:ext xmlns:c15="http://schemas.microsoft.com/office/drawing/2012/chart" uri="{CE6537A1-D6FC-4f65-9D91-7224C49458BB}"/>
                <c:ext xmlns:c16="http://schemas.microsoft.com/office/drawing/2014/chart" uri="{C3380CC4-5D6E-409C-BE32-E72D297353CC}">
                  <c16:uniqueId val="{0000000C-FDB5-485E-8E64-A8E34B14A368}"/>
                </c:ext>
              </c:extLst>
            </c:dLbl>
            <c:dLbl>
              <c:idx val="4"/>
              <c:layout>
                <c:manualLayout>
                  <c:x val="-1.726597863121946E-2"/>
                  <c:y val="2.88347295472652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DB5-485E-8E64-A8E34B14A368}"/>
                </c:ext>
              </c:extLst>
            </c:dLbl>
            <c:dLbl>
              <c:idx val="5"/>
              <c:layout>
                <c:manualLayout>
                  <c:x val="-1.569634421019951E-3"/>
                  <c:y val="0"/>
                </c:manualLayout>
              </c:layout>
              <c:tx>
                <c:rich>
                  <a:bodyPr/>
                  <a:lstStyle/>
                  <a:p>
                    <a:fld id="{B013B189-968F-46FF-86C4-201CAADA27A0}" type="VALUE">
                      <a:rPr lang="en-US" altLang="ja-JP" smtClean="0"/>
                      <a:pPr/>
                      <a:t>[値]</a:t>
                    </a:fld>
                    <a:r>
                      <a:rPr lang="ja-JP" alt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DB5-485E-8E64-A8E34B14A3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家庭での育児や家事の役割世代別!$F$2:$F$7</c:f>
              <c:numCache>
                <c:formatCode>0.0</c:formatCode>
                <c:ptCount val="6"/>
                <c:pt idx="0">
                  <c:v>0.7</c:v>
                </c:pt>
                <c:pt idx="1">
                  <c:v>0</c:v>
                </c:pt>
                <c:pt idx="2">
                  <c:v>0</c:v>
                </c:pt>
                <c:pt idx="3">
                  <c:v>0</c:v>
                </c:pt>
                <c:pt idx="4">
                  <c:v>0</c:v>
                </c:pt>
                <c:pt idx="5">
                  <c:v>1.8</c:v>
                </c:pt>
              </c:numCache>
            </c:numRef>
          </c:val>
          <c:extLst>
            <c:ext xmlns:c16="http://schemas.microsoft.com/office/drawing/2014/chart" uri="{C3380CC4-5D6E-409C-BE32-E72D297353CC}">
              <c16:uniqueId val="{00000004-FDB5-485E-8E64-A8E34B14A368}"/>
            </c:ext>
          </c:extLst>
        </c:ser>
        <c:ser>
          <c:idx val="5"/>
          <c:order val="5"/>
          <c:tx>
            <c:strRef>
              <c:f>家庭での育児や家事の役割世代別!$G$1</c:f>
              <c:strCache>
                <c:ptCount val="1"/>
                <c:pt idx="0">
                  <c:v>どちらかできる方がすればよい</c:v>
                </c:pt>
              </c:strCache>
            </c:strRef>
          </c:tx>
          <c:spPr>
            <a:solidFill>
              <a:schemeClr val="accent6"/>
            </a:solidFill>
            <a:ln>
              <a:noFill/>
            </a:ln>
            <a:effectLst/>
          </c:spPr>
          <c:invertIfNegative val="0"/>
          <c:dLbls>
            <c:dLbl>
              <c:idx val="0"/>
              <c:tx>
                <c:rich>
                  <a:bodyPr/>
                  <a:lstStyle/>
                  <a:p>
                    <a:fld id="{D2373479-123A-4CA9-97DE-D44BE7065508}"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B-FDB5-485E-8E64-A8E34B14A368}"/>
                </c:ext>
              </c:extLst>
            </c:dLbl>
            <c:dLbl>
              <c:idx val="1"/>
              <c:tx>
                <c:rich>
                  <a:bodyPr/>
                  <a:lstStyle/>
                  <a:p>
                    <a:fld id="{9DA3B38A-8F3A-458C-8FAB-904AD70AEFE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A-FDB5-485E-8E64-A8E34B14A368}"/>
                </c:ext>
              </c:extLst>
            </c:dLbl>
            <c:dLbl>
              <c:idx val="2"/>
              <c:tx>
                <c:rich>
                  <a:bodyPr/>
                  <a:lstStyle/>
                  <a:p>
                    <a:fld id="{D9108F1B-34E3-4CC7-A317-C8D1B779F727}"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FDB5-485E-8E64-A8E34B14A368}"/>
                </c:ext>
              </c:extLst>
            </c:dLbl>
            <c:dLbl>
              <c:idx val="3"/>
              <c:tx>
                <c:rich>
                  <a:bodyPr/>
                  <a:lstStyle/>
                  <a:p>
                    <a:fld id="{306C67BD-1E80-40FE-87E4-350410D7DF3D}"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FDB5-485E-8E64-A8E34B14A368}"/>
                </c:ext>
              </c:extLst>
            </c:dLbl>
            <c:dLbl>
              <c:idx val="4"/>
              <c:tx>
                <c:rich>
                  <a:bodyPr/>
                  <a:lstStyle/>
                  <a:p>
                    <a:fld id="{49E88376-5076-42F4-A35F-14EC9BC6D1E2}"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FDB5-485E-8E64-A8E34B14A368}"/>
                </c:ext>
              </c:extLst>
            </c:dLbl>
            <c:dLbl>
              <c:idx val="5"/>
              <c:tx>
                <c:rich>
                  <a:bodyPr/>
                  <a:lstStyle/>
                  <a:p>
                    <a:fld id="{13CA0A15-8B58-4392-88EF-7FE648E1413C}"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FDB5-485E-8E64-A8E34B14A36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家庭での育児や家事の役割世代別!$G$2:$G$7</c:f>
              <c:numCache>
                <c:formatCode>0.0</c:formatCode>
                <c:ptCount val="6"/>
                <c:pt idx="0">
                  <c:v>7.1</c:v>
                </c:pt>
                <c:pt idx="1">
                  <c:v>7.5</c:v>
                </c:pt>
                <c:pt idx="2">
                  <c:v>10.6</c:v>
                </c:pt>
                <c:pt idx="3">
                  <c:v>12.8</c:v>
                </c:pt>
                <c:pt idx="4">
                  <c:v>19.100000000000001</c:v>
                </c:pt>
                <c:pt idx="5">
                  <c:v>25</c:v>
                </c:pt>
              </c:numCache>
            </c:numRef>
          </c:val>
          <c:extLst>
            <c:ext xmlns:c16="http://schemas.microsoft.com/office/drawing/2014/chart" uri="{C3380CC4-5D6E-409C-BE32-E72D297353CC}">
              <c16:uniqueId val="{00000005-FDB5-485E-8E64-A8E34B14A368}"/>
            </c:ext>
          </c:extLst>
        </c:ser>
        <c:ser>
          <c:idx val="6"/>
          <c:order val="6"/>
          <c:tx>
            <c:strRef>
              <c:f>家庭での育児や家事の役割世代別!$H$1</c:f>
              <c:strCache>
                <c:ptCount val="1"/>
                <c:pt idx="0">
                  <c:v>その他</c:v>
                </c:pt>
              </c:strCache>
            </c:strRef>
          </c:tx>
          <c:spPr>
            <a:solidFill>
              <a:schemeClr val="accent1">
                <a:lumMod val="60000"/>
              </a:schemeClr>
            </a:solidFill>
            <a:ln>
              <a:noFill/>
            </a:ln>
            <a:effectLst/>
          </c:spPr>
          <c:invertIfNegative val="0"/>
          <c:dLbls>
            <c:dLbl>
              <c:idx val="0"/>
              <c:tx>
                <c:rich>
                  <a:bodyPr/>
                  <a:lstStyle/>
                  <a:p>
                    <a:fld id="{BA415FF3-EC74-4D1B-9699-35D7CF29F4DF}"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C-FDB5-485E-8E64-A8E34B14A3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家庭での育児や家事の役割世代別!$H$2:$H$7</c:f>
              <c:numCache>
                <c:formatCode>0.0</c:formatCode>
                <c:ptCount val="6"/>
                <c:pt idx="0">
                  <c:v>0.7</c:v>
                </c:pt>
                <c:pt idx="1">
                  <c:v>0</c:v>
                </c:pt>
                <c:pt idx="2">
                  <c:v>0</c:v>
                </c:pt>
                <c:pt idx="3">
                  <c:v>0</c:v>
                </c:pt>
                <c:pt idx="4">
                  <c:v>0</c:v>
                </c:pt>
                <c:pt idx="5">
                  <c:v>0.1</c:v>
                </c:pt>
              </c:numCache>
            </c:numRef>
          </c:val>
          <c:extLst>
            <c:ext xmlns:c16="http://schemas.microsoft.com/office/drawing/2014/chart" uri="{C3380CC4-5D6E-409C-BE32-E72D297353CC}">
              <c16:uniqueId val="{00000006-FDB5-485E-8E64-A8E34B14A368}"/>
            </c:ext>
          </c:extLst>
        </c:ser>
        <c:ser>
          <c:idx val="7"/>
          <c:order val="7"/>
          <c:tx>
            <c:strRef>
              <c:f>家庭での育児や家事の役割世代別!$I$1</c:f>
              <c:strCache>
                <c:ptCount val="1"/>
                <c:pt idx="0">
                  <c:v>わからない</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家庭での育児や家事の役割世代別!$I$2:$I$7</c:f>
              <c:numCache>
                <c:formatCode>0.0</c:formatCode>
                <c:ptCount val="6"/>
                <c:pt idx="0">
                  <c:v>0.7</c:v>
                </c:pt>
                <c:pt idx="1">
                  <c:v>0</c:v>
                </c:pt>
                <c:pt idx="2">
                  <c:v>0</c:v>
                </c:pt>
                <c:pt idx="3">
                  <c:v>0</c:v>
                </c:pt>
                <c:pt idx="4">
                  <c:v>0</c:v>
                </c:pt>
                <c:pt idx="5">
                  <c:v>1.6</c:v>
                </c:pt>
              </c:numCache>
            </c:numRef>
          </c:val>
          <c:extLst>
            <c:ext xmlns:c16="http://schemas.microsoft.com/office/drawing/2014/chart" uri="{C3380CC4-5D6E-409C-BE32-E72D297353CC}">
              <c16:uniqueId val="{00000007-FDB5-485E-8E64-A8E34B14A368}"/>
            </c:ext>
          </c:extLst>
        </c:ser>
        <c:dLbls>
          <c:dLblPos val="ctr"/>
          <c:showLegendKey val="0"/>
          <c:showVal val="1"/>
          <c:showCatName val="0"/>
          <c:showSerName val="0"/>
          <c:showPercent val="0"/>
          <c:showBubbleSize val="0"/>
        </c:dLbls>
        <c:gapWidth val="150"/>
        <c:overlap val="100"/>
        <c:axId val="463949919"/>
        <c:axId val="455746431"/>
      </c:barChart>
      <c:catAx>
        <c:axId val="463949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55746431"/>
        <c:crosses val="autoZero"/>
        <c:auto val="1"/>
        <c:lblAlgn val="ctr"/>
        <c:lblOffset val="100"/>
        <c:noMultiLvlLbl val="0"/>
      </c:catAx>
      <c:valAx>
        <c:axId val="455746431"/>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3949919"/>
        <c:crosses val="autoZero"/>
        <c:crossBetween val="between"/>
        <c:majorUnit val="10"/>
      </c:valAx>
      <c:spPr>
        <a:noFill/>
        <a:ln>
          <a:noFill/>
        </a:ln>
        <a:effectLst/>
      </c:spPr>
    </c:plotArea>
    <c:legend>
      <c:legendPos val="b"/>
      <c:layout>
        <c:manualLayout>
          <c:xMode val="edge"/>
          <c:yMode val="edge"/>
          <c:x val="4.0243973740714263E-2"/>
          <c:y val="0.80306424627492756"/>
          <c:w val="0.91938251847139152"/>
          <c:h val="0.142149767585268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98251612970689"/>
          <c:y val="0.20106481481481481"/>
          <c:w val="0.74138746849870862"/>
          <c:h val="0.58563247302420529"/>
        </c:manualLayout>
      </c:layout>
      <c:barChart>
        <c:barDir val="bar"/>
        <c:grouping val="clustered"/>
        <c:varyColors val="0"/>
        <c:ser>
          <c:idx val="0"/>
          <c:order val="0"/>
          <c:tx>
            <c:strRef>
              <c:f>'Sheet1 (4)'!$B$3</c:f>
              <c:strCache>
                <c:ptCount val="1"/>
                <c:pt idx="0">
                  <c:v>うち育児の時間</c:v>
                </c:pt>
              </c:strCache>
            </c:strRef>
          </c:tx>
          <c:spPr>
            <a:solidFill>
              <a:srgbClr val="00B0F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panose="020B0604030504040204" pitchFamily="34" charset="-128"/>
                    <a:ea typeface="Meiryo" panose="020B0604030504040204" pitchFamily="34"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(4)'!$A$4:$A$10</c:f>
              <c:strCache>
                <c:ptCount val="7"/>
                <c:pt idx="0">
                  <c:v>ノルウェー</c:v>
                </c:pt>
                <c:pt idx="1">
                  <c:v>スウェーデン</c:v>
                </c:pt>
                <c:pt idx="2">
                  <c:v>ドイツ</c:v>
                </c:pt>
                <c:pt idx="3">
                  <c:v>フランス</c:v>
                </c:pt>
                <c:pt idx="4">
                  <c:v>イギリス</c:v>
                </c:pt>
                <c:pt idx="5">
                  <c:v>アメリカ</c:v>
                </c:pt>
                <c:pt idx="6">
                  <c:v>日本</c:v>
                </c:pt>
              </c:strCache>
            </c:strRef>
          </c:cat>
          <c:val>
            <c:numRef>
              <c:f>'Sheet1 (4)'!$B$4:$B$10</c:f>
              <c:numCache>
                <c:formatCode>h:mm</c:formatCode>
                <c:ptCount val="7"/>
                <c:pt idx="0">
                  <c:v>9.5138888888888884E-2</c:v>
                </c:pt>
                <c:pt idx="1">
                  <c:v>9.0277777777777776E-2</c:v>
                </c:pt>
                <c:pt idx="2">
                  <c:v>9.5833333333333326E-2</c:v>
                </c:pt>
                <c:pt idx="3">
                  <c:v>8.1250000000000003E-2</c:v>
                </c:pt>
                <c:pt idx="4">
                  <c:v>9.8611111111111108E-2</c:v>
                </c:pt>
                <c:pt idx="5">
                  <c:v>9.5833333333333326E-2</c:v>
                </c:pt>
                <c:pt idx="6">
                  <c:v>0.16250000000000001</c:v>
                </c:pt>
              </c:numCache>
            </c:numRef>
          </c:val>
          <c:extLst>
            <c:ext xmlns:c16="http://schemas.microsoft.com/office/drawing/2014/chart" uri="{C3380CC4-5D6E-409C-BE32-E72D297353CC}">
              <c16:uniqueId val="{00000000-03D0-5940-ABFE-AABD776A0120}"/>
            </c:ext>
          </c:extLst>
        </c:ser>
        <c:ser>
          <c:idx val="1"/>
          <c:order val="1"/>
          <c:tx>
            <c:strRef>
              <c:f>'Sheet1 (4)'!$C$3</c:f>
              <c:strCache>
                <c:ptCount val="1"/>
                <c:pt idx="0">
                  <c:v>家事・育児関連時間</c:v>
                </c:pt>
              </c:strCache>
            </c:strRef>
          </c:tx>
          <c:spPr>
            <a:solidFill>
              <a:srgbClr val="FF3399"/>
            </a:solidFill>
            <a:ln>
              <a:noFill/>
            </a:ln>
            <a:effectLst/>
            <a:scene3d>
              <a:camera prst="orthographicFront"/>
              <a:lightRig rig="threePt" dir="t">
                <a:rot lat="0" lon="0" rev="1200000"/>
              </a:lightRig>
            </a:scene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panose="020B0604030504040204" pitchFamily="34" charset="-128"/>
                    <a:ea typeface="Meiryo" panose="020B0604030504040204" pitchFamily="34"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(4)'!$A$4:$A$10</c:f>
              <c:strCache>
                <c:ptCount val="7"/>
                <c:pt idx="0">
                  <c:v>ノルウェー</c:v>
                </c:pt>
                <c:pt idx="1">
                  <c:v>スウェーデン</c:v>
                </c:pt>
                <c:pt idx="2">
                  <c:v>ドイツ</c:v>
                </c:pt>
                <c:pt idx="3">
                  <c:v>フランス</c:v>
                </c:pt>
                <c:pt idx="4">
                  <c:v>イギリス</c:v>
                </c:pt>
                <c:pt idx="5">
                  <c:v>アメリカ</c:v>
                </c:pt>
                <c:pt idx="6">
                  <c:v>日本</c:v>
                </c:pt>
              </c:strCache>
            </c:strRef>
          </c:cat>
          <c:val>
            <c:numRef>
              <c:f>'Sheet1 (4)'!$C$4:$C$10</c:f>
              <c:numCache>
                <c:formatCode>h:mm</c:formatCode>
                <c:ptCount val="7"/>
                <c:pt idx="0">
                  <c:v>0.22638888888888889</c:v>
                </c:pt>
                <c:pt idx="1">
                  <c:v>0.22847222222222222</c:v>
                </c:pt>
                <c:pt idx="2">
                  <c:v>0.25763888888888892</c:v>
                </c:pt>
                <c:pt idx="3">
                  <c:v>0.24236111111111111</c:v>
                </c:pt>
                <c:pt idx="4">
                  <c:v>0.25625000000000003</c:v>
                </c:pt>
                <c:pt idx="5">
                  <c:v>0.23611111111111113</c:v>
                </c:pt>
                <c:pt idx="6">
                  <c:v>0.31111111111111112</c:v>
                </c:pt>
              </c:numCache>
            </c:numRef>
          </c:val>
          <c:extLst>
            <c:ext xmlns:c16="http://schemas.microsoft.com/office/drawing/2014/chart" uri="{C3380CC4-5D6E-409C-BE32-E72D297353CC}">
              <c16:uniqueId val="{00000001-03D0-5940-ABFE-AABD776A0120}"/>
            </c:ext>
          </c:extLst>
        </c:ser>
        <c:dLbls>
          <c:dLblPos val="outEnd"/>
          <c:showLegendKey val="0"/>
          <c:showVal val="1"/>
          <c:showCatName val="0"/>
          <c:showSerName val="0"/>
          <c:showPercent val="0"/>
          <c:showBubbleSize val="0"/>
        </c:dLbls>
        <c:gapWidth val="115"/>
        <c:overlap val="-20"/>
        <c:axId val="218389520"/>
        <c:axId val="218381976"/>
      </c:barChart>
      <c:catAx>
        <c:axId val="218389520"/>
        <c:scaling>
          <c:orientation val="minMax"/>
        </c:scaling>
        <c:delete val="0"/>
        <c:axPos val="r"/>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eiryo" panose="020B0604030504040204" pitchFamily="34" charset="-128"/>
                <a:ea typeface="Meiryo" panose="020B0604030504040204" pitchFamily="34" charset="-128"/>
                <a:cs typeface="+mn-cs"/>
              </a:defRPr>
            </a:pPr>
            <a:endParaRPr lang="ja-JP"/>
          </a:p>
        </c:txPr>
        <c:crossAx val="218381976"/>
        <c:crosses val="autoZero"/>
        <c:auto val="0"/>
        <c:lblAlgn val="ctr"/>
        <c:lblOffset val="100"/>
        <c:noMultiLvlLbl val="0"/>
      </c:catAx>
      <c:valAx>
        <c:axId val="218381976"/>
        <c:scaling>
          <c:orientation val="maxMin"/>
        </c:scaling>
        <c:delete val="1"/>
        <c:axPos val="b"/>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crossAx val="218389520"/>
        <c:crosses val="autoZero"/>
        <c:crossBetween val="between"/>
      </c:valAx>
      <c:spPr>
        <a:noFill/>
        <a:ln>
          <a:noFill/>
        </a:ln>
        <a:effectLst/>
      </c:spPr>
    </c:plotArea>
    <c:legend>
      <c:legendPos val="b"/>
      <c:layout>
        <c:manualLayout>
          <c:xMode val="edge"/>
          <c:yMode val="edge"/>
          <c:x val="3.2528369488704981E-2"/>
          <c:y val="0.62356659493172761"/>
          <c:w val="0.22309439074298251"/>
          <c:h val="0.15444378283011925"/>
        </c:manualLayout>
      </c:layout>
      <c:overlay val="0"/>
      <c:spPr>
        <a:no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 (4)'!$B$16</c:f>
              <c:strCache>
                <c:ptCount val="1"/>
                <c:pt idx="0">
                  <c:v>うち育児の時間</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panose="020B0604030504040204" pitchFamily="34" charset="-128"/>
                    <a:ea typeface="Meiryo" panose="020B0604030504040204" pitchFamily="34"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(4)'!$A$17:$A$23</c:f>
              <c:strCache>
                <c:ptCount val="7"/>
                <c:pt idx="0">
                  <c:v>ノルウェー</c:v>
                </c:pt>
                <c:pt idx="1">
                  <c:v>スウェーデン</c:v>
                </c:pt>
                <c:pt idx="2">
                  <c:v>ドイツ</c:v>
                </c:pt>
                <c:pt idx="3">
                  <c:v>フランス</c:v>
                </c:pt>
                <c:pt idx="4">
                  <c:v>イギリス</c:v>
                </c:pt>
                <c:pt idx="5">
                  <c:v>アメリカ</c:v>
                </c:pt>
                <c:pt idx="6">
                  <c:v>日本</c:v>
                </c:pt>
              </c:strCache>
            </c:strRef>
          </c:cat>
          <c:val>
            <c:numRef>
              <c:f>'Sheet1 (4)'!$B$17:$B$23</c:f>
              <c:numCache>
                <c:formatCode>h:mm</c:formatCode>
                <c:ptCount val="7"/>
                <c:pt idx="0">
                  <c:v>5.0694444444444452E-2</c:v>
                </c:pt>
                <c:pt idx="1">
                  <c:v>4.6527777777777779E-2</c:v>
                </c:pt>
                <c:pt idx="2">
                  <c:v>4.0972222222222222E-2</c:v>
                </c:pt>
                <c:pt idx="3">
                  <c:v>2.7777777777777776E-2</c:v>
                </c:pt>
                <c:pt idx="4">
                  <c:v>4.1666666666666664E-2</c:v>
                </c:pt>
                <c:pt idx="5">
                  <c:v>5.5555555555555552E-2</c:v>
                </c:pt>
                <c:pt idx="6">
                  <c:v>4.5138888888888888E-2</c:v>
                </c:pt>
              </c:numCache>
            </c:numRef>
          </c:val>
          <c:extLst>
            <c:ext xmlns:c16="http://schemas.microsoft.com/office/drawing/2014/chart" uri="{C3380CC4-5D6E-409C-BE32-E72D297353CC}">
              <c16:uniqueId val="{00000000-5FF8-3F4F-90BA-15DF05B2DE20}"/>
            </c:ext>
          </c:extLst>
        </c:ser>
        <c:ser>
          <c:idx val="1"/>
          <c:order val="1"/>
          <c:tx>
            <c:strRef>
              <c:f>'Sheet1 (4)'!$C$16</c:f>
              <c:strCache>
                <c:ptCount val="1"/>
                <c:pt idx="0">
                  <c:v>家事・育児関連時間</c:v>
                </c:pt>
              </c:strCache>
            </c:strRef>
          </c:tx>
          <c:spPr>
            <a:solidFill>
              <a:srgbClr val="FF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panose="020B0604030504040204" pitchFamily="34" charset="-128"/>
                    <a:ea typeface="Meiryo" panose="020B0604030504040204" pitchFamily="34"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(4)'!$A$17:$A$23</c:f>
              <c:strCache>
                <c:ptCount val="7"/>
                <c:pt idx="0">
                  <c:v>ノルウェー</c:v>
                </c:pt>
                <c:pt idx="1">
                  <c:v>スウェーデン</c:v>
                </c:pt>
                <c:pt idx="2">
                  <c:v>ドイツ</c:v>
                </c:pt>
                <c:pt idx="3">
                  <c:v>フランス</c:v>
                </c:pt>
                <c:pt idx="4">
                  <c:v>イギリス</c:v>
                </c:pt>
                <c:pt idx="5">
                  <c:v>アメリカ</c:v>
                </c:pt>
                <c:pt idx="6">
                  <c:v>日本</c:v>
                </c:pt>
              </c:strCache>
            </c:strRef>
          </c:cat>
          <c:val>
            <c:numRef>
              <c:f>'Sheet1 (4)'!$C$17:$C$23</c:f>
              <c:numCache>
                <c:formatCode>h:mm</c:formatCode>
                <c:ptCount val="7"/>
                <c:pt idx="0">
                  <c:v>0.13333333333333333</c:v>
                </c:pt>
                <c:pt idx="1">
                  <c:v>0.13958333333333334</c:v>
                </c:pt>
                <c:pt idx="2">
                  <c:v>0.125</c:v>
                </c:pt>
                <c:pt idx="3">
                  <c:v>0.10416666666666667</c:v>
                </c:pt>
                <c:pt idx="4">
                  <c:v>0.11527777777777777</c:v>
                </c:pt>
                <c:pt idx="5">
                  <c:v>0.13194444444444445</c:v>
                </c:pt>
                <c:pt idx="6">
                  <c:v>7.9166666666666663E-2</c:v>
                </c:pt>
              </c:numCache>
            </c:numRef>
          </c:val>
          <c:extLst>
            <c:ext xmlns:c16="http://schemas.microsoft.com/office/drawing/2014/chart" uri="{C3380CC4-5D6E-409C-BE32-E72D297353CC}">
              <c16:uniqueId val="{00000001-5FF8-3F4F-90BA-15DF05B2DE20}"/>
            </c:ext>
          </c:extLst>
        </c:ser>
        <c:dLbls>
          <c:dLblPos val="outEnd"/>
          <c:showLegendKey val="0"/>
          <c:showVal val="1"/>
          <c:showCatName val="0"/>
          <c:showSerName val="0"/>
          <c:showPercent val="0"/>
          <c:showBubbleSize val="0"/>
        </c:dLbls>
        <c:gapWidth val="182"/>
        <c:axId val="463133944"/>
        <c:axId val="463133288"/>
      </c:barChart>
      <c:catAx>
        <c:axId val="463133944"/>
        <c:scaling>
          <c:orientation val="minMax"/>
        </c:scaling>
        <c:delete val="1"/>
        <c:axPos val="l"/>
        <c:numFmt formatCode="General" sourceLinked="1"/>
        <c:majorTickMark val="none"/>
        <c:minorTickMark val="none"/>
        <c:tickLblPos val="nextTo"/>
        <c:crossAx val="463133288"/>
        <c:crosses val="autoZero"/>
        <c:auto val="1"/>
        <c:lblAlgn val="ctr"/>
        <c:lblOffset val="100"/>
        <c:noMultiLvlLbl val="0"/>
      </c:catAx>
      <c:valAx>
        <c:axId val="463133288"/>
        <c:scaling>
          <c:orientation val="minMax"/>
        </c:scaling>
        <c:delete val="1"/>
        <c:axPos val="b"/>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crossAx val="463133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6907261592301"/>
          <c:y val="5.1400554097404488E-2"/>
          <c:w val="0.83449759405074364"/>
          <c:h val="0.76317512394284048"/>
        </c:manualLayout>
      </c:layout>
      <c:lineChart>
        <c:grouping val="standard"/>
        <c:varyColors val="0"/>
        <c:ser>
          <c:idx val="2"/>
          <c:order val="0"/>
          <c:tx>
            <c:strRef>
              <c:f>育休取得意向!$E$3</c:f>
              <c:strCache>
                <c:ptCount val="1"/>
                <c:pt idx="0">
                  <c:v>全体</c:v>
                </c:pt>
              </c:strCache>
            </c:strRef>
          </c:tx>
          <c:cat>
            <c:strRef>
              <c:f>育休取得意向!$B$5:$B$10</c:f>
              <c:strCache>
                <c:ptCount val="6"/>
                <c:pt idx="0">
                  <c:v>H24</c:v>
                </c:pt>
                <c:pt idx="1">
                  <c:v>H25</c:v>
                </c:pt>
                <c:pt idx="2">
                  <c:v>H26</c:v>
                </c:pt>
                <c:pt idx="3">
                  <c:v>H27</c:v>
                </c:pt>
                <c:pt idx="4">
                  <c:v>H28</c:v>
                </c:pt>
                <c:pt idx="5">
                  <c:v>H29</c:v>
                </c:pt>
              </c:strCache>
            </c:strRef>
          </c:cat>
          <c:val>
            <c:numRef>
              <c:f>育休取得意向!$H$5:$H$10</c:f>
              <c:numCache>
                <c:formatCode>0.000</c:formatCode>
                <c:ptCount val="6"/>
                <c:pt idx="0">
                  <c:v>0.76200000000000001</c:v>
                </c:pt>
                <c:pt idx="1">
                  <c:v>0.75</c:v>
                </c:pt>
                <c:pt idx="2">
                  <c:v>0.80400000000000005</c:v>
                </c:pt>
                <c:pt idx="3">
                  <c:v>0.80099999999999993</c:v>
                </c:pt>
                <c:pt idx="4">
                  <c:v>0.84099999999999997</c:v>
                </c:pt>
                <c:pt idx="5">
                  <c:v>0.85199999999999998</c:v>
                </c:pt>
              </c:numCache>
            </c:numRef>
          </c:val>
          <c:smooth val="0"/>
          <c:extLst>
            <c:ext xmlns:c16="http://schemas.microsoft.com/office/drawing/2014/chart" uri="{C3380CC4-5D6E-409C-BE32-E72D297353CC}">
              <c16:uniqueId val="{00000000-446A-9341-9191-F305D2083E01}"/>
            </c:ext>
          </c:extLst>
        </c:ser>
        <c:ser>
          <c:idx val="0"/>
          <c:order val="1"/>
          <c:tx>
            <c:strRef>
              <c:f>育休取得意向!$C$3</c:f>
              <c:strCache>
                <c:ptCount val="1"/>
                <c:pt idx="0">
                  <c:v>女性</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cat>
            <c:strRef>
              <c:f>育休取得意向!$B$5:$B$10</c:f>
              <c:strCache>
                <c:ptCount val="6"/>
                <c:pt idx="0">
                  <c:v>H24</c:v>
                </c:pt>
                <c:pt idx="1">
                  <c:v>H25</c:v>
                </c:pt>
                <c:pt idx="2">
                  <c:v>H26</c:v>
                </c:pt>
                <c:pt idx="3">
                  <c:v>H27</c:v>
                </c:pt>
                <c:pt idx="4">
                  <c:v>H28</c:v>
                </c:pt>
                <c:pt idx="5">
                  <c:v>H29</c:v>
                </c:pt>
              </c:strCache>
            </c:strRef>
          </c:cat>
          <c:val>
            <c:numRef>
              <c:f>育休取得意向!$F$5:$F$10</c:f>
              <c:numCache>
                <c:formatCode>0.000</c:formatCode>
                <c:ptCount val="6"/>
                <c:pt idx="0">
                  <c:v>0.98</c:v>
                </c:pt>
                <c:pt idx="1">
                  <c:v>0.95099999999999996</c:v>
                </c:pt>
                <c:pt idx="2">
                  <c:v>0.97599999999999998</c:v>
                </c:pt>
                <c:pt idx="3">
                  <c:v>0.95900000000000007</c:v>
                </c:pt>
                <c:pt idx="4">
                  <c:v>0.95499999999999996</c:v>
                </c:pt>
                <c:pt idx="5">
                  <c:v>0.98199999999999998</c:v>
                </c:pt>
              </c:numCache>
            </c:numRef>
          </c:val>
          <c:smooth val="0"/>
          <c:extLst>
            <c:ext xmlns:c16="http://schemas.microsoft.com/office/drawing/2014/chart" uri="{C3380CC4-5D6E-409C-BE32-E72D297353CC}">
              <c16:uniqueId val="{00000001-446A-9341-9191-F305D2083E01}"/>
            </c:ext>
          </c:extLst>
        </c:ser>
        <c:ser>
          <c:idx val="1"/>
          <c:order val="2"/>
          <c:tx>
            <c:strRef>
              <c:f>育休取得意向!$D$3</c:f>
              <c:strCache>
                <c:ptCount val="1"/>
                <c:pt idx="0">
                  <c:v>男性</c:v>
                </c:pt>
              </c:strCache>
            </c:strRef>
          </c:tx>
          <c:spPr>
            <a:ln>
              <a:solidFill>
                <a:schemeClr val="tx2">
                  <a:lumMod val="60000"/>
                  <a:lumOff val="40000"/>
                </a:schemeClr>
              </a:solidFill>
            </a:ln>
          </c:spPr>
          <c:marker>
            <c:symbol val="square"/>
            <c:size val="7"/>
            <c:spPr>
              <a:solidFill>
                <a:schemeClr val="tx2">
                  <a:lumMod val="60000"/>
                  <a:lumOff val="40000"/>
                </a:schemeClr>
              </a:solidFill>
              <a:ln>
                <a:solidFill>
                  <a:schemeClr val="tx2">
                    <a:lumMod val="60000"/>
                    <a:lumOff val="40000"/>
                  </a:schemeClr>
                </a:solidFill>
              </a:ln>
            </c:spPr>
          </c:marker>
          <c:dLbls>
            <c:dLbl>
              <c:idx val="0"/>
              <c:layout>
                <c:manualLayout>
                  <c:x val="-6.3888888888888884E-2"/>
                  <c:y val="5.5555555555555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6A-9341-9191-F305D2083E01}"/>
                </c:ext>
              </c:extLst>
            </c:dLbl>
            <c:dLbl>
              <c:idx val="1"/>
              <c:layout>
                <c:manualLayout>
                  <c:x val="-9.0644756361976539E-2"/>
                  <c:y val="6.0317585301837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6A-9341-9191-F305D2083E01}"/>
                </c:ext>
              </c:extLst>
            </c:dLbl>
            <c:dLbl>
              <c:idx val="2"/>
              <c:layout>
                <c:manualLayout>
                  <c:x val="-8.5089230066977412E-2"/>
                  <c:y val="5.5555680539932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6A-9341-9191-F305D2083E01}"/>
                </c:ext>
              </c:extLst>
            </c:dLbl>
            <c:dLbl>
              <c:idx val="3"/>
              <c:layout>
                <c:manualLayout>
                  <c:x val="-8.7867344341154757E-2"/>
                  <c:y val="5.0793775778027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6A-9341-9191-F305D2083E01}"/>
                </c:ext>
              </c:extLst>
            </c:dLbl>
            <c:dLbl>
              <c:idx val="4"/>
              <c:layout>
                <c:manualLayout>
                  <c:x val="-8.7866993214476871E-2"/>
                  <c:y val="5.5290588676415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46A-9341-9191-F305D2083E01}"/>
                </c:ext>
              </c:extLst>
            </c:dLbl>
            <c:dLbl>
              <c:idx val="5"/>
              <c:layout>
                <c:manualLayout>
                  <c:x val="-6.6147225679555652E-2"/>
                  <c:y val="5.5030217644535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6A-9341-9191-F305D2083E01}"/>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育休取得意向!$B$5:$B$10</c:f>
              <c:strCache>
                <c:ptCount val="6"/>
                <c:pt idx="0">
                  <c:v>H24</c:v>
                </c:pt>
                <c:pt idx="1">
                  <c:v>H25</c:v>
                </c:pt>
                <c:pt idx="2">
                  <c:v>H26</c:v>
                </c:pt>
                <c:pt idx="3">
                  <c:v>H27</c:v>
                </c:pt>
                <c:pt idx="4">
                  <c:v>H28</c:v>
                </c:pt>
                <c:pt idx="5">
                  <c:v>H29</c:v>
                </c:pt>
              </c:strCache>
            </c:strRef>
          </c:cat>
          <c:val>
            <c:numRef>
              <c:f>育休取得意向!$G$5:$G$10</c:f>
              <c:numCache>
                <c:formatCode>0.000</c:formatCode>
                <c:ptCount val="6"/>
                <c:pt idx="0">
                  <c:v>0.66799999999999993</c:v>
                </c:pt>
                <c:pt idx="1">
                  <c:v>0.67400000000000004</c:v>
                </c:pt>
                <c:pt idx="2">
                  <c:v>0.7</c:v>
                </c:pt>
                <c:pt idx="3">
                  <c:v>0.73599999999999999</c:v>
                </c:pt>
                <c:pt idx="4">
                  <c:v>0.77300000000000002</c:v>
                </c:pt>
                <c:pt idx="5">
                  <c:v>0.79500000000000004</c:v>
                </c:pt>
              </c:numCache>
            </c:numRef>
          </c:val>
          <c:smooth val="0"/>
          <c:extLst>
            <c:ext xmlns:c16="http://schemas.microsoft.com/office/drawing/2014/chart" uri="{C3380CC4-5D6E-409C-BE32-E72D297353CC}">
              <c16:uniqueId val="{00000008-446A-9341-9191-F305D2083E01}"/>
            </c:ext>
          </c:extLst>
        </c:ser>
        <c:dLbls>
          <c:showLegendKey val="0"/>
          <c:showVal val="0"/>
          <c:showCatName val="0"/>
          <c:showSerName val="0"/>
          <c:showPercent val="0"/>
          <c:showBubbleSize val="0"/>
        </c:dLbls>
        <c:marker val="1"/>
        <c:smooth val="0"/>
        <c:axId val="116293120"/>
        <c:axId val="98637440"/>
      </c:lineChart>
      <c:catAx>
        <c:axId val="116293120"/>
        <c:scaling>
          <c:orientation val="minMax"/>
        </c:scaling>
        <c:delete val="0"/>
        <c:axPos val="b"/>
        <c:numFmt formatCode="General" sourceLinked="1"/>
        <c:majorTickMark val="out"/>
        <c:minorTickMark val="none"/>
        <c:tickLblPos val="nextTo"/>
        <c:crossAx val="98637440"/>
        <c:crosses val="autoZero"/>
        <c:auto val="1"/>
        <c:lblAlgn val="ctr"/>
        <c:lblOffset val="100"/>
        <c:noMultiLvlLbl val="0"/>
      </c:catAx>
      <c:valAx>
        <c:axId val="98637440"/>
        <c:scaling>
          <c:orientation val="minMax"/>
          <c:max val="1"/>
        </c:scaling>
        <c:delete val="0"/>
        <c:axPos val="l"/>
        <c:majorGridlines>
          <c:spPr>
            <a:ln>
              <a:solidFill>
                <a:sysClr val="window" lastClr="FFFFFF">
                  <a:lumMod val="75000"/>
                </a:sysClr>
              </a:solidFill>
            </a:ln>
          </c:spPr>
        </c:majorGridlines>
        <c:numFmt formatCode="0%" sourceLinked="0"/>
        <c:majorTickMark val="out"/>
        <c:minorTickMark val="none"/>
        <c:tickLblPos val="nextTo"/>
        <c:crossAx val="116293120"/>
        <c:crosses val="autoZero"/>
        <c:crossBetween val="between"/>
      </c:valAx>
      <c:spPr>
        <a:ln>
          <a:solidFill>
            <a:schemeClr val="tx1">
              <a:lumMod val="50000"/>
              <a:lumOff val="50000"/>
            </a:schemeClr>
          </a:solidFill>
        </a:ln>
      </c:spPr>
    </c:plotArea>
    <c:legend>
      <c:legendPos val="r"/>
      <c:layout>
        <c:manualLayout>
          <c:xMode val="edge"/>
          <c:yMode val="edge"/>
          <c:x val="0.1715445821638226"/>
          <c:y val="0.92072032662583847"/>
          <c:w val="0.70662460567823349"/>
          <c:h val="6.5966389617964416E-2"/>
        </c:manualLayout>
      </c:layout>
      <c:overlay val="0"/>
      <c:spPr>
        <a:noFill/>
        <a:ln>
          <a:noFill/>
        </a:ln>
      </c:spPr>
    </c:legend>
    <c:plotVisOnly val="1"/>
    <c:dispBlanksAs val="gap"/>
    <c:showDLblsOverMax val="0"/>
  </c:chart>
  <c:spPr>
    <a:ln>
      <a:noFill/>
    </a:ln>
  </c:spPr>
  <c:txPr>
    <a:bodyPr/>
    <a:lstStyle/>
    <a:p>
      <a:pPr>
        <a:defRPr sz="1050"/>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24759405074369"/>
          <c:y val="0.10739938757655293"/>
          <c:w val="0.53104418197725289"/>
          <c:h val="0.8416746864975212"/>
        </c:manualLayout>
      </c:layout>
      <c:barChart>
        <c:barDir val="bar"/>
        <c:grouping val="clustered"/>
        <c:varyColors val="0"/>
        <c:ser>
          <c:idx val="0"/>
          <c:order val="0"/>
          <c:spPr>
            <a:solidFill>
              <a:schemeClr val="accent1"/>
            </a:solidFill>
            <a:ln>
              <a:noFill/>
            </a:ln>
            <a:effectLst/>
          </c:spPr>
          <c:invertIfNegative val="0"/>
          <c:dLbls>
            <c:dLbl>
              <c:idx val="0"/>
              <c:tx>
                <c:rich>
                  <a:bodyPr/>
                  <a:lstStyle/>
                  <a:p>
                    <a:fld id="{8A82A1AF-E837-4A44-B7A1-CB159D470C19}"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DA-4907-BA35-CAE236E117D4}"/>
                </c:ext>
              </c:extLst>
            </c:dLbl>
            <c:dLbl>
              <c:idx val="1"/>
              <c:tx>
                <c:rich>
                  <a:bodyPr/>
                  <a:lstStyle/>
                  <a:p>
                    <a:fld id="{DE0B9F16-BD0E-4F78-AAB1-56BF268C5FE0}"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DA-4907-BA35-CAE236E117D4}"/>
                </c:ext>
              </c:extLst>
            </c:dLbl>
            <c:dLbl>
              <c:idx val="2"/>
              <c:tx>
                <c:rich>
                  <a:bodyPr/>
                  <a:lstStyle/>
                  <a:p>
                    <a:fld id="{F6280D8B-0BC4-4D20-BF4E-445593994338}"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DDA-4907-BA35-CAE236E117D4}"/>
                </c:ext>
              </c:extLst>
            </c:dLbl>
            <c:dLbl>
              <c:idx val="3"/>
              <c:tx>
                <c:rich>
                  <a:bodyPr/>
                  <a:lstStyle/>
                  <a:p>
                    <a:fld id="{27B0C2DC-614D-491C-854F-E29CFBDD2019}"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DDA-4907-BA35-CAE236E117D4}"/>
                </c:ext>
              </c:extLst>
            </c:dLbl>
            <c:dLbl>
              <c:idx val="4"/>
              <c:tx>
                <c:rich>
                  <a:bodyPr/>
                  <a:lstStyle/>
                  <a:p>
                    <a:fld id="{948EDF07-18CA-4C93-A194-99CD88A484D0}"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DDA-4907-BA35-CAE236E117D4}"/>
                </c:ext>
              </c:extLst>
            </c:dLbl>
            <c:dLbl>
              <c:idx val="5"/>
              <c:tx>
                <c:rich>
                  <a:bodyPr/>
                  <a:lstStyle/>
                  <a:p>
                    <a:fld id="{4CE96262-3D0A-4E94-A354-9928B1AF6451}"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DDA-4907-BA35-CAE236E117D4}"/>
                </c:ext>
              </c:extLst>
            </c:dLbl>
            <c:dLbl>
              <c:idx val="6"/>
              <c:tx>
                <c:rich>
                  <a:bodyPr/>
                  <a:lstStyle/>
                  <a:p>
                    <a:fld id="{F4EBBCB1-6FC7-4877-B2CD-30E5504F7699}"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DDA-4907-BA35-CAE236E117D4}"/>
                </c:ext>
              </c:extLst>
            </c:dLbl>
            <c:dLbl>
              <c:idx val="7"/>
              <c:tx>
                <c:rich>
                  <a:bodyPr/>
                  <a:lstStyle/>
                  <a:p>
                    <a:fld id="{4299B2E1-6648-4BF8-A429-62C1021FC3F4}"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DDA-4907-BA35-CAE236E117D4}"/>
                </c:ext>
              </c:extLst>
            </c:dLbl>
            <c:dLbl>
              <c:idx val="8"/>
              <c:tx>
                <c:rich>
                  <a:bodyPr/>
                  <a:lstStyle/>
                  <a:p>
                    <a:fld id="{E0222F32-2B57-4ACF-8828-280FEED3E455}"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DDA-4907-BA35-CAE236E117D4}"/>
                </c:ext>
              </c:extLst>
            </c:dLbl>
            <c:dLbl>
              <c:idx val="9"/>
              <c:tx>
                <c:rich>
                  <a:bodyPr/>
                  <a:lstStyle/>
                  <a:p>
                    <a:fld id="{A2F746A2-7F0E-4A76-9D88-B91C7A71AEAE}"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DDA-4907-BA35-CAE236E117D4}"/>
                </c:ext>
              </c:extLst>
            </c:dLbl>
            <c:dLbl>
              <c:idx val="10"/>
              <c:tx>
                <c:rich>
                  <a:bodyPr/>
                  <a:lstStyle/>
                  <a:p>
                    <a:fld id="{A0BA9004-262A-474A-AC4C-68B41F78836B}"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DDA-4907-BA35-CAE236E117D4}"/>
                </c:ext>
              </c:extLst>
            </c:dLbl>
            <c:dLbl>
              <c:idx val="11"/>
              <c:tx>
                <c:rich>
                  <a:bodyPr/>
                  <a:lstStyle/>
                  <a:p>
                    <a:fld id="{BC07F3EF-F85A-4AA2-9843-AA3AFC572CCC}"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DDA-4907-BA35-CAE236E117D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Sheet1!$A$4:$A$15</c:f>
              <c:strCache>
                <c:ptCount val="12"/>
                <c:pt idx="0">
                  <c:v>職場・仕事関係</c:v>
                </c:pt>
                <c:pt idx="1">
                  <c:v>特になし</c:v>
                </c:pt>
                <c:pt idx="2">
                  <c:v>孤独だと感じる</c:v>
                </c:pt>
                <c:pt idx="3">
                  <c:v>経済的な不安がある</c:v>
                </c:pt>
                <c:pt idx="4">
                  <c:v>育児方法に自信が持てない</c:v>
                </c:pt>
                <c:pt idx="5">
                  <c:v>生活リズムの作り方がわからない</c:v>
                </c:pt>
                <c:pt idx="6">
                  <c:v>上の子の世話</c:v>
                </c:pt>
                <c:pt idx="7">
                  <c:v>自分の時間がない</c:v>
                </c:pt>
                <c:pt idx="8">
                  <c:v>家事が思うようにできない</c:v>
                </c:pt>
                <c:pt idx="9">
                  <c:v>自分の体のトラブル</c:v>
                </c:pt>
                <c:pt idx="10">
                  <c:v>十分な睡眠がとれない</c:v>
                </c:pt>
                <c:pt idx="11">
                  <c:v>妊娠・出産・育児による体の疲れ</c:v>
                </c:pt>
              </c:strCache>
            </c:strRef>
          </c:cat>
          <c:val>
            <c:numRef>
              <c:f>Sheet1!$B$4:$B$15</c:f>
              <c:numCache>
                <c:formatCode>0.0</c:formatCode>
                <c:ptCount val="12"/>
                <c:pt idx="0">
                  <c:v>3.2</c:v>
                </c:pt>
                <c:pt idx="1">
                  <c:v>10</c:v>
                </c:pt>
                <c:pt idx="2">
                  <c:v>11.2</c:v>
                </c:pt>
                <c:pt idx="3">
                  <c:v>12.2</c:v>
                </c:pt>
                <c:pt idx="4" formatCode="General">
                  <c:v>18.600000000000001</c:v>
                </c:pt>
                <c:pt idx="5">
                  <c:v>21.2</c:v>
                </c:pt>
                <c:pt idx="6" formatCode="General">
                  <c:v>22.4</c:v>
                </c:pt>
                <c:pt idx="7">
                  <c:v>38</c:v>
                </c:pt>
                <c:pt idx="8">
                  <c:v>40.1</c:v>
                </c:pt>
                <c:pt idx="9" formatCode="General">
                  <c:v>41.6</c:v>
                </c:pt>
                <c:pt idx="10" formatCode="General">
                  <c:v>49.2</c:v>
                </c:pt>
                <c:pt idx="11" formatCode="General">
                  <c:v>50.4</c:v>
                </c:pt>
              </c:numCache>
            </c:numRef>
          </c:val>
          <c:extLst>
            <c:ext xmlns:c16="http://schemas.microsoft.com/office/drawing/2014/chart" uri="{C3380CC4-5D6E-409C-BE32-E72D297353CC}">
              <c16:uniqueId val="{0000000C-7DDA-4907-BA35-CAE236E117D4}"/>
            </c:ext>
          </c:extLst>
        </c:ser>
        <c:dLbls>
          <c:dLblPos val="outEnd"/>
          <c:showLegendKey val="0"/>
          <c:showVal val="1"/>
          <c:showCatName val="0"/>
          <c:showSerName val="0"/>
          <c:showPercent val="0"/>
          <c:showBubbleSize val="0"/>
        </c:dLbls>
        <c:gapWidth val="150"/>
        <c:axId val="1504487088"/>
        <c:axId val="1504533280"/>
      </c:barChart>
      <c:catAx>
        <c:axId val="15044870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04533280"/>
        <c:crossesAt val="0"/>
        <c:auto val="1"/>
        <c:lblAlgn val="ctr"/>
        <c:lblOffset val="100"/>
        <c:noMultiLvlLbl val="0"/>
      </c:catAx>
      <c:valAx>
        <c:axId val="150453328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04487088"/>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33573928258969"/>
          <c:y val="0.11597987751531058"/>
          <c:w val="0.48504547452304952"/>
          <c:h val="0.83309419655876349"/>
        </c:manualLayout>
      </c:layout>
      <c:barChart>
        <c:barDir val="bar"/>
        <c:grouping val="clustered"/>
        <c:varyColors val="0"/>
        <c:ser>
          <c:idx val="0"/>
          <c:order val="0"/>
          <c:tx>
            <c:strRef>
              <c:f>'職場の生産性、プラスの影響'!$E$44</c:f>
              <c:strCache>
                <c:ptCount val="1"/>
                <c:pt idx="0">
                  <c:v>全体</c:v>
                </c:pt>
              </c:strCache>
            </c:strRef>
          </c:tx>
          <c:spPr>
            <a:solidFill>
              <a:srgbClr val="FF616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'職場の生産性、プラスの影響'!$B$45:$B$53</c:f>
              <c:strCache>
                <c:ptCount val="9"/>
                <c:pt idx="0">
                  <c:v>育児休業など会社の男性の育児参加に対する各人の理解が深まった</c:v>
                </c:pt>
                <c:pt idx="1">
                  <c:v>各人が自分のライフスタイルや働き方について見直すきっかけになった</c:v>
                </c:pt>
                <c:pt idx="2">
                  <c:v>仕事の進め方について職場の中で見直すきっかけになった</c:v>
                </c:pt>
                <c:pt idx="3">
                  <c:v>各人が仕事に効率的に取り組むようになった</c:v>
                </c:pt>
                <c:pt idx="4">
                  <c:v>職場の結束が強まった</c:v>
                </c:pt>
                <c:pt idx="5">
                  <c:v>利用者の仕事を引き継いだ人の仕事の能力が高まった</c:v>
                </c:pt>
                <c:pt idx="6">
                  <c:v>会社や職場に対する各人の愛着や信頼が深くなった</c:v>
                </c:pt>
                <c:pt idx="7">
                  <c:v>職場全体の生産性が上がった</c:v>
                </c:pt>
                <c:pt idx="8">
                  <c:v>休業中の子育て経験により利用者の仕事の能力を高めた</c:v>
                </c:pt>
              </c:strCache>
            </c:strRef>
          </c:cat>
          <c:val>
            <c:numRef>
              <c:f>'職場の生産性、プラスの影響'!$E$45:$E$53</c:f>
              <c:numCache>
                <c:formatCode>0.0%</c:formatCode>
                <c:ptCount val="9"/>
                <c:pt idx="0">
                  <c:v>0.44900000000000001</c:v>
                </c:pt>
                <c:pt idx="1">
                  <c:v>0.29399999999999998</c:v>
                </c:pt>
                <c:pt idx="2">
                  <c:v>0.313</c:v>
                </c:pt>
                <c:pt idx="3">
                  <c:v>0.22800000000000001</c:v>
                </c:pt>
                <c:pt idx="4">
                  <c:v>0.184</c:v>
                </c:pt>
                <c:pt idx="5">
                  <c:v>0.16500000000000001</c:v>
                </c:pt>
                <c:pt idx="6">
                  <c:v>9.6000000000000002E-2</c:v>
                </c:pt>
                <c:pt idx="7">
                  <c:v>8.5000000000000006E-2</c:v>
                </c:pt>
                <c:pt idx="8">
                  <c:v>6.6000000000000003E-2</c:v>
                </c:pt>
              </c:numCache>
            </c:numRef>
          </c:val>
          <c:extLst>
            <c:ext xmlns:c16="http://schemas.microsoft.com/office/drawing/2014/chart" uri="{C3380CC4-5D6E-409C-BE32-E72D297353CC}">
              <c16:uniqueId val="{00000000-D3E7-4E5C-AB1A-A179CFE0AC6D}"/>
            </c:ext>
          </c:extLst>
        </c:ser>
        <c:ser>
          <c:idx val="1"/>
          <c:order val="1"/>
          <c:tx>
            <c:strRef>
              <c:f>'職場の生産性、プラスの影響'!$F$44</c:f>
              <c:strCache>
                <c:ptCount val="1"/>
                <c:pt idx="0">
                  <c:v>男性の育児休業取得を歓迎した職場</c:v>
                </c:pt>
              </c:strCache>
            </c:strRef>
          </c:tx>
          <c:spPr>
            <a:solidFill>
              <a:schemeClr val="tx2">
                <a:lumMod val="60000"/>
                <a:lumOff val="40000"/>
              </a:scheme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'職場の生産性、プラスの影響'!$B$45:$B$53</c:f>
              <c:strCache>
                <c:ptCount val="9"/>
                <c:pt idx="0">
                  <c:v>育児休業など会社の男性の育児参加に対する各人の理解が深まった</c:v>
                </c:pt>
                <c:pt idx="1">
                  <c:v>各人が自分のライフスタイルや働き方について見直すきっかけになった</c:v>
                </c:pt>
                <c:pt idx="2">
                  <c:v>仕事の進め方について職場の中で見直すきっかけになった</c:v>
                </c:pt>
                <c:pt idx="3">
                  <c:v>各人が仕事に効率的に取り組むようになった</c:v>
                </c:pt>
                <c:pt idx="4">
                  <c:v>職場の結束が強まった</c:v>
                </c:pt>
                <c:pt idx="5">
                  <c:v>利用者の仕事を引き継いだ人の仕事の能力が高まった</c:v>
                </c:pt>
                <c:pt idx="6">
                  <c:v>会社や職場に対する各人の愛着や信頼が深くなった</c:v>
                </c:pt>
                <c:pt idx="7">
                  <c:v>職場全体の生産性が上がった</c:v>
                </c:pt>
                <c:pt idx="8">
                  <c:v>休業中の子育て経験により利用者の仕事の能力を高めた</c:v>
                </c:pt>
              </c:strCache>
            </c:strRef>
          </c:cat>
          <c:val>
            <c:numRef>
              <c:f>'職場の生産性、プラスの影響'!$F$45:$F$53</c:f>
              <c:numCache>
                <c:formatCode>0.0%</c:formatCode>
                <c:ptCount val="9"/>
                <c:pt idx="0">
                  <c:v>0.55899999999999994</c:v>
                </c:pt>
                <c:pt idx="1">
                  <c:v>0.35100000000000003</c:v>
                </c:pt>
                <c:pt idx="2">
                  <c:v>0.36899999999999999</c:v>
                </c:pt>
                <c:pt idx="3">
                  <c:v>0.32400000000000001</c:v>
                </c:pt>
                <c:pt idx="4">
                  <c:v>0.26100000000000001</c:v>
                </c:pt>
                <c:pt idx="5">
                  <c:v>0.18</c:v>
                </c:pt>
                <c:pt idx="6">
                  <c:v>0.18</c:v>
                </c:pt>
                <c:pt idx="7">
                  <c:v>0.13500000000000001</c:v>
                </c:pt>
                <c:pt idx="8">
                  <c:v>9.9000000000000005E-2</c:v>
                </c:pt>
              </c:numCache>
            </c:numRef>
          </c:val>
          <c:extLst>
            <c:ext xmlns:c16="http://schemas.microsoft.com/office/drawing/2014/chart" uri="{C3380CC4-5D6E-409C-BE32-E72D297353CC}">
              <c16:uniqueId val="{00000001-D3E7-4E5C-AB1A-A179CFE0AC6D}"/>
            </c:ext>
          </c:extLst>
        </c:ser>
        <c:dLbls>
          <c:showLegendKey val="0"/>
          <c:showVal val="0"/>
          <c:showCatName val="0"/>
          <c:showSerName val="0"/>
          <c:showPercent val="0"/>
          <c:showBubbleSize val="0"/>
        </c:dLbls>
        <c:gapWidth val="150"/>
        <c:axId val="125073408"/>
        <c:axId val="98654400"/>
      </c:barChart>
      <c:catAx>
        <c:axId val="125073408"/>
        <c:scaling>
          <c:orientation val="maxMin"/>
        </c:scaling>
        <c:delete val="0"/>
        <c:axPos val="l"/>
        <c:numFmt formatCode="General" sourceLinked="0"/>
        <c:majorTickMark val="out"/>
        <c:minorTickMark val="none"/>
        <c:tickLblPos val="nextTo"/>
        <c:crossAx val="98654400"/>
        <c:crosses val="autoZero"/>
        <c:auto val="1"/>
        <c:lblAlgn val="ctr"/>
        <c:lblOffset val="100"/>
        <c:noMultiLvlLbl val="0"/>
      </c:catAx>
      <c:valAx>
        <c:axId val="98654400"/>
        <c:scaling>
          <c:orientation val="minMax"/>
        </c:scaling>
        <c:delete val="0"/>
        <c:axPos val="t"/>
        <c:majorGridlines/>
        <c:numFmt formatCode="0%" sourceLinked="0"/>
        <c:majorTickMark val="out"/>
        <c:minorTickMark val="none"/>
        <c:tickLblPos val="nextTo"/>
        <c:crossAx val="125073408"/>
        <c:crosses val="autoZero"/>
        <c:crossBetween val="between"/>
      </c:valAx>
      <c:spPr>
        <a:ln>
          <a:solidFill>
            <a:schemeClr val="bg1">
              <a:lumMod val="50000"/>
            </a:schemeClr>
          </a:solidFill>
        </a:ln>
      </c:spPr>
    </c:plotArea>
    <c:legend>
      <c:legendPos val="r"/>
      <c:layout>
        <c:manualLayout>
          <c:xMode val="edge"/>
          <c:yMode val="edge"/>
          <c:x val="0.62885105758378756"/>
          <c:y val="0.79887532808398953"/>
          <c:w val="0.36137780875373077"/>
          <c:h val="0.1011055118110236"/>
        </c:manualLayout>
      </c:layout>
      <c:overlay val="0"/>
      <c:spPr>
        <a:solidFill>
          <a:schemeClr val="bg1"/>
        </a:solidFill>
        <a:ln>
          <a:solidFill>
            <a:schemeClr val="bg1">
              <a:lumMod val="50000"/>
            </a:schemeClr>
          </a:solidFill>
        </a:ln>
      </c:sp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00844919766631"/>
          <c:y val="4.8396934142197548E-3"/>
          <c:w val="0.58543341271921323"/>
          <c:h val="0.82482869126594949"/>
        </c:manualLayout>
      </c:layout>
      <c:barChart>
        <c:barDir val="bar"/>
        <c:grouping val="stacked"/>
        <c:varyColors val="0"/>
        <c:ser>
          <c:idx val="0"/>
          <c:order val="0"/>
          <c:tx>
            <c:strRef>
              <c:f>Sheet1!$C$2</c:f>
              <c:strCache>
                <c:ptCount val="1"/>
                <c:pt idx="0">
                  <c:v>生涯賃金</c:v>
                </c:pt>
              </c:strCache>
            </c:strRef>
          </c:tx>
          <c:spPr>
            <a:solidFill>
              <a:srgbClr val="FF9999"/>
            </a:solidFill>
            <a:ln>
              <a:noFill/>
            </a:ln>
            <a:effectLst/>
          </c:spPr>
          <c:invertIfNegative val="0"/>
          <c:cat>
            <c:strRef>
              <c:f>Sheet1!$B$3:$B$4</c:f>
              <c:strCache>
                <c:ptCount val="2"/>
                <c:pt idx="0">
                  <c:v>二人の子を出産・育休を２回利用し、
フルタイムで復職した場合</c:v>
                </c:pt>
                <c:pt idx="1">
                  <c:v>第１子出産後に退職し、第２子
小学校入学時にパートで再就職した場合</c:v>
                </c:pt>
              </c:strCache>
            </c:strRef>
          </c:cat>
          <c:val>
            <c:numRef>
              <c:f>Sheet1!$C$3:$C$4</c:f>
              <c:numCache>
                <c:formatCode>General</c:formatCode>
                <c:ptCount val="2"/>
                <c:pt idx="0">
                  <c:v>21152</c:v>
                </c:pt>
                <c:pt idx="1">
                  <c:v>5809</c:v>
                </c:pt>
              </c:numCache>
            </c:numRef>
          </c:val>
          <c:extLst>
            <c:ext xmlns:c16="http://schemas.microsoft.com/office/drawing/2014/chart" uri="{C3380CC4-5D6E-409C-BE32-E72D297353CC}">
              <c16:uniqueId val="{00000000-6509-4A66-A2C7-7B62D91514BF}"/>
            </c:ext>
          </c:extLst>
        </c:ser>
        <c:ser>
          <c:idx val="1"/>
          <c:order val="1"/>
          <c:tx>
            <c:strRef>
              <c:f>Sheet1!$D$2</c:f>
              <c:strCache>
                <c:ptCount val="1"/>
                <c:pt idx="0">
                  <c:v>退職金</c:v>
                </c:pt>
              </c:strCache>
            </c:strRef>
          </c:tx>
          <c:spPr>
            <a:solidFill>
              <a:srgbClr val="99CCFF"/>
            </a:solidFill>
            <a:ln>
              <a:noFill/>
            </a:ln>
            <a:effectLst/>
          </c:spPr>
          <c:invertIfNegative val="0"/>
          <c:cat>
            <c:strRef>
              <c:f>Sheet1!$B$3:$B$4</c:f>
              <c:strCache>
                <c:ptCount val="2"/>
                <c:pt idx="0">
                  <c:v>二人の子を出産・育休を２回利用し、
フルタイムで復職した場合</c:v>
                </c:pt>
                <c:pt idx="1">
                  <c:v>第１子出産後に退職し、第２子
小学校入学時にパートで再就職した場合</c:v>
                </c:pt>
              </c:strCache>
            </c:strRef>
          </c:cat>
          <c:val>
            <c:numRef>
              <c:f>Sheet1!$D$3:$D$4</c:f>
              <c:numCache>
                <c:formatCode>General</c:formatCode>
                <c:ptCount val="2"/>
                <c:pt idx="0">
                  <c:v>1856</c:v>
                </c:pt>
                <c:pt idx="1">
                  <c:v>338</c:v>
                </c:pt>
              </c:numCache>
            </c:numRef>
          </c:val>
          <c:extLst>
            <c:ext xmlns:c16="http://schemas.microsoft.com/office/drawing/2014/chart" uri="{C3380CC4-5D6E-409C-BE32-E72D297353CC}">
              <c16:uniqueId val="{00000001-6509-4A66-A2C7-7B62D91514BF}"/>
            </c:ext>
          </c:extLst>
        </c:ser>
        <c:dLbls>
          <c:showLegendKey val="0"/>
          <c:showVal val="0"/>
          <c:showCatName val="0"/>
          <c:showSerName val="0"/>
          <c:showPercent val="0"/>
          <c:showBubbleSize val="0"/>
        </c:dLbls>
        <c:gapWidth val="110"/>
        <c:overlap val="100"/>
        <c:axId val="253712096"/>
        <c:axId val="223722448"/>
      </c:barChart>
      <c:catAx>
        <c:axId val="25371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23722448"/>
        <c:crosses val="autoZero"/>
        <c:auto val="1"/>
        <c:lblAlgn val="ctr"/>
        <c:lblOffset val="100"/>
        <c:noMultiLvlLbl val="0"/>
      </c:catAx>
      <c:valAx>
        <c:axId val="223722448"/>
        <c:scaling>
          <c:orientation val="minMax"/>
          <c:max val="30000"/>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one"/>
        <c:spPr>
          <a:noFill/>
          <a:ln w="6350">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3712096"/>
        <c:crosses val="autoZero"/>
        <c:crossBetween val="between"/>
        <c:majorUnit val="5000"/>
      </c:valAx>
      <c:spPr>
        <a:noFill/>
        <a:ln>
          <a:noFill/>
        </a:ln>
        <a:effectLst/>
      </c:spPr>
    </c:plotArea>
    <c:legend>
      <c:legendPos val="b"/>
      <c:layout>
        <c:manualLayout>
          <c:xMode val="edge"/>
          <c:yMode val="edge"/>
          <c:x val="0.64419617356211856"/>
          <c:y val="0.63543804476107879"/>
          <c:w val="0.2377016401918888"/>
          <c:h val="0.186252043777700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4"/>
            <a:ext cx="2950375" cy="497367"/>
          </a:xfrm>
          <a:prstGeom prst="rect">
            <a:avLst/>
          </a:prstGeom>
        </p:spPr>
        <p:txBody>
          <a:bodyPr vert="horz" lIns="92203" tIns="46102" rIns="92203" bIns="46102" rtlCol="0"/>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sz="quarter" idx="1"/>
          </p:nvPr>
        </p:nvSpPr>
        <p:spPr>
          <a:xfrm>
            <a:off x="3855220" y="4"/>
            <a:ext cx="2950374" cy="497367"/>
          </a:xfrm>
          <a:prstGeom prst="rect">
            <a:avLst/>
          </a:prstGeom>
        </p:spPr>
        <p:txBody>
          <a:bodyPr vert="horz" wrap="square" lIns="92203" tIns="46102" rIns="92203" bIns="46102" numCol="1" anchor="t" anchorCtr="0" compatLnSpc="1">
            <a:prstTxWarp prst="textNoShape">
              <a:avLst/>
            </a:prstTxWarp>
          </a:bodyPr>
          <a:lstStyle>
            <a:lvl1pPr algn="r" eaLnBrk="1" hangingPunct="1">
              <a:defRPr sz="1200">
                <a:ea typeface="ＭＳ Ｐゴシック" pitchFamily="50" charset="-128"/>
              </a:defRPr>
            </a:lvl1pPr>
          </a:lstStyle>
          <a:p>
            <a:pPr>
              <a:defRPr/>
            </a:pPr>
            <a:fld id="{7DA3EFD1-82CE-4F5B-910C-69323388F7B6}" type="datetimeFigureOut">
              <a:rPr lang="ja-JP" altLang="en-US"/>
              <a:pPr>
                <a:defRPr/>
              </a:pPr>
              <a:t>2024/3/8</a:t>
            </a:fld>
            <a:endParaRPr lang="ja-JP" altLang="en-US" dirty="0"/>
          </a:p>
        </p:txBody>
      </p:sp>
      <p:sp>
        <p:nvSpPr>
          <p:cNvPr id="4" name="フッター プレースホルダー 3"/>
          <p:cNvSpPr>
            <a:spLocks noGrp="1"/>
          </p:cNvSpPr>
          <p:nvPr>
            <p:ph type="ftr" sz="quarter" idx="2"/>
          </p:nvPr>
        </p:nvSpPr>
        <p:spPr>
          <a:xfrm>
            <a:off x="5" y="9440372"/>
            <a:ext cx="2950375" cy="497366"/>
          </a:xfrm>
          <a:prstGeom prst="rect">
            <a:avLst/>
          </a:prstGeom>
        </p:spPr>
        <p:txBody>
          <a:bodyPr vert="horz" lIns="92203" tIns="46102" rIns="92203" bIns="46102"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5" name="スライド番号プレースホルダー 4"/>
          <p:cNvSpPr>
            <a:spLocks noGrp="1"/>
          </p:cNvSpPr>
          <p:nvPr>
            <p:ph type="sldNum" sz="quarter" idx="3"/>
          </p:nvPr>
        </p:nvSpPr>
        <p:spPr>
          <a:xfrm>
            <a:off x="3855220" y="9440372"/>
            <a:ext cx="2950374" cy="497366"/>
          </a:xfrm>
          <a:prstGeom prst="rect">
            <a:avLst/>
          </a:prstGeom>
        </p:spPr>
        <p:txBody>
          <a:bodyPr vert="horz" wrap="square" lIns="92203" tIns="46102" rIns="92203" bIns="46102" numCol="1" anchor="b" anchorCtr="0" compatLnSpc="1">
            <a:prstTxWarp prst="textNoShape">
              <a:avLst/>
            </a:prstTxWarp>
          </a:bodyPr>
          <a:lstStyle>
            <a:lvl1pPr algn="r" eaLnBrk="1" hangingPunct="1">
              <a:defRPr sz="1200">
                <a:ea typeface="ＭＳ Ｐゴシック" pitchFamily="50" charset="-128"/>
              </a:defRPr>
            </a:lvl1pPr>
          </a:lstStyle>
          <a:p>
            <a:pPr>
              <a:defRPr/>
            </a:pPr>
            <a:fld id="{631BB638-B6AC-4C5C-856B-91CC1743729B}" type="slidenum">
              <a:rPr lang="ja-JP" altLang="en-US"/>
              <a:pPr>
                <a:defRPr/>
              </a:pPr>
              <a:t>‹#›</a:t>
            </a:fld>
            <a:endParaRPr lang="en-US" altLang="ja-JP" dirty="0"/>
          </a:p>
        </p:txBody>
      </p:sp>
    </p:spTree>
    <p:extLst>
      <p:ext uri="{BB962C8B-B14F-4D97-AF65-F5344CB8AC3E}">
        <p14:creationId xmlns:p14="http://schemas.microsoft.com/office/powerpoint/2010/main" val="1008995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4"/>
            <a:ext cx="2950375" cy="497367"/>
          </a:xfrm>
          <a:prstGeom prst="rect">
            <a:avLst/>
          </a:prstGeom>
        </p:spPr>
        <p:txBody>
          <a:bodyPr vert="horz" lIns="92203" tIns="46102" rIns="92203" bIns="46102" rtlCol="0"/>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idx="1"/>
          </p:nvPr>
        </p:nvSpPr>
        <p:spPr>
          <a:xfrm>
            <a:off x="3855220" y="4"/>
            <a:ext cx="2950374" cy="497367"/>
          </a:xfrm>
          <a:prstGeom prst="rect">
            <a:avLst/>
          </a:prstGeom>
        </p:spPr>
        <p:txBody>
          <a:bodyPr vert="horz" wrap="square" lIns="92203" tIns="46102" rIns="92203" bIns="46102" numCol="1" anchor="t" anchorCtr="0" compatLnSpc="1">
            <a:prstTxWarp prst="textNoShape">
              <a:avLst/>
            </a:prstTxWarp>
          </a:bodyPr>
          <a:lstStyle>
            <a:lvl1pPr algn="r" eaLnBrk="1" hangingPunct="1">
              <a:defRPr sz="1200">
                <a:ea typeface="ＭＳ Ｐゴシック" pitchFamily="50" charset="-128"/>
              </a:defRPr>
            </a:lvl1pPr>
          </a:lstStyle>
          <a:p>
            <a:pPr>
              <a:defRPr/>
            </a:pPr>
            <a:fld id="{BA25AE57-A5C1-49C1-801C-BDA097D1586D}" type="datetimeFigureOut">
              <a:rPr lang="ja-JP" altLang="en-US"/>
              <a:pPr>
                <a:defRPr/>
              </a:pPr>
              <a:t>2024/3/8</a:t>
            </a:fld>
            <a:endParaRPr lang="ja-JP" altLang="en-US" dirty="0"/>
          </a:p>
        </p:txBody>
      </p:sp>
      <p:sp>
        <p:nvSpPr>
          <p:cNvPr id="4" name="スライド イメージ プレースホルダー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2203" tIns="46102" rIns="92203" bIns="46102" rtlCol="0" anchor="ctr"/>
          <a:lstStyle/>
          <a:p>
            <a:pPr lvl="0"/>
            <a:endParaRPr lang="ja-JP" altLang="en-US" noProof="0" dirty="0"/>
          </a:p>
        </p:txBody>
      </p:sp>
      <p:sp>
        <p:nvSpPr>
          <p:cNvPr id="5" name="ノート プレースホルダー 4"/>
          <p:cNvSpPr>
            <a:spLocks noGrp="1"/>
          </p:cNvSpPr>
          <p:nvPr>
            <p:ph type="body" sz="quarter" idx="3"/>
          </p:nvPr>
        </p:nvSpPr>
        <p:spPr>
          <a:xfrm>
            <a:off x="680242" y="4720984"/>
            <a:ext cx="5446723" cy="4473102"/>
          </a:xfrm>
          <a:prstGeom prst="rect">
            <a:avLst/>
          </a:prstGeom>
        </p:spPr>
        <p:txBody>
          <a:bodyPr vert="horz" lIns="92203" tIns="46102" rIns="92203" bIns="46102"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5" y="9440372"/>
            <a:ext cx="2950375" cy="497366"/>
          </a:xfrm>
          <a:prstGeom prst="rect">
            <a:avLst/>
          </a:prstGeom>
        </p:spPr>
        <p:txBody>
          <a:bodyPr vert="horz" lIns="92203" tIns="46102" rIns="92203" bIns="46102"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55220" y="9440372"/>
            <a:ext cx="2950374" cy="497366"/>
          </a:xfrm>
          <a:prstGeom prst="rect">
            <a:avLst/>
          </a:prstGeom>
        </p:spPr>
        <p:txBody>
          <a:bodyPr vert="horz" wrap="square" lIns="92203" tIns="46102" rIns="92203" bIns="46102" numCol="1" anchor="b" anchorCtr="0" compatLnSpc="1">
            <a:prstTxWarp prst="textNoShape">
              <a:avLst/>
            </a:prstTxWarp>
          </a:bodyPr>
          <a:lstStyle>
            <a:lvl1pPr algn="r" eaLnBrk="1" hangingPunct="1">
              <a:defRPr sz="1200">
                <a:ea typeface="ＭＳ Ｐゴシック" pitchFamily="50" charset="-128"/>
              </a:defRPr>
            </a:lvl1pPr>
          </a:lstStyle>
          <a:p>
            <a:pPr>
              <a:defRPr/>
            </a:pPr>
            <a:fld id="{AA54D417-1248-4E8A-A6D5-9C730C08C3A7}" type="slidenum">
              <a:rPr lang="ja-JP" altLang="en-US"/>
              <a:pPr>
                <a:defRPr/>
              </a:pPr>
              <a:t>‹#›</a:t>
            </a:fld>
            <a:endParaRPr lang="en-US" altLang="ja-JP" dirty="0"/>
          </a:p>
        </p:txBody>
      </p:sp>
    </p:spTree>
    <p:extLst>
      <p:ext uri="{BB962C8B-B14F-4D97-AF65-F5344CB8AC3E}">
        <p14:creationId xmlns:p14="http://schemas.microsoft.com/office/powerpoint/2010/main" val="176950812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a:r>
              <a:rPr kumimoji="1" lang="ja-JP" altLang="en-US" dirty="0"/>
              <a:t>４ページ目以降のノート欄に詳細情報が記載されています。併せてご利用ください。</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0</a:t>
            </a:fld>
            <a:endParaRPr lang="en-US" altLang="ja-JP" dirty="0"/>
          </a:p>
        </p:txBody>
      </p:sp>
    </p:spTree>
    <p:extLst>
      <p:ext uri="{BB962C8B-B14F-4D97-AF65-F5344CB8AC3E}">
        <p14:creationId xmlns:p14="http://schemas.microsoft.com/office/powerpoint/2010/main" val="366618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84800" cy="3729037"/>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また、両親で協力して育児ができるような制度が設けられています。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育児休業は、通常、夫婦ともに１歳までの子につき２回まで分割して取得できる制度ですが、男性は妻の出産後</a:t>
            </a:r>
            <a:r>
              <a:rPr lang="en-US" altLang="ja-JP" sz="1100" dirty="0"/>
              <a:t>8</a:t>
            </a:r>
            <a:r>
              <a:rPr lang="ja-JP" altLang="en-US" sz="1100" dirty="0"/>
              <a:t>週間以内に取得できる「産後パパ育休」（出生児育児休業）は、通常の育児休業とは別に取得できます。（分割取得、産後パパ育休ともに</a:t>
            </a:r>
            <a:r>
              <a:rPr lang="en-US" altLang="ja-JP" sz="1100" dirty="0"/>
              <a:t>2022</a:t>
            </a:r>
            <a:r>
              <a:rPr lang="ja-JP" altLang="en-US" sz="1100" dirty="0"/>
              <a:t>年</a:t>
            </a:r>
            <a:r>
              <a:rPr lang="en-US" altLang="ja-JP" sz="1100" dirty="0"/>
              <a:t>10</a:t>
            </a:r>
            <a:r>
              <a:rPr lang="ja-JP" altLang="en-US" sz="1100" dirty="0"/>
              <a:t>月～）</a:t>
            </a:r>
            <a:endParaRPr lang="en-US" altLang="ja-JP" sz="1100" dirty="0"/>
          </a:p>
          <a:p>
            <a:pPr algn="just" eaLnBrk="1">
              <a:spcBef>
                <a:spcPts val="0"/>
              </a:spcBef>
            </a:pPr>
            <a:r>
              <a:rPr lang="ja-JP" altLang="en-US" sz="1100" dirty="0"/>
              <a:t>また、両親がともに育児休業を取得する場合は、特例として原則</a:t>
            </a:r>
            <a:r>
              <a:rPr lang="en-US" altLang="ja-JP" sz="1100" dirty="0"/>
              <a:t>1</a:t>
            </a:r>
            <a:r>
              <a:rPr lang="ja-JP" altLang="en-US" sz="1100" dirty="0"/>
              <a:t>歳までの休業可能期間が、</a:t>
            </a:r>
            <a:r>
              <a:rPr lang="en-US" altLang="ja-JP" sz="1100" dirty="0"/>
              <a:t>1</a:t>
            </a:r>
            <a:r>
              <a:rPr lang="ja-JP" altLang="en-US" sz="1100" dirty="0"/>
              <a:t>歳</a:t>
            </a:r>
            <a:r>
              <a:rPr lang="en-US" altLang="ja-JP" sz="1100" dirty="0"/>
              <a:t>2</a:t>
            </a:r>
            <a:r>
              <a:rPr lang="ja-JP" altLang="en-US" sz="1100" dirty="0"/>
              <a:t>か月までに延長されます（「パパ・ママ育休プラス」）。</a:t>
            </a:r>
            <a:endParaRPr lang="en-US" altLang="ja-JP" sz="1100" dirty="0"/>
          </a:p>
          <a:p>
            <a:pPr algn="just" eaLnBrk="1">
              <a:spcBef>
                <a:spcPts val="0"/>
              </a:spcBef>
            </a:pPr>
            <a:endParaRPr lang="en-US" altLang="ja-JP" sz="1100" dirty="0"/>
          </a:p>
          <a:p>
            <a:pPr algn="just" eaLnBrk="1">
              <a:spcBef>
                <a:spcPts val="0"/>
              </a:spcBef>
            </a:pPr>
            <a:r>
              <a:rPr lang="ja-JP" altLang="en-US" sz="1100" dirty="0"/>
              <a:t>こうした制度を活用すると、例えば、出産後</a:t>
            </a:r>
            <a:r>
              <a:rPr lang="en-US" altLang="ja-JP" sz="1100" dirty="0"/>
              <a:t>8</a:t>
            </a:r>
            <a:r>
              <a:rPr lang="ja-JP" altLang="en-US" sz="1100" dirty="0"/>
              <a:t>週間以内の期間に育休を取得して出産後の妻をサポート、その後、妻が復職するタイミングで再度取得し、妻の職場復帰をサポートするなど、両親で協力して育児をすることができます。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11</a:t>
            </a:fld>
            <a:endParaRPr lang="en-US" altLang="ja-JP" dirty="0"/>
          </a:p>
        </p:txBody>
      </p:sp>
    </p:spTree>
    <p:extLst>
      <p:ext uri="{BB962C8B-B14F-4D97-AF65-F5344CB8AC3E}">
        <p14:creationId xmlns:p14="http://schemas.microsoft.com/office/powerpoint/2010/main" val="1855630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31825" y="711200"/>
            <a:ext cx="5191125" cy="3594100"/>
          </a:xfrm>
        </p:spPr>
      </p:sp>
      <p:sp>
        <p:nvSpPr>
          <p:cNvPr id="3" name="ノート プレースホルダー 2"/>
          <p:cNvSpPr>
            <a:spLocks noGrp="1"/>
          </p:cNvSpPr>
          <p:nvPr>
            <p:ph type="body" idx="1"/>
          </p:nvPr>
        </p:nvSpPr>
        <p:spPr>
          <a:xfrm>
            <a:off x="584129" y="4357591"/>
            <a:ext cx="5317980" cy="4934152"/>
          </a:xfrm>
        </p:spPr>
        <p:txBody>
          <a:bodyPr/>
          <a:lstStyle/>
          <a:p>
            <a:pPr algn="just" eaLnBrk="1">
              <a:spcBef>
                <a:spcPts val="0"/>
              </a:spcBef>
            </a:pPr>
            <a:r>
              <a:rPr lang="ja-JP" altLang="en-US" sz="1100" dirty="0"/>
              <a:t>会社によっては、育児・介護休業法に定められた制度の他に、独自の育児支援制度を導入している会社もあります。</a:t>
            </a:r>
            <a:endParaRPr lang="en-US" altLang="ja-JP" sz="1100" dirty="0"/>
          </a:p>
          <a:p>
            <a:pPr algn="just" eaLnBrk="1">
              <a:spcBef>
                <a:spcPts val="0"/>
              </a:spcBef>
            </a:pPr>
            <a:r>
              <a:rPr lang="ja-JP" altLang="en-US" sz="1100" dirty="0"/>
              <a:t>育児休業と合わせて、自分の生活スタイルに合わせた制度利用を検討するとよいでしょう。</a:t>
            </a:r>
            <a:endParaRPr lang="en-US" altLang="ja-JP" sz="1100" dirty="0"/>
          </a:p>
          <a:p>
            <a:pPr algn="just" eaLnBrk="1">
              <a:spcBef>
                <a:spcPts val="0"/>
              </a:spcBef>
            </a:pPr>
            <a:r>
              <a:rPr lang="ja-JP" altLang="en-US" sz="1100" dirty="0"/>
              <a:t>社会人であれば就業規則等、これから就職する人は会社のホームページ等で、どのような制度があるか調べてみましょう。</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marL="0" marR="0" lvl="0" indent="0" algn="r" defTabSz="477838" rtl="0" eaLnBrk="1" fontAlgn="base" latinLnBrk="0" hangingPunct="1">
              <a:lnSpc>
                <a:spcPct val="100000"/>
              </a:lnSpc>
              <a:spcBef>
                <a:spcPct val="0"/>
              </a:spcBef>
              <a:spcAft>
                <a:spcPct val="0"/>
              </a:spcAft>
              <a:buClrTx/>
              <a:buSzTx/>
              <a:buFontTx/>
              <a:buNone/>
              <a:tabLst/>
              <a:defRPr/>
            </a:pPr>
            <a:fld id="{AA54D417-1248-4E8A-A6D5-9C730C08C3A7}"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477838"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43356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育児等に関するハラスメントを起こさないためには、育児等に関する知識や制度について理解したり、自身の価値観を押し付けないように注意しましょう。意図せず自分の行為がハラスメントになっていることもあるため、注意しましょう。</a:t>
            </a:r>
            <a:endParaRPr lang="en-US" altLang="ja-JP" sz="1100" dirty="0"/>
          </a:p>
          <a:p>
            <a:pPr algn="just" eaLnBrk="1"/>
            <a:r>
              <a:rPr lang="ja-JP" altLang="en-US" sz="1100" dirty="0"/>
              <a:t>もし、ハラスメントを見たり・受けた場合は会社のハラスメント相談窓口に相談することや、都道府県労働局に相談することが大切です。</a:t>
            </a:r>
            <a:endParaRPr lang="en-US" altLang="ja-JP" sz="1100" dirty="0"/>
          </a:p>
        </p:txBody>
      </p:sp>
      <p:sp>
        <p:nvSpPr>
          <p:cNvPr id="4" name="スライド番号プレースホルダー 3"/>
          <p:cNvSpPr>
            <a:spLocks noGrp="1"/>
          </p:cNvSpPr>
          <p:nvPr>
            <p:ph type="sldNum" sz="quarter" idx="10"/>
          </p:nvPr>
        </p:nvSpPr>
        <p:spPr/>
        <p:txBody>
          <a:bodyPr/>
          <a:lstStyle/>
          <a:p>
            <a:pPr marL="0" marR="0" lvl="0" indent="0" algn="r" defTabSz="477838" rtl="0" eaLnBrk="1" fontAlgn="base" latinLnBrk="0" hangingPunct="1">
              <a:lnSpc>
                <a:spcPct val="100000"/>
              </a:lnSpc>
              <a:spcBef>
                <a:spcPct val="0"/>
              </a:spcBef>
              <a:spcAft>
                <a:spcPct val="0"/>
              </a:spcAft>
              <a:buClrTx/>
              <a:buSzTx/>
              <a:buFontTx/>
              <a:buNone/>
              <a:tabLst/>
              <a:defRPr/>
            </a:pPr>
            <a:fld id="{AA54D417-1248-4E8A-A6D5-9C730C08C3A7}" type="slidenum">
              <a:rPr kumimoji="1" lang="ja-JP"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477838" rtl="0" eaLnBrk="1" fontAlgn="base" latinLnBrk="0" hangingPunct="1">
                <a:lnSpc>
                  <a:spcPct val="100000"/>
                </a:lnSpc>
                <a:spcBef>
                  <a:spcPct val="0"/>
                </a:spcBef>
                <a:spcAft>
                  <a:spcPct val="0"/>
                </a:spcAft>
                <a:buClrTx/>
                <a:buSzTx/>
                <a:buFontTx/>
                <a:buNone/>
                <a:tabLst/>
                <a:defRPr/>
              </a:pPr>
              <a:t>13</a:t>
            </a:fld>
            <a:endParaRPr kumimoji="1" lang="en-US" altLang="ja-JP" sz="13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720523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・育児休業を取得する前に、子育てにどれくらいの費用が掛かるのか？</a:t>
            </a:r>
          </a:p>
          <a:p>
            <a:pPr algn="just" eaLnBrk="1">
              <a:spcBef>
                <a:spcPts val="0"/>
              </a:spcBef>
            </a:pPr>
            <a:endParaRPr lang="ja-JP" altLang="en-US" sz="1100" dirty="0"/>
          </a:p>
          <a:p>
            <a:pPr algn="just" eaLnBrk="1">
              <a:spcBef>
                <a:spcPts val="0"/>
              </a:spcBef>
            </a:pPr>
            <a:r>
              <a:rPr lang="ja-JP" altLang="en-US" sz="1100" dirty="0"/>
              <a:t>・出産・育児・子育てに関する経済的支援はどのようなものがあるのか？</a:t>
            </a:r>
          </a:p>
          <a:p>
            <a:pPr algn="just" eaLnBrk="1">
              <a:spcBef>
                <a:spcPts val="0"/>
              </a:spcBef>
            </a:pPr>
            <a:endParaRPr lang="ja-JP" altLang="en-US" sz="1100" dirty="0"/>
          </a:p>
          <a:p>
            <a:pPr algn="just" eaLnBrk="1">
              <a:spcBef>
                <a:spcPts val="0"/>
              </a:spcBef>
            </a:pPr>
            <a:r>
              <a:rPr lang="ja-JP" altLang="en-US" sz="1100" dirty="0"/>
              <a:t>などを把握しておくと、それを見据えた計画を立てることが可能です。</a:t>
            </a:r>
          </a:p>
          <a:p>
            <a:pPr algn="just" eaLnBrk="1">
              <a:spcBef>
                <a:spcPts val="0"/>
              </a:spcBef>
            </a:pPr>
            <a:endParaRPr lang="ja-JP" altLang="en-US" sz="1100" dirty="0"/>
          </a:p>
          <a:p>
            <a:pPr algn="just" eaLnBrk="1">
              <a:spcBef>
                <a:spcPts val="0"/>
              </a:spcBef>
            </a:pPr>
            <a:r>
              <a:rPr lang="ja-JP" altLang="en-US" sz="1100" dirty="0"/>
              <a:t>例えば、</a:t>
            </a:r>
            <a:r>
              <a:rPr lang="en-US" altLang="ja-JP" sz="1100" dirty="0"/>
              <a:t>0</a:t>
            </a:r>
            <a:r>
              <a:rPr lang="ja-JP" altLang="en-US" sz="1100" dirty="0"/>
              <a:t>歳は、おむつやお手拭、石鹸などの生活消耗品や哺乳びんやおまる、</a:t>
            </a:r>
          </a:p>
          <a:p>
            <a:pPr algn="just" eaLnBrk="1">
              <a:spcBef>
                <a:spcPts val="0"/>
              </a:spcBef>
            </a:pPr>
            <a:r>
              <a:rPr lang="ja-JP" altLang="en-US" sz="1100" dirty="0"/>
              <a:t>ベビーカー、チャイルドシートなどの子ども用生活用品・用具の支出額が多い</a:t>
            </a:r>
          </a:p>
          <a:p>
            <a:pPr algn="just" eaLnBrk="1">
              <a:spcBef>
                <a:spcPts val="0"/>
              </a:spcBef>
            </a:pPr>
            <a:r>
              <a:rPr lang="ja-JP" altLang="en-US" sz="1100" dirty="0"/>
              <a:t>傾向にあります。</a:t>
            </a:r>
            <a:endParaRPr lang="en-US" altLang="ja-JP" sz="1100" dirty="0"/>
          </a:p>
        </p:txBody>
      </p:sp>
      <p:sp>
        <p:nvSpPr>
          <p:cNvPr id="4" name="スライド番号プレースホルダー 3"/>
          <p:cNvSpPr>
            <a:spLocks noGrp="1"/>
          </p:cNvSpPr>
          <p:nvPr>
            <p:ph type="sldNum" sz="quarter" idx="10"/>
          </p:nvPr>
        </p:nvSpPr>
        <p:spPr/>
        <p:txBody>
          <a:bodyPr/>
          <a:lstStyle/>
          <a:p>
            <a:pPr marL="0" marR="0" lvl="0" indent="0" algn="r" defTabSz="477838" rtl="0" eaLnBrk="1" fontAlgn="base" latinLnBrk="0" hangingPunct="1">
              <a:lnSpc>
                <a:spcPct val="100000"/>
              </a:lnSpc>
              <a:spcBef>
                <a:spcPct val="0"/>
              </a:spcBef>
              <a:spcAft>
                <a:spcPct val="0"/>
              </a:spcAft>
              <a:buClrTx/>
              <a:buSzTx/>
              <a:buFontTx/>
              <a:buNone/>
              <a:tabLst/>
              <a:defRPr/>
            </a:pPr>
            <a:fld id="{AA54D417-1248-4E8A-A6D5-9C730C08C3A7}"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477838" rtl="0" eaLnBrk="1" fontAlgn="base" latinLnBrk="0" hangingPunct="1">
                <a:lnSpc>
                  <a:spcPct val="100000"/>
                </a:lnSpc>
                <a:spcBef>
                  <a:spcPct val="0"/>
                </a:spcBef>
                <a:spcAft>
                  <a:spcPct val="0"/>
                </a:spcAft>
                <a:buClrTx/>
                <a:buSzTx/>
                <a:buFontTx/>
                <a:buNone/>
                <a:tabLst/>
                <a:defRPr/>
              </a:pPr>
              <a:t>15</a:t>
            </a:fld>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106001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pPr defTabSz="465190">
              <a:defRPr/>
            </a:pPr>
            <a:r>
              <a:rPr kumimoji="1" lang="ja-JP" altLang="en-US" dirty="0"/>
              <a:t>育児休業中の家計について、夫婦でお互いの収入や得らえる経済的支援をすり合わせながら、</a:t>
            </a:r>
          </a:p>
          <a:p>
            <a:pPr defTabSz="465190">
              <a:defRPr/>
            </a:pPr>
            <a:r>
              <a:rPr kumimoji="1" lang="ja-JP" altLang="en-US" dirty="0"/>
              <a:t>検討をしていく必要があります。</a:t>
            </a:r>
          </a:p>
          <a:p>
            <a:pPr defTabSz="465190">
              <a:defRPr/>
            </a:pPr>
            <a:endParaRPr kumimoji="1" lang="ja-JP" altLang="en-US" dirty="0"/>
          </a:p>
          <a:p>
            <a:pPr defTabSz="465190">
              <a:defRPr/>
            </a:pPr>
            <a:r>
              <a:rPr kumimoji="1" lang="ja-JP" altLang="en-US" dirty="0"/>
              <a:t>そこで、まずは出産に関する経済的支援を確認していきましょう。</a:t>
            </a:r>
          </a:p>
          <a:p>
            <a:pPr defTabSz="465190">
              <a:defRPr/>
            </a:pPr>
            <a:endParaRPr kumimoji="1" lang="ja-JP" altLang="en-US" dirty="0"/>
          </a:p>
          <a:p>
            <a:pPr defTabSz="465190">
              <a:defRPr/>
            </a:pPr>
            <a:r>
              <a:rPr kumimoji="1" lang="ja-JP" altLang="en-US" dirty="0"/>
              <a:t>最初は「出産手当金」です。</a:t>
            </a:r>
          </a:p>
          <a:p>
            <a:pPr defTabSz="465190">
              <a:defRPr/>
            </a:pPr>
            <a:r>
              <a:rPr kumimoji="1" lang="ja-JP" altLang="en-US" dirty="0"/>
              <a:t>産前産後休業（産休）を取っている期間について、会社は給与を支給しません。</a:t>
            </a:r>
          </a:p>
          <a:p>
            <a:pPr defTabSz="465190">
              <a:defRPr/>
            </a:pPr>
            <a:r>
              <a:rPr kumimoji="1" lang="ja-JP" altLang="en-US" dirty="0"/>
              <a:t>その代わりに健康保険に加入している方は、出産手当金が健康保険から支給されます。</a:t>
            </a:r>
          </a:p>
          <a:p>
            <a:pPr defTabSz="465190">
              <a:defRPr/>
            </a:pPr>
            <a:endParaRPr kumimoji="1" lang="ja-JP" altLang="en-US" dirty="0"/>
          </a:p>
          <a:p>
            <a:pPr defTabSz="465190">
              <a:defRPr/>
            </a:pPr>
            <a:r>
              <a:rPr kumimoji="1" lang="ja-JP" altLang="en-US" dirty="0"/>
              <a:t>出産手当金は出産日（出産が予定日より後になった場合は、出産予定日）以前</a:t>
            </a:r>
            <a:r>
              <a:rPr kumimoji="1" lang="en-US" altLang="ja-JP" dirty="0"/>
              <a:t>42</a:t>
            </a:r>
            <a:r>
              <a:rPr kumimoji="1" lang="ja-JP" altLang="en-US" dirty="0"/>
              <a:t>日</a:t>
            </a:r>
          </a:p>
          <a:p>
            <a:pPr defTabSz="465190">
              <a:defRPr/>
            </a:pPr>
            <a:r>
              <a:rPr kumimoji="1" lang="ja-JP" altLang="en-US" dirty="0"/>
              <a:t>（多胎妊娠の場合は</a:t>
            </a:r>
            <a:r>
              <a:rPr kumimoji="1" lang="en-US" altLang="ja-JP" dirty="0"/>
              <a:t>98</a:t>
            </a:r>
            <a:r>
              <a:rPr kumimoji="1" lang="ja-JP" altLang="en-US" dirty="0"/>
              <a:t>日）から出産日の翌日以降</a:t>
            </a:r>
            <a:r>
              <a:rPr kumimoji="1" lang="en-US" altLang="ja-JP" dirty="0"/>
              <a:t>56</a:t>
            </a:r>
            <a:r>
              <a:rPr kumimoji="1" lang="ja-JP" altLang="en-US" dirty="0"/>
              <a:t>日までの範囲内で無給の期間が</a:t>
            </a:r>
          </a:p>
          <a:p>
            <a:pPr defTabSz="465190">
              <a:defRPr/>
            </a:pPr>
            <a:r>
              <a:rPr kumimoji="1" lang="ja-JP" altLang="en-US" dirty="0"/>
              <a:t>対象で支給額は原則として、産休に入る前１年間の給与（標準報酬月額）に基づいて</a:t>
            </a:r>
          </a:p>
          <a:p>
            <a:pPr defTabSz="465190">
              <a:defRPr/>
            </a:pPr>
            <a:r>
              <a:rPr kumimoji="1" lang="ja-JP" altLang="en-US" dirty="0"/>
              <a:t>決められ、</a:t>
            </a:r>
            <a:r>
              <a:rPr kumimoji="1" lang="en-US" altLang="ja-JP" dirty="0"/>
              <a:t>1</a:t>
            </a:r>
            <a:r>
              <a:rPr kumimoji="1" lang="ja-JP" altLang="en-US" dirty="0"/>
              <a:t>日につき、標準報酬月額を</a:t>
            </a:r>
            <a:r>
              <a:rPr kumimoji="1" lang="en-US" altLang="ja-JP" dirty="0"/>
              <a:t>30</a:t>
            </a:r>
            <a:r>
              <a:rPr kumimoji="1" lang="ja-JP" altLang="en-US" dirty="0"/>
              <a:t>で除した額の</a:t>
            </a:r>
            <a:r>
              <a:rPr kumimoji="1" lang="en-US" altLang="ja-JP" dirty="0"/>
              <a:t>3</a:t>
            </a:r>
            <a:r>
              <a:rPr kumimoji="1" lang="ja-JP" altLang="en-US" dirty="0"/>
              <a:t>分の</a:t>
            </a:r>
            <a:r>
              <a:rPr kumimoji="1" lang="en-US" altLang="ja-JP" dirty="0"/>
              <a:t>2</a:t>
            </a:r>
            <a:r>
              <a:rPr kumimoji="1" lang="ja-JP" altLang="en-US" dirty="0"/>
              <a:t>に相当する金額が支給</a:t>
            </a:r>
          </a:p>
          <a:p>
            <a:pPr defTabSz="465190">
              <a:defRPr/>
            </a:pPr>
            <a:r>
              <a:rPr kumimoji="1" lang="ja-JP" altLang="en-US" dirty="0"/>
              <a:t>されます。</a:t>
            </a:r>
            <a:endParaRPr kumimoji="1" lang="en-US" altLang="ja-JP" dirty="0"/>
          </a:p>
          <a:p>
            <a:pPr defTabSz="465190">
              <a:defRPr/>
            </a:pPr>
            <a:r>
              <a:rPr kumimoji="1" lang="ja-JP" altLang="en-US" dirty="0"/>
              <a:t>出産育児一時金、令和</a:t>
            </a:r>
            <a:r>
              <a:rPr kumimoji="1" lang="en-US" altLang="ja-JP" dirty="0"/>
              <a:t>5</a:t>
            </a:r>
            <a:r>
              <a:rPr kumimoji="1" lang="ja-JP" altLang="en-US" dirty="0"/>
              <a:t>年</a:t>
            </a:r>
            <a:r>
              <a:rPr kumimoji="1" lang="en-US" altLang="ja-JP" dirty="0"/>
              <a:t>4</a:t>
            </a:r>
            <a:r>
              <a:rPr kumimoji="1" lang="ja-JP" altLang="en-US" dirty="0"/>
              <a:t>月から子どもひとりにつき原則</a:t>
            </a:r>
            <a:r>
              <a:rPr kumimoji="1" lang="en-US" altLang="ja-JP" dirty="0"/>
              <a:t>50</a:t>
            </a:r>
            <a:r>
              <a:rPr kumimoji="1" lang="ja-JP" altLang="en-US" dirty="0"/>
              <a:t>万円が支給されます。</a:t>
            </a:r>
            <a:endParaRPr kumimoji="1" lang="en-US" altLang="ja-JP" dirty="0"/>
          </a:p>
          <a:p>
            <a:pPr defTabSz="465190">
              <a:defRPr/>
            </a:pPr>
            <a:endParaRPr kumimoji="1" lang="en-US" altLang="ja-JP" dirty="0"/>
          </a:p>
          <a:p>
            <a:pPr defTabSz="465190">
              <a:defRPr/>
            </a:pPr>
            <a:r>
              <a:rPr kumimoji="1" lang="ja-JP" altLang="en-US" dirty="0"/>
              <a:t>その他、社会保険の保険料免除などがあるので、さまざまな経済的支援について確認して</a:t>
            </a:r>
            <a:endParaRPr kumimoji="1" lang="en-US" altLang="ja-JP" dirty="0"/>
          </a:p>
          <a:p>
            <a:pPr defTabSz="465190">
              <a:defRPr/>
            </a:pPr>
            <a:r>
              <a:rPr kumimoji="1" lang="ja-JP" altLang="en-US" dirty="0"/>
              <a:t>おくことが大切です。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77838" rtl="0" eaLnBrk="1" fontAlgn="base" latinLnBrk="0" hangingPunct="1">
              <a:lnSpc>
                <a:spcPct val="100000"/>
              </a:lnSpc>
              <a:spcBef>
                <a:spcPct val="0"/>
              </a:spcBef>
              <a:spcAft>
                <a:spcPct val="0"/>
              </a:spcAft>
              <a:buClrTx/>
              <a:buSzTx/>
              <a:buFontTx/>
              <a:buNone/>
              <a:tabLst/>
              <a:defRPr/>
            </a:pPr>
            <a:fld id="{AA54D417-1248-4E8A-A6D5-9C730C08C3A7}"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477838"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494594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さらに、この育児休業中には収入があります。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育児休業給付金が、国の雇用保険から支給されます。（給与とは異なり、会社から支払われるわけではありません。）</a:t>
            </a:r>
            <a:endParaRPr lang="en-US" altLang="ja-JP" sz="1100" dirty="0"/>
          </a:p>
          <a:p>
            <a:pPr algn="just" eaLnBrk="1">
              <a:spcBef>
                <a:spcPts val="0"/>
              </a:spcBef>
            </a:pPr>
            <a:r>
              <a:rPr lang="ja-JP" altLang="en-US" sz="1100" dirty="0"/>
              <a:t>育児休業期間のはじめの半年間は、給与の</a:t>
            </a:r>
            <a:r>
              <a:rPr lang="en-US" altLang="ja-JP" sz="1100" dirty="0"/>
              <a:t>67%</a:t>
            </a:r>
            <a:r>
              <a:rPr lang="ja-JP" altLang="en-US" sz="1100" dirty="0"/>
              <a:t>、それ以降は</a:t>
            </a:r>
            <a:r>
              <a:rPr lang="en-US" altLang="ja-JP" sz="1100" dirty="0"/>
              <a:t>50%</a:t>
            </a:r>
            <a:r>
              <a:rPr lang="ja-JP" altLang="en-US" sz="1100" dirty="0"/>
              <a:t>が支給され、給付金は所得税、社会保険料、雇用保険料が免除となります。</a:t>
            </a:r>
            <a:endParaRPr lang="en-US" altLang="ja-JP" sz="1100" dirty="0"/>
          </a:p>
          <a:p>
            <a:pPr algn="just" eaLnBrk="1">
              <a:spcBef>
                <a:spcPts val="0"/>
              </a:spcBef>
            </a:pPr>
            <a:r>
              <a:rPr lang="ja-JP" altLang="en-US" sz="1100" dirty="0"/>
              <a:t>そのため、手取りの金額は休業前の約</a:t>
            </a:r>
            <a:r>
              <a:rPr lang="en-US" altLang="ja-JP" sz="1100" dirty="0"/>
              <a:t>8</a:t>
            </a:r>
            <a:r>
              <a:rPr lang="ja-JP" altLang="en-US" sz="1100" dirty="0"/>
              <a:t>割にもなります。</a:t>
            </a:r>
            <a:endParaRPr lang="en-US" altLang="ja-JP" sz="1100" dirty="0"/>
          </a:p>
          <a:p>
            <a:pPr algn="just" eaLnBrk="1">
              <a:spcBef>
                <a:spcPts val="0"/>
              </a:spcBef>
            </a:pPr>
            <a:r>
              <a:rPr lang="ja-JP" altLang="en-US" sz="1100" dirty="0"/>
              <a:t>なお、会社の社会保険料も免除されることになっており、会社の負担も軽減されます。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このように、育児休業制度は、男性にも使いやすい制度となっています。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17</a:t>
            </a:fld>
            <a:endParaRPr lang="en-US" altLang="ja-JP" dirty="0"/>
          </a:p>
        </p:txBody>
      </p:sp>
    </p:spTree>
    <p:extLst>
      <p:ext uri="{BB962C8B-B14F-4D97-AF65-F5344CB8AC3E}">
        <p14:creationId xmlns:p14="http://schemas.microsoft.com/office/powerpoint/2010/main" val="360480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2" y="4578850"/>
            <a:ext cx="5446723" cy="5133859"/>
          </a:xfrm>
        </p:spPr>
        <p:txBody>
          <a:bodyPr/>
          <a:lstStyle/>
          <a:p>
            <a:pPr algn="just" eaLnBrk="1">
              <a:spcBef>
                <a:spcPts val="0"/>
              </a:spcBef>
            </a:pPr>
            <a:r>
              <a:rPr lang="ja-JP" altLang="en-US" sz="1100" dirty="0"/>
              <a:t>まずは、育児休業を取得する男性にとってのメリットです。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何より、子どもと一緒に過ごす時間が増えます。わが子の日々の成長を見守ることで、親子の信頼関係が築かれます。</a:t>
            </a:r>
            <a:endParaRPr lang="en-US" altLang="ja-JP" sz="1100" dirty="0"/>
          </a:p>
          <a:p>
            <a:pPr algn="just" eaLnBrk="1">
              <a:spcBef>
                <a:spcPts val="0"/>
              </a:spcBef>
            </a:pPr>
            <a:r>
              <a:rPr lang="ja-JP" altLang="en-US" sz="1100" dirty="0"/>
              <a:t>また、育児や家事のすべてを主体的に行うことで、育児や家事スキルが向上します。</a:t>
            </a:r>
            <a:endParaRPr lang="en-US" altLang="ja-JP" sz="1100" dirty="0"/>
          </a:p>
          <a:p>
            <a:pPr algn="just" eaLnBrk="1">
              <a:spcBef>
                <a:spcPts val="0"/>
              </a:spcBef>
            </a:pPr>
            <a:r>
              <a:rPr lang="ja-JP" altLang="en-US" sz="1100" dirty="0"/>
              <a:t>妻と夫のどちらかが病気になった時や、子どもが病気になった時などにも、問題なく対応ができ、生活面での不安がなくなります。</a:t>
            </a:r>
            <a:endParaRPr lang="en-US" altLang="ja-JP" sz="1100" dirty="0"/>
          </a:p>
          <a:p>
            <a:pPr algn="just" eaLnBrk="1">
              <a:spcBef>
                <a:spcPts val="0"/>
              </a:spcBef>
            </a:pPr>
            <a:r>
              <a:rPr lang="ja-JP" altLang="en-US" sz="1100" dirty="0"/>
              <a:t>そして、育児の喜びや悩みを夫婦で共有することができます。育児で大変な時も、お互いをサポートしながら、乗り越えることで家族の絆が深まるでしょう。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そのほか、仕事面についての好影響も考えられます。</a:t>
            </a:r>
            <a:endParaRPr lang="en-US" altLang="ja-JP" sz="1100" dirty="0"/>
          </a:p>
          <a:p>
            <a:pPr algn="just" eaLnBrk="1">
              <a:spcBef>
                <a:spcPts val="0"/>
              </a:spcBef>
            </a:pPr>
            <a:r>
              <a:rPr lang="ja-JP" altLang="en-US" sz="1100" dirty="0"/>
              <a:t>パパサークルや地域の子育てひろば等に、情報交換も兼ねて親子で参加してみましょう。</a:t>
            </a:r>
            <a:endParaRPr lang="en-US" altLang="ja-JP" sz="1100" dirty="0"/>
          </a:p>
          <a:p>
            <a:pPr algn="just" eaLnBrk="1">
              <a:spcBef>
                <a:spcPts val="0"/>
              </a:spcBef>
            </a:pPr>
            <a:r>
              <a:rPr lang="ja-JP" altLang="en-US" sz="1100" dirty="0"/>
              <a:t>普段の仕事では出会えないような人とのコミュニケーションから、新しい発想が生まれることもあるでしょう。</a:t>
            </a:r>
            <a:endParaRPr lang="en-US" altLang="ja-JP" sz="1100" dirty="0"/>
          </a:p>
          <a:p>
            <a:pPr algn="just" eaLnBrk="1">
              <a:spcBef>
                <a:spcPts val="0"/>
              </a:spcBef>
            </a:pPr>
            <a:r>
              <a:rPr lang="ja-JP" altLang="en-US" sz="1100" dirty="0"/>
              <a:t>また、育休取得後も育児・家事を行うため、メリハリをつけて仕事をし、限られた時間で成果を出すために、時間管理能力、効率的な働き方が身に付きます。</a:t>
            </a:r>
            <a:endParaRPr lang="en-US" altLang="ja-JP" sz="1100" dirty="0"/>
          </a:p>
          <a:p>
            <a:pPr algn="just" eaLnBrk="1">
              <a:spcBef>
                <a:spcPts val="0"/>
              </a:spcBef>
            </a:pPr>
            <a:r>
              <a:rPr lang="ja-JP" altLang="en-US" sz="1100" dirty="0"/>
              <a:t>加えて、復帰後は、経験者として「仕事と家庭の両立」を目指す人の良き理解者になれることでしょう。</a:t>
            </a:r>
            <a:endParaRPr lang="en-US" altLang="ja-JP" sz="1100" dirty="0"/>
          </a:p>
          <a:p>
            <a:pPr algn="just" eaLnBrk="1">
              <a:spcBef>
                <a:spcPts val="0"/>
              </a:spcBef>
            </a:pPr>
            <a:r>
              <a:rPr lang="ja-JP" altLang="en-US" sz="1100" dirty="0"/>
              <a:t>休業中にサポートしてもらった感謝を忘れず、「お互い様」の気持ちでサポートをする側に回れば、社内コミュニケーションも良好になることと思います。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19</a:t>
            </a:fld>
            <a:endParaRPr lang="en-US" altLang="ja-JP" dirty="0"/>
          </a:p>
        </p:txBody>
      </p:sp>
    </p:spTree>
    <p:extLst>
      <p:ext uri="{BB962C8B-B14F-4D97-AF65-F5344CB8AC3E}">
        <p14:creationId xmlns:p14="http://schemas.microsoft.com/office/powerpoint/2010/main" val="3577753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次に、妻にとってのメリットです。</a:t>
            </a:r>
            <a:endParaRPr lang="en-US" altLang="ja-JP" sz="1100" dirty="0"/>
          </a:p>
          <a:p>
            <a:pPr algn="just" eaLnBrk="1">
              <a:spcBef>
                <a:spcPts val="0"/>
              </a:spcBef>
            </a:pPr>
            <a:r>
              <a:rPr lang="ja-JP" altLang="en-US" sz="1100" dirty="0"/>
              <a:t>慣れない育児を夫婦二人で乗り切ることで、良好な夫婦関係を築くことができます。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また、産後の育児不安やストレスを軽減することにもつながります。</a:t>
            </a:r>
            <a:endParaRPr lang="en-US" altLang="ja-JP" sz="1100" dirty="0"/>
          </a:p>
          <a:p>
            <a:pPr algn="just" eaLnBrk="1">
              <a:spcBef>
                <a:spcPts val="0"/>
              </a:spcBef>
            </a:pPr>
            <a:r>
              <a:rPr lang="ja-JP" altLang="en-US" sz="1100" dirty="0"/>
              <a:t>出産後の多くの女性が不安や負担を感じています。</a:t>
            </a:r>
            <a:endParaRPr lang="en-US" altLang="ja-JP" sz="1100" dirty="0"/>
          </a:p>
          <a:p>
            <a:pPr algn="just" eaLnBrk="1">
              <a:spcBef>
                <a:spcPts val="0"/>
              </a:spcBef>
            </a:pPr>
            <a:r>
              <a:rPr lang="ja-JP" altLang="en-US" sz="1100" dirty="0"/>
              <a:t>不安や気分の落ち込みが数日では回復せず、数週間から数か月後まで続く場合には、「産後うつ」の可能性もあります。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一人で育児をしていると、自分の育児の仕方でよいのか不安になったり、相談相手が欲しい時があります。</a:t>
            </a:r>
            <a:endParaRPr lang="en-US" altLang="ja-JP" sz="1100" dirty="0"/>
          </a:p>
          <a:p>
            <a:pPr algn="just" eaLnBrk="1">
              <a:spcBef>
                <a:spcPts val="0"/>
              </a:spcBef>
            </a:pPr>
            <a:r>
              <a:rPr lang="ja-JP" altLang="en-US" sz="1100" dirty="0"/>
              <a:t>夫が育児休業をとり、育児・家事をともにすることで、悩みを共有したり、相談相手にもなることができ、妻の精神的な安定につながります。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20</a:t>
            </a:fld>
            <a:endParaRPr lang="en-US" altLang="ja-JP" dirty="0"/>
          </a:p>
        </p:txBody>
      </p:sp>
    </p:spTree>
    <p:extLst>
      <p:ext uri="{BB962C8B-B14F-4D97-AF65-F5344CB8AC3E}">
        <p14:creationId xmlns:p14="http://schemas.microsoft.com/office/powerpoint/2010/main" val="1476905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育休を取得する男性の職場にとってもメリットがあります。</a:t>
            </a:r>
            <a:endParaRPr lang="en-US" altLang="ja-JP" sz="1100" dirty="0"/>
          </a:p>
          <a:p>
            <a:pPr algn="just" eaLnBrk="1">
              <a:spcBef>
                <a:spcPts val="0"/>
              </a:spcBef>
            </a:pPr>
            <a:endParaRPr lang="en-US" altLang="ja-JP" sz="1100" dirty="0"/>
          </a:p>
          <a:p>
            <a:pPr algn="just" defTabSz="461178" eaLnBrk="1">
              <a:spcBef>
                <a:spcPts val="0"/>
              </a:spcBef>
              <a:defRPr/>
            </a:pPr>
            <a:r>
              <a:rPr lang="ja-JP" altLang="en-US" sz="1100" dirty="0"/>
              <a:t>まずは、従業員が育休を取得することで、従業員同士が互いにサポートしあえる環境が構築できるでしょう。</a:t>
            </a:r>
            <a:endParaRPr lang="en-US" altLang="ja-JP" sz="1100" dirty="0"/>
          </a:p>
          <a:p>
            <a:pPr algn="just" defTabSz="461178" eaLnBrk="1">
              <a:spcBef>
                <a:spcPts val="0"/>
              </a:spcBef>
              <a:defRPr/>
            </a:pPr>
            <a:r>
              <a:rPr lang="ja-JP" altLang="en-US" sz="1100" dirty="0"/>
              <a:t>そうすれば、自分自身の病気や介護などで休まなければならなくなった場合に、気兼ねなく休暇、休業を取り、必要な療養、介護にあたれるでしょう。</a:t>
            </a:r>
            <a:endParaRPr lang="en-US" altLang="ja-JP" sz="1100" dirty="0"/>
          </a:p>
          <a:p>
            <a:pPr algn="just" defTabSz="461178" eaLnBrk="1">
              <a:spcBef>
                <a:spcPts val="0"/>
              </a:spcBef>
              <a:defRPr/>
            </a:pPr>
            <a:endParaRPr lang="en-US" altLang="ja-JP" sz="1100" dirty="0"/>
          </a:p>
          <a:p>
            <a:pPr algn="just" defTabSz="461178" eaLnBrk="1">
              <a:spcBef>
                <a:spcPts val="0"/>
              </a:spcBef>
              <a:defRPr/>
            </a:pPr>
            <a:r>
              <a:rPr lang="ja-JP" altLang="en-US" sz="1100" dirty="0"/>
              <a:t>また、時間に制約のある同僚と共に働くことで、業務効率を向上させて長時間労働を抑制する風土が醸成され、従業員全体のワーク・ライフ・バランスの向上につながるでしょう。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休取得などで一時期、上位者にあたる同僚が不在になる場合、この図のように、その上位者の仕事をサポートするために、チーム全体で能力向上を図り、カバーする必要が出てきます。チームメンバーのスキルアップのチャンスとも言えるかもしれません。</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21</a:t>
            </a:fld>
            <a:endParaRPr lang="en-US" altLang="ja-JP" dirty="0"/>
          </a:p>
        </p:txBody>
      </p:sp>
    </p:spTree>
    <p:extLst>
      <p:ext uri="{BB962C8B-B14F-4D97-AF65-F5344CB8AC3E}">
        <p14:creationId xmlns:p14="http://schemas.microsoft.com/office/powerpoint/2010/main" val="2180970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これは、育休を取得した男性のいる職場での、育休取得の影響についてアンケートを行った結果です。</a:t>
            </a:r>
            <a:endParaRPr lang="en-US" altLang="ja-JP" sz="1100" dirty="0"/>
          </a:p>
          <a:p>
            <a:pPr algn="just" eaLnBrk="1"/>
            <a:endParaRPr lang="en-US" altLang="ja-JP" sz="1100" dirty="0"/>
          </a:p>
          <a:p>
            <a:pPr algn="just" eaLnBrk="1"/>
            <a:r>
              <a:rPr lang="ja-JP" altLang="en-US" sz="1100" dirty="0"/>
              <a:t>特に、男性の育休取得を積極的に進めた職場（青色のバー）では、「ライフスタイルや働き方について見直すきっかけになった」「仕事の進め方を見直すきっかけになった」「仕事に効率的に取り組むようになった」などといった回答を挙げる割合が高くなっています。</a:t>
            </a:r>
            <a:endParaRPr lang="en-US" altLang="ja-JP" sz="1100" dirty="0"/>
          </a:p>
          <a:p>
            <a:pPr algn="just" eaLnBrk="1"/>
            <a:endParaRPr lang="en-US" altLang="ja-JP" sz="1100" dirty="0"/>
          </a:p>
          <a:p>
            <a:pPr algn="just" eaLnBrk="1"/>
            <a:r>
              <a:rPr lang="ja-JP" altLang="en-US" sz="1100" dirty="0"/>
              <a:t>「男性が育児休業を取るなんて</a:t>
            </a:r>
            <a:r>
              <a:rPr lang="en-US" altLang="ja-JP" sz="1100" dirty="0"/>
              <a:t>…</a:t>
            </a:r>
            <a:r>
              <a:rPr lang="ja-JP" altLang="en-US" sz="1100" dirty="0"/>
              <a:t>」という時代はもう終わっています。男性も普通に育児休業を取得する時代です。</a:t>
            </a:r>
            <a:endParaRPr lang="en-US" altLang="ja-JP" sz="1100" dirty="0"/>
          </a:p>
          <a:p>
            <a:pPr algn="just" eaLnBrk="1"/>
            <a:r>
              <a:rPr lang="ja-JP" altLang="en-US" sz="1100" dirty="0"/>
              <a:t>男性の育児休業取得を会社全体でプラスにできる、という考えが大切です。</a:t>
            </a:r>
            <a:endParaRPr lang="en-US" altLang="ja-JP" sz="1100" dirty="0"/>
          </a:p>
          <a:p>
            <a:pPr algn="just" eaLnBrk="1"/>
            <a:endParaRPr lang="en-US" altLang="ja-JP" sz="1100" dirty="0"/>
          </a:p>
          <a:p>
            <a:pPr algn="just" eaLnBrk="1"/>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22</a:t>
            </a:fld>
            <a:endParaRPr lang="en-US" altLang="ja-JP" dirty="0"/>
          </a:p>
        </p:txBody>
      </p:sp>
    </p:spTree>
    <p:extLst>
      <p:ext uri="{BB962C8B-B14F-4D97-AF65-F5344CB8AC3E}">
        <p14:creationId xmlns:p14="http://schemas.microsoft.com/office/powerpoint/2010/main" val="292711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a:t>
            </a:fld>
            <a:endParaRPr lang="en-US" altLang="ja-JP" dirty="0"/>
          </a:p>
        </p:txBody>
      </p:sp>
    </p:spTree>
    <p:extLst>
      <p:ext uri="{BB962C8B-B14F-4D97-AF65-F5344CB8AC3E}">
        <p14:creationId xmlns:p14="http://schemas.microsoft.com/office/powerpoint/2010/main" val="1819704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最後に、女性活躍推進の観点からのメリットです。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先ほど述べたように、男性の育児休業取得により、職場における「仕事と家庭の両立」への理解が深まると、時間に制約のある人たちも能力を発揮しやすい環境が生まれ、現状では家事や育児の多くを担っている女性の活躍を後押しすることに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また、家庭においては、妻が正社員として働き続けると、その生涯収入は、出産後に一旦仕事を辞め、子どもが小学校に入る段階からパートで働く場合に比べて</a:t>
            </a:r>
            <a:r>
              <a:rPr lang="en-US" altLang="ja-JP" sz="1100" dirty="0"/>
              <a:t>1.6</a:t>
            </a:r>
            <a:r>
              <a:rPr lang="ja-JP" altLang="en-US" sz="1100" dirty="0"/>
              <a:t>億円以上差が出るというデータがあります。</a:t>
            </a:r>
            <a:endParaRPr lang="en-US" altLang="ja-JP" sz="1100" dirty="0"/>
          </a:p>
          <a:p>
            <a:pPr algn="just" eaLnBrk="1">
              <a:spcBef>
                <a:spcPts val="0"/>
              </a:spcBef>
            </a:pPr>
            <a:r>
              <a:rPr lang="ja-JP" altLang="en-US" sz="1100" dirty="0"/>
              <a:t>夫婦で協力して育児をすることで、妻の就労継続をサポートすることになり、家庭の経済的安定にもつながります。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23</a:t>
            </a:fld>
            <a:endParaRPr lang="en-US" altLang="ja-JP" dirty="0"/>
          </a:p>
        </p:txBody>
      </p:sp>
    </p:spTree>
    <p:extLst>
      <p:ext uri="{BB962C8B-B14F-4D97-AF65-F5344CB8AC3E}">
        <p14:creationId xmlns:p14="http://schemas.microsoft.com/office/powerpoint/2010/main" val="129498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1" lang="ja-JP" altLang="en-US" dirty="0"/>
              <a:t>それでは、育休取得者の事例を見てみましょう。</a:t>
            </a:r>
            <a:endParaRPr kumimoji="1" lang="en-US" altLang="ja-JP" dirty="0"/>
          </a:p>
          <a:p>
            <a:r>
              <a:rPr kumimoji="1" lang="ja-JP" altLang="en-US" dirty="0"/>
              <a:t>こちらは</a:t>
            </a:r>
            <a:r>
              <a:rPr kumimoji="1" lang="en-US" altLang="ja-JP" dirty="0"/>
              <a:t>30</a:t>
            </a:r>
            <a:r>
              <a:rPr kumimoji="1" lang="ja-JP" altLang="en-US" dirty="0"/>
              <a:t>代で</a:t>
            </a:r>
            <a:r>
              <a:rPr kumimoji="1" lang="en-US" altLang="ja-JP" dirty="0"/>
              <a:t>4.5</a:t>
            </a:r>
            <a:r>
              <a:rPr kumimoji="1" lang="ja-JP" altLang="en-US" dirty="0"/>
              <a:t>か月の育休を取得された方の事例です。</a:t>
            </a:r>
            <a:endParaRPr kumimoji="1" lang="en-US" altLang="ja-JP" dirty="0"/>
          </a:p>
          <a:p>
            <a:endParaRPr kumimoji="1" lang="en-US" altLang="ja-JP" dirty="0"/>
          </a:p>
          <a:p>
            <a:r>
              <a:rPr kumimoji="1" lang="ja-JP" altLang="en-US" dirty="0"/>
              <a:t>育休取得の理由は、夫婦の両親に頼ることができず、自分が家事・育児に参加しなければならないという思いを持つようになったことが始まりとのことです。</a:t>
            </a:r>
            <a:endParaRPr kumimoji="1" lang="en-US" altLang="ja-JP" dirty="0"/>
          </a:p>
          <a:p>
            <a:endParaRPr kumimoji="1" lang="en-US" altLang="ja-JP" dirty="0"/>
          </a:p>
          <a:p>
            <a:r>
              <a:rPr kumimoji="1" lang="ja-JP" altLang="en-US" dirty="0"/>
              <a:t>この方は、育休中はあらゆる家事・育児を実施し、これまでの妻の大変さがわかり、その後は意識して妻が家庭から離れる時間を作るようにし、そのために何かできるかを考えるようになりました。</a:t>
            </a:r>
            <a:endParaRPr kumimoji="1" lang="en-US" altLang="ja-JP" dirty="0"/>
          </a:p>
          <a:p>
            <a:r>
              <a:rPr kumimoji="1" lang="ja-JP" altLang="en-US" dirty="0"/>
              <a:t>また、家事育児に前年する中で、孤独を感じるようになり、パパコミュニティに入って多くの方と知り合い、それにより孤独感も薄まり、気分も楽になったということでした。この事例は男性ですが、女性の場合にも同様に孤独を感じることも多く、こういったコミュニティに参加うすること、人と接する機会を持つことは育児によって精神的な負担を感じるようになった方には非常に有効なことです。</a:t>
            </a:r>
            <a:endParaRPr kumimoji="1" lang="en-US" altLang="ja-JP" dirty="0"/>
          </a:p>
          <a:p>
            <a:endParaRPr kumimoji="1" lang="en-US" altLang="ja-JP" dirty="0"/>
          </a:p>
          <a:p>
            <a:r>
              <a:rPr kumimoji="1" lang="ja-JP" altLang="en-US" dirty="0"/>
              <a:t>育休を終え、仕事に復帰した後は、家事・育児を優先して仕事と家庭を両立するために短時間勤務とし、また、子どもの急病の際などの突発的な問題が発生した際に柔軟に対応できるようにということで、フレックスタイム制を取っており、日々、仕事と育児を両立されているようです。</a:t>
            </a:r>
            <a:endParaRPr kumimoji="1" lang="en-US" altLang="ja-JP" dirty="0"/>
          </a:p>
          <a:p>
            <a:endParaRPr kumimoji="1" lang="en-US" altLang="ja-JP" dirty="0"/>
          </a:p>
          <a:p>
            <a:r>
              <a:rPr kumimoji="1" lang="ja-JP" altLang="en-US" dirty="0"/>
              <a:t>育休を取得した方のお話をお聞きすると、よく、この「育休を取って妻の大変さが分かった」という言葉を耳にします。実際に体験しないとわからないことも多いと思いますので、育児・家事を夫婦で協力して進めていくためにも、ぜひ育児・家事の大変さを理解できるとよいと思い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25</a:t>
            </a:fld>
            <a:endParaRPr lang="en-US" altLang="ja-JP" dirty="0"/>
          </a:p>
        </p:txBody>
      </p:sp>
    </p:spTree>
    <p:extLst>
      <p:ext uri="{BB962C8B-B14F-4D97-AF65-F5344CB8AC3E}">
        <p14:creationId xmlns:p14="http://schemas.microsoft.com/office/powerpoint/2010/main" val="816842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方の取得の理由は、学生時代に男性が育休を取れると知り、取得したいと思うようになり、また、育児の期間は限られた時間であり、小さいうちから子どもに接して親子の関係を深める必要があると考えて取得を決意しました。</a:t>
            </a:r>
            <a:endParaRPr kumimoji="1" lang="en-US" altLang="ja-JP" dirty="0"/>
          </a:p>
          <a:p>
            <a:endParaRPr kumimoji="1" lang="en-US" altLang="ja-JP" dirty="0"/>
          </a:p>
          <a:p>
            <a:r>
              <a:rPr kumimoji="1" lang="ja-JP" altLang="en-US" dirty="0"/>
              <a:t>取得して復帰した後は、時差出勤を利用して早出して定時退社するようにし、効率よく業務をこなすことを心掛けているということです。</a:t>
            </a:r>
            <a:endParaRPr kumimoji="1" lang="en-US" altLang="ja-JP" dirty="0"/>
          </a:p>
          <a:p>
            <a:r>
              <a:rPr kumimoji="1" lang="ja-JP" altLang="en-US" dirty="0"/>
              <a:t>その結果、保育園のお迎えに行き、食事・お風呂などを一緒にしており、仕事が忙しくなるなかでも、生産性を上げて効率的に働き、仕事も育児も頑張っているということです。</a:t>
            </a:r>
            <a:endParaRPr kumimoji="1" lang="en-US" altLang="ja-JP" dirty="0"/>
          </a:p>
          <a:p>
            <a:endParaRPr kumimoji="1" lang="en-US" altLang="ja-JP" dirty="0"/>
          </a:p>
          <a:p>
            <a:r>
              <a:rPr kumimoji="1" lang="ja-JP" altLang="en-US" dirty="0"/>
              <a:t>育休を取得することで、新しい世界が広がり、必要なのは不退転の決意と、お金ということで、メッセージを発信しています。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26</a:t>
            </a:fld>
            <a:endParaRPr lang="en-US" altLang="ja-JP" dirty="0"/>
          </a:p>
        </p:txBody>
      </p:sp>
    </p:spTree>
    <p:extLst>
      <p:ext uri="{BB962C8B-B14F-4D97-AF65-F5344CB8AC3E}">
        <p14:creationId xmlns:p14="http://schemas.microsoft.com/office/powerpoint/2010/main" val="3627475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a:t>
            </a:r>
            <a:r>
              <a:rPr kumimoji="1" lang="ja-JP" altLang="en-US" dirty="0"/>
              <a:t>は</a:t>
            </a:r>
            <a:r>
              <a:rPr kumimoji="1" lang="en-US" altLang="ja-JP" dirty="0"/>
              <a:t>30</a:t>
            </a:r>
            <a:r>
              <a:rPr kumimoji="1" lang="ja-JP" altLang="en-US" dirty="0"/>
              <a:t>代で半年間の育休を取得された方の事例です。</a:t>
            </a:r>
            <a:endParaRPr kumimoji="1" lang="en-US" altLang="ja-JP" dirty="0"/>
          </a:p>
          <a:p>
            <a:r>
              <a:rPr kumimoji="1" lang="ja-JP" altLang="en-US" dirty="0"/>
              <a:t>元々子どもが好きだったこと、共働きの妻から、自分のキャリアも大切にしたいと言われ、</a:t>
            </a:r>
            <a:r>
              <a:rPr kumimoji="1" lang="en-US" altLang="ja-JP" dirty="0"/>
              <a:t>1</a:t>
            </a:r>
            <a:r>
              <a:rPr kumimoji="1" lang="ja-JP" altLang="en-US" dirty="0"/>
              <a:t>人目の時は妻が取ったので、次はあなたの番と言われて</a:t>
            </a:r>
            <a:r>
              <a:rPr kumimoji="1" lang="en-US" altLang="ja-JP" dirty="0"/>
              <a:t>2</a:t>
            </a:r>
            <a:r>
              <a:rPr kumimoji="1" lang="ja-JP" altLang="en-US" dirty="0"/>
              <a:t>人目の妊娠で育休を意識したいというところです。</a:t>
            </a:r>
            <a:endParaRPr kumimoji="1" lang="en-US" altLang="ja-JP" dirty="0"/>
          </a:p>
          <a:p>
            <a:endParaRPr kumimoji="1" lang="en-US" altLang="ja-JP" dirty="0"/>
          </a:p>
          <a:p>
            <a:r>
              <a:rPr kumimoji="1" lang="ja-JP" altLang="en-US" dirty="0"/>
              <a:t>育休取得にあたっては、事前に準備をされており、「妻が夫に望む姿」を明確にし、不足していた能力を見えるかして、どういった点を強化する必要があるかが分かったということです。</a:t>
            </a:r>
            <a:endParaRPr kumimoji="1" lang="en-US" altLang="ja-JP" dirty="0"/>
          </a:p>
          <a:p>
            <a:r>
              <a:rPr kumimoji="1" lang="ja-JP" altLang="en-US" dirty="0"/>
              <a:t>また、以前から家事・育児の大変さはわかっていたつもりが、実際にはできていなかったことがわかり、関係している方々に感謝の気持ちが芽生えたということでした。</a:t>
            </a:r>
            <a:endParaRPr kumimoji="1" lang="en-US" altLang="ja-JP" dirty="0"/>
          </a:p>
          <a:p>
            <a:endParaRPr kumimoji="1" lang="en-US" altLang="ja-JP" dirty="0"/>
          </a:p>
          <a:p>
            <a:r>
              <a:rPr kumimoji="1" lang="ja-JP" altLang="en-US" dirty="0"/>
              <a:t>育休取得後は、以前、週末だけ家事育児していたものを平日もやるように変え、その結果、先ほどと同様に生産性があがるとともに、仕事をスムーズに進めるためにチームワークが良くなり、職場環境もよくなって仕事のしやすさも向上したということでした。</a:t>
            </a:r>
            <a:endParaRPr kumimoji="1" lang="en-US" altLang="ja-JP" dirty="0"/>
          </a:p>
          <a:p>
            <a:endParaRPr kumimoji="1" lang="en-US" altLang="ja-JP" dirty="0"/>
          </a:p>
          <a:p>
            <a:r>
              <a:rPr kumimoji="1" lang="ja-JP" altLang="en-US" dirty="0"/>
              <a:t>育休取得者のお話に共通する点としては、復帰後も仕事と家庭を両立するために、仕事の生産性を上げ、効率的に働くように心がけているということです。育休は取得することが目的ではなく、育休を取得してその後の生活の基盤を作る期間と考えていただけると、より充実した育休期間が過ごせるのではないかと思い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27</a:t>
            </a:fld>
            <a:endParaRPr lang="en-US" altLang="ja-JP" dirty="0"/>
          </a:p>
        </p:txBody>
      </p:sp>
    </p:spTree>
    <p:extLst>
      <p:ext uri="{BB962C8B-B14F-4D97-AF65-F5344CB8AC3E}">
        <p14:creationId xmlns:p14="http://schemas.microsoft.com/office/powerpoint/2010/main" val="679016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こちらは、夫が育児休業を取得した妻の声です。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28</a:t>
            </a:fld>
            <a:endParaRPr lang="en-US" altLang="ja-JP" dirty="0"/>
          </a:p>
        </p:txBody>
      </p:sp>
    </p:spTree>
    <p:extLst>
      <p:ext uri="{BB962C8B-B14F-4D97-AF65-F5344CB8AC3E}">
        <p14:creationId xmlns:p14="http://schemas.microsoft.com/office/powerpoint/2010/main" val="2701760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では、多くの方が気になる「育児休業の取得を推進している企業の探し方」です。</a:t>
            </a:r>
            <a:endParaRPr kumimoji="1" lang="en-US" altLang="ja-JP" dirty="0"/>
          </a:p>
          <a:p>
            <a:endParaRPr kumimoji="1" lang="en-US" altLang="ja-JP" dirty="0"/>
          </a:p>
          <a:p>
            <a:pPr marL="12700" marR="12700" algn="just">
              <a:lnSpc>
                <a:spcPct val="122300"/>
              </a:lnSpc>
              <a:spcBef>
                <a:spcPts val="95"/>
              </a:spcBef>
            </a:pPr>
            <a:r>
              <a:rPr kumimoji="1" lang="ja-JP" altLang="en-US" dirty="0"/>
              <a:t>まず、その目安になるのが「くるみんマーク」で、</a:t>
            </a:r>
            <a:r>
              <a:rPr lang="ja-JP" altLang="en-US" sz="1200" dirty="0">
                <a:solidFill>
                  <a:srgbClr val="231F20"/>
                </a:solidFill>
                <a:latin typeface="Meiryo UI" panose="020B0604030504040204" pitchFamily="50" charset="-128"/>
                <a:ea typeface="Meiryo UI" panose="020B0604030504040204" pitchFamily="50" charset="-128"/>
                <a:cs typeface="A-OTF Shin Maru Go Pro"/>
              </a:rPr>
              <a:t>従業員の子育て支援に積極的に</a:t>
            </a:r>
            <a:endParaRPr lang="en-US" altLang="ja-JP" sz="1200" dirty="0">
              <a:solidFill>
                <a:srgbClr val="231F20"/>
              </a:solidFill>
              <a:latin typeface="Meiryo UI" panose="020B0604030504040204" pitchFamily="50" charset="-128"/>
              <a:ea typeface="Meiryo UI" panose="020B0604030504040204" pitchFamily="50" charset="-128"/>
              <a:cs typeface="A-OTF Shin Maru Go Pro"/>
            </a:endParaRPr>
          </a:p>
          <a:p>
            <a:pPr marL="12700" marR="12700" algn="just">
              <a:lnSpc>
                <a:spcPct val="122300"/>
              </a:lnSpc>
              <a:spcBef>
                <a:spcPts val="95"/>
              </a:spcBef>
            </a:pPr>
            <a:r>
              <a:rPr lang="ja-JP" altLang="en-US" sz="1200" dirty="0">
                <a:solidFill>
                  <a:srgbClr val="231F20"/>
                </a:solidFill>
                <a:latin typeface="Meiryo UI" panose="020B0604030504040204" pitchFamily="50" charset="-128"/>
                <a:ea typeface="Meiryo UI" panose="020B0604030504040204" pitchFamily="50" charset="-128"/>
                <a:cs typeface="A-OTF Shin Maru Go Pro"/>
              </a:rPr>
              <a:t>取り組む企業などへの厚生労働省の認定マークです。</a:t>
            </a:r>
            <a:endParaRPr lang="en-US" altLang="ja-JP" sz="1200" dirty="0">
              <a:solidFill>
                <a:srgbClr val="231F20"/>
              </a:solidFill>
              <a:latin typeface="Meiryo UI" panose="020B0604030504040204" pitchFamily="50" charset="-128"/>
              <a:ea typeface="Meiryo UI" panose="020B0604030504040204" pitchFamily="50" charset="-128"/>
              <a:cs typeface="A-OTF Shin Maru Go Pro"/>
            </a:endParaRPr>
          </a:p>
          <a:p>
            <a:pPr marL="12700" marR="12700" algn="just">
              <a:lnSpc>
                <a:spcPct val="122300"/>
              </a:lnSpc>
              <a:spcBef>
                <a:spcPts val="95"/>
              </a:spcBef>
            </a:pPr>
            <a:endParaRPr lang="ja-JP" altLang="en-US" sz="1200" dirty="0">
              <a:latin typeface="Meiryo UI" panose="020B0604030504040204" pitchFamily="50" charset="-128"/>
              <a:ea typeface="Meiryo UI" panose="020B0604030504040204" pitchFamily="50" charset="-128"/>
              <a:cs typeface="A-OTF Shin Maru Go Pro"/>
            </a:endParaRPr>
          </a:p>
          <a:p>
            <a:pPr marL="12700" marR="5080" algn="just">
              <a:lnSpc>
                <a:spcPct val="122300"/>
              </a:lnSpc>
            </a:pPr>
            <a:r>
              <a:rPr lang="ja-JP" altLang="en-US" sz="1200" dirty="0">
                <a:solidFill>
                  <a:srgbClr val="231F20"/>
                </a:solidFill>
                <a:latin typeface="Meiryo UI" panose="020B0604030504040204" pitchFamily="50" charset="-128"/>
                <a:ea typeface="Meiryo UI" panose="020B0604030504040204" pitchFamily="50" charset="-128"/>
                <a:cs typeface="A-OTF Shin Maru Go Pro"/>
              </a:rPr>
              <a:t>企業は子育てをしやすい職場環境を作り上げていくための「行動計画」を策定し、</a:t>
            </a:r>
            <a:endParaRPr lang="en-US" altLang="ja-JP" sz="1200" dirty="0">
              <a:solidFill>
                <a:srgbClr val="231F20"/>
              </a:solidFill>
              <a:latin typeface="Meiryo UI" panose="020B0604030504040204" pitchFamily="50" charset="-128"/>
              <a:ea typeface="Meiryo UI" panose="020B0604030504040204" pitchFamily="50" charset="-128"/>
              <a:cs typeface="A-OTF Shin Maru Go Pro"/>
            </a:endParaRPr>
          </a:p>
          <a:p>
            <a:pPr marL="12700" marR="5080" algn="just">
              <a:lnSpc>
                <a:spcPct val="122300"/>
              </a:lnSpc>
            </a:pPr>
            <a:r>
              <a:rPr lang="ja-JP" altLang="en-US" sz="1200" dirty="0">
                <a:solidFill>
                  <a:srgbClr val="231F20"/>
                </a:solidFill>
                <a:latin typeface="Meiryo UI" panose="020B0604030504040204" pitchFamily="50" charset="-128"/>
                <a:ea typeface="Meiryo UI" panose="020B0604030504040204" pitchFamily="50" charset="-128"/>
                <a:cs typeface="A-OTF Shin Maru Go Pro"/>
              </a:rPr>
              <a:t>その行動計画に定めた目標を達成するなどの一定の要件を満たした場合に</a:t>
            </a:r>
            <a:r>
              <a:rPr lang="ja-JP" altLang="en-US" sz="1200" b="1" dirty="0">
                <a:solidFill>
                  <a:srgbClr val="FE9202"/>
                </a:solidFill>
                <a:latin typeface="Meiryo UI" panose="020B0604030504040204" pitchFamily="50" charset="-128"/>
                <a:ea typeface="Meiryo UI" panose="020B0604030504040204" pitchFamily="50" charset="-128"/>
                <a:cs typeface="A-OTF Shin Maru Go Pro"/>
              </a:rPr>
              <a:t>「子育てサポート企業」</a:t>
            </a:r>
            <a:endParaRPr lang="en-US" altLang="ja-JP" sz="1200" b="1" dirty="0">
              <a:solidFill>
                <a:srgbClr val="FE9202"/>
              </a:solidFill>
              <a:latin typeface="Meiryo UI" panose="020B0604030504040204" pitchFamily="50" charset="-128"/>
              <a:ea typeface="Meiryo UI" panose="020B0604030504040204" pitchFamily="50" charset="-128"/>
              <a:cs typeface="A-OTF Shin Maru Go Pro"/>
            </a:endParaRPr>
          </a:p>
          <a:p>
            <a:pPr marL="12700" marR="5080" algn="just">
              <a:lnSpc>
                <a:spcPct val="122300"/>
              </a:lnSpc>
            </a:pPr>
            <a:r>
              <a:rPr lang="ja-JP" altLang="en-US" sz="1200" dirty="0">
                <a:solidFill>
                  <a:srgbClr val="231F20"/>
                </a:solidFill>
                <a:latin typeface="Meiryo UI" panose="020B0604030504040204" pitchFamily="50" charset="-128"/>
                <a:ea typeface="Meiryo UI" panose="020B0604030504040204" pitchFamily="50" charset="-128"/>
                <a:cs typeface="A-OTF Shin Maru Go Pro"/>
              </a:rPr>
              <a:t>として厚生労働大臣の認定を受けられます。</a:t>
            </a:r>
            <a:endParaRPr lang="en-US" altLang="ja-JP" sz="1200" dirty="0">
              <a:solidFill>
                <a:srgbClr val="231F20"/>
              </a:solidFill>
              <a:latin typeface="Meiryo UI" panose="020B0604030504040204" pitchFamily="50" charset="-128"/>
              <a:ea typeface="Meiryo UI" panose="020B0604030504040204" pitchFamily="50" charset="-128"/>
              <a:cs typeface="A-OTF Shin Maru Go Pro"/>
            </a:endParaRPr>
          </a:p>
          <a:p>
            <a:pPr marL="12700" marR="5080" algn="just">
              <a:lnSpc>
                <a:spcPct val="122300"/>
              </a:lnSpc>
            </a:pPr>
            <a:endParaRPr lang="en-US" altLang="ja-JP" sz="1200" dirty="0">
              <a:solidFill>
                <a:srgbClr val="231F20"/>
              </a:solidFill>
              <a:latin typeface="Meiryo UI" panose="020B0604030504040204" pitchFamily="50" charset="-128"/>
              <a:ea typeface="Meiryo UI" panose="020B0604030504040204" pitchFamily="50" charset="-128"/>
              <a:cs typeface="A-OTF Shin Maru Go Pro"/>
            </a:endParaRPr>
          </a:p>
          <a:p>
            <a:pPr marL="12700" marR="5080" algn="just">
              <a:lnSpc>
                <a:spcPct val="122300"/>
              </a:lnSpc>
            </a:pPr>
            <a:r>
              <a:rPr lang="ja-JP" altLang="en-US" sz="1200" dirty="0">
                <a:solidFill>
                  <a:srgbClr val="231F20"/>
                </a:solidFill>
                <a:latin typeface="Meiryo UI" panose="020B0604030504040204" pitchFamily="50" charset="-128"/>
                <a:ea typeface="Meiryo UI" panose="020B0604030504040204" pitchFamily="50" charset="-128"/>
                <a:cs typeface="A-OTF Shin Maru Go Pro"/>
              </a:rPr>
              <a:t>このマークが、ホームページや求人票、名刺等に記載されていれば育児休業等を推進している企業の「証」です。</a:t>
            </a:r>
            <a:endParaRPr lang="en-US" altLang="ja-JP" sz="1200" dirty="0">
              <a:solidFill>
                <a:srgbClr val="231F20"/>
              </a:solidFill>
              <a:latin typeface="Meiryo UI" panose="020B0604030504040204" pitchFamily="50" charset="-128"/>
              <a:ea typeface="Meiryo UI" panose="020B0604030504040204" pitchFamily="50" charset="-128"/>
              <a:cs typeface="A-OTF Shin Maru Go Pro"/>
            </a:endParaRPr>
          </a:p>
          <a:p>
            <a:pPr marL="12700" marR="5080" algn="just">
              <a:lnSpc>
                <a:spcPct val="122300"/>
              </a:lnSpc>
            </a:pPr>
            <a:endParaRPr lang="en-US" altLang="ja-JP" sz="1200" dirty="0">
              <a:solidFill>
                <a:srgbClr val="231F20"/>
              </a:solidFill>
              <a:latin typeface="Meiryo UI" panose="020B0604030504040204" pitchFamily="50" charset="-128"/>
              <a:ea typeface="Meiryo UI" panose="020B0604030504040204" pitchFamily="50" charset="-128"/>
              <a:cs typeface="A-OTF Shin Maru Go Pro"/>
            </a:endParaRPr>
          </a:p>
          <a:p>
            <a:pPr marL="12700" marR="5080" algn="just">
              <a:lnSpc>
                <a:spcPct val="122300"/>
              </a:lnSpc>
            </a:pPr>
            <a:r>
              <a:rPr lang="ja-JP" altLang="en-US" sz="1200" dirty="0">
                <a:solidFill>
                  <a:srgbClr val="231F20"/>
                </a:solidFill>
                <a:latin typeface="Meiryo UI" panose="020B0604030504040204" pitchFamily="50" charset="-128"/>
                <a:ea typeface="Meiryo UI" panose="020B0604030504040204" pitchFamily="50" charset="-128"/>
                <a:cs typeface="A-OTF Shin Maru Go Pro"/>
              </a:rPr>
              <a:t>さらに、積極的な企業は「プラチナくるみん」マークもありますので、これも確認ください。</a:t>
            </a:r>
            <a:endParaRPr lang="ja-JP" altLang="en-US" sz="1200" dirty="0">
              <a:latin typeface="Meiryo UI" panose="020B0604030504040204" pitchFamily="50" charset="-128"/>
              <a:ea typeface="Meiryo UI" panose="020B0604030504040204" pitchFamily="50" charset="-128"/>
              <a:cs typeface="A-OTF Shin Maru Go Pro"/>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29</a:t>
            </a:fld>
            <a:endParaRPr lang="en-US" altLang="ja-JP" dirty="0"/>
          </a:p>
        </p:txBody>
      </p:sp>
    </p:spTree>
    <p:extLst>
      <p:ext uri="{BB962C8B-B14F-4D97-AF65-F5344CB8AC3E}">
        <p14:creationId xmlns:p14="http://schemas.microsoft.com/office/powerpoint/2010/main" val="698160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1" lang="ja-JP" altLang="en-US" dirty="0"/>
              <a:t>そして、パソコンやスマートフォンがあれば、</a:t>
            </a:r>
            <a:r>
              <a:rPr lang="ja-JP" altLang="en-US" sz="1200" dirty="0">
                <a:solidFill>
                  <a:srgbClr val="231F20"/>
                </a:solidFill>
                <a:latin typeface="Meiryo UI" panose="020B0604030504040204" pitchFamily="50" charset="-128"/>
                <a:ea typeface="Meiryo UI" panose="020B0604030504040204" pitchFamily="50" charset="-128"/>
                <a:cs typeface="A-OTF Shin Maru Go Pro"/>
              </a:rPr>
              <a:t>厚生労働省が運営している</a:t>
            </a:r>
            <a:endParaRPr lang="en-US" altLang="ja-JP" sz="1200" dirty="0">
              <a:solidFill>
                <a:srgbClr val="231F20"/>
              </a:solidFill>
              <a:latin typeface="Meiryo UI" panose="020B0604030504040204" pitchFamily="50" charset="-128"/>
              <a:ea typeface="Meiryo UI" panose="020B0604030504040204" pitchFamily="50" charset="-128"/>
              <a:cs typeface="A-OTF Shin Maru Go Pro"/>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ja-JP" altLang="en-US" sz="1200" dirty="0">
                <a:solidFill>
                  <a:srgbClr val="231F20"/>
                </a:solidFill>
                <a:latin typeface="Meiryo UI" panose="020B0604030504040204" pitchFamily="50" charset="-128"/>
                <a:ea typeface="Meiryo UI" panose="020B0604030504040204" pitchFamily="50" charset="-128"/>
                <a:cs typeface="A-OTF Shin Maru Go Pro"/>
              </a:rPr>
              <a:t>仕事と家庭の両立の取組を支援する情報サイト</a:t>
            </a:r>
            <a:r>
              <a:rPr lang="ja-JP" altLang="en-US" sz="1200" b="1" dirty="0">
                <a:solidFill>
                  <a:srgbClr val="FE9202"/>
                </a:solidFill>
                <a:latin typeface="Meiryo UI" panose="020B0604030504040204" pitchFamily="50" charset="-128"/>
                <a:ea typeface="Meiryo UI" panose="020B0604030504040204" pitchFamily="50" charset="-128"/>
                <a:cs typeface="A-OTF Shin Maru Go Pro"/>
              </a:rPr>
              <a:t>　「両立支援のひろば」</a:t>
            </a:r>
            <a:r>
              <a:rPr lang="ja-JP" altLang="en-US" sz="1200" b="0" dirty="0">
                <a:solidFill>
                  <a:srgbClr val="FE9202"/>
                </a:solidFill>
                <a:latin typeface="Meiryo UI" panose="020B0604030504040204" pitchFamily="50" charset="-128"/>
                <a:ea typeface="Meiryo UI" panose="020B0604030504040204" pitchFamily="50" charset="-128"/>
                <a:cs typeface="A-OTF Shin Maru Go Pro"/>
              </a:rPr>
              <a:t>を</a:t>
            </a:r>
            <a:endParaRPr lang="en-US" altLang="ja-JP" sz="1200" b="0" dirty="0">
              <a:solidFill>
                <a:srgbClr val="FE9202"/>
              </a:solidFill>
              <a:latin typeface="Meiryo UI" panose="020B0604030504040204" pitchFamily="50" charset="-128"/>
              <a:ea typeface="Meiryo UI" panose="020B0604030504040204" pitchFamily="50" charset="-128"/>
              <a:cs typeface="A-OTF Shin Maru Go Pro"/>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ja-JP" altLang="en-US" sz="1200" b="0" dirty="0">
                <a:solidFill>
                  <a:srgbClr val="FE9202"/>
                </a:solidFill>
                <a:latin typeface="Meiryo UI" panose="020B0604030504040204" pitchFamily="50" charset="-128"/>
                <a:ea typeface="Meiryo UI" panose="020B0604030504040204" pitchFamily="50" charset="-128"/>
                <a:cs typeface="A-OTF Shin Maru Go Pro"/>
              </a:rPr>
              <a:t>ご覧いただくと、くるみん認定企業や</a:t>
            </a:r>
            <a:r>
              <a:rPr lang="ja-JP" altLang="en-US" sz="1200" dirty="0">
                <a:latin typeface="Meiryo UI" panose="020B0604030504040204" pitchFamily="50" charset="-128"/>
                <a:ea typeface="Meiryo UI" panose="020B0604030504040204" pitchFamily="50" charset="-128"/>
                <a:cs typeface="A-OTF Shin Maru Go Pro"/>
              </a:rPr>
              <a:t>両立支援に取り組む企業を業種、企業規模や所在地等、</a:t>
            </a:r>
            <a:endParaRPr lang="en-US" altLang="ja-JP" sz="1200" dirty="0">
              <a:latin typeface="Meiryo UI" panose="020B0604030504040204" pitchFamily="50" charset="-128"/>
              <a:ea typeface="Meiryo UI" panose="020B0604030504040204" pitchFamily="50" charset="-128"/>
              <a:cs typeface="A-OTF Shin Maru Go Pro"/>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ja-JP" altLang="en-US" sz="1200" dirty="0">
                <a:latin typeface="Meiryo UI" panose="020B0604030504040204" pitchFamily="50" charset="-128"/>
                <a:ea typeface="Meiryo UI" panose="020B0604030504040204" pitchFamily="50" charset="-128"/>
                <a:cs typeface="A-OTF Shin Maru Go Pro"/>
              </a:rPr>
              <a:t>様々なキーワードから検索することが可能です。</a:t>
            </a:r>
            <a:endParaRPr lang="en-US" altLang="ja-JP" sz="1200" dirty="0">
              <a:latin typeface="Meiryo UI" panose="020B0604030504040204" pitchFamily="50" charset="-128"/>
              <a:ea typeface="Meiryo UI" panose="020B0604030504040204" pitchFamily="50" charset="-128"/>
              <a:cs typeface="A-OTF Shin Maru Go Pro"/>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ja-JP" sz="1200" dirty="0">
              <a:latin typeface="Meiryo UI" panose="020B0604030504040204" pitchFamily="50" charset="-128"/>
              <a:ea typeface="Meiryo UI" panose="020B0604030504040204" pitchFamily="50" charset="-128"/>
              <a:cs typeface="A-OTF Shin Maru Go Pro"/>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ja-JP" altLang="en-US" sz="1200" dirty="0">
                <a:latin typeface="Meiryo UI" panose="020B0604030504040204" pitchFamily="50" charset="-128"/>
                <a:ea typeface="Meiryo UI" panose="020B0604030504040204" pitchFamily="50" charset="-128"/>
                <a:cs typeface="A-OTF Shin Maru Go Pro"/>
              </a:rPr>
              <a:t>是非、育児休業の取得を推進している企業の探す手法として便利ですので</a:t>
            </a:r>
            <a:endParaRPr lang="en-US" altLang="ja-JP" sz="1200" dirty="0">
              <a:latin typeface="Meiryo UI" panose="020B0604030504040204" pitchFamily="50" charset="-128"/>
              <a:ea typeface="Meiryo UI" panose="020B0604030504040204" pitchFamily="50" charset="-128"/>
              <a:cs typeface="A-OTF Shin Maru Go Pro"/>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ja-JP" altLang="en-US" sz="1200" dirty="0">
                <a:latin typeface="Meiryo UI" panose="020B0604030504040204" pitchFamily="50" charset="-128"/>
                <a:ea typeface="Meiryo UI" panose="020B0604030504040204" pitchFamily="50" charset="-128"/>
                <a:cs typeface="A-OTF Shin Maru Go Pro"/>
              </a:rPr>
              <a:t>活用してください。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30</a:t>
            </a:fld>
            <a:endParaRPr lang="en-US" altLang="ja-JP" dirty="0"/>
          </a:p>
        </p:txBody>
      </p:sp>
    </p:spTree>
    <p:extLst>
      <p:ext uri="{BB962C8B-B14F-4D97-AF65-F5344CB8AC3E}">
        <p14:creationId xmlns:p14="http://schemas.microsoft.com/office/powerpoint/2010/main" val="1797889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育児休業は、育児・介護休業法に定められた、労働者が請求できる権利です。</a:t>
            </a:r>
            <a:endParaRPr lang="en-US" altLang="ja-JP" sz="1100" dirty="0"/>
          </a:p>
          <a:p>
            <a:pPr algn="just" eaLnBrk="1"/>
            <a:r>
              <a:rPr lang="ja-JP" altLang="en-US" sz="1100" dirty="0"/>
              <a:t>そのため、会社に規定がない場合でも、労働者からの申出により育児休業を取得することができます。</a:t>
            </a:r>
            <a:endParaRPr lang="en-US" altLang="ja-JP" sz="1100" dirty="0"/>
          </a:p>
          <a:p>
            <a:pPr algn="just" eaLnBrk="1"/>
            <a:endParaRPr lang="en-US" altLang="ja-JP" sz="1100" dirty="0"/>
          </a:p>
          <a:p>
            <a:pPr algn="just" eaLnBrk="1"/>
            <a:r>
              <a:rPr lang="ja-JP" altLang="en-US" sz="1100" dirty="0"/>
              <a:t>会社に規定がない場合でも、育休取得を諦めず、上司や人事担当者に相談してみましょう。　</a:t>
            </a:r>
            <a:endParaRPr lang="en-US" altLang="ja-JP" sz="1100" dirty="0"/>
          </a:p>
          <a:p>
            <a:pPr algn="just" eaLnBrk="1"/>
            <a:r>
              <a:rPr lang="ja-JP" altLang="en-US" sz="1100" dirty="0"/>
              <a:t>また、法律の内容やトラブルについて、都道府県労働局でも相談を受け付けています。</a:t>
            </a:r>
          </a:p>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32</a:t>
            </a:fld>
            <a:endParaRPr lang="en-US" altLang="ja-JP" dirty="0"/>
          </a:p>
        </p:txBody>
      </p:sp>
    </p:spTree>
    <p:extLst>
      <p:ext uri="{BB962C8B-B14F-4D97-AF65-F5344CB8AC3E}">
        <p14:creationId xmlns:p14="http://schemas.microsoft.com/office/powerpoint/2010/main" val="2310954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育児や介護だけでなく、怪我や病気による入院など、いつ何時、自分がサポートを受ける側に回るかわかりません。</a:t>
            </a:r>
            <a:endParaRPr lang="en-US" altLang="ja-JP" sz="1100" dirty="0"/>
          </a:p>
          <a:p>
            <a:pPr algn="just" eaLnBrk="1"/>
            <a:r>
              <a:rPr lang="ja-JP" altLang="en-US" sz="1100" dirty="0"/>
              <a:t>「お互い様」でサポートし合える環境をぜひ作ってください。</a:t>
            </a:r>
            <a:endParaRPr lang="en-US" altLang="ja-JP" sz="1100" dirty="0"/>
          </a:p>
          <a:p>
            <a:pPr algn="just" eaLnBrk="1"/>
            <a:r>
              <a:rPr lang="ja-JP" altLang="en-US" sz="1100" dirty="0"/>
              <a:t>もし、職場で育児休業を取得する人の業務を引き継ぎ、新しい仕事を担う場合には、スキルアップのチャンスと前向きに捉えましょう。</a:t>
            </a:r>
            <a:endParaRPr lang="en-US" altLang="ja-JP" sz="1100" dirty="0"/>
          </a:p>
          <a:p>
            <a:pPr algn="just" eaLnBrk="1"/>
            <a:endParaRPr lang="en-US" altLang="ja-JP" sz="1100" dirty="0"/>
          </a:p>
          <a:p>
            <a:pPr algn="just" eaLnBrk="1"/>
            <a:r>
              <a:rPr lang="ja-JP" altLang="en-US" sz="1100" dirty="0"/>
              <a:t>効率のよい仕事の仕方を考え、長時間労働を抑制しましょう。時間に制約のある人を含め、すべての人が能力を発揮しやすい職場づくりにつながります。</a:t>
            </a:r>
            <a:endParaRPr lang="en-US" altLang="ja-JP" sz="1100" dirty="0"/>
          </a:p>
          <a:p>
            <a:pPr algn="just" eaLnBrk="1"/>
            <a:endParaRPr lang="en-US" altLang="ja-JP" sz="1100" dirty="0"/>
          </a:p>
          <a:p>
            <a:pPr algn="just" eaLnBrk="1"/>
            <a:r>
              <a:rPr lang="ja-JP" altLang="en-US" sz="1100" dirty="0"/>
              <a:t>困ったことがあったら、一人で悩まず、上司・同僚に相談しましょう。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33</a:t>
            </a:fld>
            <a:endParaRPr lang="en-US" altLang="ja-JP" dirty="0"/>
          </a:p>
        </p:txBody>
      </p:sp>
    </p:spTree>
    <p:extLst>
      <p:ext uri="{BB962C8B-B14F-4D97-AF65-F5344CB8AC3E}">
        <p14:creationId xmlns:p14="http://schemas.microsoft.com/office/powerpoint/2010/main" val="3827038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職場において、今までに男性の育休取得の前例がない場合もあると思います。</a:t>
            </a:r>
            <a:endParaRPr lang="en-US" altLang="ja-JP" sz="1100" dirty="0"/>
          </a:p>
          <a:p>
            <a:pPr algn="just" eaLnBrk="1"/>
            <a:r>
              <a:rPr lang="ja-JP" altLang="en-US" sz="1100" dirty="0"/>
              <a:t>その場合でも、育休取得を諦めず、自分がロールモデルになる気持ちで、まずは上司や人事担当者に相談してみましょう。</a:t>
            </a:r>
            <a:endParaRPr lang="en-US" altLang="ja-JP" sz="1100" dirty="0"/>
          </a:p>
          <a:p>
            <a:pPr algn="just" eaLnBrk="1"/>
            <a:endParaRPr lang="en-US" altLang="ja-JP" sz="1100" dirty="0"/>
          </a:p>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34</a:t>
            </a:fld>
            <a:endParaRPr lang="en-US" altLang="ja-JP" dirty="0"/>
          </a:p>
        </p:txBody>
      </p:sp>
    </p:spTree>
    <p:extLst>
      <p:ext uri="{BB962C8B-B14F-4D97-AF65-F5344CB8AC3E}">
        <p14:creationId xmlns:p14="http://schemas.microsoft.com/office/powerpoint/2010/main" val="95920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a:t>
            </a:fld>
            <a:endParaRPr lang="en-US" altLang="ja-JP" dirty="0"/>
          </a:p>
        </p:txBody>
      </p:sp>
    </p:spTree>
    <p:extLst>
      <p:ext uri="{BB962C8B-B14F-4D97-AF65-F5344CB8AC3E}">
        <p14:creationId xmlns:p14="http://schemas.microsoft.com/office/powerpoint/2010/main" val="4219765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育児は、夫婦二人で協力してしていくものです。育児は女性だけが担うものではありません。大変なところは助け合い、悩みを分かち合いながら、子どもの成長を二人で見守りましょう。</a:t>
            </a:r>
            <a:endParaRPr lang="en-US" altLang="ja-JP" sz="1100" dirty="0"/>
          </a:p>
          <a:p>
            <a:pPr algn="just" eaLnBrk="1"/>
            <a:endParaRPr lang="en-US" altLang="ja-JP" sz="1100" dirty="0"/>
          </a:p>
          <a:p>
            <a:pPr algn="just" eaLnBrk="1"/>
            <a:r>
              <a:rPr lang="ja-JP" altLang="en-US" sz="1100" dirty="0"/>
              <a:t>育児や家事を「手伝う」のではなく、夫婦それぞれが主体的に育児にかかわることが大切です。そのためには、すべてを自分でやろうとするのではなく、思い切ってパートナーに任せることも必要でしょう。</a:t>
            </a:r>
            <a:endParaRPr lang="en-US" altLang="ja-JP" sz="1100" dirty="0"/>
          </a:p>
          <a:p>
            <a:pPr algn="just" eaLnBrk="1"/>
            <a:endParaRPr lang="en-US" altLang="ja-JP" sz="1100" dirty="0"/>
          </a:p>
          <a:p>
            <a:pPr algn="just" eaLnBrk="1"/>
            <a:r>
              <a:rPr lang="ja-JP" altLang="en-US" sz="1100" dirty="0"/>
              <a:t>また、日々パートナーがやってくれていることを当たり前と思わず、お互いに感謝の気持ちを伝え合うことが大切です。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35</a:t>
            </a:fld>
            <a:endParaRPr lang="en-US" altLang="ja-JP" dirty="0"/>
          </a:p>
        </p:txBody>
      </p:sp>
    </p:spTree>
    <p:extLst>
      <p:ext uri="{BB962C8B-B14F-4D97-AF65-F5344CB8AC3E}">
        <p14:creationId xmlns:p14="http://schemas.microsoft.com/office/powerpoint/2010/main" val="1494039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36</a:t>
            </a:fld>
            <a:endParaRPr lang="en-US" altLang="ja-JP" dirty="0"/>
          </a:p>
        </p:txBody>
      </p:sp>
    </p:spTree>
    <p:extLst>
      <p:ext uri="{BB962C8B-B14F-4D97-AF65-F5344CB8AC3E}">
        <p14:creationId xmlns:p14="http://schemas.microsoft.com/office/powerpoint/2010/main" val="230219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まず、男性の育児への関わりや育児休業の取得の現状について、データで見ていきましょう。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こちらは、共働き世帯と専業主婦世帯の数の推移を示したグラフです。</a:t>
            </a:r>
            <a:endParaRPr lang="en-US" altLang="ja-JP" sz="1100" dirty="0"/>
          </a:p>
          <a:p>
            <a:pPr algn="just" eaLnBrk="1">
              <a:spcBef>
                <a:spcPts val="0"/>
              </a:spcBef>
            </a:pPr>
            <a:r>
              <a:rPr lang="en-US" altLang="ja-JP" sz="1100" dirty="0"/>
              <a:t>1990</a:t>
            </a:r>
            <a:r>
              <a:rPr lang="ja-JP" altLang="en-US" sz="1100" dirty="0"/>
              <a:t>年代には、共働き世帯が専業主婦世帯の数を上回り、その差は大きくなっています。</a:t>
            </a:r>
            <a:endParaRPr lang="en-US" altLang="ja-JP" sz="1100" dirty="0"/>
          </a:p>
          <a:p>
            <a:pPr algn="just" eaLnBrk="1">
              <a:spcBef>
                <a:spcPts val="0"/>
              </a:spcBef>
            </a:pPr>
            <a:r>
              <a:rPr lang="ja-JP" altLang="en-US" sz="1100" dirty="0"/>
              <a:t>また、それに伴い、「夫は外で働き、妻は家庭を守るべきである」という考え方にも変化が見られ、子どもができても仕事を続ける方が良いと考える人が、男女ともに増加の傾向にあります。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a:t>
            </a:fld>
            <a:endParaRPr lang="en-US" altLang="ja-JP" dirty="0"/>
          </a:p>
        </p:txBody>
      </p:sp>
    </p:spTree>
    <p:extLst>
      <p:ext uri="{BB962C8B-B14F-4D97-AF65-F5344CB8AC3E}">
        <p14:creationId xmlns:p14="http://schemas.microsoft.com/office/powerpoint/2010/main" val="421200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このグラフは、この５年間に子供が生まれた同居夫婦について、出産後の夫の家事・育児時間別に、出産後の妻の就業状況を調べた厚生労働省の調査を基に作成</a:t>
            </a:r>
            <a:r>
              <a:rPr lang="ja-JP" altLang="en-US" sz="1100" dirty="0">
                <a:solidFill>
                  <a:srgbClr val="FF0000"/>
                </a:solidFill>
              </a:rPr>
              <a:t>され</a:t>
            </a:r>
            <a:r>
              <a:rPr lang="ja-JP" altLang="en-US" sz="1100" dirty="0"/>
              <a:t>たものです。</a:t>
            </a:r>
            <a:endParaRPr lang="en-US" altLang="ja-JP" sz="1100" dirty="0"/>
          </a:p>
          <a:p>
            <a:pPr algn="just" eaLnBrk="1">
              <a:spcBef>
                <a:spcPts val="0"/>
              </a:spcBef>
            </a:pPr>
            <a:endParaRPr lang="en-US" altLang="ja-JP" sz="1100" dirty="0"/>
          </a:p>
          <a:p>
            <a:pPr algn="just" eaLnBrk="1">
              <a:spcBef>
                <a:spcPts val="0"/>
              </a:spcBef>
            </a:pPr>
            <a:r>
              <a:rPr lang="ja-JP" altLang="en-US" sz="1100" dirty="0"/>
              <a:t>出産後の妻の就業状況が、「同一就業継続」又は「転職」の場合、妻が働き続けていることになりますが、夫の家事・育児時間が「なし」又は「２時間未満」の場合、３割以上の妻が離職しているのに対し、「４時間以上」の場合、離職の割合は２割程度にとどまり、７割以上の妻が就業継続し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共働き世帯が年々増加している中、女性が出産後も継続して活躍していくためには、男性が育児参画しやすい職場環境を整備することが必要です。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a:t>
            </a:fld>
            <a:endParaRPr lang="en-US" altLang="ja-JP" dirty="0"/>
          </a:p>
        </p:txBody>
      </p:sp>
    </p:spTree>
    <p:extLst>
      <p:ext uri="{BB962C8B-B14F-4D97-AF65-F5344CB8AC3E}">
        <p14:creationId xmlns:p14="http://schemas.microsoft.com/office/powerpoint/2010/main" val="76900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こちらは、男性の育児や家事に関する意識を世代別に比較したグラフです。</a:t>
            </a:r>
            <a:endParaRPr kumimoji="1" lang="en-US" altLang="ja-JP" dirty="0"/>
          </a:p>
          <a:p>
            <a:r>
              <a:rPr kumimoji="1" lang="ja-JP" altLang="en-US" dirty="0"/>
              <a:t>「育児や家事は誰の役割だと思うか」という問いに対して、</a:t>
            </a:r>
            <a:r>
              <a:rPr kumimoji="1" lang="en-US" altLang="ja-JP" dirty="0"/>
              <a:t>20</a:t>
            </a:r>
            <a:r>
              <a:rPr kumimoji="1" lang="ja-JP" altLang="en-US" dirty="0"/>
              <a:t>代～</a:t>
            </a:r>
            <a:r>
              <a:rPr kumimoji="1" lang="en-US" altLang="ja-JP" dirty="0"/>
              <a:t>30</a:t>
            </a:r>
            <a:r>
              <a:rPr kumimoji="1" lang="ja-JP" altLang="en-US" dirty="0"/>
              <a:t>代の男性は、「妻も夫も同様に行う」「どちらかできる方がすればよい」と考えている人が多いことがわかります。</a:t>
            </a:r>
            <a:endParaRPr kumimoji="1" lang="en-US" altLang="ja-JP" dirty="0"/>
          </a:p>
          <a:p>
            <a:endParaRPr kumimoji="1" lang="en-US" altLang="ja-JP" dirty="0"/>
          </a:p>
          <a:p>
            <a:r>
              <a:rPr kumimoji="1" lang="ja-JP" altLang="en-US" dirty="0"/>
              <a:t>一方、</a:t>
            </a:r>
            <a:r>
              <a:rPr kumimoji="1" lang="en-US" altLang="ja-JP" dirty="0"/>
              <a:t>50</a:t>
            </a:r>
            <a:r>
              <a:rPr kumimoji="1" lang="ja-JP" altLang="en-US" dirty="0"/>
              <a:t>代以上では、「妻の役割である」「基本的に妻の役割であり、夫はそれを手伝う程度」と考えている人が比較的多く、世代によって、家事や育児に関する考え方に大きな違いがあります。</a:t>
            </a:r>
            <a:endParaRPr kumimoji="1" lang="en-US" altLang="ja-JP" dirty="0"/>
          </a:p>
          <a:p>
            <a:endParaRPr kumimoji="1" lang="en-US" altLang="ja-JP" dirty="0"/>
          </a:p>
          <a:p>
            <a:r>
              <a:rPr kumimoji="1" lang="ja-JP" altLang="en-US" dirty="0"/>
              <a:t>（備考）</a:t>
            </a:r>
            <a:endParaRPr kumimoji="1" lang="en-US" altLang="ja-JP" dirty="0"/>
          </a:p>
          <a:p>
            <a:r>
              <a:rPr kumimoji="1" lang="ja-JP" altLang="en-US" dirty="0"/>
              <a:t>設問「あなたは、家庭ての育児や家事は、だれの役割だと思いますか。この中から</a:t>
            </a:r>
            <a:r>
              <a:rPr kumimoji="1" lang="en-US" altLang="ja-JP" dirty="0"/>
              <a:t>1</a:t>
            </a:r>
            <a:r>
              <a:rPr kumimoji="1" lang="ja-JP" altLang="en-US" dirty="0"/>
              <a:t>つ選んでください。」</a:t>
            </a:r>
            <a:endParaRPr kumimoji="1" lang="en-US" altLang="ja-JP" dirty="0"/>
          </a:p>
          <a:p>
            <a:r>
              <a:rPr kumimoji="1" lang="ja-JP" altLang="en-US" dirty="0"/>
              <a:t>（ア）妻の役割である、（イ）基本的に妻の役割であり、夫はそれを手伝う程度、（ウ）妻も夫も同様に行う、（エ）基本的に夫の役割であり、妻はそれを手伝う程度、（オ）夫の役割である、（カ）どちらか、できる人がすればよい、その他、わからないに対する回答。</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6</a:t>
            </a:fld>
            <a:endParaRPr lang="en-US" altLang="ja-JP" dirty="0"/>
          </a:p>
        </p:txBody>
      </p:sp>
    </p:spTree>
    <p:extLst>
      <p:ext uri="{BB962C8B-B14F-4D97-AF65-F5344CB8AC3E}">
        <p14:creationId xmlns:p14="http://schemas.microsoft.com/office/powerpoint/2010/main" val="391828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6</a:t>
            </a:r>
            <a:r>
              <a:rPr kumimoji="1" lang="ja-JP" altLang="en-US" dirty="0"/>
              <a:t>歳未満の子どもを持つ夫婦の家事・育児関連時間のデータを見てみます。</a:t>
            </a:r>
            <a:endParaRPr kumimoji="1" lang="en-US" altLang="ja-JP" dirty="0"/>
          </a:p>
          <a:p>
            <a:r>
              <a:rPr kumimoji="1" lang="ja-JP" altLang="en-US" dirty="0"/>
              <a:t>日本においては、</a:t>
            </a:r>
            <a:r>
              <a:rPr kumimoji="1" lang="en-US" altLang="ja-JP" dirty="0"/>
              <a:t>6</a:t>
            </a:r>
            <a:r>
              <a:rPr kumimoji="1" lang="ja-JP" altLang="en-US" dirty="0"/>
              <a:t>歳未満の子がいる家庭の夫が</a:t>
            </a:r>
            <a:r>
              <a:rPr kumimoji="1" lang="en-US" altLang="ja-JP" dirty="0"/>
              <a:t>1</a:t>
            </a:r>
            <a:r>
              <a:rPr kumimoji="1" lang="ja-JP" altLang="en-US" dirty="0"/>
              <a:t>日に家事や育児をしている時間は、</a:t>
            </a:r>
            <a:r>
              <a:rPr kumimoji="1" lang="en-US" altLang="ja-JP" dirty="0"/>
              <a:t>1</a:t>
            </a:r>
            <a:r>
              <a:rPr kumimoji="1" lang="ja-JP" altLang="en-US" dirty="0"/>
              <a:t>時間</a:t>
            </a:r>
            <a:r>
              <a:rPr kumimoji="1" lang="en-US" altLang="ja-JP" dirty="0"/>
              <a:t>54</a:t>
            </a:r>
            <a:r>
              <a:rPr kumimoji="1" lang="ja-JP" altLang="en-US" dirty="0"/>
              <a:t>分です。</a:t>
            </a:r>
            <a:endParaRPr kumimoji="1" lang="en-US" altLang="ja-JP" dirty="0"/>
          </a:p>
          <a:p>
            <a:r>
              <a:rPr kumimoji="1" lang="ja-JP" altLang="en-US" dirty="0"/>
              <a:t>妻の４分の１程度にとどまっています。</a:t>
            </a:r>
            <a:endParaRPr kumimoji="1" lang="en-US" altLang="ja-JP" dirty="0"/>
          </a:p>
          <a:p>
            <a:r>
              <a:rPr kumimoji="1" lang="ja-JP" altLang="en-US" dirty="0"/>
              <a:t>また、各国と比較してもその時間が短いことがわかります。</a:t>
            </a:r>
            <a:endParaRPr kumimoji="1" lang="en-US" altLang="ja-JP" dirty="0"/>
          </a:p>
          <a:p>
            <a:endParaRPr kumimoji="1" lang="en-US" altLang="ja-JP" dirty="0"/>
          </a:p>
          <a:p>
            <a:r>
              <a:rPr kumimoji="1" lang="en-US" altLang="ja-JP" dirty="0"/>
              <a:t>1-3</a:t>
            </a:r>
            <a:r>
              <a:rPr kumimoji="1" lang="ja-JP" altLang="en-US" dirty="0"/>
              <a:t>のデータで見たように、若い世代の男性は、「家事や育児は夫もすべき」という意識は高いものの、意識と実際の行動にはギャップが生じています。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7</a:t>
            </a:fld>
            <a:endParaRPr lang="en-US" altLang="ja-JP" dirty="0"/>
          </a:p>
        </p:txBody>
      </p:sp>
    </p:spTree>
    <p:extLst>
      <p:ext uri="{BB962C8B-B14F-4D97-AF65-F5344CB8AC3E}">
        <p14:creationId xmlns:p14="http://schemas.microsoft.com/office/powerpoint/2010/main" val="320554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44976" y="4551099"/>
            <a:ext cx="5164345" cy="4549556"/>
          </a:xfrm>
        </p:spPr>
        <p:txBody>
          <a:bodyPr/>
          <a:lstStyle/>
          <a:p>
            <a:pPr algn="just" eaLnBrk="1">
              <a:spcBef>
                <a:spcPts val="0"/>
              </a:spcBef>
            </a:pPr>
            <a:r>
              <a:rPr lang="ja-JP" altLang="en-US" sz="1100" dirty="0"/>
              <a:t>続いて、男性の育児休業に関するデータを見てみましょう。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男性新入社員に対するアンケート結果が左のグラフです。</a:t>
            </a:r>
            <a:endParaRPr lang="en-US" altLang="ja-JP" sz="1100" dirty="0"/>
          </a:p>
          <a:p>
            <a:pPr algn="just" eaLnBrk="1">
              <a:spcBef>
                <a:spcPts val="0"/>
              </a:spcBef>
            </a:pPr>
            <a:r>
              <a:rPr lang="ja-JP" altLang="en-US" sz="1100" dirty="0"/>
              <a:t>男性新入社員の</a:t>
            </a:r>
            <a:r>
              <a:rPr lang="en-US" altLang="ja-JP" sz="1100" dirty="0"/>
              <a:t>8</a:t>
            </a:r>
            <a:r>
              <a:rPr lang="ja-JP" altLang="en-US" sz="1100" dirty="0"/>
              <a:t>割近くは、育児休業を取りたいと考えているという結果が出ています。いまや、性別に関係なく、育児休業の取得を希望しており、ワーク・ライフ・バランスの充実が求められていることが分かります。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一方、実際の男性の育児休業取得率は、増加しているものの、最新のデータでも</a:t>
            </a:r>
            <a:r>
              <a:rPr lang="en-US" altLang="ja-JP" sz="1100" dirty="0"/>
              <a:t>13.97%</a:t>
            </a:r>
            <a:r>
              <a:rPr lang="ja-JP" altLang="en-US" sz="1100" dirty="0"/>
              <a:t>となっています。</a:t>
            </a:r>
            <a:endParaRPr lang="en-US" altLang="ja-JP" sz="1100" dirty="0"/>
          </a:p>
          <a:p>
            <a:pPr algn="just" eaLnBrk="1">
              <a:spcBef>
                <a:spcPts val="0"/>
              </a:spcBef>
            </a:pPr>
            <a:r>
              <a:rPr lang="ja-JP" altLang="en-US" sz="1100" dirty="0"/>
              <a:t>ここから、男性の育児休業についての理想と現実のギャップが見て取れます。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8</a:t>
            </a:fld>
            <a:endParaRPr lang="en-US" altLang="ja-JP" dirty="0"/>
          </a:p>
        </p:txBody>
      </p:sp>
    </p:spTree>
    <p:extLst>
      <p:ext uri="{BB962C8B-B14F-4D97-AF65-F5344CB8AC3E}">
        <p14:creationId xmlns:p14="http://schemas.microsoft.com/office/powerpoint/2010/main" val="335311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84800" cy="3729037"/>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育児休業制度は、育児・介護休業法で定められた制度です。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育児休業を取得する条件に、原則として男女による違いはありません。</a:t>
            </a:r>
            <a:endParaRPr lang="en-US" altLang="ja-JP" sz="1100" dirty="0"/>
          </a:p>
          <a:p>
            <a:pPr algn="just" eaLnBrk="1">
              <a:spcBef>
                <a:spcPts val="0"/>
              </a:spcBef>
            </a:pPr>
            <a:r>
              <a:rPr lang="ja-JP" altLang="en-US" sz="1100" dirty="0"/>
              <a:t>（ただし、産後は労働基準法上</a:t>
            </a:r>
            <a:r>
              <a:rPr lang="en-US" altLang="ja-JP" sz="1100" dirty="0"/>
              <a:t>56</a:t>
            </a:r>
            <a:r>
              <a:rPr lang="ja-JP" altLang="en-US" sz="1100" dirty="0"/>
              <a:t>日間労働することが禁止されていますので、女性は出産した翌日から起算して</a:t>
            </a:r>
            <a:r>
              <a:rPr lang="en-US" altLang="ja-JP" sz="1100" dirty="0"/>
              <a:t>57</a:t>
            </a:r>
            <a:r>
              <a:rPr lang="ja-JP" altLang="en-US" sz="1100" dirty="0"/>
              <a:t>日目から育児休業を取得することとなります。）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育児休業の期間は、原則、子どもが</a:t>
            </a:r>
            <a:r>
              <a:rPr lang="en-US" altLang="ja-JP" sz="1100" dirty="0"/>
              <a:t>1</a:t>
            </a:r>
            <a:r>
              <a:rPr lang="ja-JP" altLang="en-US" sz="1100" dirty="0"/>
              <a:t>歳になるまで、子ども一人につき２回まで分割して取得できます。</a:t>
            </a:r>
            <a:endParaRPr lang="en-US" altLang="ja-JP" sz="1100" dirty="0"/>
          </a:p>
          <a:p>
            <a:pPr algn="just" eaLnBrk="1">
              <a:spcBef>
                <a:spcPts val="0"/>
              </a:spcBef>
            </a:pPr>
            <a:r>
              <a:rPr lang="ja-JP" altLang="en-US" sz="1100" dirty="0"/>
              <a:t>ただし、保育所に入れない場合等には、延長することも可能です。</a:t>
            </a:r>
            <a:endParaRPr lang="en-US" altLang="ja-JP" sz="1100" dirty="0"/>
          </a:p>
          <a:p>
            <a:pPr algn="just" eaLnBrk="1">
              <a:spcBef>
                <a:spcPts val="0"/>
              </a:spcBef>
            </a:pPr>
            <a:endParaRPr lang="en-US" altLang="ja-JP" sz="1100" dirty="0"/>
          </a:p>
          <a:p>
            <a:pPr algn="just" eaLnBrk="1">
              <a:spcBef>
                <a:spcPts val="0"/>
              </a:spcBef>
            </a:pPr>
            <a:r>
              <a:rPr lang="ja-JP" altLang="en-US" sz="1100" dirty="0"/>
              <a:t>妻が専業主婦や育児休業中でも、夫は育児休業を取得することができます。</a:t>
            </a:r>
            <a:endParaRPr lang="en-US" altLang="ja-JP" sz="1100" dirty="0"/>
          </a:p>
          <a:p>
            <a:pPr algn="just" eaLnBrk="1">
              <a:spcBef>
                <a:spcPts val="0"/>
              </a:spcBef>
            </a:pPr>
            <a:r>
              <a:rPr lang="ja-JP" altLang="en-US" sz="1100" dirty="0"/>
              <a:t>また、派遣社員や契約社員、パートなどの有期契約労働者（雇用期間の定めのある労働者）も、一定の要件を満たせば育児休業を取得できます。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10</a:t>
            </a:fld>
            <a:endParaRPr lang="en-US" altLang="ja-JP" dirty="0"/>
          </a:p>
        </p:txBody>
      </p:sp>
    </p:spTree>
    <p:extLst>
      <p:ext uri="{BB962C8B-B14F-4D97-AF65-F5344CB8AC3E}">
        <p14:creationId xmlns:p14="http://schemas.microsoft.com/office/powerpoint/2010/main" val="1207747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2" name="日付プレースホルダー 4"/>
          <p:cNvSpPr>
            <a:spLocks noGrp="1"/>
          </p:cNvSpPr>
          <p:nvPr>
            <p:ph type="dt" sz="half" idx="16"/>
          </p:nvPr>
        </p:nvSpPr>
        <p:spPr/>
        <p:txBody>
          <a:bodyPr/>
          <a:lstStyle>
            <a:lvl1pPr>
              <a:defRPr/>
            </a:lvl1pPr>
          </a:lstStyle>
          <a:p>
            <a:pPr>
              <a:defRPr/>
            </a:pPr>
            <a:fld id="{1CFA53C2-3F1C-4962-BEE8-43F530CEF3FD}" type="datetime1">
              <a:rPr lang="ja-JP" altLang="en-US"/>
              <a:pPr>
                <a:defRPr/>
              </a:pPr>
              <a:t>2024/3/8</a:t>
            </a:fld>
            <a:endParaRPr lang="ja-JP" altLang="en-US" dirty="0"/>
          </a:p>
        </p:txBody>
      </p:sp>
      <p:sp>
        <p:nvSpPr>
          <p:cNvPr id="13" name="スライド番号プレースホルダー 3"/>
          <p:cNvSpPr>
            <a:spLocks noGrp="1"/>
          </p:cNvSpPr>
          <p:nvPr>
            <p:ph type="sldNum" sz="quarter" idx="17"/>
          </p:nvPr>
        </p:nvSpPr>
        <p:spPr>
          <a:xfrm>
            <a:off x="-309563" y="6427788"/>
            <a:ext cx="195263" cy="360362"/>
          </a:xfrm>
        </p:spPr>
        <p:txBody>
          <a:bodyPr/>
          <a:lstStyle>
            <a:lvl1pPr>
              <a:defRPr/>
            </a:lvl1pPr>
          </a:lstStyle>
          <a:p>
            <a:pPr>
              <a:defRPr/>
            </a:pPr>
            <a:fld id="{F28A32E6-BBE1-4166-B517-56D646F5CC76}" type="slidenum">
              <a:rPr lang="ja-JP" altLang="en-US"/>
              <a:pPr>
                <a:defRPr/>
              </a:pPr>
              <a:t>‹#›</a:t>
            </a:fld>
            <a:endParaRPr lang="en-US" altLang="ja-JP" dirty="0"/>
          </a:p>
        </p:txBody>
      </p:sp>
      <p:sp>
        <p:nvSpPr>
          <p:cNvPr id="4" name="タイトル 1">
            <a:extLst>
              <a:ext uri="{FF2B5EF4-FFF2-40B4-BE49-F238E27FC236}">
                <a16:creationId xmlns:a16="http://schemas.microsoft.com/office/drawing/2014/main" id="{6EA1505F-4955-0B83-86B4-1817BE3EF5E0}"/>
              </a:ext>
            </a:extLst>
          </p:cNvPr>
          <p:cNvSpPr txBox="1">
            <a:spLocks/>
          </p:cNvSpPr>
          <p:nvPr userDrawn="1"/>
        </p:nvSpPr>
        <p:spPr bwMode="auto">
          <a:xfrm>
            <a:off x="1196008" y="2186956"/>
            <a:ext cx="7513983" cy="2141673"/>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800" dirty="0">
              <a:solidFill>
                <a:schemeClr val="bg1"/>
              </a:solidFill>
            </a:endParaRPr>
          </a:p>
        </p:txBody>
      </p:sp>
      <p:sp>
        <p:nvSpPr>
          <p:cNvPr id="5" name="テキスト ボックス 11">
            <a:extLst>
              <a:ext uri="{FF2B5EF4-FFF2-40B4-BE49-F238E27FC236}">
                <a16:creationId xmlns:a16="http://schemas.microsoft.com/office/drawing/2014/main" id="{111A8CDC-31D1-E932-C24F-F7302E3C1AC9}"/>
              </a:ext>
            </a:extLst>
          </p:cNvPr>
          <p:cNvSpPr txBox="1">
            <a:spLocks noChangeArrowheads="1"/>
          </p:cNvSpPr>
          <p:nvPr userDrawn="1"/>
        </p:nvSpPr>
        <p:spPr bwMode="auto">
          <a:xfrm>
            <a:off x="3151189" y="1935165"/>
            <a:ext cx="917575" cy="384721"/>
          </a:xfrm>
          <a:prstGeom prst="rect">
            <a:avLst/>
          </a:prstGeom>
          <a:noFill/>
          <a:ln>
            <a:noFill/>
          </a:ln>
        </p:spPr>
        <p:txBody>
          <a:bodyPr>
            <a:spAutoFit/>
          </a:bodyPr>
          <a:lstStyle>
            <a:lvl1pPr>
              <a:defRPr kumimoji="1" sz="1900">
                <a:solidFill>
                  <a:schemeClr val="tx1"/>
                </a:solidFill>
                <a:latin typeface="Calibri" charset="0"/>
                <a:ea typeface="ＭＳ Ｐゴシック" charset="0"/>
                <a:cs typeface="ＭＳ Ｐゴシック" charset="0"/>
              </a:defRPr>
            </a:lvl1pPr>
            <a:lvl2pPr marL="742950" indent="-285750">
              <a:defRPr kumimoji="1" sz="1900">
                <a:solidFill>
                  <a:schemeClr val="tx1"/>
                </a:solidFill>
                <a:latin typeface="Calibri" charset="0"/>
                <a:ea typeface="ＭＳ Ｐゴシック" charset="0"/>
              </a:defRPr>
            </a:lvl2pPr>
            <a:lvl3pPr marL="1143000" indent="-228600">
              <a:defRPr kumimoji="1" sz="1900">
                <a:solidFill>
                  <a:schemeClr val="tx1"/>
                </a:solidFill>
                <a:latin typeface="Calibri" charset="0"/>
                <a:ea typeface="ＭＳ Ｐゴシック" charset="0"/>
              </a:defRPr>
            </a:lvl3pPr>
            <a:lvl4pPr marL="1600200" indent="-228600">
              <a:defRPr kumimoji="1" sz="1900">
                <a:solidFill>
                  <a:schemeClr val="tx1"/>
                </a:solidFill>
                <a:latin typeface="Calibri" charset="0"/>
                <a:ea typeface="ＭＳ Ｐゴシック" charset="0"/>
              </a:defRPr>
            </a:lvl4pPr>
            <a:lvl5pPr marL="2057400" indent="-228600">
              <a:defRPr kumimoji="1" sz="1900">
                <a:solidFill>
                  <a:schemeClr val="tx1"/>
                </a:solidFill>
                <a:latin typeface="Calibri" charset="0"/>
                <a:ea typeface="ＭＳ Ｐゴシック" charset="0"/>
              </a:defRPr>
            </a:lvl5pPr>
            <a:lvl6pPr marL="2514600" indent="-228600" defTabSz="477838" fontAlgn="base">
              <a:spcBef>
                <a:spcPct val="0"/>
              </a:spcBef>
              <a:spcAft>
                <a:spcPct val="0"/>
              </a:spcAft>
              <a:defRPr kumimoji="1" sz="1900">
                <a:solidFill>
                  <a:schemeClr val="tx1"/>
                </a:solidFill>
                <a:latin typeface="Calibri" charset="0"/>
                <a:ea typeface="ＭＳ Ｐゴシック" charset="0"/>
              </a:defRPr>
            </a:lvl6pPr>
            <a:lvl7pPr marL="2971800" indent="-228600" defTabSz="477838" fontAlgn="base">
              <a:spcBef>
                <a:spcPct val="0"/>
              </a:spcBef>
              <a:spcAft>
                <a:spcPct val="0"/>
              </a:spcAft>
              <a:defRPr kumimoji="1" sz="1900">
                <a:solidFill>
                  <a:schemeClr val="tx1"/>
                </a:solidFill>
                <a:latin typeface="Calibri" charset="0"/>
                <a:ea typeface="ＭＳ Ｐゴシック" charset="0"/>
              </a:defRPr>
            </a:lvl7pPr>
            <a:lvl8pPr marL="3429000" indent="-228600" defTabSz="477838" fontAlgn="base">
              <a:spcBef>
                <a:spcPct val="0"/>
              </a:spcBef>
              <a:spcAft>
                <a:spcPct val="0"/>
              </a:spcAft>
              <a:defRPr kumimoji="1" sz="1900">
                <a:solidFill>
                  <a:schemeClr val="tx1"/>
                </a:solidFill>
                <a:latin typeface="Calibri" charset="0"/>
                <a:ea typeface="ＭＳ Ｐゴシック" charset="0"/>
              </a:defRPr>
            </a:lvl8pPr>
            <a:lvl9pPr marL="3886200" indent="-228600" defTabSz="477838" fontAlgn="base">
              <a:spcBef>
                <a:spcPct val="0"/>
              </a:spcBef>
              <a:spcAft>
                <a:spcPct val="0"/>
              </a:spcAft>
              <a:defRPr kumimoji="1" sz="1900">
                <a:solidFill>
                  <a:schemeClr val="tx1"/>
                </a:solidFill>
                <a:latin typeface="Calibri" charset="0"/>
                <a:ea typeface="ＭＳ Ｐゴシック" charset="0"/>
              </a:defRPr>
            </a:lvl9pPr>
          </a:lstStyle>
          <a:p>
            <a:pPr eaLnBrk="1" hangingPunct="1">
              <a:defRPr/>
            </a:pPr>
            <a:endParaRPr lang="ja-JP" altLang="en-US" sz="1900" dirty="0"/>
          </a:p>
        </p:txBody>
      </p:sp>
      <p:sp>
        <p:nvSpPr>
          <p:cNvPr id="6" name="タイトル 1">
            <a:extLst>
              <a:ext uri="{FF2B5EF4-FFF2-40B4-BE49-F238E27FC236}">
                <a16:creationId xmlns:a16="http://schemas.microsoft.com/office/drawing/2014/main" id="{853946C4-F775-D0CF-76E6-4EB214F6EE5D}"/>
              </a:ext>
            </a:extLst>
          </p:cNvPr>
          <p:cNvSpPr>
            <a:spLocks noGrp="1"/>
          </p:cNvSpPr>
          <p:nvPr>
            <p:ph type="ctrTitle"/>
          </p:nvPr>
        </p:nvSpPr>
        <p:spPr>
          <a:xfrm>
            <a:off x="1365403" y="2695950"/>
            <a:ext cx="8142288" cy="648000"/>
          </a:xfrm>
        </p:spPr>
        <p:txBody>
          <a:bodyPr>
            <a:normAutofit/>
          </a:bodyPr>
          <a:lstStyle>
            <a:lvl1pPr>
              <a:defRPr sz="3800">
                <a:solidFill>
                  <a:schemeClr val="bg1"/>
                </a:solidFill>
              </a:defRPr>
            </a:lvl1pPr>
          </a:lstStyle>
          <a:p>
            <a:r>
              <a:rPr lang="ja-JP" altLang="en-US" dirty="0"/>
              <a:t>マスター タイトルの書式設定</a:t>
            </a:r>
          </a:p>
        </p:txBody>
      </p:sp>
      <p:sp>
        <p:nvSpPr>
          <p:cNvPr id="7" name="サブタイトル 2">
            <a:extLst>
              <a:ext uri="{FF2B5EF4-FFF2-40B4-BE49-F238E27FC236}">
                <a16:creationId xmlns:a16="http://schemas.microsoft.com/office/drawing/2014/main" id="{2DFC6892-4B42-902E-53E4-B00F0A9F6064}"/>
              </a:ext>
            </a:extLst>
          </p:cNvPr>
          <p:cNvSpPr>
            <a:spLocks noGrp="1"/>
          </p:cNvSpPr>
          <p:nvPr>
            <p:ph type="subTitle" idx="1"/>
          </p:nvPr>
        </p:nvSpPr>
        <p:spPr>
          <a:xfrm>
            <a:off x="1365403" y="3345475"/>
            <a:ext cx="8142288" cy="983154"/>
          </a:xfrm>
        </p:spPr>
        <p:txBody>
          <a:bodyPr>
            <a:normAutofit/>
          </a:bodyPr>
          <a:lstStyle>
            <a:lvl1pPr marL="0" indent="0" algn="l">
              <a:buNone/>
              <a:defRPr sz="1800">
                <a:solidFill>
                  <a:schemeClr val="bg1"/>
                </a:solidFill>
              </a:defRPr>
            </a:lvl1pPr>
            <a:lvl2pPr marL="478905" indent="0" algn="ctr">
              <a:buNone/>
              <a:defRPr>
                <a:solidFill>
                  <a:schemeClr val="tx1">
                    <a:tint val="75000"/>
                  </a:schemeClr>
                </a:solidFill>
              </a:defRPr>
            </a:lvl2pPr>
            <a:lvl3pPr marL="957811" indent="0" algn="ctr">
              <a:buNone/>
              <a:defRPr>
                <a:solidFill>
                  <a:schemeClr val="tx1">
                    <a:tint val="75000"/>
                  </a:schemeClr>
                </a:solidFill>
              </a:defRPr>
            </a:lvl3pPr>
            <a:lvl4pPr marL="1436716" indent="0" algn="ctr">
              <a:buNone/>
              <a:defRPr>
                <a:solidFill>
                  <a:schemeClr val="tx1">
                    <a:tint val="75000"/>
                  </a:schemeClr>
                </a:solidFill>
              </a:defRPr>
            </a:lvl4pPr>
            <a:lvl5pPr marL="1915620" indent="0" algn="ctr">
              <a:buNone/>
              <a:defRPr>
                <a:solidFill>
                  <a:schemeClr val="tx1">
                    <a:tint val="75000"/>
                  </a:schemeClr>
                </a:solidFill>
              </a:defRPr>
            </a:lvl5pPr>
            <a:lvl6pPr marL="2394525" indent="0" algn="ctr">
              <a:buNone/>
              <a:defRPr>
                <a:solidFill>
                  <a:schemeClr val="tx1">
                    <a:tint val="75000"/>
                  </a:schemeClr>
                </a:solidFill>
              </a:defRPr>
            </a:lvl6pPr>
            <a:lvl7pPr marL="2873431" indent="0" algn="ctr">
              <a:buNone/>
              <a:defRPr>
                <a:solidFill>
                  <a:schemeClr val="tx1">
                    <a:tint val="75000"/>
                  </a:schemeClr>
                </a:solidFill>
              </a:defRPr>
            </a:lvl7pPr>
            <a:lvl8pPr marL="3352336" indent="0" algn="ctr">
              <a:buNone/>
              <a:defRPr>
                <a:solidFill>
                  <a:schemeClr val="tx1">
                    <a:tint val="75000"/>
                  </a:schemeClr>
                </a:solidFill>
              </a:defRPr>
            </a:lvl8pPr>
            <a:lvl9pPr marL="3831241" indent="0" algn="ctr">
              <a:buNone/>
              <a:defRPr>
                <a:solidFill>
                  <a:schemeClr val="tx1">
                    <a:tint val="75000"/>
                  </a:schemeClr>
                </a:solidFill>
              </a:defRPr>
            </a:lvl9pPr>
          </a:lstStyle>
          <a:p>
            <a:r>
              <a:rPr lang="ja-JP" altLang="en-US" dirty="0"/>
              <a:t>マスター サブタイトルの書式設定</a:t>
            </a:r>
          </a:p>
        </p:txBody>
      </p:sp>
      <p:sp>
        <p:nvSpPr>
          <p:cNvPr id="8" name="テキスト プレースホルダー 18">
            <a:extLst>
              <a:ext uri="{FF2B5EF4-FFF2-40B4-BE49-F238E27FC236}">
                <a16:creationId xmlns:a16="http://schemas.microsoft.com/office/drawing/2014/main" id="{66BF0DAF-913F-2C07-68D5-732D86C8D528}"/>
              </a:ext>
            </a:extLst>
          </p:cNvPr>
          <p:cNvSpPr>
            <a:spLocks noGrp="1"/>
          </p:cNvSpPr>
          <p:nvPr>
            <p:ph type="body" sz="quarter" idx="12"/>
          </p:nvPr>
        </p:nvSpPr>
        <p:spPr>
          <a:xfrm>
            <a:off x="1365404" y="4496831"/>
            <a:ext cx="3141663" cy="319179"/>
          </a:xfrm>
        </p:spPr>
        <p:txBody>
          <a:bodyPr>
            <a:no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p:txBody>
      </p:sp>
      <p:sp>
        <p:nvSpPr>
          <p:cNvPr id="10" name="テキスト プレースホルダー 18">
            <a:extLst>
              <a:ext uri="{FF2B5EF4-FFF2-40B4-BE49-F238E27FC236}">
                <a16:creationId xmlns:a16="http://schemas.microsoft.com/office/drawing/2014/main" id="{A3207465-B0F1-E2DB-7841-02BC8F5D9386}"/>
              </a:ext>
            </a:extLst>
          </p:cNvPr>
          <p:cNvSpPr>
            <a:spLocks noGrp="1"/>
          </p:cNvSpPr>
          <p:nvPr>
            <p:ph type="body" sz="quarter" idx="15"/>
          </p:nvPr>
        </p:nvSpPr>
        <p:spPr>
          <a:xfrm>
            <a:off x="1365404" y="4806110"/>
            <a:ext cx="3141663" cy="251740"/>
          </a:xfrm>
        </p:spPr>
        <p:txBody>
          <a:bodyPr>
            <a:no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p:txBody>
      </p:sp>
      <p:pic>
        <p:nvPicPr>
          <p:cNvPr id="11" name="Picture 2" descr="\\NAS01m\user$\R176070\デスクトップ\logo.png">
            <a:extLst>
              <a:ext uri="{FF2B5EF4-FFF2-40B4-BE49-F238E27FC236}">
                <a16:creationId xmlns:a16="http://schemas.microsoft.com/office/drawing/2014/main" id="{CB3FBED7-8CAA-0810-5B5A-7456775FCA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3" y="5148264"/>
            <a:ext cx="1410526" cy="1396421"/>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19AD2A01-6653-4436-D3F8-1703F3884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3544" y="5878499"/>
            <a:ext cx="2366002" cy="776718"/>
          </a:xfrm>
          <a:prstGeom prst="rect">
            <a:avLst/>
          </a:prstGeom>
        </p:spPr>
      </p:pic>
    </p:spTree>
    <p:extLst>
      <p:ext uri="{BB962C8B-B14F-4D97-AF65-F5344CB8AC3E}">
        <p14:creationId xmlns:p14="http://schemas.microsoft.com/office/powerpoint/2010/main" val="14935760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57345" y="3042463"/>
            <a:ext cx="8915400" cy="647700"/>
          </a:xfr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3A22C025-032F-4FC0-A21A-CAAFE6A768AC}" type="datetime1">
              <a:rPr lang="ja-JP" altLang="en-US" smtClean="0"/>
              <a:pPr>
                <a:defRPr/>
              </a:pPr>
              <a:t>2024/3/8</a:t>
            </a:fld>
            <a:endParaRPr lang="ja-JP" altLang="en-US" dirty="0"/>
          </a:p>
        </p:txBody>
      </p:sp>
      <p:sp>
        <p:nvSpPr>
          <p:cNvPr id="4" name="スライド番号プレースホルダー 3"/>
          <p:cNvSpPr>
            <a:spLocks noGrp="1"/>
          </p:cNvSpPr>
          <p:nvPr>
            <p:ph type="sldNum" sz="quarter" idx="11"/>
          </p:nvPr>
        </p:nvSpPr>
        <p:spPr/>
        <p:txBody>
          <a:bodyPr/>
          <a:lstStyle/>
          <a:p>
            <a:pPr>
              <a:defRPr/>
            </a:pPr>
            <a:fld id="{E998A1A3-FEA1-4990-8247-73F0C5D4C06C}" type="slidenum">
              <a:rPr lang="ja-JP" altLang="en-US" smtClean="0"/>
              <a:pPr>
                <a:defRPr/>
              </a:pPr>
              <a:t>‹#›</a:t>
            </a:fld>
            <a:endParaRPr lang="en-US" altLang="ja-JP" dirty="0"/>
          </a:p>
        </p:txBody>
      </p:sp>
      <p:sp>
        <p:nvSpPr>
          <p:cNvPr id="5" name="タイトル 1"/>
          <p:cNvSpPr txBox="1">
            <a:spLocks/>
          </p:cNvSpPr>
          <p:nvPr userDrawn="1"/>
        </p:nvSpPr>
        <p:spPr bwMode="auto">
          <a:xfrm>
            <a:off x="0" y="2685278"/>
            <a:ext cx="9906000" cy="1362075"/>
          </a:xfrm>
          <a:prstGeom prst="rect">
            <a:avLst/>
          </a:prstGeom>
          <a:solidFill>
            <a:srgbClr val="C11920"/>
          </a:solidFill>
          <a:ln>
            <a:noFill/>
          </a:ln>
        </p:spPr>
        <p:txBody>
          <a:bodyPr vert="horz" wrap="square" lIns="0" tIns="0" rIns="0" bIns="52213"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585" dirty="0"/>
          </a:p>
        </p:txBody>
      </p:sp>
      <p:pic>
        <p:nvPicPr>
          <p:cNvPr id="8"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txBox="1">
            <a:spLocks/>
          </p:cNvSpPr>
          <p:nvPr userDrawn="1"/>
        </p:nvSpPr>
        <p:spPr bwMode="auto">
          <a:xfrm>
            <a:off x="1328695" y="3054038"/>
            <a:ext cx="857730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2213"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215" dirty="0">
              <a:solidFill>
                <a:schemeClr val="bg1"/>
              </a:solidFill>
            </a:endParaRPr>
          </a:p>
        </p:txBody>
      </p:sp>
      <p:pic>
        <p:nvPicPr>
          <p:cNvPr id="10" name="図 9">
            <a:extLst>
              <a:ext uri="{FF2B5EF4-FFF2-40B4-BE49-F238E27FC236}">
                <a16:creationId xmlns:a16="http://schemas.microsoft.com/office/drawing/2014/main" id="{BEFC2EE6-B31D-4BD0-9F68-564B463B62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7346" y="6030687"/>
            <a:ext cx="2307351" cy="757464"/>
          </a:xfrm>
          <a:prstGeom prst="rect">
            <a:avLst/>
          </a:prstGeom>
        </p:spPr>
      </p:pic>
    </p:spTree>
    <p:extLst>
      <p:ext uri="{BB962C8B-B14F-4D97-AF65-F5344CB8AC3E}">
        <p14:creationId xmlns:p14="http://schemas.microsoft.com/office/powerpoint/2010/main" val="6770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8" name="日付プレースホルダー 4"/>
          <p:cNvSpPr>
            <a:spLocks noGrp="1"/>
          </p:cNvSpPr>
          <p:nvPr>
            <p:ph type="dt" sz="half" idx="10"/>
          </p:nvPr>
        </p:nvSpPr>
        <p:spPr/>
        <p:txBody>
          <a:bodyPr/>
          <a:lstStyle>
            <a:lvl1pPr>
              <a:defRPr/>
            </a:lvl1pPr>
          </a:lstStyle>
          <a:p>
            <a:pPr>
              <a:defRPr/>
            </a:pPr>
            <a:fld id="{78198990-3AF4-49E7-B5BD-B7D75E84B575}" type="datetime1">
              <a:rPr lang="ja-JP" altLang="en-US"/>
              <a:pPr>
                <a:defRPr/>
              </a:pPr>
              <a:t>2024/3/8</a:t>
            </a:fld>
            <a:endParaRPr lang="ja-JP" altLang="en-US" dirty="0"/>
          </a:p>
        </p:txBody>
      </p:sp>
      <p:cxnSp>
        <p:nvCxnSpPr>
          <p:cNvPr id="2" name="直線コネクタ 1">
            <a:extLst>
              <a:ext uri="{FF2B5EF4-FFF2-40B4-BE49-F238E27FC236}">
                <a16:creationId xmlns:a16="http://schemas.microsoft.com/office/drawing/2014/main" id="{D4C1AB47-2464-4004-D5BB-E60A539C15BD}"/>
              </a:ext>
            </a:extLst>
          </p:cNvPr>
          <p:cNvCxnSpPr/>
          <p:nvPr userDrawn="1"/>
        </p:nvCxnSpPr>
        <p:spPr>
          <a:xfrm>
            <a:off x="0" y="6429375"/>
            <a:ext cx="9906000" cy="0"/>
          </a:xfrm>
          <a:prstGeom prst="line">
            <a:avLst/>
          </a:prstGeom>
          <a:ln w="3175" cmpd="sng">
            <a:solidFill>
              <a:srgbClr val="7F7F7F"/>
            </a:solidFill>
          </a:ln>
        </p:spPr>
        <p:style>
          <a:lnRef idx="1">
            <a:schemeClr val="dk1"/>
          </a:lnRef>
          <a:fillRef idx="0">
            <a:schemeClr val="dk1"/>
          </a:fillRef>
          <a:effectRef idx="0">
            <a:schemeClr val="dk1"/>
          </a:effectRef>
          <a:fontRef idx="minor">
            <a:schemeClr val="tx1"/>
          </a:fontRef>
        </p:style>
      </p:cxnSp>
      <p:sp>
        <p:nvSpPr>
          <p:cNvPr id="5" name="正方形/長方形 4">
            <a:extLst>
              <a:ext uri="{FF2B5EF4-FFF2-40B4-BE49-F238E27FC236}">
                <a16:creationId xmlns:a16="http://schemas.microsoft.com/office/drawing/2014/main" id="{EC66576F-E121-8BF0-4ED2-F46B00CA8FA5}"/>
              </a:ext>
            </a:extLst>
          </p:cNvPr>
          <p:cNvSpPr/>
          <p:nvPr userDrawn="1"/>
        </p:nvSpPr>
        <p:spPr>
          <a:xfrm flipH="1">
            <a:off x="288981" y="-1"/>
            <a:ext cx="1078164" cy="901703"/>
          </a:xfrm>
          <a:prstGeom prst="rect">
            <a:avLst/>
          </a:prstGeom>
          <a:solidFill>
            <a:srgbClr val="C11920"/>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5" eaLnBrk="1" fontAlgn="auto" hangingPunct="1">
              <a:spcBef>
                <a:spcPts val="0"/>
              </a:spcBef>
              <a:spcAft>
                <a:spcPts val="0"/>
              </a:spcAft>
              <a:defRPr/>
            </a:pPr>
            <a:r>
              <a:rPr lang="ja-JP" altLang="en-US" sz="1900" dirty="0">
                <a:solidFill>
                  <a:schemeClr val="bg1"/>
                </a:solidFill>
              </a:rPr>
              <a:t>　　</a:t>
            </a:r>
          </a:p>
        </p:txBody>
      </p:sp>
      <p:sp>
        <p:nvSpPr>
          <p:cNvPr id="11" name="コンテンツ プレースホルダー 2">
            <a:extLst>
              <a:ext uri="{FF2B5EF4-FFF2-40B4-BE49-F238E27FC236}">
                <a16:creationId xmlns:a16="http://schemas.microsoft.com/office/drawing/2014/main" id="{66BA1356-C0B7-56BA-A206-36EAF5463DB5}"/>
              </a:ext>
            </a:extLst>
          </p:cNvPr>
          <p:cNvSpPr>
            <a:spLocks noGrp="1"/>
          </p:cNvSpPr>
          <p:nvPr>
            <p:ph idx="1"/>
          </p:nvPr>
        </p:nvSpPr>
        <p:spPr>
          <a:xfrm>
            <a:off x="495301" y="1260477"/>
            <a:ext cx="8928100" cy="3965575"/>
          </a:xfrm>
        </p:spPr>
        <p:txBody>
          <a:bodyPr/>
          <a:lstStyle>
            <a:lvl1pPr marL="0" marR="0" indent="0" algn="l" defTabSz="478905" rtl="0" eaLnBrk="1" fontAlgn="auto" latinLnBrk="0" hangingPunct="1">
              <a:lnSpc>
                <a:spcPct val="100000"/>
              </a:lnSpc>
              <a:spcBef>
                <a:spcPct val="20000"/>
              </a:spcBef>
              <a:spcAft>
                <a:spcPts val="0"/>
              </a:spcAft>
              <a:buClrTx/>
              <a:buSzTx/>
              <a:buFont typeface="Arial"/>
              <a:buNone/>
              <a:tabLst/>
              <a:defRPr sz="2000"/>
            </a:lvl1pPr>
            <a:lvl2pPr marL="936102" marR="0" indent="-457197" algn="l" defTabSz="478905" rtl="0" eaLnBrk="1" fontAlgn="auto" latinLnBrk="0" hangingPunct="1">
              <a:lnSpc>
                <a:spcPct val="100000"/>
              </a:lnSpc>
              <a:spcBef>
                <a:spcPct val="20000"/>
              </a:spcBef>
              <a:spcAft>
                <a:spcPts val="0"/>
              </a:spcAft>
              <a:buClrTx/>
              <a:buSzTx/>
              <a:buFont typeface="Arial"/>
              <a:buChar char="•"/>
              <a:tabLst/>
              <a:defRPr sz="2000"/>
            </a:lvl2pPr>
            <a:lvl3pPr marL="1197263" marR="0" indent="-239453" algn="l" defTabSz="478905" rtl="0" eaLnBrk="1" fontAlgn="auto" latinLnBrk="0" hangingPunct="1">
              <a:lnSpc>
                <a:spcPct val="100000"/>
              </a:lnSpc>
              <a:spcBef>
                <a:spcPct val="20000"/>
              </a:spcBef>
              <a:spcAft>
                <a:spcPts val="0"/>
              </a:spcAft>
              <a:buClrTx/>
              <a:buSzTx/>
              <a:buFont typeface="Arial"/>
              <a:buChar char="•"/>
              <a:tabLst/>
              <a:defRPr sz="1800"/>
            </a:lvl3pPr>
            <a:lvl4pPr marL="1676167" marR="0" indent="-239453" algn="l" defTabSz="478905" rtl="0" eaLnBrk="1" fontAlgn="auto" latinLnBrk="0" hangingPunct="1">
              <a:lnSpc>
                <a:spcPct val="100000"/>
              </a:lnSpc>
              <a:spcBef>
                <a:spcPct val="20000"/>
              </a:spcBef>
              <a:spcAft>
                <a:spcPts val="0"/>
              </a:spcAft>
              <a:buClrTx/>
              <a:buSzTx/>
              <a:buFont typeface="Arial"/>
              <a:buChar char="–"/>
              <a:tabLst/>
              <a:defRPr sz="1600"/>
            </a:lvl4pPr>
            <a:lvl5pPr marL="2155073" marR="0" indent="-239453" algn="l" defTabSz="478905" rtl="0" eaLnBrk="1" fontAlgn="auto" latinLnBrk="0" hangingPunct="1">
              <a:lnSpc>
                <a:spcPct val="100000"/>
              </a:lnSpc>
              <a:spcBef>
                <a:spcPct val="20000"/>
              </a:spcBef>
              <a:spcAft>
                <a:spcPts val="0"/>
              </a:spcAft>
              <a:buClrTx/>
              <a:buSzTx/>
              <a:buFont typeface="Arial"/>
              <a:buChar char="»"/>
              <a:tabLst/>
              <a:defRPr sz="1200"/>
            </a:lvl5pPr>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12" name="タイトル 3">
            <a:extLst>
              <a:ext uri="{FF2B5EF4-FFF2-40B4-BE49-F238E27FC236}">
                <a16:creationId xmlns:a16="http://schemas.microsoft.com/office/drawing/2014/main" id="{45A3BF5D-23E1-CA22-17D8-33668B376660}"/>
              </a:ext>
            </a:extLst>
          </p:cNvPr>
          <p:cNvSpPr>
            <a:spLocks noGrp="1"/>
          </p:cNvSpPr>
          <p:nvPr>
            <p:ph type="title"/>
          </p:nvPr>
        </p:nvSpPr>
        <p:spPr>
          <a:xfrm>
            <a:off x="495300" y="274638"/>
            <a:ext cx="8915400" cy="647700"/>
          </a:xfrm>
        </p:spPr>
        <p:txBody>
          <a:bodyPr/>
          <a:lstStyle>
            <a:lvl1pPr>
              <a:defRPr>
                <a:solidFill>
                  <a:schemeClr val="bg1"/>
                </a:solidFill>
              </a:defRPr>
            </a:lvl1pPr>
          </a:lstStyle>
          <a:p>
            <a:r>
              <a:rPr lang="ja-JP" altLang="en-US" dirty="0"/>
              <a:t>マスター タイトルの書式設定</a:t>
            </a:r>
          </a:p>
        </p:txBody>
      </p:sp>
      <p:sp>
        <p:nvSpPr>
          <p:cNvPr id="13" name="スライド番号プレースホルダー 11">
            <a:extLst>
              <a:ext uri="{FF2B5EF4-FFF2-40B4-BE49-F238E27FC236}">
                <a16:creationId xmlns:a16="http://schemas.microsoft.com/office/drawing/2014/main" id="{F13189F7-61C2-8558-3AA3-9AC28C88EAAC}"/>
              </a:ext>
            </a:extLst>
          </p:cNvPr>
          <p:cNvSpPr>
            <a:spLocks noGrp="1"/>
          </p:cNvSpPr>
          <p:nvPr>
            <p:ph type="sldNum" sz="quarter" idx="11"/>
          </p:nvPr>
        </p:nvSpPr>
        <p:spPr>
          <a:xfrm>
            <a:off x="224701" y="6427788"/>
            <a:ext cx="363128" cy="360362"/>
          </a:xfrm>
        </p:spPr>
        <p:txBody>
          <a:bodyPr/>
          <a:lstStyle>
            <a:lvl1pPr>
              <a:defRPr sz="1200"/>
            </a:lvl1pPr>
          </a:lstStyle>
          <a:p>
            <a:pPr>
              <a:defRPr/>
            </a:pPr>
            <a:fld id="{E272C5AB-C05E-492A-A3C4-3B48F3F2192C}" type="slidenum">
              <a:rPr lang="ja-JP" altLang="en-US" smtClean="0"/>
              <a:pPr>
                <a:defRPr/>
              </a:pPr>
              <a:t>‹#›</a:t>
            </a:fld>
            <a:endParaRPr lang="en-US" altLang="ja-JP" dirty="0"/>
          </a:p>
        </p:txBody>
      </p:sp>
      <p:pic>
        <p:nvPicPr>
          <p:cNvPr id="14" name="Picture 5" descr="\\NAS01m\user$\R176070\デスクトップ\bnr_w234.jpg">
            <a:extLst>
              <a:ext uri="{FF2B5EF4-FFF2-40B4-BE49-F238E27FC236}">
                <a16:creationId xmlns:a16="http://schemas.microsoft.com/office/drawing/2014/main" id="{D9280E00-1615-CC8D-3DBB-928515AB37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390" y="6465063"/>
            <a:ext cx="1515996" cy="388717"/>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170D4124-9C4D-8FA0-0884-ED44AF3782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9350" y="6437218"/>
            <a:ext cx="1353727" cy="444405"/>
          </a:xfrm>
          <a:prstGeom prst="rect">
            <a:avLst/>
          </a:prstGeom>
        </p:spPr>
      </p:pic>
      <p:sp>
        <p:nvSpPr>
          <p:cNvPr id="3" name="正方形/長方形 2">
            <a:extLst>
              <a:ext uri="{FF2B5EF4-FFF2-40B4-BE49-F238E27FC236}">
                <a16:creationId xmlns:a16="http://schemas.microsoft.com/office/drawing/2014/main" id="{5B01CEB5-4D5C-C846-27E4-40B1D1CB42D4}"/>
              </a:ext>
            </a:extLst>
          </p:cNvPr>
          <p:cNvSpPr/>
          <p:nvPr userDrawn="1"/>
        </p:nvSpPr>
        <p:spPr>
          <a:xfrm flipH="1">
            <a:off x="1367145" y="0"/>
            <a:ext cx="8249874" cy="901703"/>
          </a:xfrm>
          <a:prstGeom prst="rect">
            <a:avLst/>
          </a:prstGeom>
          <a:solidFill>
            <a:srgbClr val="C00000">
              <a:alpha val="15868"/>
            </a:srgbClr>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5" eaLnBrk="1" fontAlgn="auto" hangingPunct="1">
              <a:spcBef>
                <a:spcPts val="0"/>
              </a:spcBef>
              <a:spcAft>
                <a:spcPts val="0"/>
              </a:spcAft>
              <a:defRPr/>
            </a:pPr>
            <a:r>
              <a:rPr lang="ja-JP" altLang="en-US" sz="1900" dirty="0">
                <a:solidFill>
                  <a:schemeClr val="bg1"/>
                </a:solidFill>
              </a:rPr>
              <a:t>　　</a:t>
            </a:r>
          </a:p>
        </p:txBody>
      </p:sp>
    </p:spTree>
    <p:extLst>
      <p:ext uri="{BB962C8B-B14F-4D97-AF65-F5344CB8AC3E}">
        <p14:creationId xmlns:p14="http://schemas.microsoft.com/office/powerpoint/2010/main" val="394549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エンドページ">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2024/3/8</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3" name="タイトル 1">
            <a:extLst>
              <a:ext uri="{FF2B5EF4-FFF2-40B4-BE49-F238E27FC236}">
                <a16:creationId xmlns:a16="http://schemas.microsoft.com/office/drawing/2014/main" id="{0F4C2978-48A4-8E76-C0A4-1560DE06B6E5}"/>
              </a:ext>
            </a:extLst>
          </p:cNvPr>
          <p:cNvSpPr>
            <a:spLocks noGrp="1"/>
          </p:cNvSpPr>
          <p:nvPr>
            <p:ph type="title"/>
          </p:nvPr>
        </p:nvSpPr>
        <p:spPr>
          <a:xfrm>
            <a:off x="974725" y="2598041"/>
            <a:ext cx="8142288" cy="1362075"/>
          </a:xfrm>
        </p:spPr>
        <p:txBody>
          <a:bodyPr anchor="b">
            <a:normAutofit/>
          </a:bodyPr>
          <a:lstStyle>
            <a:lvl1pPr algn="l">
              <a:lnSpc>
                <a:spcPct val="130000"/>
              </a:lnSpc>
              <a:defRPr sz="3200" b="0" cap="all">
                <a:solidFill>
                  <a:srgbClr val="000000"/>
                </a:solidFill>
                <a:latin typeface="HGP創英角ｺﾞｼｯｸUB" panose="020B0900000000000000" pitchFamily="50" charset="-128"/>
                <a:ea typeface="HGP創英角ｺﾞｼｯｸUB" panose="020B0900000000000000" pitchFamily="50" charset="-128"/>
              </a:defRPr>
            </a:lvl1pPr>
          </a:lstStyle>
          <a:p>
            <a:endParaRPr lang="ja-JP" altLang="en-US" dirty="0"/>
          </a:p>
        </p:txBody>
      </p:sp>
      <p:sp>
        <p:nvSpPr>
          <p:cNvPr id="4" name="スライド番号プレースホルダー 7">
            <a:extLst>
              <a:ext uri="{FF2B5EF4-FFF2-40B4-BE49-F238E27FC236}">
                <a16:creationId xmlns:a16="http://schemas.microsoft.com/office/drawing/2014/main" id="{E188E953-5997-4E15-C2D6-3ABF0A3E5E5E}"/>
              </a:ext>
            </a:extLst>
          </p:cNvPr>
          <p:cNvSpPr txBox="1">
            <a:spLocks/>
          </p:cNvSpPr>
          <p:nvPr userDrawn="1"/>
        </p:nvSpPr>
        <p:spPr>
          <a:xfrm>
            <a:off x="-434975" y="6427788"/>
            <a:ext cx="195262" cy="360362"/>
          </a:xfrm>
          <a:prstGeom prst="rect">
            <a:avLst/>
          </a:prstGeom>
        </p:spPr>
        <p:txBody>
          <a:bodyPr vert="horz" wrap="square" lIns="0" tIns="47891" rIns="0" bIns="47891" numCol="1" anchor="ctr" anchorCtr="0" compatLnSpc="1">
            <a:prstTxWarp prst="textNoShape">
              <a:avLst/>
            </a:prstTxWarp>
          </a:bodyPr>
          <a:lstStyle>
            <a:defPPr>
              <a:defRPr lang="ja-JP"/>
            </a:defPPr>
            <a:lvl1pPr algn="l" defTabSz="477838" rtl="0" eaLnBrk="1" fontAlgn="base" hangingPunct="1">
              <a:spcBef>
                <a:spcPct val="0"/>
              </a:spcBef>
              <a:spcAft>
                <a:spcPct val="0"/>
              </a:spcAft>
              <a:defRPr kumimoji="1" sz="900" kern="1200">
                <a:solidFill>
                  <a:srgbClr val="000000"/>
                </a:solidFill>
                <a:latin typeface="+mn-lt"/>
                <a:ea typeface="ＭＳ Ｐゴシック" pitchFamily="50"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5ADBFA80-B16B-4742-B65A-21E143A1B9D5}" type="slidenum">
              <a:rPr lang="ja-JP" altLang="en-US" smtClean="0"/>
              <a:pPr>
                <a:defRPr/>
              </a:pPr>
              <a:t>‹#›</a:t>
            </a:fld>
            <a:endParaRPr lang="en-US" altLang="ja-JP" dirty="0"/>
          </a:p>
        </p:txBody>
      </p:sp>
      <p:sp>
        <p:nvSpPr>
          <p:cNvPr id="5" name="タイトル 1">
            <a:extLst>
              <a:ext uri="{FF2B5EF4-FFF2-40B4-BE49-F238E27FC236}">
                <a16:creationId xmlns:a16="http://schemas.microsoft.com/office/drawing/2014/main" id="{C7CE7CFF-B196-7AFD-2114-6D285559A768}"/>
              </a:ext>
            </a:extLst>
          </p:cNvPr>
          <p:cNvSpPr txBox="1">
            <a:spLocks/>
          </p:cNvSpPr>
          <p:nvPr userDrawn="1"/>
        </p:nvSpPr>
        <p:spPr bwMode="auto">
          <a:xfrm>
            <a:off x="974725" y="2792631"/>
            <a:ext cx="8142288" cy="48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000" dirty="0">
              <a:latin typeface="HGP創英角ｺﾞｼｯｸUB" panose="020B0900000000000000" pitchFamily="50" charset="-128"/>
              <a:ea typeface="HGP創英角ｺﾞｼｯｸUB" panose="020B0900000000000000" pitchFamily="50" charset="-128"/>
            </a:endParaRPr>
          </a:p>
        </p:txBody>
      </p:sp>
      <p:pic>
        <p:nvPicPr>
          <p:cNvPr id="6" name="Picture 2" descr="\\NAS01m\user$\R176070\デスクトップ\logo.png">
            <a:extLst>
              <a:ext uri="{FF2B5EF4-FFF2-40B4-BE49-F238E27FC236}">
                <a16:creationId xmlns:a16="http://schemas.microsoft.com/office/drawing/2014/main" id="{B46A9559-082F-8AF0-BF76-7B1831DE3F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6487" y="4721544"/>
            <a:ext cx="1410526" cy="1396421"/>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C9CC4481-2ACA-9CE3-499F-5ED7CFC45D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4278" y="5451779"/>
            <a:ext cx="2366002" cy="776718"/>
          </a:xfrm>
          <a:prstGeom prst="rect">
            <a:avLst/>
          </a:prstGeom>
        </p:spPr>
      </p:pic>
      <p:sp>
        <p:nvSpPr>
          <p:cNvPr id="12" name="正方形/長方形 11">
            <a:extLst>
              <a:ext uri="{FF2B5EF4-FFF2-40B4-BE49-F238E27FC236}">
                <a16:creationId xmlns:a16="http://schemas.microsoft.com/office/drawing/2014/main" id="{123147D2-825A-1258-87E6-67CD7EE5A104}"/>
              </a:ext>
            </a:extLst>
          </p:cNvPr>
          <p:cNvSpPr/>
          <p:nvPr userDrawn="1"/>
        </p:nvSpPr>
        <p:spPr>
          <a:xfrm>
            <a:off x="0" y="3994836"/>
            <a:ext cx="9906000" cy="36036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2544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エンドページ">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2024/3/8</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5" name="タイトル 1"/>
          <p:cNvSpPr txBox="1">
            <a:spLocks/>
          </p:cNvSpPr>
          <p:nvPr userDrawn="1"/>
        </p:nvSpPr>
        <p:spPr bwMode="auto">
          <a:xfrm>
            <a:off x="0" y="3356627"/>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pic>
        <p:nvPicPr>
          <p:cNvPr id="10"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2C1457A0-69DF-44C4-9BB8-23A20A6B05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582" y="6030687"/>
            <a:ext cx="2307351" cy="757464"/>
          </a:xfrm>
          <a:prstGeom prst="rect">
            <a:avLst/>
          </a:prstGeom>
        </p:spPr>
      </p:pic>
    </p:spTree>
    <p:extLst>
      <p:ext uri="{BB962C8B-B14F-4D97-AF65-F5344CB8AC3E}">
        <p14:creationId xmlns:p14="http://schemas.microsoft.com/office/powerpoint/2010/main" val="170469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57345" y="3042463"/>
            <a:ext cx="8915400" cy="647700"/>
          </a:xfr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3A22C025-032F-4FC0-A21A-CAAFE6A768AC}" type="datetime1">
              <a:rPr lang="ja-JP" altLang="en-US" smtClean="0"/>
              <a:pPr>
                <a:defRPr/>
              </a:pPr>
              <a:t>2024/3/8</a:t>
            </a:fld>
            <a:endParaRPr lang="ja-JP" altLang="en-US" dirty="0"/>
          </a:p>
        </p:txBody>
      </p:sp>
      <p:sp>
        <p:nvSpPr>
          <p:cNvPr id="4" name="スライド番号プレースホルダー 3"/>
          <p:cNvSpPr>
            <a:spLocks noGrp="1"/>
          </p:cNvSpPr>
          <p:nvPr>
            <p:ph type="sldNum" sz="quarter" idx="11"/>
          </p:nvPr>
        </p:nvSpPr>
        <p:spPr/>
        <p:txBody>
          <a:bodyPr/>
          <a:lstStyle/>
          <a:p>
            <a:pPr>
              <a:defRPr/>
            </a:pPr>
            <a:fld id="{E998A1A3-FEA1-4990-8247-73F0C5D4C06C}" type="slidenum">
              <a:rPr lang="ja-JP" altLang="en-US" smtClean="0"/>
              <a:pPr>
                <a:defRPr/>
              </a:pPr>
              <a:t>‹#›</a:t>
            </a:fld>
            <a:endParaRPr lang="en-US" altLang="ja-JP" dirty="0"/>
          </a:p>
        </p:txBody>
      </p:sp>
      <p:sp>
        <p:nvSpPr>
          <p:cNvPr id="5" name="タイトル 1"/>
          <p:cNvSpPr txBox="1">
            <a:spLocks/>
          </p:cNvSpPr>
          <p:nvPr userDrawn="1"/>
        </p:nvSpPr>
        <p:spPr bwMode="auto">
          <a:xfrm>
            <a:off x="0" y="2685276"/>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pic>
        <p:nvPicPr>
          <p:cNvPr id="8"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txBox="1">
            <a:spLocks/>
          </p:cNvSpPr>
          <p:nvPr userDrawn="1"/>
        </p:nvSpPr>
        <p:spPr bwMode="auto">
          <a:xfrm>
            <a:off x="1328695" y="3054038"/>
            <a:ext cx="857730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400" dirty="0">
              <a:solidFill>
                <a:schemeClr val="bg1"/>
              </a:solidFill>
            </a:endParaRPr>
          </a:p>
        </p:txBody>
      </p:sp>
      <p:pic>
        <p:nvPicPr>
          <p:cNvPr id="10" name="図 9">
            <a:extLst>
              <a:ext uri="{FF2B5EF4-FFF2-40B4-BE49-F238E27FC236}">
                <a16:creationId xmlns:a16="http://schemas.microsoft.com/office/drawing/2014/main" id="{BEFC2EE6-B31D-4BD0-9F68-564B463B62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7345" y="6030687"/>
            <a:ext cx="2307351" cy="757464"/>
          </a:xfrm>
          <a:prstGeom prst="rect">
            <a:avLst/>
          </a:prstGeom>
        </p:spPr>
      </p:pic>
    </p:spTree>
    <p:extLst>
      <p:ext uri="{BB962C8B-B14F-4D97-AF65-F5344CB8AC3E}">
        <p14:creationId xmlns:p14="http://schemas.microsoft.com/office/powerpoint/2010/main" val="3144264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8" name="タイトル 1"/>
          <p:cNvSpPr txBox="1">
            <a:spLocks/>
          </p:cNvSpPr>
          <p:nvPr userDrawn="1"/>
        </p:nvSpPr>
        <p:spPr bwMode="auto">
          <a:xfrm>
            <a:off x="0" y="2660438"/>
            <a:ext cx="9906000" cy="1362075"/>
          </a:xfrm>
          <a:prstGeom prst="rect">
            <a:avLst/>
          </a:prstGeom>
          <a:solidFill>
            <a:srgbClr val="C11920"/>
          </a:solidFill>
          <a:ln>
            <a:noFill/>
          </a:ln>
        </p:spPr>
        <p:txBody>
          <a:bodyPr vert="horz" wrap="square" lIns="0" tIns="0" rIns="0" bIns="52213"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585" dirty="0">
              <a:solidFill>
                <a:schemeClr val="bg1"/>
              </a:solidFill>
            </a:endParaRPr>
          </a:p>
        </p:txBody>
      </p:sp>
      <p:sp>
        <p:nvSpPr>
          <p:cNvPr id="9" name="テキスト ボックス 11"/>
          <p:cNvSpPr txBox="1">
            <a:spLocks noChangeArrowheads="1"/>
          </p:cNvSpPr>
          <p:nvPr userDrawn="1"/>
        </p:nvSpPr>
        <p:spPr bwMode="auto">
          <a:xfrm>
            <a:off x="3151189" y="1935165"/>
            <a:ext cx="917575" cy="362279"/>
          </a:xfrm>
          <a:prstGeom prst="rect">
            <a:avLst/>
          </a:prstGeom>
          <a:noFill/>
          <a:ln>
            <a:noFill/>
          </a:ln>
        </p:spPr>
        <p:txBody>
          <a:bodyPr>
            <a:spAutoFit/>
          </a:bodyPr>
          <a:lstStyle>
            <a:lvl1pPr>
              <a:defRPr kumimoji="1" sz="1900">
                <a:solidFill>
                  <a:schemeClr val="tx1"/>
                </a:solidFill>
                <a:latin typeface="Calibri" charset="0"/>
                <a:ea typeface="ＭＳ Ｐゴシック" charset="0"/>
                <a:cs typeface="ＭＳ Ｐゴシック" charset="0"/>
              </a:defRPr>
            </a:lvl1pPr>
            <a:lvl2pPr marL="742950" indent="-285750">
              <a:defRPr kumimoji="1" sz="1900">
                <a:solidFill>
                  <a:schemeClr val="tx1"/>
                </a:solidFill>
                <a:latin typeface="Calibri" charset="0"/>
                <a:ea typeface="ＭＳ Ｐゴシック" charset="0"/>
              </a:defRPr>
            </a:lvl2pPr>
            <a:lvl3pPr marL="1143000" indent="-228600">
              <a:defRPr kumimoji="1" sz="1900">
                <a:solidFill>
                  <a:schemeClr val="tx1"/>
                </a:solidFill>
                <a:latin typeface="Calibri" charset="0"/>
                <a:ea typeface="ＭＳ Ｐゴシック" charset="0"/>
              </a:defRPr>
            </a:lvl3pPr>
            <a:lvl4pPr marL="1600200" indent="-228600">
              <a:defRPr kumimoji="1" sz="1900">
                <a:solidFill>
                  <a:schemeClr val="tx1"/>
                </a:solidFill>
                <a:latin typeface="Calibri" charset="0"/>
                <a:ea typeface="ＭＳ Ｐゴシック" charset="0"/>
              </a:defRPr>
            </a:lvl4pPr>
            <a:lvl5pPr marL="2057400" indent="-228600">
              <a:defRPr kumimoji="1" sz="1900">
                <a:solidFill>
                  <a:schemeClr val="tx1"/>
                </a:solidFill>
                <a:latin typeface="Calibri" charset="0"/>
                <a:ea typeface="ＭＳ Ｐゴシック" charset="0"/>
              </a:defRPr>
            </a:lvl5pPr>
            <a:lvl6pPr marL="2514600" indent="-228600" defTabSz="477838" fontAlgn="base">
              <a:spcBef>
                <a:spcPct val="0"/>
              </a:spcBef>
              <a:spcAft>
                <a:spcPct val="0"/>
              </a:spcAft>
              <a:defRPr kumimoji="1" sz="1900">
                <a:solidFill>
                  <a:schemeClr val="tx1"/>
                </a:solidFill>
                <a:latin typeface="Calibri" charset="0"/>
                <a:ea typeface="ＭＳ Ｐゴシック" charset="0"/>
              </a:defRPr>
            </a:lvl6pPr>
            <a:lvl7pPr marL="2971800" indent="-228600" defTabSz="477838" fontAlgn="base">
              <a:spcBef>
                <a:spcPct val="0"/>
              </a:spcBef>
              <a:spcAft>
                <a:spcPct val="0"/>
              </a:spcAft>
              <a:defRPr kumimoji="1" sz="1900">
                <a:solidFill>
                  <a:schemeClr val="tx1"/>
                </a:solidFill>
                <a:latin typeface="Calibri" charset="0"/>
                <a:ea typeface="ＭＳ Ｐゴシック" charset="0"/>
              </a:defRPr>
            </a:lvl7pPr>
            <a:lvl8pPr marL="3429000" indent="-228600" defTabSz="477838" fontAlgn="base">
              <a:spcBef>
                <a:spcPct val="0"/>
              </a:spcBef>
              <a:spcAft>
                <a:spcPct val="0"/>
              </a:spcAft>
              <a:defRPr kumimoji="1" sz="1900">
                <a:solidFill>
                  <a:schemeClr val="tx1"/>
                </a:solidFill>
                <a:latin typeface="Calibri" charset="0"/>
                <a:ea typeface="ＭＳ Ｐゴシック" charset="0"/>
              </a:defRPr>
            </a:lvl8pPr>
            <a:lvl9pPr marL="3886200" indent="-228600" defTabSz="477838" fontAlgn="base">
              <a:spcBef>
                <a:spcPct val="0"/>
              </a:spcBef>
              <a:spcAft>
                <a:spcPct val="0"/>
              </a:spcAft>
              <a:defRPr kumimoji="1" sz="1900">
                <a:solidFill>
                  <a:schemeClr val="tx1"/>
                </a:solidFill>
                <a:latin typeface="Calibri" charset="0"/>
                <a:ea typeface="ＭＳ Ｐゴシック" charset="0"/>
              </a:defRPr>
            </a:lvl9pPr>
          </a:lstStyle>
          <a:p>
            <a:pPr eaLnBrk="1" hangingPunct="1">
              <a:defRPr/>
            </a:pPr>
            <a:endParaRPr lang="ja-JP" altLang="en-US" sz="1754" dirty="0"/>
          </a:p>
        </p:txBody>
      </p:sp>
      <p:sp>
        <p:nvSpPr>
          <p:cNvPr id="2" name="タイトル 1"/>
          <p:cNvSpPr>
            <a:spLocks noGrp="1"/>
          </p:cNvSpPr>
          <p:nvPr>
            <p:ph type="ctrTitle"/>
          </p:nvPr>
        </p:nvSpPr>
        <p:spPr>
          <a:xfrm>
            <a:off x="1365403" y="2695950"/>
            <a:ext cx="8142288" cy="648000"/>
          </a:xfrm>
        </p:spPr>
        <p:txBody>
          <a:bodyPr>
            <a:normAutofit/>
          </a:bodyPr>
          <a:lstStyle>
            <a:lvl1pPr>
              <a:defRPr sz="3508">
                <a:solidFill>
                  <a:schemeClr val="bg1"/>
                </a:solidFill>
              </a:defRPr>
            </a:lvl1pPr>
          </a:lstStyle>
          <a:p>
            <a:r>
              <a:rPr lang="ja-JP" altLang="en-US" dirty="0"/>
              <a:t>マスター タイトルの書式設定</a:t>
            </a:r>
          </a:p>
        </p:txBody>
      </p:sp>
      <p:sp>
        <p:nvSpPr>
          <p:cNvPr id="3" name="サブタイトル 2"/>
          <p:cNvSpPr>
            <a:spLocks noGrp="1"/>
          </p:cNvSpPr>
          <p:nvPr>
            <p:ph type="subTitle" idx="1"/>
          </p:nvPr>
        </p:nvSpPr>
        <p:spPr>
          <a:xfrm>
            <a:off x="1365403" y="3345475"/>
            <a:ext cx="8142288" cy="983154"/>
          </a:xfrm>
        </p:spPr>
        <p:txBody>
          <a:bodyPr>
            <a:normAutofit/>
          </a:bodyPr>
          <a:lstStyle>
            <a:lvl1pPr marL="0" indent="0" algn="l">
              <a:buNone/>
              <a:defRPr sz="1662">
                <a:solidFill>
                  <a:schemeClr val="bg1"/>
                </a:solidFill>
              </a:defRPr>
            </a:lvl1pPr>
            <a:lvl2pPr marL="442080" indent="0" algn="ctr">
              <a:buNone/>
              <a:defRPr>
                <a:solidFill>
                  <a:schemeClr val="tx1">
                    <a:tint val="75000"/>
                  </a:schemeClr>
                </a:solidFill>
              </a:defRPr>
            </a:lvl2pPr>
            <a:lvl3pPr marL="884160" indent="0" algn="ctr">
              <a:buNone/>
              <a:defRPr>
                <a:solidFill>
                  <a:schemeClr val="tx1">
                    <a:tint val="75000"/>
                  </a:schemeClr>
                </a:solidFill>
              </a:defRPr>
            </a:lvl3pPr>
            <a:lvl4pPr marL="1326240" indent="0" algn="ctr">
              <a:buNone/>
              <a:defRPr>
                <a:solidFill>
                  <a:schemeClr val="tx1">
                    <a:tint val="75000"/>
                  </a:schemeClr>
                </a:solidFill>
              </a:defRPr>
            </a:lvl4pPr>
            <a:lvl5pPr marL="1768319" indent="0" algn="ctr">
              <a:buNone/>
              <a:defRPr>
                <a:solidFill>
                  <a:schemeClr val="tx1">
                    <a:tint val="75000"/>
                  </a:schemeClr>
                </a:solidFill>
              </a:defRPr>
            </a:lvl5pPr>
            <a:lvl6pPr marL="2210399" indent="0" algn="ctr">
              <a:buNone/>
              <a:defRPr>
                <a:solidFill>
                  <a:schemeClr val="tx1">
                    <a:tint val="75000"/>
                  </a:schemeClr>
                </a:solidFill>
              </a:defRPr>
            </a:lvl6pPr>
            <a:lvl7pPr marL="2652479" indent="0" algn="ctr">
              <a:buNone/>
              <a:defRPr>
                <a:solidFill>
                  <a:schemeClr val="tx1">
                    <a:tint val="75000"/>
                  </a:schemeClr>
                </a:solidFill>
              </a:defRPr>
            </a:lvl7pPr>
            <a:lvl8pPr marL="3094559" indent="0" algn="ctr">
              <a:buNone/>
              <a:defRPr>
                <a:solidFill>
                  <a:schemeClr val="tx1">
                    <a:tint val="75000"/>
                  </a:schemeClr>
                </a:solidFill>
              </a:defRPr>
            </a:lvl8pPr>
            <a:lvl9pPr marL="3536639" indent="0" algn="ctr">
              <a:buNone/>
              <a:defRPr>
                <a:solidFill>
                  <a:schemeClr val="tx1">
                    <a:tint val="75000"/>
                  </a:schemeClr>
                </a:solidFill>
              </a:defRPr>
            </a:lvl9pPr>
          </a:lstStyle>
          <a:p>
            <a:r>
              <a:rPr lang="ja-JP" altLang="en-US" dirty="0"/>
              <a:t>マスター サブタイトルの書式設定</a:t>
            </a:r>
          </a:p>
        </p:txBody>
      </p:sp>
      <p:sp>
        <p:nvSpPr>
          <p:cNvPr id="19" name="テキスト プレースホルダー 18"/>
          <p:cNvSpPr>
            <a:spLocks noGrp="1"/>
          </p:cNvSpPr>
          <p:nvPr>
            <p:ph type="body" sz="quarter" idx="12"/>
          </p:nvPr>
        </p:nvSpPr>
        <p:spPr>
          <a:xfrm>
            <a:off x="1365404" y="4496831"/>
            <a:ext cx="3141663" cy="319179"/>
          </a:xfrm>
        </p:spPr>
        <p:txBody>
          <a:bodyPr>
            <a:noAutofit/>
          </a:bodyPr>
          <a:lstStyle>
            <a:lvl1pPr>
              <a:defRPr sz="1108"/>
            </a:lvl1pPr>
            <a:lvl2pPr>
              <a:defRPr sz="1108"/>
            </a:lvl2pPr>
            <a:lvl3pPr>
              <a:defRPr sz="1108"/>
            </a:lvl3pPr>
            <a:lvl4pPr>
              <a:defRPr sz="1108"/>
            </a:lvl4pPr>
            <a:lvl5pPr>
              <a:defRPr sz="1108"/>
            </a:lvl5pPr>
          </a:lstStyle>
          <a:p>
            <a:pPr lvl="0"/>
            <a:r>
              <a:rPr lang="ja-JP" altLang="en-US" dirty="0"/>
              <a:t>マスター テキストの書式設定</a:t>
            </a:r>
          </a:p>
        </p:txBody>
      </p:sp>
      <p:sp>
        <p:nvSpPr>
          <p:cNvPr id="14" name="テキスト プレースホルダー 18"/>
          <p:cNvSpPr>
            <a:spLocks noGrp="1"/>
          </p:cNvSpPr>
          <p:nvPr>
            <p:ph type="body" sz="quarter" idx="15"/>
          </p:nvPr>
        </p:nvSpPr>
        <p:spPr>
          <a:xfrm>
            <a:off x="1365404" y="4806110"/>
            <a:ext cx="3141663" cy="251740"/>
          </a:xfrm>
        </p:spPr>
        <p:txBody>
          <a:bodyPr>
            <a:no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p:txBody>
      </p:sp>
      <p:sp>
        <p:nvSpPr>
          <p:cNvPr id="12" name="日付プレースホルダー 4"/>
          <p:cNvSpPr>
            <a:spLocks noGrp="1"/>
          </p:cNvSpPr>
          <p:nvPr>
            <p:ph type="dt" sz="half" idx="16"/>
          </p:nvPr>
        </p:nvSpPr>
        <p:spPr/>
        <p:txBody>
          <a:bodyPr/>
          <a:lstStyle>
            <a:lvl1pPr>
              <a:defRPr/>
            </a:lvl1pPr>
          </a:lstStyle>
          <a:p>
            <a:pPr>
              <a:defRPr/>
            </a:pPr>
            <a:fld id="{1CFA53C2-3F1C-4962-BEE8-43F530CEF3FD}" type="datetime1">
              <a:rPr lang="ja-JP" altLang="en-US"/>
              <a:pPr>
                <a:defRPr/>
              </a:pPr>
              <a:t>2024/3/8</a:t>
            </a:fld>
            <a:endParaRPr lang="ja-JP" altLang="en-US" dirty="0"/>
          </a:p>
        </p:txBody>
      </p:sp>
      <p:sp>
        <p:nvSpPr>
          <p:cNvPr id="13" name="スライド番号プレースホルダー 3"/>
          <p:cNvSpPr>
            <a:spLocks noGrp="1"/>
          </p:cNvSpPr>
          <p:nvPr>
            <p:ph type="sldNum" sz="quarter" idx="17"/>
          </p:nvPr>
        </p:nvSpPr>
        <p:spPr>
          <a:xfrm>
            <a:off x="-309562" y="6427788"/>
            <a:ext cx="195263" cy="360362"/>
          </a:xfrm>
        </p:spPr>
        <p:txBody>
          <a:bodyPr/>
          <a:lstStyle>
            <a:lvl1pPr>
              <a:defRPr/>
            </a:lvl1pPr>
          </a:lstStyle>
          <a:p>
            <a:pPr>
              <a:defRPr/>
            </a:pPr>
            <a:fld id="{F28A32E6-BBE1-4166-B517-56D646F5CC76}" type="slidenum">
              <a:rPr lang="ja-JP" altLang="en-US"/>
              <a:pPr>
                <a:defRPr/>
              </a:pPr>
              <a:t>‹#›</a:t>
            </a:fld>
            <a:endParaRPr lang="en-US" altLang="ja-JP" dirty="0"/>
          </a:p>
        </p:txBody>
      </p:sp>
      <p:pic>
        <p:nvPicPr>
          <p:cNvPr id="15"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96152" y="4431095"/>
            <a:ext cx="2313515" cy="2290380"/>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C5AC848D-5AEE-4EC6-9DBD-6CB0F99036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115" y="5954832"/>
            <a:ext cx="2446170" cy="803036"/>
          </a:xfrm>
          <a:prstGeom prst="rect">
            <a:avLst/>
          </a:prstGeom>
        </p:spPr>
      </p:pic>
    </p:spTree>
    <p:extLst>
      <p:ext uri="{BB962C8B-B14F-4D97-AF65-F5344CB8AC3E}">
        <p14:creationId xmlns:p14="http://schemas.microsoft.com/office/powerpoint/2010/main" val="16706580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cxnSp>
        <p:nvCxnSpPr>
          <p:cNvPr id="6" name="直線コネクタ 5"/>
          <p:cNvCxnSpPr/>
          <p:nvPr userDrawn="1"/>
        </p:nvCxnSpPr>
        <p:spPr>
          <a:xfrm>
            <a:off x="0" y="6429375"/>
            <a:ext cx="9906000" cy="0"/>
          </a:xfrm>
          <a:prstGeom prst="line">
            <a:avLst/>
          </a:prstGeom>
          <a:ln w="3175" cmpd="sng">
            <a:solidFill>
              <a:srgbClr val="7F7F7F"/>
            </a:solidFill>
          </a:ln>
        </p:spPr>
        <p:style>
          <a:lnRef idx="1">
            <a:schemeClr val="dk1"/>
          </a:lnRef>
          <a:fillRef idx="0">
            <a:schemeClr val="dk1"/>
          </a:fillRef>
          <a:effectRef idx="0">
            <a:schemeClr val="dk1"/>
          </a:effectRef>
          <a:fontRef idx="minor">
            <a:schemeClr val="tx1"/>
          </a:fontRef>
        </p:style>
      </p:cxnSp>
      <p:sp>
        <p:nvSpPr>
          <p:cNvPr id="8" name="日付プレースホルダー 4"/>
          <p:cNvSpPr>
            <a:spLocks noGrp="1"/>
          </p:cNvSpPr>
          <p:nvPr>
            <p:ph type="dt" sz="half" idx="10"/>
          </p:nvPr>
        </p:nvSpPr>
        <p:spPr/>
        <p:txBody>
          <a:bodyPr/>
          <a:lstStyle>
            <a:lvl1pPr>
              <a:defRPr/>
            </a:lvl1pPr>
          </a:lstStyle>
          <a:p>
            <a:pPr>
              <a:defRPr/>
            </a:pPr>
            <a:fld id="{78198990-3AF4-49E7-B5BD-B7D75E84B575}" type="datetime1">
              <a:rPr lang="ja-JP" altLang="en-US"/>
              <a:pPr>
                <a:defRPr/>
              </a:pPr>
              <a:t>2024/3/8</a:t>
            </a:fld>
            <a:endParaRPr lang="ja-JP" altLang="en-US" dirty="0"/>
          </a:p>
        </p:txBody>
      </p:sp>
      <p:sp>
        <p:nvSpPr>
          <p:cNvPr id="9" name="スライド番号プレースホルダー 11"/>
          <p:cNvSpPr>
            <a:spLocks noGrp="1"/>
          </p:cNvSpPr>
          <p:nvPr>
            <p:ph type="sldNum" sz="quarter" idx="11"/>
          </p:nvPr>
        </p:nvSpPr>
        <p:spPr>
          <a:xfrm>
            <a:off x="224701" y="6427788"/>
            <a:ext cx="363128" cy="360362"/>
          </a:xfrm>
        </p:spPr>
        <p:txBody>
          <a:bodyPr/>
          <a:lstStyle>
            <a:lvl1pPr>
              <a:defRPr sz="1108"/>
            </a:lvl1pPr>
          </a:lstStyle>
          <a:p>
            <a:pPr>
              <a:defRPr/>
            </a:pPr>
            <a:fld id="{E272C5AB-C05E-492A-A3C4-3B48F3F2192C}" type="slidenum">
              <a:rPr lang="ja-JP" altLang="en-US" smtClean="0"/>
              <a:pPr>
                <a:defRPr/>
              </a:pPr>
              <a:t>‹#›</a:t>
            </a:fld>
            <a:endParaRPr lang="en-US" altLang="ja-JP" dirty="0"/>
          </a:p>
        </p:txBody>
      </p:sp>
      <p:pic>
        <p:nvPicPr>
          <p:cNvPr id="2053" name="Picture 5" descr="\\NAS01m\user$\R176070\デスクトップ\bnr_w23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390" y="6465063"/>
            <a:ext cx="1515996" cy="388717"/>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4F5018C7-FDB6-4011-BEAF-CF4580A107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163" y="6424399"/>
            <a:ext cx="1377352" cy="452161"/>
          </a:xfrm>
          <a:prstGeom prst="rect">
            <a:avLst/>
          </a:prstGeom>
        </p:spPr>
      </p:pic>
      <p:sp>
        <p:nvSpPr>
          <p:cNvPr id="12" name="正方形/長方形 11">
            <a:extLst>
              <a:ext uri="{FF2B5EF4-FFF2-40B4-BE49-F238E27FC236}">
                <a16:creationId xmlns:a16="http://schemas.microsoft.com/office/drawing/2014/main" id="{F11C7B03-8EE0-966E-7B3C-6C017EFA985A}"/>
              </a:ext>
            </a:extLst>
          </p:cNvPr>
          <p:cNvSpPr/>
          <p:nvPr userDrawn="1"/>
        </p:nvSpPr>
        <p:spPr>
          <a:xfrm flipH="1">
            <a:off x="288981" y="-1"/>
            <a:ext cx="1078164" cy="901703"/>
          </a:xfrm>
          <a:prstGeom prst="rect">
            <a:avLst/>
          </a:prstGeom>
          <a:solidFill>
            <a:srgbClr val="C11920"/>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5" eaLnBrk="1" fontAlgn="auto" hangingPunct="1">
              <a:spcBef>
                <a:spcPts val="0"/>
              </a:spcBef>
              <a:spcAft>
                <a:spcPts val="0"/>
              </a:spcAft>
              <a:defRPr/>
            </a:pPr>
            <a:r>
              <a:rPr lang="ja-JP" altLang="en-US" sz="1900" dirty="0">
                <a:solidFill>
                  <a:schemeClr val="bg1"/>
                </a:solidFill>
              </a:rPr>
              <a:t>　　</a:t>
            </a:r>
          </a:p>
        </p:txBody>
      </p:sp>
      <p:sp>
        <p:nvSpPr>
          <p:cNvPr id="13" name="コンテンツ プレースホルダー 2">
            <a:extLst>
              <a:ext uri="{FF2B5EF4-FFF2-40B4-BE49-F238E27FC236}">
                <a16:creationId xmlns:a16="http://schemas.microsoft.com/office/drawing/2014/main" id="{647E5D7E-050A-DEC2-43CB-05BE1CAC77E7}"/>
              </a:ext>
            </a:extLst>
          </p:cNvPr>
          <p:cNvSpPr>
            <a:spLocks noGrp="1"/>
          </p:cNvSpPr>
          <p:nvPr>
            <p:ph idx="1"/>
          </p:nvPr>
        </p:nvSpPr>
        <p:spPr>
          <a:xfrm>
            <a:off x="495301" y="1260477"/>
            <a:ext cx="8928100" cy="3965575"/>
          </a:xfrm>
        </p:spPr>
        <p:txBody>
          <a:bodyPr/>
          <a:lstStyle>
            <a:lvl1pPr marL="0" marR="0" indent="0" algn="l" defTabSz="478905" rtl="0" eaLnBrk="1" fontAlgn="auto" latinLnBrk="0" hangingPunct="1">
              <a:lnSpc>
                <a:spcPct val="100000"/>
              </a:lnSpc>
              <a:spcBef>
                <a:spcPct val="20000"/>
              </a:spcBef>
              <a:spcAft>
                <a:spcPts val="0"/>
              </a:spcAft>
              <a:buClrTx/>
              <a:buSzTx/>
              <a:buFont typeface="Arial"/>
              <a:buNone/>
              <a:tabLst/>
              <a:defRPr sz="2000"/>
            </a:lvl1pPr>
            <a:lvl2pPr marL="936102" marR="0" indent="-457197" algn="l" defTabSz="478905" rtl="0" eaLnBrk="1" fontAlgn="auto" latinLnBrk="0" hangingPunct="1">
              <a:lnSpc>
                <a:spcPct val="100000"/>
              </a:lnSpc>
              <a:spcBef>
                <a:spcPct val="20000"/>
              </a:spcBef>
              <a:spcAft>
                <a:spcPts val="0"/>
              </a:spcAft>
              <a:buClrTx/>
              <a:buSzTx/>
              <a:buFont typeface="Arial"/>
              <a:buChar char="•"/>
              <a:tabLst/>
              <a:defRPr sz="2000"/>
            </a:lvl2pPr>
            <a:lvl3pPr marL="1197263" marR="0" indent="-239453" algn="l" defTabSz="478905" rtl="0" eaLnBrk="1" fontAlgn="auto" latinLnBrk="0" hangingPunct="1">
              <a:lnSpc>
                <a:spcPct val="100000"/>
              </a:lnSpc>
              <a:spcBef>
                <a:spcPct val="20000"/>
              </a:spcBef>
              <a:spcAft>
                <a:spcPts val="0"/>
              </a:spcAft>
              <a:buClrTx/>
              <a:buSzTx/>
              <a:buFont typeface="Arial"/>
              <a:buChar char="•"/>
              <a:tabLst/>
              <a:defRPr sz="1800"/>
            </a:lvl3pPr>
            <a:lvl4pPr marL="1676167" marR="0" indent="-239453" algn="l" defTabSz="478905" rtl="0" eaLnBrk="1" fontAlgn="auto" latinLnBrk="0" hangingPunct="1">
              <a:lnSpc>
                <a:spcPct val="100000"/>
              </a:lnSpc>
              <a:spcBef>
                <a:spcPct val="20000"/>
              </a:spcBef>
              <a:spcAft>
                <a:spcPts val="0"/>
              </a:spcAft>
              <a:buClrTx/>
              <a:buSzTx/>
              <a:buFont typeface="Arial"/>
              <a:buChar char="–"/>
              <a:tabLst/>
              <a:defRPr sz="1600"/>
            </a:lvl4pPr>
            <a:lvl5pPr marL="2155073" marR="0" indent="-239453" algn="l" defTabSz="478905" rtl="0" eaLnBrk="1" fontAlgn="auto" latinLnBrk="0" hangingPunct="1">
              <a:lnSpc>
                <a:spcPct val="100000"/>
              </a:lnSpc>
              <a:spcBef>
                <a:spcPct val="20000"/>
              </a:spcBef>
              <a:spcAft>
                <a:spcPts val="0"/>
              </a:spcAft>
              <a:buClrTx/>
              <a:buSzTx/>
              <a:buFont typeface="Arial"/>
              <a:buChar char="»"/>
              <a:tabLst/>
              <a:defRPr sz="1200"/>
            </a:lvl5pPr>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14" name="タイトル 3">
            <a:extLst>
              <a:ext uri="{FF2B5EF4-FFF2-40B4-BE49-F238E27FC236}">
                <a16:creationId xmlns:a16="http://schemas.microsoft.com/office/drawing/2014/main" id="{6097B1C5-59D0-0CD7-7203-CE02C86686B0}"/>
              </a:ext>
            </a:extLst>
          </p:cNvPr>
          <p:cNvSpPr>
            <a:spLocks noGrp="1"/>
          </p:cNvSpPr>
          <p:nvPr>
            <p:ph type="title"/>
          </p:nvPr>
        </p:nvSpPr>
        <p:spPr>
          <a:xfrm>
            <a:off x="495300" y="274638"/>
            <a:ext cx="8915400" cy="647700"/>
          </a:xfrm>
        </p:spPr>
        <p:txBody>
          <a:bodyPr/>
          <a:lstStyle>
            <a:lvl1pPr>
              <a:defRPr>
                <a:solidFill>
                  <a:schemeClr val="bg1"/>
                </a:solidFill>
              </a:defRPr>
            </a:lvl1pPr>
          </a:lstStyle>
          <a:p>
            <a:r>
              <a:rPr lang="ja-JP" altLang="en-US" dirty="0"/>
              <a:t>マスター タイトルの書式設定</a:t>
            </a:r>
          </a:p>
        </p:txBody>
      </p:sp>
      <p:sp>
        <p:nvSpPr>
          <p:cNvPr id="2" name="正方形/長方形 1">
            <a:extLst>
              <a:ext uri="{FF2B5EF4-FFF2-40B4-BE49-F238E27FC236}">
                <a16:creationId xmlns:a16="http://schemas.microsoft.com/office/drawing/2014/main" id="{51082A24-93D5-631B-3D38-352C20C48C59}"/>
              </a:ext>
            </a:extLst>
          </p:cNvPr>
          <p:cNvSpPr/>
          <p:nvPr userDrawn="1"/>
        </p:nvSpPr>
        <p:spPr>
          <a:xfrm flipH="1">
            <a:off x="1367145" y="0"/>
            <a:ext cx="8249874" cy="901703"/>
          </a:xfrm>
          <a:prstGeom prst="rect">
            <a:avLst/>
          </a:prstGeom>
          <a:solidFill>
            <a:srgbClr val="C00000">
              <a:alpha val="15868"/>
            </a:srgbClr>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5" eaLnBrk="1" fontAlgn="auto" hangingPunct="1">
              <a:spcBef>
                <a:spcPts val="0"/>
              </a:spcBef>
              <a:spcAft>
                <a:spcPts val="0"/>
              </a:spcAft>
              <a:defRPr/>
            </a:pPr>
            <a:r>
              <a:rPr lang="ja-JP" altLang="en-US" sz="1900" dirty="0">
                <a:solidFill>
                  <a:schemeClr val="bg1"/>
                </a:solidFill>
              </a:rPr>
              <a:t>　　</a:t>
            </a:r>
          </a:p>
        </p:txBody>
      </p:sp>
    </p:spTree>
    <p:extLst>
      <p:ext uri="{BB962C8B-B14F-4D97-AF65-F5344CB8AC3E}">
        <p14:creationId xmlns:p14="http://schemas.microsoft.com/office/powerpoint/2010/main" val="872888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エンドページ">
    <p:spTree>
      <p:nvGrpSpPr>
        <p:cNvPr id="1" name=""/>
        <p:cNvGrpSpPr/>
        <p:nvPr/>
      </p:nvGrpSpPr>
      <p:grpSpPr>
        <a:xfrm>
          <a:off x="0" y="0"/>
          <a:ext cx="0" cy="0"/>
          <a:chOff x="0" y="0"/>
          <a:chExt cx="0" cy="0"/>
        </a:xfrm>
      </p:grpSpPr>
      <p:sp>
        <p:nvSpPr>
          <p:cNvPr id="9" name="タイトル 1"/>
          <p:cNvSpPr txBox="1">
            <a:spLocks/>
          </p:cNvSpPr>
          <p:nvPr userDrawn="1"/>
        </p:nvSpPr>
        <p:spPr bwMode="auto">
          <a:xfrm>
            <a:off x="974725" y="2638664"/>
            <a:ext cx="8920838" cy="70256"/>
          </a:xfrm>
          <a:prstGeom prst="rect">
            <a:avLst/>
          </a:prstGeom>
          <a:gradFill flip="none" rotWithShape="1">
            <a:gsLst>
              <a:gs pos="0">
                <a:srgbClr val="C11920"/>
              </a:gs>
              <a:gs pos="69000">
                <a:srgbClr val="C11920"/>
              </a:gs>
              <a:gs pos="100000">
                <a:srgbClr val="C11920">
                  <a:tint val="23500"/>
                  <a:satMod val="160000"/>
                </a:srgbClr>
              </a:gs>
            </a:gsLst>
            <a:lin ang="0" scaled="1"/>
            <a:tileRect/>
          </a:gradFill>
          <a:ln>
            <a:noFill/>
          </a:ln>
        </p:spPr>
        <p:txBody>
          <a:bodyPr vert="horz" wrap="square" lIns="0" tIns="0" rIns="0" bIns="52213" numCol="1" anchor="t" anchorCtr="0" compatLnSpc="1">
            <a:prstTxWarp prst="textNoShape">
              <a:avLst/>
            </a:prstTxWarp>
            <a:normAutofit fontScale="25000" lnSpcReduction="20000"/>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585" dirty="0"/>
          </a:p>
        </p:txBody>
      </p:sp>
      <p:sp>
        <p:nvSpPr>
          <p:cNvPr id="2" name="タイトル 1"/>
          <p:cNvSpPr>
            <a:spLocks noGrp="1"/>
          </p:cNvSpPr>
          <p:nvPr>
            <p:ph type="title"/>
          </p:nvPr>
        </p:nvSpPr>
        <p:spPr>
          <a:xfrm>
            <a:off x="974725" y="1220103"/>
            <a:ext cx="8142288" cy="1362075"/>
          </a:xfrm>
        </p:spPr>
        <p:txBody>
          <a:bodyPr anchor="b">
            <a:normAutofit/>
          </a:bodyPr>
          <a:lstStyle>
            <a:lvl1pPr algn="l">
              <a:lnSpc>
                <a:spcPct val="130000"/>
              </a:lnSpc>
              <a:defRPr sz="2954" b="0" cap="all">
                <a:solidFill>
                  <a:srgbClr val="000000"/>
                </a:solidFill>
                <a:latin typeface="HGP創英角ｺﾞｼｯｸUB" panose="020B0900000000000000" pitchFamily="50" charset="-128"/>
                <a:ea typeface="HGP創英角ｺﾞｼｯｸUB" panose="020B0900000000000000" pitchFamily="50" charset="-128"/>
              </a:defRPr>
            </a:lvl1pPr>
          </a:lstStyle>
          <a:p>
            <a:endParaRPr lang="ja-JP" altLang="en-US" dirty="0"/>
          </a:p>
        </p:txBody>
      </p:sp>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2024/3/8</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14" name="タイトル 1"/>
          <p:cNvSpPr txBox="1">
            <a:spLocks/>
          </p:cNvSpPr>
          <p:nvPr userDrawn="1"/>
        </p:nvSpPr>
        <p:spPr bwMode="auto">
          <a:xfrm>
            <a:off x="974725" y="2792631"/>
            <a:ext cx="8142288" cy="48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2213"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1846" dirty="0">
              <a:latin typeface="HGP創英角ｺﾞｼｯｸUB" panose="020B0900000000000000" pitchFamily="50" charset="-128"/>
              <a:ea typeface="HGP創英角ｺﾞｼｯｸUB" panose="020B0900000000000000" pitchFamily="50" charset="-128"/>
            </a:endParaRPr>
          </a:p>
        </p:txBody>
      </p:sp>
      <p:pic>
        <p:nvPicPr>
          <p:cNvPr id="3074"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9853" y="4431095"/>
            <a:ext cx="2313515" cy="2290380"/>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B30BB3B6-DC91-4577-B34E-EA1A0F418D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82" y="5780315"/>
            <a:ext cx="3070023" cy="1007836"/>
          </a:xfrm>
          <a:prstGeom prst="rect">
            <a:avLst/>
          </a:prstGeom>
        </p:spPr>
      </p:pic>
    </p:spTree>
    <p:extLst>
      <p:ext uri="{BB962C8B-B14F-4D97-AF65-F5344CB8AC3E}">
        <p14:creationId xmlns:p14="http://schemas.microsoft.com/office/powerpoint/2010/main" val="256903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タイトルエンドページ">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2024/3/8</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5" name="タイトル 1"/>
          <p:cNvSpPr txBox="1">
            <a:spLocks/>
          </p:cNvSpPr>
          <p:nvPr userDrawn="1"/>
        </p:nvSpPr>
        <p:spPr bwMode="auto">
          <a:xfrm>
            <a:off x="0" y="3356629"/>
            <a:ext cx="9906000" cy="1362075"/>
          </a:xfrm>
          <a:prstGeom prst="rect">
            <a:avLst/>
          </a:prstGeom>
          <a:solidFill>
            <a:srgbClr val="C11920"/>
          </a:solidFill>
          <a:ln>
            <a:noFill/>
          </a:ln>
        </p:spPr>
        <p:txBody>
          <a:bodyPr vert="horz" wrap="square" lIns="0" tIns="0" rIns="0" bIns="52213"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585" dirty="0"/>
          </a:p>
        </p:txBody>
      </p:sp>
      <p:pic>
        <p:nvPicPr>
          <p:cNvPr id="10"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2C1457A0-69DF-44C4-9BB8-23A20A6B05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583" y="6030687"/>
            <a:ext cx="2307351" cy="757464"/>
          </a:xfrm>
          <a:prstGeom prst="rect">
            <a:avLst/>
          </a:prstGeom>
        </p:spPr>
      </p:pic>
    </p:spTree>
    <p:extLst>
      <p:ext uri="{BB962C8B-B14F-4D97-AF65-F5344CB8AC3E}">
        <p14:creationId xmlns:p14="http://schemas.microsoft.com/office/powerpoint/2010/main" val="8522493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95300" y="1260475"/>
            <a:ext cx="89281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日付プレースホルダー 6"/>
          <p:cNvSpPr>
            <a:spLocks noGrp="1"/>
          </p:cNvSpPr>
          <p:nvPr>
            <p:ph type="dt" sz="half" idx="2"/>
          </p:nvPr>
        </p:nvSpPr>
        <p:spPr>
          <a:xfrm>
            <a:off x="10080625" y="6356350"/>
            <a:ext cx="2311400" cy="365125"/>
          </a:xfrm>
          <a:prstGeom prst="rect">
            <a:avLst/>
          </a:prstGeom>
        </p:spPr>
        <p:txBody>
          <a:bodyPr vert="horz" wrap="square" lIns="95782" tIns="47891" rIns="95782" bIns="47891" numCol="1" anchor="ctr" anchorCtr="0" compatLnSpc="1">
            <a:prstTxWarp prst="textNoShape">
              <a:avLst/>
            </a:prstTxWarp>
          </a:bodyPr>
          <a:lstStyle>
            <a:lvl1pPr eaLnBrk="1" hangingPunct="1">
              <a:defRPr sz="1300">
                <a:solidFill>
                  <a:srgbClr val="A0A0A0"/>
                </a:solidFill>
                <a:latin typeface="+mn-lt"/>
                <a:ea typeface="ＭＳ Ｐゴシック" pitchFamily="50" charset="-128"/>
              </a:defRPr>
            </a:lvl1pPr>
          </a:lstStyle>
          <a:p>
            <a:pPr>
              <a:defRPr/>
            </a:pPr>
            <a:fld id="{3A22C025-032F-4FC0-A21A-CAAFE6A768AC}" type="datetime1">
              <a:rPr lang="ja-JP" altLang="en-US"/>
              <a:pPr>
                <a:defRPr/>
              </a:pPr>
              <a:t>2024/3/8</a:t>
            </a:fld>
            <a:endParaRPr lang="ja-JP" altLang="en-US" dirty="0"/>
          </a:p>
        </p:txBody>
      </p:sp>
      <p:sp>
        <p:nvSpPr>
          <p:cNvPr id="13" name="スライド番号プレースホルダー 7"/>
          <p:cNvSpPr>
            <a:spLocks noGrp="1"/>
          </p:cNvSpPr>
          <p:nvPr>
            <p:ph type="sldNum" sz="quarter" idx="4"/>
          </p:nvPr>
        </p:nvSpPr>
        <p:spPr>
          <a:xfrm>
            <a:off x="-434975" y="6427788"/>
            <a:ext cx="195262" cy="360362"/>
          </a:xfrm>
          <a:prstGeom prst="rect">
            <a:avLst/>
          </a:prstGeom>
        </p:spPr>
        <p:txBody>
          <a:bodyPr vert="horz" wrap="square" lIns="0" tIns="47891" rIns="0" bIns="47891" numCol="1" anchor="ctr" anchorCtr="0" compatLnSpc="1">
            <a:prstTxWarp prst="textNoShape">
              <a:avLst/>
            </a:prstTxWarp>
          </a:bodyPr>
          <a:lstStyle>
            <a:lvl1pPr eaLnBrk="1" hangingPunct="1">
              <a:defRPr sz="900">
                <a:solidFill>
                  <a:srgbClr val="000000"/>
                </a:solidFill>
                <a:latin typeface="+mn-lt"/>
                <a:ea typeface="ＭＳ Ｐゴシック" pitchFamily="50" charset="-128"/>
              </a:defRPr>
            </a:lvl1pPr>
          </a:lstStyle>
          <a:p>
            <a:pPr>
              <a:defRPr/>
            </a:pPr>
            <a:fld id="{E998A1A3-FEA1-4990-8247-73F0C5D4C06C}"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hf hdr="0" ftr="0" dt="0"/>
  <p:txStyles>
    <p:title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p:titleStyle>
    <p:bodyStyle>
      <a:lvl1pPr marL="342900" indent="-342900" algn="l" defTabSz="477838" rtl="0" eaLnBrk="0" fontAlgn="base" hangingPunct="0">
        <a:spcBef>
          <a:spcPct val="20000"/>
        </a:spcBef>
        <a:spcAft>
          <a:spcPct val="0"/>
        </a:spcAft>
        <a:buFont typeface="Arial" charset="0"/>
        <a:defRPr kumimoji="1" sz="2000" kern="1200">
          <a:solidFill>
            <a:srgbClr val="000000"/>
          </a:solidFill>
          <a:latin typeface="+mn-lt"/>
          <a:ea typeface="ＭＳ Ｐゴシック" charset="-128"/>
          <a:cs typeface="+mn-cs"/>
        </a:defRPr>
      </a:lvl1pPr>
      <a:lvl2pPr marL="935038" indent="-457200" algn="l" defTabSz="477838" rtl="0" eaLnBrk="0" fontAlgn="base" hangingPunct="0">
        <a:spcBef>
          <a:spcPct val="20000"/>
        </a:spcBef>
        <a:spcAft>
          <a:spcPct val="0"/>
        </a:spcAft>
        <a:buFont typeface="Arial" charset="0"/>
        <a:buChar char="•"/>
        <a:defRPr kumimoji="1" kern="1200">
          <a:solidFill>
            <a:srgbClr val="000000"/>
          </a:solidFill>
          <a:latin typeface="+mn-lt"/>
          <a:ea typeface="ＭＳ Ｐゴシック" charset="-128"/>
          <a:cs typeface="+mn-cs"/>
        </a:defRPr>
      </a:lvl2pPr>
      <a:lvl3pPr marL="1196975" indent="-238125" algn="l" defTabSz="477838" rtl="0" eaLnBrk="0" fontAlgn="base" hangingPunct="0">
        <a:spcBef>
          <a:spcPct val="20000"/>
        </a:spcBef>
        <a:spcAft>
          <a:spcPct val="0"/>
        </a:spcAft>
        <a:buFont typeface="Arial" charset="0"/>
        <a:buChar char="•"/>
        <a:defRPr kumimoji="1" sz="1600" kern="1200">
          <a:solidFill>
            <a:srgbClr val="000000"/>
          </a:solidFill>
          <a:latin typeface="+mn-lt"/>
          <a:ea typeface="ＭＳ Ｐゴシック" charset="-128"/>
          <a:cs typeface="+mn-cs"/>
        </a:defRPr>
      </a:lvl3pPr>
      <a:lvl4pPr marL="1674813" indent="-238125" algn="l" defTabSz="477838" rtl="0" eaLnBrk="0" fontAlgn="base" hangingPunct="0">
        <a:spcBef>
          <a:spcPct val="20000"/>
        </a:spcBef>
        <a:spcAft>
          <a:spcPct val="0"/>
        </a:spcAft>
        <a:buFont typeface="Arial" charset="0"/>
        <a:buChar char="–"/>
        <a:defRPr kumimoji="1" sz="1400" kern="1200">
          <a:solidFill>
            <a:srgbClr val="000000"/>
          </a:solidFill>
          <a:latin typeface="+mn-lt"/>
          <a:ea typeface="ＭＳ Ｐゴシック" charset="-128"/>
          <a:cs typeface="+mn-cs"/>
        </a:defRPr>
      </a:lvl4pPr>
      <a:lvl5pPr marL="2154238" indent="-238125" algn="l" defTabSz="477838" rtl="0" eaLnBrk="0" fontAlgn="base" hangingPunct="0">
        <a:spcBef>
          <a:spcPct val="20000"/>
        </a:spcBef>
        <a:spcAft>
          <a:spcPct val="0"/>
        </a:spcAft>
        <a:buFont typeface="Arial" charset="0"/>
        <a:buChar char="»"/>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95301" y="1260477"/>
            <a:ext cx="89281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日付プレースホルダー 6"/>
          <p:cNvSpPr>
            <a:spLocks noGrp="1"/>
          </p:cNvSpPr>
          <p:nvPr>
            <p:ph type="dt" sz="half" idx="2"/>
          </p:nvPr>
        </p:nvSpPr>
        <p:spPr>
          <a:xfrm>
            <a:off x="10080625" y="6356352"/>
            <a:ext cx="2311400" cy="365125"/>
          </a:xfrm>
          <a:prstGeom prst="rect">
            <a:avLst/>
          </a:prstGeom>
        </p:spPr>
        <p:txBody>
          <a:bodyPr vert="horz" wrap="square" lIns="95782" tIns="47891" rIns="95782" bIns="47891" numCol="1" anchor="ctr" anchorCtr="0" compatLnSpc="1">
            <a:prstTxWarp prst="textNoShape">
              <a:avLst/>
            </a:prstTxWarp>
          </a:bodyPr>
          <a:lstStyle>
            <a:lvl1pPr eaLnBrk="1" hangingPunct="1">
              <a:defRPr sz="1200">
                <a:solidFill>
                  <a:srgbClr val="A0A0A0"/>
                </a:solidFill>
                <a:latin typeface="+mn-lt"/>
                <a:ea typeface="ＭＳ Ｐゴシック" pitchFamily="50" charset="-128"/>
              </a:defRPr>
            </a:lvl1pPr>
          </a:lstStyle>
          <a:p>
            <a:pPr>
              <a:defRPr/>
            </a:pPr>
            <a:fld id="{3A22C025-032F-4FC0-A21A-CAAFE6A768AC}" type="datetime1">
              <a:rPr lang="ja-JP" altLang="en-US"/>
              <a:pPr>
                <a:defRPr/>
              </a:pPr>
              <a:t>2024/3/8</a:t>
            </a:fld>
            <a:endParaRPr lang="ja-JP" altLang="en-US" dirty="0"/>
          </a:p>
        </p:txBody>
      </p:sp>
      <p:sp>
        <p:nvSpPr>
          <p:cNvPr id="13" name="スライド番号プレースホルダー 7"/>
          <p:cNvSpPr>
            <a:spLocks noGrp="1"/>
          </p:cNvSpPr>
          <p:nvPr>
            <p:ph type="sldNum" sz="quarter" idx="4"/>
          </p:nvPr>
        </p:nvSpPr>
        <p:spPr>
          <a:xfrm>
            <a:off x="-434975" y="6427788"/>
            <a:ext cx="195262" cy="360362"/>
          </a:xfrm>
          <a:prstGeom prst="rect">
            <a:avLst/>
          </a:prstGeom>
        </p:spPr>
        <p:txBody>
          <a:bodyPr vert="horz" wrap="square" lIns="0" tIns="47891" rIns="0" bIns="47891" numCol="1" anchor="ctr" anchorCtr="0" compatLnSpc="1">
            <a:prstTxWarp prst="textNoShape">
              <a:avLst/>
            </a:prstTxWarp>
          </a:bodyPr>
          <a:lstStyle>
            <a:lvl1pPr eaLnBrk="1" hangingPunct="1">
              <a:defRPr sz="831">
                <a:solidFill>
                  <a:srgbClr val="000000"/>
                </a:solidFill>
                <a:latin typeface="+mn-lt"/>
                <a:ea typeface="ＭＳ Ｐゴシック" pitchFamily="50" charset="-128"/>
              </a:defRPr>
            </a:lvl1pPr>
          </a:lstStyle>
          <a:p>
            <a:pPr>
              <a:defRPr/>
            </a:pPr>
            <a:fld id="{E998A1A3-FEA1-4990-8247-73F0C5D4C06C}" type="slidenum">
              <a:rPr lang="ja-JP" altLang="en-US"/>
              <a:pPr>
                <a:defRPr/>
              </a:pPr>
              <a:t>‹#›</a:t>
            </a:fld>
            <a:endParaRPr lang="en-US" altLang="ja-JP" dirty="0"/>
          </a:p>
        </p:txBody>
      </p:sp>
    </p:spTree>
    <p:extLst>
      <p:ext uri="{BB962C8B-B14F-4D97-AF65-F5344CB8AC3E}">
        <p14:creationId xmlns:p14="http://schemas.microsoft.com/office/powerpoint/2010/main" val="4176335174"/>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Lst>
  <p:hf hdr="0" ftr="0" dt="0"/>
  <p:txStyles>
    <p:titleStyle>
      <a:lvl1pPr algn="l" defTabSz="441092" rtl="0" eaLnBrk="0" fontAlgn="base" hangingPunct="0">
        <a:spcBef>
          <a:spcPct val="0"/>
        </a:spcBef>
        <a:spcAft>
          <a:spcPct val="0"/>
        </a:spcAft>
        <a:defRPr kumimoji="1" sz="2585" kern="1200">
          <a:solidFill>
            <a:srgbClr val="000000"/>
          </a:solidFill>
          <a:latin typeface="+mj-lt"/>
          <a:ea typeface="ＭＳ Ｐゴシック" charset="-128"/>
          <a:cs typeface="+mj-cs"/>
        </a:defRPr>
      </a:lvl1pPr>
      <a:lvl2pPr algn="l" defTabSz="441092" rtl="0" eaLnBrk="0" fontAlgn="base" hangingPunct="0">
        <a:spcBef>
          <a:spcPct val="0"/>
        </a:spcBef>
        <a:spcAft>
          <a:spcPct val="0"/>
        </a:spcAft>
        <a:defRPr kumimoji="1" sz="2585">
          <a:solidFill>
            <a:srgbClr val="000000"/>
          </a:solidFill>
          <a:latin typeface="Arial" charset="0"/>
          <a:ea typeface="ＭＳ Ｐゴシック" charset="0"/>
          <a:cs typeface="ＭＳ Ｐゴシック" charset="0"/>
        </a:defRPr>
      </a:lvl2pPr>
      <a:lvl3pPr algn="l" defTabSz="441092" rtl="0" eaLnBrk="0" fontAlgn="base" hangingPunct="0">
        <a:spcBef>
          <a:spcPct val="0"/>
        </a:spcBef>
        <a:spcAft>
          <a:spcPct val="0"/>
        </a:spcAft>
        <a:defRPr kumimoji="1" sz="2585">
          <a:solidFill>
            <a:srgbClr val="000000"/>
          </a:solidFill>
          <a:latin typeface="Arial" charset="0"/>
          <a:ea typeface="ＭＳ Ｐゴシック" charset="0"/>
          <a:cs typeface="ＭＳ Ｐゴシック" charset="0"/>
        </a:defRPr>
      </a:lvl3pPr>
      <a:lvl4pPr algn="l" defTabSz="441092" rtl="0" eaLnBrk="0" fontAlgn="base" hangingPunct="0">
        <a:spcBef>
          <a:spcPct val="0"/>
        </a:spcBef>
        <a:spcAft>
          <a:spcPct val="0"/>
        </a:spcAft>
        <a:defRPr kumimoji="1" sz="2585">
          <a:solidFill>
            <a:srgbClr val="000000"/>
          </a:solidFill>
          <a:latin typeface="Arial" charset="0"/>
          <a:ea typeface="ＭＳ Ｐゴシック" charset="0"/>
          <a:cs typeface="ＭＳ Ｐゴシック" charset="0"/>
        </a:defRPr>
      </a:lvl4pPr>
      <a:lvl5pPr algn="l" defTabSz="441092" rtl="0" eaLnBrk="0" fontAlgn="base" hangingPunct="0">
        <a:spcBef>
          <a:spcPct val="0"/>
        </a:spcBef>
        <a:spcAft>
          <a:spcPct val="0"/>
        </a:spcAft>
        <a:defRPr kumimoji="1" sz="2585">
          <a:solidFill>
            <a:srgbClr val="000000"/>
          </a:solidFill>
          <a:latin typeface="Arial" charset="0"/>
          <a:ea typeface="ＭＳ Ｐゴシック" charset="0"/>
          <a:cs typeface="ＭＳ Ｐゴシック" charset="0"/>
        </a:defRPr>
      </a:lvl5pPr>
      <a:lvl6pPr marL="422041" algn="l" defTabSz="441092" rtl="0" fontAlgn="base">
        <a:spcBef>
          <a:spcPct val="0"/>
        </a:spcBef>
        <a:spcAft>
          <a:spcPct val="0"/>
        </a:spcAft>
        <a:defRPr kumimoji="1" sz="2585">
          <a:solidFill>
            <a:schemeClr val="tx1"/>
          </a:solidFill>
          <a:latin typeface="Arial" charset="0"/>
          <a:ea typeface="ＭＳ Ｐゴシック" charset="0"/>
          <a:cs typeface="ＭＳ Ｐゴシック" charset="0"/>
        </a:defRPr>
      </a:lvl6pPr>
      <a:lvl7pPr marL="844083" algn="l" defTabSz="441092" rtl="0" fontAlgn="base">
        <a:spcBef>
          <a:spcPct val="0"/>
        </a:spcBef>
        <a:spcAft>
          <a:spcPct val="0"/>
        </a:spcAft>
        <a:defRPr kumimoji="1" sz="2585">
          <a:solidFill>
            <a:schemeClr val="tx1"/>
          </a:solidFill>
          <a:latin typeface="Arial" charset="0"/>
          <a:ea typeface="ＭＳ Ｐゴシック" charset="0"/>
          <a:cs typeface="ＭＳ Ｐゴシック" charset="0"/>
        </a:defRPr>
      </a:lvl7pPr>
      <a:lvl8pPr marL="1266124" algn="l" defTabSz="441092" rtl="0" fontAlgn="base">
        <a:spcBef>
          <a:spcPct val="0"/>
        </a:spcBef>
        <a:spcAft>
          <a:spcPct val="0"/>
        </a:spcAft>
        <a:defRPr kumimoji="1" sz="2585">
          <a:solidFill>
            <a:schemeClr val="tx1"/>
          </a:solidFill>
          <a:latin typeface="Arial" charset="0"/>
          <a:ea typeface="ＭＳ Ｐゴシック" charset="0"/>
          <a:cs typeface="ＭＳ Ｐゴシック" charset="0"/>
        </a:defRPr>
      </a:lvl8pPr>
      <a:lvl9pPr marL="1688165" algn="l" defTabSz="441092" rtl="0" fontAlgn="base">
        <a:spcBef>
          <a:spcPct val="0"/>
        </a:spcBef>
        <a:spcAft>
          <a:spcPct val="0"/>
        </a:spcAft>
        <a:defRPr kumimoji="1" sz="2585">
          <a:solidFill>
            <a:schemeClr val="tx1"/>
          </a:solidFill>
          <a:latin typeface="Arial" charset="0"/>
          <a:ea typeface="ＭＳ Ｐゴシック" charset="0"/>
          <a:cs typeface="ＭＳ Ｐゴシック" charset="0"/>
        </a:defRPr>
      </a:lvl9pPr>
    </p:titleStyle>
    <p:bodyStyle>
      <a:lvl1pPr marL="316531" indent="-316531" algn="l" defTabSz="441092" rtl="0" eaLnBrk="0" fontAlgn="base" hangingPunct="0">
        <a:spcBef>
          <a:spcPct val="20000"/>
        </a:spcBef>
        <a:spcAft>
          <a:spcPct val="0"/>
        </a:spcAft>
        <a:buFont typeface="Arial" charset="0"/>
        <a:defRPr kumimoji="1" sz="1846" kern="1200">
          <a:solidFill>
            <a:srgbClr val="000000"/>
          </a:solidFill>
          <a:latin typeface="+mn-lt"/>
          <a:ea typeface="ＭＳ Ｐゴシック" charset="-128"/>
          <a:cs typeface="+mn-cs"/>
        </a:defRPr>
      </a:lvl1pPr>
      <a:lvl2pPr marL="863134" indent="-422041" algn="l" defTabSz="441092" rtl="0" eaLnBrk="0" fontAlgn="base" hangingPunct="0">
        <a:spcBef>
          <a:spcPct val="20000"/>
        </a:spcBef>
        <a:spcAft>
          <a:spcPct val="0"/>
        </a:spcAft>
        <a:buFont typeface="Arial" charset="0"/>
        <a:buChar char="•"/>
        <a:defRPr kumimoji="1" kern="1200">
          <a:solidFill>
            <a:srgbClr val="000000"/>
          </a:solidFill>
          <a:latin typeface="+mn-lt"/>
          <a:ea typeface="ＭＳ Ｐゴシック" charset="-128"/>
          <a:cs typeface="+mn-cs"/>
        </a:defRPr>
      </a:lvl2pPr>
      <a:lvl3pPr marL="1104928" indent="-219813" algn="l" defTabSz="441092" rtl="0" eaLnBrk="0" fontAlgn="base" hangingPunct="0">
        <a:spcBef>
          <a:spcPct val="20000"/>
        </a:spcBef>
        <a:spcAft>
          <a:spcPct val="0"/>
        </a:spcAft>
        <a:buFont typeface="Arial" charset="0"/>
        <a:buChar char="•"/>
        <a:defRPr kumimoji="1" sz="1477" kern="1200">
          <a:solidFill>
            <a:srgbClr val="000000"/>
          </a:solidFill>
          <a:latin typeface="+mn-lt"/>
          <a:ea typeface="ＭＳ Ｐゴシック" charset="-128"/>
          <a:cs typeface="+mn-cs"/>
        </a:defRPr>
      </a:lvl3pPr>
      <a:lvl4pPr marL="1546020" indent="-219813" algn="l" defTabSz="441092" rtl="0" eaLnBrk="0" fontAlgn="base" hangingPunct="0">
        <a:spcBef>
          <a:spcPct val="20000"/>
        </a:spcBef>
        <a:spcAft>
          <a:spcPct val="0"/>
        </a:spcAft>
        <a:buFont typeface="Arial" charset="0"/>
        <a:buChar char="–"/>
        <a:defRPr kumimoji="1" sz="1292" kern="1200">
          <a:solidFill>
            <a:srgbClr val="000000"/>
          </a:solidFill>
          <a:latin typeface="+mn-lt"/>
          <a:ea typeface="ＭＳ Ｐゴシック" charset="-128"/>
          <a:cs typeface="+mn-cs"/>
        </a:defRPr>
      </a:lvl4pPr>
      <a:lvl5pPr marL="1988577" indent="-219813" algn="l" defTabSz="441092" rtl="0" eaLnBrk="0" fontAlgn="base" hangingPunct="0">
        <a:spcBef>
          <a:spcPct val="20000"/>
        </a:spcBef>
        <a:spcAft>
          <a:spcPct val="0"/>
        </a:spcAft>
        <a:buFont typeface="Arial" charset="0"/>
        <a:buChar char="»"/>
        <a:defRPr kumimoji="1" sz="1108" kern="1200">
          <a:solidFill>
            <a:srgbClr val="000000"/>
          </a:solidFill>
          <a:latin typeface="+mn-lt"/>
          <a:ea typeface="ＭＳ Ｐゴシック" charset="-128"/>
          <a:cs typeface="+mn-cs"/>
        </a:defRPr>
      </a:lvl5pPr>
      <a:lvl6pPr marL="2431439" indent="-221040" algn="l" defTabSz="442080" rtl="0" eaLnBrk="1" latinLnBrk="0" hangingPunct="1">
        <a:spcBef>
          <a:spcPct val="20000"/>
        </a:spcBef>
        <a:buFont typeface="Arial"/>
        <a:buChar char="•"/>
        <a:defRPr kumimoji="1" sz="1939" kern="1200">
          <a:solidFill>
            <a:schemeClr val="tx1"/>
          </a:solidFill>
          <a:latin typeface="+mn-lt"/>
          <a:ea typeface="+mn-ea"/>
          <a:cs typeface="+mn-cs"/>
        </a:defRPr>
      </a:lvl6pPr>
      <a:lvl7pPr marL="2873519" indent="-221040" algn="l" defTabSz="442080" rtl="0" eaLnBrk="1" latinLnBrk="0" hangingPunct="1">
        <a:spcBef>
          <a:spcPct val="20000"/>
        </a:spcBef>
        <a:buFont typeface="Arial"/>
        <a:buChar char="•"/>
        <a:defRPr kumimoji="1" sz="1939" kern="1200">
          <a:solidFill>
            <a:schemeClr val="tx1"/>
          </a:solidFill>
          <a:latin typeface="+mn-lt"/>
          <a:ea typeface="+mn-ea"/>
          <a:cs typeface="+mn-cs"/>
        </a:defRPr>
      </a:lvl7pPr>
      <a:lvl8pPr marL="3315599" indent="-221040" algn="l" defTabSz="442080" rtl="0" eaLnBrk="1" latinLnBrk="0" hangingPunct="1">
        <a:spcBef>
          <a:spcPct val="20000"/>
        </a:spcBef>
        <a:buFont typeface="Arial"/>
        <a:buChar char="•"/>
        <a:defRPr kumimoji="1" sz="1939" kern="1200">
          <a:solidFill>
            <a:schemeClr val="tx1"/>
          </a:solidFill>
          <a:latin typeface="+mn-lt"/>
          <a:ea typeface="+mn-ea"/>
          <a:cs typeface="+mn-cs"/>
        </a:defRPr>
      </a:lvl8pPr>
      <a:lvl9pPr marL="3757679" indent="-221040" algn="l" defTabSz="442080" rtl="0" eaLnBrk="1" latinLnBrk="0" hangingPunct="1">
        <a:spcBef>
          <a:spcPct val="20000"/>
        </a:spcBef>
        <a:buFont typeface="Arial"/>
        <a:buChar char="•"/>
        <a:defRPr kumimoji="1" sz="1939"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9.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6.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8.png"/><Relationship Id="rId4" Type="http://schemas.openxmlformats.org/officeDocument/2006/relationships/hyperlink" Target="https://publicdomainq.net/father-son-0000665/"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6.wdp"/><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6.wdp"/><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6.wdp"/><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2.png"/><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5.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5.wdp"/></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5.wdp"/></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mhlw.go.jp/chosakuken" TargetMode="External"/><Relationship Id="rId7" Type="http://schemas.openxmlformats.org/officeDocument/2006/relationships/image" Target="../media/image27.gi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hyperlink" Target="https://www.mhlw.go.jp/stf/seisakunitsuite/bunya/0000130583.html" TargetMode="External"/><Relationship Id="rId4" Type="http://schemas.openxmlformats.org/officeDocument/2006/relationships/hyperlink" Target="https://ikumen-project.mhlw.go.j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モニター, テレビ, 座る, 画面 が含まれている画像&#10;&#10;自動的に生成された説明">
            <a:extLst>
              <a:ext uri="{FF2B5EF4-FFF2-40B4-BE49-F238E27FC236}">
                <a16:creationId xmlns:a16="http://schemas.microsoft.com/office/drawing/2014/main" id="{14517AB8-6C8C-7469-FA2F-A9F7574BAD51}"/>
              </a:ext>
            </a:extLst>
          </p:cNvPr>
          <p:cNvPicPr>
            <a:picLocks noChangeAspect="1"/>
          </p:cNvPicPr>
          <p:nvPr/>
        </p:nvPicPr>
        <p:blipFill rotWithShape="1">
          <a:blip r:embed="rId3"/>
          <a:srcRect t="29260" b="28845"/>
          <a:stretch/>
        </p:blipFill>
        <p:spPr>
          <a:xfrm>
            <a:off x="2201641" y="714375"/>
            <a:ext cx="5502718" cy="1729058"/>
          </a:xfrm>
          <a:prstGeom prst="rect">
            <a:avLst/>
          </a:prstGeom>
        </p:spPr>
      </p:pic>
      <p:sp>
        <p:nvSpPr>
          <p:cNvPr id="4" name="テキスト ボックス 3">
            <a:extLst>
              <a:ext uri="{FF2B5EF4-FFF2-40B4-BE49-F238E27FC236}">
                <a16:creationId xmlns:a16="http://schemas.microsoft.com/office/drawing/2014/main" id="{9962A09C-CD77-DA01-BDD7-E43A694A9538}"/>
              </a:ext>
            </a:extLst>
          </p:cNvPr>
          <p:cNvSpPr txBox="1"/>
          <p:nvPr/>
        </p:nvSpPr>
        <p:spPr>
          <a:xfrm>
            <a:off x="1547136" y="3032256"/>
            <a:ext cx="6902852" cy="793487"/>
          </a:xfrm>
          <a:prstGeom prst="rect">
            <a:avLst/>
          </a:prstGeom>
          <a:noFill/>
          <a:ln>
            <a:noFill/>
          </a:ln>
        </p:spPr>
        <p:txBody>
          <a:bodyPr wrap="none" rtlCol="0" anchor="b">
            <a:spAutoFit/>
          </a:bodyPr>
          <a:lstStyle/>
          <a:p>
            <a:pPr>
              <a:lnSpc>
                <a:spcPct val="150000"/>
              </a:lnSpc>
            </a:pPr>
            <a:r>
              <a:rPr lang="ja-JP" altLang="en-US" sz="3600" b="1" dirty="0">
                <a:solidFill>
                  <a:schemeClr val="tx1">
                    <a:lumMod val="65000"/>
                    <a:lumOff val="35000"/>
                  </a:schemeClr>
                </a:solidFill>
                <a:latin typeface="MS Gothic" panose="020B0609070205080204" pitchFamily="49" charset="-128"/>
                <a:ea typeface="MS Gothic" panose="020B0609070205080204" pitchFamily="49" charset="-128"/>
              </a:rPr>
              <a:t>学生・若手社会人向け 研修資料</a:t>
            </a:r>
            <a:endParaRPr lang="en-US" altLang="ja-JP" sz="3600" b="1" dirty="0">
              <a:solidFill>
                <a:schemeClr val="tx1">
                  <a:lumMod val="65000"/>
                  <a:lumOff val="35000"/>
                </a:schemeClr>
              </a:solidFill>
              <a:latin typeface="MS Gothic" panose="020B0609070205080204" pitchFamily="49" charset="-128"/>
              <a:ea typeface="MS Gothic" panose="020B0609070205080204" pitchFamily="49" charset="-128"/>
            </a:endParaRPr>
          </a:p>
        </p:txBody>
      </p:sp>
      <p:sp>
        <p:nvSpPr>
          <p:cNvPr id="5" name="テキスト ボックス 4">
            <a:extLst>
              <a:ext uri="{FF2B5EF4-FFF2-40B4-BE49-F238E27FC236}">
                <a16:creationId xmlns:a16="http://schemas.microsoft.com/office/drawing/2014/main" id="{5A98C68C-CFE1-9E4B-860C-1382C81CDE5E}"/>
              </a:ext>
            </a:extLst>
          </p:cNvPr>
          <p:cNvSpPr txBox="1"/>
          <p:nvPr/>
        </p:nvSpPr>
        <p:spPr>
          <a:xfrm>
            <a:off x="2476500" y="2702007"/>
            <a:ext cx="4953000" cy="514436"/>
          </a:xfrm>
          <a:prstGeom prst="rect">
            <a:avLst/>
          </a:prstGeom>
          <a:noFill/>
          <a:ln>
            <a:noFill/>
          </a:ln>
        </p:spPr>
        <p:txBody>
          <a:bodyPr wrap="square">
            <a:spAutoFit/>
          </a:bodyPr>
          <a:lstStyle/>
          <a:p>
            <a:pPr algn="ctr">
              <a:lnSpc>
                <a:spcPct val="150000"/>
              </a:lnSpc>
            </a:pPr>
            <a:r>
              <a:rPr lang="en-US" altLang="ja-JP" sz="2167" b="1" dirty="0">
                <a:solidFill>
                  <a:schemeClr val="tx1">
                    <a:lumMod val="65000"/>
                    <a:lumOff val="35000"/>
                  </a:schemeClr>
                </a:solidFill>
                <a:latin typeface="MS Gothic" panose="020B0609070205080204" pitchFamily="49" charset="-128"/>
                <a:ea typeface="MS Gothic" panose="020B0609070205080204" pitchFamily="49" charset="-128"/>
              </a:rPr>
              <a:t>【</a:t>
            </a:r>
            <a:r>
              <a:rPr lang="ja-JP" altLang="en-US" sz="2167" b="1" dirty="0">
                <a:solidFill>
                  <a:schemeClr val="tx1">
                    <a:lumMod val="65000"/>
                    <a:lumOff val="35000"/>
                  </a:schemeClr>
                </a:solidFill>
                <a:latin typeface="MS Gothic" panose="020B0609070205080204" pitchFamily="49" charset="-128"/>
                <a:ea typeface="MS Gothic" panose="020B0609070205080204" pitchFamily="49" charset="-128"/>
              </a:rPr>
              <a:t>イクメンプロジェクト</a:t>
            </a:r>
            <a:r>
              <a:rPr lang="en-US" altLang="ja-JP" sz="2167" b="1" dirty="0">
                <a:solidFill>
                  <a:schemeClr val="tx1">
                    <a:lumMod val="65000"/>
                    <a:lumOff val="35000"/>
                  </a:schemeClr>
                </a:solidFill>
                <a:latin typeface="MS Gothic" panose="020B0609070205080204" pitchFamily="49" charset="-128"/>
                <a:ea typeface="MS Gothic" panose="020B0609070205080204" pitchFamily="49" charset="-128"/>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36CA6283-6661-10D0-8621-C62B82A47DC7}"/>
              </a:ext>
            </a:extLst>
          </p:cNvPr>
          <p:cNvSpPr txBox="1">
            <a:spLocks/>
          </p:cNvSpPr>
          <p:nvPr/>
        </p:nvSpPr>
        <p:spPr bwMode="auto">
          <a:xfrm>
            <a:off x="3353973" y="2645697"/>
            <a:ext cx="4794096"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normAutofit/>
          </a:bodyPr>
          <a:lstStyle>
            <a:lvl1pPr algn="l" defTabSz="477838" rtl="0" eaLnBrk="0" fontAlgn="base" hangingPunct="0">
              <a:spcBef>
                <a:spcPct val="0"/>
              </a:spcBef>
              <a:spcAft>
                <a:spcPct val="0"/>
              </a:spcAft>
              <a:defRPr kumimoji="1" sz="3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300">
                <a:solidFill>
                  <a:schemeClr val="bg1"/>
                </a:solidFill>
                <a:latin typeface="Meiryo" panose="020B0604030504040204" pitchFamily="34" charset="-128"/>
                <a:ea typeface="Meiryo" panose="020B0604030504040204" pitchFamily="34" charset="-128"/>
              </a:rPr>
              <a:t>　育児休業制度の概要</a:t>
            </a:r>
            <a:endParaRPr lang="ja-JP" altLang="en-US" sz="2600" b="1" spc="30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98B8D595-042F-62DA-157B-F0F14D94B579}"/>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C3E4B30F-4F45-B794-6703-7037FDD7C856}"/>
              </a:ext>
            </a:extLst>
          </p:cNvPr>
          <p:cNvSpPr txBox="1"/>
          <p:nvPr/>
        </p:nvSpPr>
        <p:spPr>
          <a:xfrm>
            <a:off x="1757931" y="3064230"/>
            <a:ext cx="1242330" cy="426467"/>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第二章　</a:t>
            </a:r>
            <a:endParaRPr lang="ja-JP" altLang="en-US" sz="2058" b="1">
              <a:solidFill>
                <a:srgbClr val="C00000"/>
              </a:solidFill>
              <a:latin typeface="Meiryo" panose="020B0604030504040204" pitchFamily="34" charset="-128"/>
              <a:ea typeface="Meiryo" panose="020B0604030504040204" pitchFamily="34" charset="-128"/>
            </a:endParaRPr>
          </a:p>
        </p:txBody>
      </p:sp>
      <p:sp>
        <p:nvSpPr>
          <p:cNvPr id="2" name="スライド番号プレースホルダー 3">
            <a:extLst>
              <a:ext uri="{FF2B5EF4-FFF2-40B4-BE49-F238E27FC236}">
                <a16:creationId xmlns:a16="http://schemas.microsoft.com/office/drawing/2014/main" id="{5381044B-9EF1-2F40-9EA4-4C34B23C504E}"/>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9</a:t>
            </a:fld>
            <a:endParaRPr lang="en-US" altLang="ja-JP" sz="1600" dirty="0"/>
          </a:p>
        </p:txBody>
      </p:sp>
    </p:spTree>
    <p:extLst>
      <p:ext uri="{BB962C8B-B14F-4D97-AF65-F5344CB8AC3E}">
        <p14:creationId xmlns:p14="http://schemas.microsoft.com/office/powerpoint/2010/main" val="156072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587829" y="280816"/>
            <a:ext cx="8915400" cy="647700"/>
          </a:xfrm>
        </p:spPr>
        <p:txBody>
          <a:bodyPr/>
          <a:lstStyle/>
          <a:p>
            <a:r>
              <a:rPr kumimoji="1" lang="en-US" altLang="ja-JP" sz="2400" dirty="0">
                <a:latin typeface="Meiryo UI" panose="020B0604030504040204" pitchFamily="34" charset="-128"/>
                <a:ea typeface="Meiryo UI" panose="020B0604030504040204" pitchFamily="34" charset="-128"/>
              </a:rPr>
              <a:t>2-1</a:t>
            </a:r>
            <a:r>
              <a:rPr kumimoji="1" lang="ja-JP" altLang="en-US" sz="2400" dirty="0">
                <a:latin typeface="Meiryo UI" panose="020B0604030504040204" pitchFamily="34" charset="-128"/>
                <a:ea typeface="Meiryo UI" panose="020B0604030504040204" pitchFamily="34" charset="-128"/>
              </a:rPr>
              <a:t>　　</a:t>
            </a:r>
            <a:r>
              <a:rPr kumimoji="1" lang="en-US" altLang="ja-JP" sz="2400" dirty="0">
                <a:latin typeface="Meiryo UI" panose="020B0604030504040204" pitchFamily="34" charset="-128"/>
                <a:ea typeface="Meiryo UI" panose="020B0604030504040204" pitchFamily="34" charset="-128"/>
              </a:rPr>
              <a:t> </a:t>
            </a:r>
            <a:r>
              <a:rPr kumimoji="1" lang="ja-JP" altLang="en-US" sz="2400" dirty="0">
                <a:solidFill>
                  <a:schemeClr val="tx1"/>
                </a:solidFill>
                <a:latin typeface="Meiryo UI" panose="020B0604030504040204" pitchFamily="34" charset="-128"/>
                <a:ea typeface="Meiryo UI" panose="020B0604030504040204" pitchFamily="34" charset="-128"/>
              </a:rPr>
              <a:t>育児休業制度の概要①　</a:t>
            </a:r>
          </a:p>
        </p:txBody>
      </p:sp>
      <p:sp>
        <p:nvSpPr>
          <p:cNvPr id="7" name="正方形/長方形 6">
            <a:extLst>
              <a:ext uri="{FF2B5EF4-FFF2-40B4-BE49-F238E27FC236}">
                <a16:creationId xmlns:a16="http://schemas.microsoft.com/office/drawing/2014/main" id="{87E78802-D36E-4964-C128-8274D0CE72E7}"/>
              </a:ext>
            </a:extLst>
          </p:cNvPr>
          <p:cNvSpPr/>
          <p:nvPr/>
        </p:nvSpPr>
        <p:spPr>
          <a:xfrm>
            <a:off x="915270" y="2145500"/>
            <a:ext cx="7428629" cy="1239593"/>
          </a:xfrm>
          <a:prstGeom prst="rect">
            <a:avLst/>
          </a:prstGeom>
          <a:noFill/>
          <a:ln w="2222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角丸四角形 7">
            <a:extLst>
              <a:ext uri="{FF2B5EF4-FFF2-40B4-BE49-F238E27FC236}">
                <a16:creationId xmlns:a16="http://schemas.microsoft.com/office/drawing/2014/main" id="{057BF406-0FD4-9671-257F-7FC7624068C6}"/>
              </a:ext>
            </a:extLst>
          </p:cNvPr>
          <p:cNvSpPr/>
          <p:nvPr/>
        </p:nvSpPr>
        <p:spPr>
          <a:xfrm>
            <a:off x="727934" y="4529303"/>
            <a:ext cx="8507603" cy="1535694"/>
          </a:xfrm>
          <a:prstGeom prst="roundRect">
            <a:avLst>
              <a:gd name="adj" fmla="val 8987"/>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9" name="正方形/長方形 8">
            <a:extLst>
              <a:ext uri="{FF2B5EF4-FFF2-40B4-BE49-F238E27FC236}">
                <a16:creationId xmlns:a16="http://schemas.microsoft.com/office/drawing/2014/main" id="{9C37D3B1-EDD5-5121-F6F2-A0763B3C88B1}"/>
              </a:ext>
            </a:extLst>
          </p:cNvPr>
          <p:cNvSpPr/>
          <p:nvPr/>
        </p:nvSpPr>
        <p:spPr>
          <a:xfrm>
            <a:off x="915270" y="2210132"/>
            <a:ext cx="6686009" cy="44713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spcBef>
                <a:spcPts val="277"/>
              </a:spcBef>
            </a:pP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　原則、子どもが</a:t>
            </a:r>
            <a:r>
              <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1</a:t>
            </a: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歳になるまで、子ども</a:t>
            </a:r>
            <a:r>
              <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1</a:t>
            </a: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人につき２回まで分割して取得可能。</a:t>
            </a:r>
            <a:endPar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a:p>
            <a:pPr>
              <a:spcBef>
                <a:spcPts val="277"/>
              </a:spcBef>
            </a:pP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　ただし、次のような場合は、</a:t>
            </a:r>
            <a:r>
              <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1</a:t>
            </a: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歳を超えて育児休業を取得可能。</a:t>
            </a:r>
            <a:endPar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1A180E5B-9C15-16EB-3F13-1A7D0E87285D}"/>
              </a:ext>
            </a:extLst>
          </p:cNvPr>
          <p:cNvSpPr/>
          <p:nvPr/>
        </p:nvSpPr>
        <p:spPr>
          <a:xfrm>
            <a:off x="727934" y="1718142"/>
            <a:ext cx="8088139" cy="48263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1994"/>
              </a:lnSpc>
              <a:spcBef>
                <a:spcPts val="277"/>
              </a:spcBef>
              <a:spcAft>
                <a:spcPts val="277"/>
              </a:spcAft>
            </a:pPr>
            <a:r>
              <a:rPr lang="ja-JP" altLang="en-US" sz="1800"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原則、</a:t>
            </a:r>
            <a:r>
              <a:rPr lang="en-US" altLang="ja-JP"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歳になるまでの子ども</a:t>
            </a:r>
            <a:r>
              <a:rPr lang="en-US" altLang="ja-JP"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を育てる</a:t>
            </a:r>
            <a:r>
              <a:rPr lang="ja-JP" altLang="en-US" sz="1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男女</a:t>
            </a:r>
            <a:r>
              <a:rPr lang="ja-JP" altLang="en-US"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労働者が取得できる</a:t>
            </a:r>
            <a:endParaRPr lang="en-US" altLang="ja-JP"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5FA29417-BEDA-FB4E-0EEB-7B4CE2EC2C42}"/>
              </a:ext>
            </a:extLst>
          </p:cNvPr>
          <p:cNvSpPr/>
          <p:nvPr/>
        </p:nvSpPr>
        <p:spPr>
          <a:xfrm>
            <a:off x="2372077" y="3779533"/>
            <a:ext cx="7436488" cy="400110"/>
          </a:xfrm>
          <a:prstGeom prst="rect">
            <a:avLst/>
          </a:prstGeom>
        </p:spPr>
        <p:txBody>
          <a:bodyPr wrap="square">
            <a:spAutoFit/>
          </a:bodyPr>
          <a:lstStyle/>
          <a:p>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妻が専業主婦や育休中でも、夫は育児休業を取得可能</a:t>
            </a:r>
            <a:endPar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53">
            <a:extLst>
              <a:ext uri="{FF2B5EF4-FFF2-40B4-BE49-F238E27FC236}">
                <a16:creationId xmlns:a16="http://schemas.microsoft.com/office/drawing/2014/main" id="{587AA60F-C37E-C19E-6152-4A6883A18AAA}"/>
              </a:ext>
            </a:extLst>
          </p:cNvPr>
          <p:cNvSpPr/>
          <p:nvPr/>
        </p:nvSpPr>
        <p:spPr>
          <a:xfrm>
            <a:off x="718159" y="3548631"/>
            <a:ext cx="8456174" cy="800921"/>
          </a:xfrm>
          <a:prstGeom prst="round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14" name="正方形/長方形 13">
            <a:extLst>
              <a:ext uri="{FF2B5EF4-FFF2-40B4-BE49-F238E27FC236}">
                <a16:creationId xmlns:a16="http://schemas.microsoft.com/office/drawing/2014/main" id="{B5010A44-1BAD-50EF-B519-C187715F8F7C}"/>
              </a:ext>
            </a:extLst>
          </p:cNvPr>
          <p:cNvSpPr/>
          <p:nvPr/>
        </p:nvSpPr>
        <p:spPr>
          <a:xfrm>
            <a:off x="2353778" y="4633137"/>
            <a:ext cx="7436488" cy="400110"/>
          </a:xfrm>
          <a:prstGeom prst="rect">
            <a:avLst/>
          </a:prstGeom>
        </p:spPr>
        <p:txBody>
          <a:bodyPr wrap="square">
            <a:spAutoFit/>
          </a:bodyPr>
          <a:lstStyle/>
          <a:p>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派遣社員や契約社員などの有期契約労働者も取得可能</a:t>
            </a:r>
            <a:endPar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A60275A8-9FF4-7DB1-89E3-6A0D310FE5A2}"/>
              </a:ext>
            </a:extLst>
          </p:cNvPr>
          <p:cNvSpPr/>
          <p:nvPr/>
        </p:nvSpPr>
        <p:spPr>
          <a:xfrm>
            <a:off x="2311348" y="4860548"/>
            <a:ext cx="6278304" cy="116124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spcBef>
                <a:spcPts val="277"/>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育児休業取得の申出の時点で次の要件を満たす労働者が取得可能</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77"/>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か月に達する日までに、労働契約（更新される場合には、更新後の契約）の</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期間が満了</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することが明らかでないこと</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6">
            <a:extLst>
              <a:ext uri="{FF2B5EF4-FFF2-40B4-BE49-F238E27FC236}">
                <a16:creationId xmlns:a16="http://schemas.microsoft.com/office/drawing/2014/main" id="{FEC588F1-E77B-8AF4-BEA8-07DDFBAEB56D}"/>
              </a:ext>
            </a:extLst>
          </p:cNvPr>
          <p:cNvGraphicFramePr>
            <a:graphicFrameLocks noGrp="1"/>
          </p:cNvGraphicFramePr>
          <p:nvPr>
            <p:extLst>
              <p:ext uri="{D42A27DB-BD31-4B8C-83A1-F6EECF244321}">
                <p14:modId xmlns:p14="http://schemas.microsoft.com/office/powerpoint/2010/main" val="2605369241"/>
              </p:ext>
            </p:extLst>
          </p:nvPr>
        </p:nvGraphicFramePr>
        <p:xfrm>
          <a:off x="1113915" y="2712865"/>
          <a:ext cx="6487364" cy="565437"/>
        </p:xfrm>
        <a:graphic>
          <a:graphicData uri="http://schemas.openxmlformats.org/drawingml/2006/table">
            <a:tbl>
              <a:tblPr firstRow="1" bandRow="1">
                <a:tableStyleId>{16D9F66E-5EB9-4882-86FB-DCBF35E3C3E4}</a:tableStyleId>
              </a:tblPr>
              <a:tblGrid>
                <a:gridCol w="4970137">
                  <a:extLst>
                    <a:ext uri="{9D8B030D-6E8A-4147-A177-3AD203B41FA5}">
                      <a16:colId xmlns:a16="http://schemas.microsoft.com/office/drawing/2014/main" val="3107399596"/>
                    </a:ext>
                  </a:extLst>
                </a:gridCol>
                <a:gridCol w="1517227">
                  <a:extLst>
                    <a:ext uri="{9D8B030D-6E8A-4147-A177-3AD203B41FA5}">
                      <a16:colId xmlns:a16="http://schemas.microsoft.com/office/drawing/2014/main" val="2426791149"/>
                    </a:ext>
                  </a:extLst>
                </a:gridCol>
              </a:tblGrid>
              <a:tr h="301705">
                <a:tc>
                  <a:txBody>
                    <a:bodyPr/>
                    <a:lstStyle/>
                    <a:p>
                      <a:r>
                        <a:rPr kumimoji="1" lang="ja-JP" altLang="en-US" sz="1100" b="0" dirty="0">
                          <a:latin typeface="Meiryo" panose="020B0604030504040204" pitchFamily="34" charset="-128"/>
                          <a:ea typeface="Meiryo" panose="020B0604030504040204" pitchFamily="34" charset="-128"/>
                        </a:rPr>
                        <a:t>子どもが</a:t>
                      </a:r>
                      <a:r>
                        <a:rPr kumimoji="1" lang="en-US" altLang="ja-JP" sz="1100" b="0" dirty="0">
                          <a:latin typeface="Meiryo" panose="020B0604030504040204" pitchFamily="34" charset="-128"/>
                          <a:ea typeface="Meiryo" panose="020B0604030504040204" pitchFamily="34" charset="-128"/>
                        </a:rPr>
                        <a:t>1</a:t>
                      </a:r>
                      <a:r>
                        <a:rPr kumimoji="1" lang="ja-JP" altLang="en-US" sz="1100" b="0" dirty="0">
                          <a:latin typeface="Meiryo" panose="020B0604030504040204" pitchFamily="34" charset="-128"/>
                          <a:ea typeface="Meiryo" panose="020B0604030504040204" pitchFamily="34" charset="-128"/>
                        </a:rPr>
                        <a:t>歳以降、保育所等に入れないなど一定の要件を満たす場合</a:t>
                      </a:r>
                      <a:endParaRPr kumimoji="1" lang="ja-JP" altLang="en-US" sz="1100" b="0" dirty="0">
                        <a:solidFill>
                          <a:schemeClr val="tx1"/>
                        </a:solidFill>
                        <a:latin typeface="Meiryo" panose="020B0604030504040204" pitchFamily="34" charset="-128"/>
                        <a:ea typeface="Meiryo" panose="020B0604030504040204" pitchFamily="34" charset="-128"/>
                      </a:endParaRPr>
                    </a:p>
                  </a:txBody>
                  <a:tcPr marL="84406" marR="84406" marT="42203" marB="42203" anchor="ctr"/>
                </a:tc>
                <a:tc>
                  <a:txBody>
                    <a:bodyPr/>
                    <a:lstStyle/>
                    <a:p>
                      <a:r>
                        <a:rPr kumimoji="1" lang="en-US" altLang="ja-JP" sz="1100" b="0" dirty="0">
                          <a:latin typeface="Meiryo" panose="020B0604030504040204" pitchFamily="34" charset="-128"/>
                          <a:ea typeface="Meiryo" panose="020B0604030504040204" pitchFamily="34" charset="-128"/>
                        </a:rPr>
                        <a:t>1</a:t>
                      </a:r>
                      <a:r>
                        <a:rPr kumimoji="1" lang="ja-JP" altLang="en-US" sz="1100" b="0" dirty="0">
                          <a:latin typeface="Meiryo" panose="020B0604030504040204" pitchFamily="34" charset="-128"/>
                          <a:ea typeface="Meiryo" panose="020B0604030504040204" pitchFamily="34" charset="-128"/>
                        </a:rPr>
                        <a:t>歳</a:t>
                      </a:r>
                      <a:r>
                        <a:rPr kumimoji="1" lang="en-US" altLang="ja-JP" sz="1100" b="0" dirty="0">
                          <a:latin typeface="Meiryo" panose="020B0604030504040204" pitchFamily="34" charset="-128"/>
                          <a:ea typeface="Meiryo" panose="020B0604030504040204" pitchFamily="34" charset="-128"/>
                        </a:rPr>
                        <a:t>6</a:t>
                      </a:r>
                      <a:r>
                        <a:rPr kumimoji="1" lang="ja-JP" altLang="en-US" sz="1100" b="0" dirty="0">
                          <a:latin typeface="Meiryo" panose="020B0604030504040204" pitchFamily="34" charset="-128"/>
                          <a:ea typeface="Meiryo" panose="020B0604030504040204" pitchFamily="34" charset="-128"/>
                        </a:rPr>
                        <a:t>か月になるまで</a:t>
                      </a:r>
                      <a:endParaRPr kumimoji="1" lang="ja-JP" altLang="en-US" sz="1100" b="0" dirty="0">
                        <a:solidFill>
                          <a:schemeClr val="tx1"/>
                        </a:solidFill>
                        <a:latin typeface="Meiryo" panose="020B0604030504040204" pitchFamily="34" charset="-128"/>
                        <a:ea typeface="Meiryo" panose="020B0604030504040204" pitchFamily="34" charset="-128"/>
                      </a:endParaRPr>
                    </a:p>
                  </a:txBody>
                  <a:tcPr marL="84406" marR="84406" marT="42203" marB="42203" anchor="ctr"/>
                </a:tc>
                <a:extLst>
                  <a:ext uri="{0D108BD9-81ED-4DB2-BD59-A6C34878D82A}">
                    <a16:rowId xmlns:a16="http://schemas.microsoft.com/office/drawing/2014/main" val="2178096500"/>
                  </a:ext>
                </a:extLst>
              </a:tr>
              <a:tr h="263732">
                <a:tc>
                  <a:txBody>
                    <a:bodyPr/>
                    <a:lstStyle/>
                    <a:p>
                      <a:r>
                        <a:rPr kumimoji="1" lang="ja-JP" altLang="en-US" sz="1100" dirty="0">
                          <a:latin typeface="Meiryo" panose="020B0604030504040204" pitchFamily="34" charset="-128"/>
                          <a:ea typeface="Meiryo" panose="020B0604030504040204" pitchFamily="34" charset="-128"/>
                        </a:rPr>
                        <a:t>子どもが</a:t>
                      </a:r>
                      <a:r>
                        <a:rPr kumimoji="1" lang="en-US" altLang="ja-JP" sz="1100" dirty="0">
                          <a:latin typeface="Meiryo" panose="020B0604030504040204" pitchFamily="34" charset="-128"/>
                          <a:ea typeface="Meiryo" panose="020B0604030504040204" pitchFamily="34" charset="-128"/>
                        </a:rPr>
                        <a:t>1</a:t>
                      </a:r>
                      <a:r>
                        <a:rPr kumimoji="1" lang="ja-JP" altLang="en-US" sz="1100" dirty="0">
                          <a:latin typeface="Meiryo" panose="020B0604030504040204" pitchFamily="34" charset="-128"/>
                          <a:ea typeface="Meiryo" panose="020B0604030504040204" pitchFamily="34" charset="-128"/>
                        </a:rPr>
                        <a:t>歳</a:t>
                      </a:r>
                      <a:r>
                        <a:rPr kumimoji="1" lang="en-US" altLang="ja-JP" sz="1100" dirty="0">
                          <a:latin typeface="Meiryo" panose="020B0604030504040204" pitchFamily="34" charset="-128"/>
                          <a:ea typeface="Meiryo" panose="020B0604030504040204" pitchFamily="34" charset="-128"/>
                        </a:rPr>
                        <a:t>6</a:t>
                      </a:r>
                      <a:r>
                        <a:rPr kumimoji="1" lang="ja-JP" altLang="en-US" sz="1100" dirty="0">
                          <a:latin typeface="Meiryo" panose="020B0604030504040204" pitchFamily="34" charset="-128"/>
                          <a:ea typeface="Meiryo" panose="020B0604030504040204" pitchFamily="34" charset="-128"/>
                        </a:rPr>
                        <a:t>か月以降、保育所等に入れないなど一定の要件を満たす場合</a:t>
                      </a:r>
                      <a:endParaRPr kumimoji="1" lang="ja-JP" altLang="en-US" sz="1100" dirty="0">
                        <a:solidFill>
                          <a:schemeClr val="tx1"/>
                        </a:solidFill>
                        <a:latin typeface="Meiryo" panose="020B0604030504040204" pitchFamily="34" charset="-128"/>
                        <a:ea typeface="Meiryo" panose="020B0604030504040204" pitchFamily="34" charset="-128"/>
                      </a:endParaRPr>
                    </a:p>
                  </a:txBody>
                  <a:tcPr marL="84406" marR="84406" marT="42203" marB="42203" anchor="ctr"/>
                </a:tc>
                <a:tc>
                  <a:txBody>
                    <a:bodyPr/>
                    <a:lstStyle/>
                    <a:p>
                      <a:r>
                        <a:rPr kumimoji="1" lang="en-US" altLang="ja-JP" sz="1100" dirty="0">
                          <a:latin typeface="Meiryo" panose="020B0604030504040204" pitchFamily="34" charset="-128"/>
                          <a:ea typeface="Meiryo" panose="020B0604030504040204" pitchFamily="34" charset="-128"/>
                        </a:rPr>
                        <a:t>2</a:t>
                      </a:r>
                      <a:r>
                        <a:rPr kumimoji="1" lang="ja-JP" altLang="en-US" sz="1100" dirty="0">
                          <a:latin typeface="Meiryo" panose="020B0604030504040204" pitchFamily="34" charset="-128"/>
                          <a:ea typeface="Meiryo" panose="020B0604030504040204" pitchFamily="34" charset="-128"/>
                        </a:rPr>
                        <a:t>歳になるまで</a:t>
                      </a:r>
                      <a:endParaRPr kumimoji="1" lang="ja-JP" altLang="en-US" sz="1100" dirty="0">
                        <a:solidFill>
                          <a:schemeClr val="tx1"/>
                        </a:solidFill>
                        <a:latin typeface="Meiryo" panose="020B0604030504040204" pitchFamily="34" charset="-128"/>
                        <a:ea typeface="Meiryo" panose="020B0604030504040204" pitchFamily="34" charset="-128"/>
                      </a:endParaRPr>
                    </a:p>
                  </a:txBody>
                  <a:tcPr marL="84406" marR="84406" marT="42203" marB="42203" anchor="ctr"/>
                </a:tc>
                <a:extLst>
                  <a:ext uri="{0D108BD9-81ED-4DB2-BD59-A6C34878D82A}">
                    <a16:rowId xmlns:a16="http://schemas.microsoft.com/office/drawing/2014/main" val="1096083656"/>
                  </a:ext>
                </a:extLst>
              </a:tr>
            </a:tbl>
          </a:graphicData>
        </a:graphic>
      </p:graphicFrame>
      <p:sp>
        <p:nvSpPr>
          <p:cNvPr id="17" name="正方形/長方形 16">
            <a:extLst>
              <a:ext uri="{FF2B5EF4-FFF2-40B4-BE49-F238E27FC236}">
                <a16:creationId xmlns:a16="http://schemas.microsoft.com/office/drawing/2014/main" id="{5C738E4A-A688-08BA-7EBB-4912A5235256}"/>
              </a:ext>
            </a:extLst>
          </p:cNvPr>
          <p:cNvSpPr/>
          <p:nvPr/>
        </p:nvSpPr>
        <p:spPr>
          <a:xfrm>
            <a:off x="587829" y="1221738"/>
            <a:ext cx="7436488" cy="433196"/>
          </a:xfrm>
          <a:prstGeom prst="rect">
            <a:avLst/>
          </a:prstGeom>
        </p:spPr>
        <p:txBody>
          <a:bodyPr wrap="square">
            <a:spAutoFit/>
          </a:bodyPr>
          <a:lstStyle/>
          <a:p>
            <a:r>
              <a:rPr lang="ja-JP" altLang="en-US" sz="2215" b="1">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2215"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休業は育児・介護休業法で取得が認められている</a:t>
            </a:r>
            <a:endParaRPr lang="en-US" altLang="ja-JP" sz="2215"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a:extLst>
              <a:ext uri="{FF2B5EF4-FFF2-40B4-BE49-F238E27FC236}">
                <a16:creationId xmlns:a16="http://schemas.microsoft.com/office/drawing/2014/main" id="{4A31E959-33B8-44B8-CE6B-B6CDC94A84A2}"/>
              </a:ext>
            </a:extLst>
          </p:cNvPr>
          <p:cNvGrpSpPr/>
          <p:nvPr/>
        </p:nvGrpSpPr>
        <p:grpSpPr>
          <a:xfrm>
            <a:off x="817319" y="3630083"/>
            <a:ext cx="1607298" cy="630037"/>
            <a:chOff x="1539824" y="1163988"/>
            <a:chExt cx="2219324" cy="842141"/>
          </a:xfrm>
        </p:grpSpPr>
        <p:sp>
          <p:nvSpPr>
            <p:cNvPr id="21" name="角丸四角形 20">
              <a:extLst>
                <a:ext uri="{FF2B5EF4-FFF2-40B4-BE49-F238E27FC236}">
                  <a16:creationId xmlns:a16="http://schemas.microsoft.com/office/drawing/2014/main" id="{1E16BE15-C851-BE9D-327C-5636D6CA7428}"/>
                </a:ext>
              </a:extLst>
            </p:cNvPr>
            <p:cNvSpPr/>
            <p:nvPr/>
          </p:nvSpPr>
          <p:spPr>
            <a:xfrm>
              <a:off x="2322284" y="1264829"/>
              <a:ext cx="1436864"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descr="ダイアグラム&#10;&#10;自動的に生成された説明">
              <a:extLst>
                <a:ext uri="{FF2B5EF4-FFF2-40B4-BE49-F238E27FC236}">
                  <a16:creationId xmlns:a16="http://schemas.microsoft.com/office/drawing/2014/main" id="{2D4FBE64-CEC4-F062-F6E8-15889EF2AE4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3" name="図 22" descr="図形&#10;&#10;中程度の精度で自動的に生成された説明">
              <a:extLst>
                <a:ext uri="{FF2B5EF4-FFF2-40B4-BE49-F238E27FC236}">
                  <a16:creationId xmlns:a16="http://schemas.microsoft.com/office/drawing/2014/main" id="{208C7EC1-BFDC-9202-6B83-A25C812DA4FA}"/>
                </a:ext>
              </a:extLst>
            </p:cNvPr>
            <p:cNvPicPr>
              <a:picLocks noChangeAspect="1"/>
            </p:cNvPicPr>
            <p:nvPr/>
          </p:nvPicPr>
          <p:blipFill>
            <a:blip r:embed="rId5"/>
            <a:stretch>
              <a:fillRect/>
            </a:stretch>
          </p:blipFill>
          <p:spPr>
            <a:xfrm>
              <a:off x="2347551" y="1325807"/>
              <a:ext cx="1280107" cy="343909"/>
            </a:xfrm>
            <a:prstGeom prst="rect">
              <a:avLst/>
            </a:prstGeom>
          </p:spPr>
        </p:pic>
      </p:grpSp>
      <p:grpSp>
        <p:nvGrpSpPr>
          <p:cNvPr id="24" name="グループ化 23">
            <a:extLst>
              <a:ext uri="{FF2B5EF4-FFF2-40B4-BE49-F238E27FC236}">
                <a16:creationId xmlns:a16="http://schemas.microsoft.com/office/drawing/2014/main" id="{CCB10132-AE66-A11A-B6EA-E5EC7CAD6550}"/>
              </a:ext>
            </a:extLst>
          </p:cNvPr>
          <p:cNvGrpSpPr/>
          <p:nvPr/>
        </p:nvGrpSpPr>
        <p:grpSpPr>
          <a:xfrm>
            <a:off x="791718" y="4914007"/>
            <a:ext cx="1533737" cy="668651"/>
            <a:chOff x="1539824" y="1163988"/>
            <a:chExt cx="2219324" cy="842141"/>
          </a:xfrm>
        </p:grpSpPr>
        <p:sp>
          <p:nvSpPr>
            <p:cNvPr id="25" name="角丸四角形 24">
              <a:extLst>
                <a:ext uri="{FF2B5EF4-FFF2-40B4-BE49-F238E27FC236}">
                  <a16:creationId xmlns:a16="http://schemas.microsoft.com/office/drawing/2014/main" id="{A8A01563-06FA-9679-9F63-1F0B80901820}"/>
                </a:ext>
              </a:extLst>
            </p:cNvPr>
            <p:cNvSpPr/>
            <p:nvPr/>
          </p:nvSpPr>
          <p:spPr>
            <a:xfrm>
              <a:off x="2322284" y="1264829"/>
              <a:ext cx="1436864"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descr="ダイアグラム&#10;&#10;自動的に生成された説明">
              <a:extLst>
                <a:ext uri="{FF2B5EF4-FFF2-40B4-BE49-F238E27FC236}">
                  <a16:creationId xmlns:a16="http://schemas.microsoft.com/office/drawing/2014/main" id="{8196AAD1-8C01-3A96-E399-172B0E513BCA}"/>
                </a:ext>
              </a:extLst>
            </p:cNvPr>
            <p:cNvPicPr>
              <a:picLocks noChangeAspect="1"/>
            </p:cNvPicPr>
            <p:nvPr/>
          </p:nvPicPr>
          <p:blipFill rotWithShape="1">
            <a:blip r:embed="rId3">
              <a:extLst>
                <a:ext uri="{BEBA8EAE-BF5A-486C-A8C5-ECC9F3942E4B}">
                  <a14:imgProps xmlns:a14="http://schemas.microsoft.com/office/drawing/2010/main">
                    <a14:imgLayer r:embed="rId6">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7" name="図 26" descr="図形&#10;&#10;中程度の精度で自動的に生成された説明">
              <a:extLst>
                <a:ext uri="{FF2B5EF4-FFF2-40B4-BE49-F238E27FC236}">
                  <a16:creationId xmlns:a16="http://schemas.microsoft.com/office/drawing/2014/main" id="{9BDBFA95-E7AF-E75C-D89A-72181EEB962E}"/>
                </a:ext>
              </a:extLst>
            </p:cNvPr>
            <p:cNvPicPr>
              <a:picLocks noChangeAspect="1"/>
            </p:cNvPicPr>
            <p:nvPr/>
          </p:nvPicPr>
          <p:blipFill>
            <a:blip r:embed="rId5"/>
            <a:stretch>
              <a:fillRect/>
            </a:stretch>
          </p:blipFill>
          <p:spPr>
            <a:xfrm>
              <a:off x="2319179" y="1302633"/>
              <a:ext cx="1280107" cy="343909"/>
            </a:xfrm>
            <a:prstGeom prst="rect">
              <a:avLst/>
            </a:prstGeom>
          </p:spPr>
        </p:pic>
      </p:grpSp>
      <p:sp>
        <p:nvSpPr>
          <p:cNvPr id="30" name="スライド番号プレースホルダー 3">
            <a:extLst>
              <a:ext uri="{FF2B5EF4-FFF2-40B4-BE49-F238E27FC236}">
                <a16:creationId xmlns:a16="http://schemas.microsoft.com/office/drawing/2014/main" id="{36281465-BB34-C11C-910A-E3EC975C7890}"/>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10</a:t>
            </a:fld>
            <a:endParaRPr lang="en-US" altLang="ja-JP" sz="1600" dirty="0"/>
          </a:p>
        </p:txBody>
      </p:sp>
    </p:spTree>
    <p:extLst>
      <p:ext uri="{BB962C8B-B14F-4D97-AF65-F5344CB8AC3E}">
        <p14:creationId xmlns:p14="http://schemas.microsoft.com/office/powerpoint/2010/main" val="3550565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タイトル 2">
            <a:extLst>
              <a:ext uri="{FF2B5EF4-FFF2-40B4-BE49-F238E27FC236}">
                <a16:creationId xmlns:a16="http://schemas.microsoft.com/office/drawing/2014/main" id="{24827A8B-79FF-53B4-D67D-6B1316B01DCC}"/>
              </a:ext>
            </a:extLst>
          </p:cNvPr>
          <p:cNvSpPr>
            <a:spLocks noGrp="1"/>
          </p:cNvSpPr>
          <p:nvPr>
            <p:ph type="title"/>
          </p:nvPr>
        </p:nvSpPr>
        <p:spPr bwMode="white">
          <a:xfrm>
            <a:off x="485775" y="209868"/>
            <a:ext cx="8915400" cy="647700"/>
          </a:xfrm>
        </p:spPr>
        <p:txBody>
          <a:bodyPr anchor="ctr"/>
          <a:lstStyle/>
          <a:p>
            <a:r>
              <a:rPr kumimoji="1" lang="en-US" altLang="ja-JP" sz="2400" dirty="0">
                <a:latin typeface="Meiryo" panose="020B0604030504040204" pitchFamily="34" charset="-128"/>
                <a:ea typeface="Meiryo" panose="020B0604030504040204" pitchFamily="34" charset="-128"/>
              </a:rPr>
              <a:t> 2-2</a:t>
            </a:r>
            <a:r>
              <a:rPr kumimoji="1" lang="ja-JP" altLang="en-US" sz="2400" dirty="0">
                <a:latin typeface="Meiryo" panose="020B0604030504040204" pitchFamily="34" charset="-128"/>
                <a:ea typeface="Meiryo" panose="020B0604030504040204" pitchFamily="34" charset="-128"/>
              </a:rPr>
              <a:t>　</a:t>
            </a:r>
            <a:r>
              <a:rPr kumimoji="1" lang="en-US" altLang="ja-JP" sz="2400" dirty="0">
                <a:latin typeface="Meiryo" panose="020B0604030504040204" pitchFamily="34" charset="-128"/>
                <a:ea typeface="Meiryo" panose="020B0604030504040204" pitchFamily="34" charset="-128"/>
              </a:rPr>
              <a:t> </a:t>
            </a:r>
            <a:r>
              <a:rPr kumimoji="1" lang="ja-JP" altLang="en-US" sz="2400" dirty="0">
                <a:solidFill>
                  <a:schemeClr val="tx1"/>
                </a:solidFill>
                <a:latin typeface="Meiryo" panose="020B0604030504040204" pitchFamily="34" charset="-128"/>
                <a:ea typeface="Meiryo" panose="020B0604030504040204" pitchFamily="34" charset="-128"/>
              </a:rPr>
              <a:t>育児休業制度の概要②</a:t>
            </a:r>
          </a:p>
        </p:txBody>
      </p:sp>
      <p:sp>
        <p:nvSpPr>
          <p:cNvPr id="75" name="正方形/長方形 74">
            <a:extLst>
              <a:ext uri="{FF2B5EF4-FFF2-40B4-BE49-F238E27FC236}">
                <a16:creationId xmlns:a16="http://schemas.microsoft.com/office/drawing/2014/main" id="{64D962F3-2EBE-31D4-273C-B5FA62194364}"/>
              </a:ext>
            </a:extLst>
          </p:cNvPr>
          <p:cNvSpPr/>
          <p:nvPr/>
        </p:nvSpPr>
        <p:spPr>
          <a:xfrm>
            <a:off x="522463" y="1147288"/>
            <a:ext cx="9002538" cy="48263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marL="3640085" indent="-3640085">
              <a:lnSpc>
                <a:spcPts val="1994"/>
              </a:lnSpc>
              <a:spcBef>
                <a:spcPts val="277"/>
              </a:spcBef>
              <a:spcAft>
                <a:spcPts val="277"/>
              </a:spcAft>
            </a:pPr>
            <a:r>
              <a:rPr lang="ja-JP" altLang="en-US" sz="1846"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○両親で協力して育児休業を取得するための制度</a:t>
            </a:r>
            <a:endParaRPr lang="en-US" altLang="ja-JP" sz="1846"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40085" indent="-3640085">
              <a:lnSpc>
                <a:spcPts val="1994"/>
              </a:lnSpc>
              <a:spcBef>
                <a:spcPts val="277"/>
              </a:spcBef>
              <a:spcAft>
                <a:spcPts val="277"/>
              </a:spcAft>
            </a:pPr>
            <a:r>
              <a:rPr lang="ja-JP" altLang="en-US" sz="1846"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846"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a:extLst>
              <a:ext uri="{FF2B5EF4-FFF2-40B4-BE49-F238E27FC236}">
                <a16:creationId xmlns:a16="http://schemas.microsoft.com/office/drawing/2014/main" id="{1C245AC6-F7E5-2FD7-8DCB-060410A84A51}"/>
              </a:ext>
            </a:extLst>
          </p:cNvPr>
          <p:cNvSpPr/>
          <p:nvPr/>
        </p:nvSpPr>
        <p:spPr>
          <a:xfrm>
            <a:off x="657158" y="1457972"/>
            <a:ext cx="8707985" cy="4584962"/>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77" name="正方形/長方形 76">
            <a:extLst>
              <a:ext uri="{FF2B5EF4-FFF2-40B4-BE49-F238E27FC236}">
                <a16:creationId xmlns:a16="http://schemas.microsoft.com/office/drawing/2014/main" id="{DA9AFEDA-C0B7-2CED-719E-313087768D32}"/>
              </a:ext>
            </a:extLst>
          </p:cNvPr>
          <p:cNvSpPr/>
          <p:nvPr/>
        </p:nvSpPr>
        <p:spPr>
          <a:xfrm>
            <a:off x="2157960" y="2779784"/>
            <a:ext cx="6505471" cy="34698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62"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「パパ・ママ育休プラス」</a:t>
            </a:r>
            <a:endParaRPr lang="en-US" altLang="ja-JP" sz="1662"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a:extLst>
              <a:ext uri="{FF2B5EF4-FFF2-40B4-BE49-F238E27FC236}">
                <a16:creationId xmlns:a16="http://schemas.microsoft.com/office/drawing/2014/main" id="{76E3E50F-DDD9-513D-0728-C96D8112AC88}"/>
              </a:ext>
            </a:extLst>
          </p:cNvPr>
          <p:cNvSpPr/>
          <p:nvPr/>
        </p:nvSpPr>
        <p:spPr>
          <a:xfrm>
            <a:off x="2100774" y="1508357"/>
            <a:ext cx="7340805" cy="40198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「産後パパ育休」（出生時育児休業）　</a:t>
            </a:r>
            <a:endPar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37">
            <a:extLst>
              <a:ext uri="{FF2B5EF4-FFF2-40B4-BE49-F238E27FC236}">
                <a16:creationId xmlns:a16="http://schemas.microsoft.com/office/drawing/2014/main" id="{AD3307AC-F7E8-167B-97A1-E58B2EA235E7}"/>
              </a:ext>
            </a:extLst>
          </p:cNvPr>
          <p:cNvSpPr/>
          <p:nvPr/>
        </p:nvSpPr>
        <p:spPr>
          <a:xfrm>
            <a:off x="831396" y="3847554"/>
            <a:ext cx="8380691" cy="1992987"/>
          </a:xfrm>
          <a:prstGeom prst="roundRect">
            <a:avLst>
              <a:gd name="adj" fmla="val 7834"/>
            </a:avLst>
          </a:prstGeom>
          <a:solidFill>
            <a:srgbClr val="FFFFEF"/>
          </a:solidFill>
          <a:ln w="9525">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42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吹き出し 87">
            <a:extLst>
              <a:ext uri="{FF2B5EF4-FFF2-40B4-BE49-F238E27FC236}">
                <a16:creationId xmlns:a16="http://schemas.microsoft.com/office/drawing/2014/main" id="{141E8D82-52D3-3517-705F-BBAA0D95FC73}"/>
              </a:ext>
            </a:extLst>
          </p:cNvPr>
          <p:cNvSpPr/>
          <p:nvPr/>
        </p:nvSpPr>
        <p:spPr>
          <a:xfrm>
            <a:off x="5655505" y="3917982"/>
            <a:ext cx="3165015" cy="247674"/>
          </a:xfrm>
          <a:prstGeom prst="wedgeRoundRectCallout">
            <a:avLst>
              <a:gd name="adj1" fmla="val -8974"/>
              <a:gd name="adj2" fmla="val -46879"/>
              <a:gd name="adj3" fmla="val 16667"/>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保育所に入所できない等の場合</a:t>
            </a:r>
          </a:p>
        </p:txBody>
      </p:sp>
      <p:sp>
        <p:nvSpPr>
          <p:cNvPr id="87" name="ホームベース 38">
            <a:extLst>
              <a:ext uri="{FF2B5EF4-FFF2-40B4-BE49-F238E27FC236}">
                <a16:creationId xmlns:a16="http://schemas.microsoft.com/office/drawing/2014/main" id="{BAAC7061-B539-8472-D32D-9996B3F4AA9A}"/>
              </a:ext>
            </a:extLst>
          </p:cNvPr>
          <p:cNvSpPr/>
          <p:nvPr/>
        </p:nvSpPr>
        <p:spPr>
          <a:xfrm>
            <a:off x="1930024" y="4681863"/>
            <a:ext cx="1443667" cy="208065"/>
          </a:xfrm>
          <a:prstGeom prst="homePlate">
            <a:avLst>
              <a:gd name="adj" fmla="val 2716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産後休業</a:t>
            </a:r>
          </a:p>
        </p:txBody>
      </p:sp>
      <p:sp>
        <p:nvSpPr>
          <p:cNvPr id="88" name="ホームベース 39">
            <a:extLst>
              <a:ext uri="{FF2B5EF4-FFF2-40B4-BE49-F238E27FC236}">
                <a16:creationId xmlns:a16="http://schemas.microsoft.com/office/drawing/2014/main" id="{CA1A429B-443F-B169-0C7D-131608C7DB3B}"/>
              </a:ext>
            </a:extLst>
          </p:cNvPr>
          <p:cNvSpPr/>
          <p:nvPr/>
        </p:nvSpPr>
        <p:spPr>
          <a:xfrm>
            <a:off x="1921226" y="4999010"/>
            <a:ext cx="527750" cy="290575"/>
          </a:xfrm>
          <a:prstGeom prst="homePlate">
            <a:avLst>
              <a:gd name="adj" fmla="val 27166"/>
            </a:avLst>
          </a:prstGeom>
          <a:solidFill>
            <a:srgbClr val="00B0F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産後パパ</a:t>
            </a:r>
            <a:endParaRPr lang="en-US" altLang="ja-JP"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育休</a:t>
            </a:r>
          </a:p>
        </p:txBody>
      </p:sp>
      <p:sp>
        <p:nvSpPr>
          <p:cNvPr id="115" name="ホームベース 66">
            <a:extLst>
              <a:ext uri="{FF2B5EF4-FFF2-40B4-BE49-F238E27FC236}">
                <a16:creationId xmlns:a16="http://schemas.microsoft.com/office/drawing/2014/main" id="{1824AB80-184D-DF72-949F-1DB38B1D6425}"/>
              </a:ext>
            </a:extLst>
          </p:cNvPr>
          <p:cNvSpPr/>
          <p:nvPr/>
        </p:nvSpPr>
        <p:spPr>
          <a:xfrm>
            <a:off x="4805051" y="4662109"/>
            <a:ext cx="849256" cy="231173"/>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116" name="直線コネクタ 115">
            <a:extLst>
              <a:ext uri="{FF2B5EF4-FFF2-40B4-BE49-F238E27FC236}">
                <a16:creationId xmlns:a16="http://schemas.microsoft.com/office/drawing/2014/main" id="{C5152FC2-BE07-E774-D1BC-372E6952241F}"/>
              </a:ext>
            </a:extLst>
          </p:cNvPr>
          <p:cNvCxnSpPr>
            <a:cxnSpLocks/>
          </p:cNvCxnSpPr>
          <p:nvPr/>
        </p:nvCxnSpPr>
        <p:spPr>
          <a:xfrm>
            <a:off x="1901448" y="4513295"/>
            <a:ext cx="0" cy="835686"/>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17" name="角丸四角形 69">
            <a:extLst>
              <a:ext uri="{FF2B5EF4-FFF2-40B4-BE49-F238E27FC236}">
                <a16:creationId xmlns:a16="http://schemas.microsoft.com/office/drawing/2014/main" id="{758DFB76-31EB-930C-7D08-E22FCCD1E274}"/>
              </a:ext>
            </a:extLst>
          </p:cNvPr>
          <p:cNvSpPr/>
          <p:nvPr/>
        </p:nvSpPr>
        <p:spPr>
          <a:xfrm>
            <a:off x="926802" y="4999010"/>
            <a:ext cx="958705" cy="209710"/>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夫</a:t>
            </a:r>
            <a:endParaRPr lang="ja-JP" altLang="en-US"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角丸四角形 70">
            <a:extLst>
              <a:ext uri="{FF2B5EF4-FFF2-40B4-BE49-F238E27FC236}">
                <a16:creationId xmlns:a16="http://schemas.microsoft.com/office/drawing/2014/main" id="{D6CDFD93-E80D-4E76-4EEB-93E90C488A52}"/>
              </a:ext>
            </a:extLst>
          </p:cNvPr>
          <p:cNvSpPr/>
          <p:nvPr/>
        </p:nvSpPr>
        <p:spPr>
          <a:xfrm>
            <a:off x="1653526" y="4316467"/>
            <a:ext cx="473330" cy="209710"/>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p>
        </p:txBody>
      </p:sp>
      <p:sp>
        <p:nvSpPr>
          <p:cNvPr id="119" name="角丸四角形 71">
            <a:extLst>
              <a:ext uri="{FF2B5EF4-FFF2-40B4-BE49-F238E27FC236}">
                <a16:creationId xmlns:a16="http://schemas.microsoft.com/office/drawing/2014/main" id="{E92B1872-357D-7918-5DCF-2041CF41C4D5}"/>
              </a:ext>
            </a:extLst>
          </p:cNvPr>
          <p:cNvSpPr/>
          <p:nvPr/>
        </p:nvSpPr>
        <p:spPr>
          <a:xfrm>
            <a:off x="3065942" y="4304874"/>
            <a:ext cx="575413" cy="19481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p:txBody>
      </p:sp>
      <p:cxnSp>
        <p:nvCxnSpPr>
          <p:cNvPr id="120" name="直線コネクタ 119">
            <a:extLst>
              <a:ext uri="{FF2B5EF4-FFF2-40B4-BE49-F238E27FC236}">
                <a16:creationId xmlns:a16="http://schemas.microsoft.com/office/drawing/2014/main" id="{16DE97D7-4532-5DBF-AA84-9A2441F164EF}"/>
              </a:ext>
            </a:extLst>
          </p:cNvPr>
          <p:cNvCxnSpPr>
            <a:cxnSpLocks/>
          </p:cNvCxnSpPr>
          <p:nvPr/>
        </p:nvCxnSpPr>
        <p:spPr>
          <a:xfrm>
            <a:off x="3382252" y="4499691"/>
            <a:ext cx="18521" cy="835686"/>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21" name="角丸四角形 74">
            <a:extLst>
              <a:ext uri="{FF2B5EF4-FFF2-40B4-BE49-F238E27FC236}">
                <a16:creationId xmlns:a16="http://schemas.microsoft.com/office/drawing/2014/main" id="{F9BED90B-0928-7A56-D144-A4B6012001FE}"/>
              </a:ext>
            </a:extLst>
          </p:cNvPr>
          <p:cNvSpPr/>
          <p:nvPr/>
        </p:nvSpPr>
        <p:spPr>
          <a:xfrm>
            <a:off x="5436545" y="4337485"/>
            <a:ext cx="473330" cy="209710"/>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p>
        </p:txBody>
      </p:sp>
      <p:cxnSp>
        <p:nvCxnSpPr>
          <p:cNvPr id="122" name="直線コネクタ 121">
            <a:extLst>
              <a:ext uri="{FF2B5EF4-FFF2-40B4-BE49-F238E27FC236}">
                <a16:creationId xmlns:a16="http://schemas.microsoft.com/office/drawing/2014/main" id="{5F4F8DA3-1F27-43C7-62D6-39EF26C7D61C}"/>
              </a:ext>
            </a:extLst>
          </p:cNvPr>
          <p:cNvCxnSpPr>
            <a:cxnSpLocks/>
            <a:stCxn id="121" idx="2"/>
          </p:cNvCxnSpPr>
          <p:nvPr/>
        </p:nvCxnSpPr>
        <p:spPr>
          <a:xfrm flipH="1">
            <a:off x="5667131" y="4547195"/>
            <a:ext cx="6081" cy="731648"/>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3" name="直線コネクタ 122">
            <a:extLst>
              <a:ext uri="{FF2B5EF4-FFF2-40B4-BE49-F238E27FC236}">
                <a16:creationId xmlns:a16="http://schemas.microsoft.com/office/drawing/2014/main" id="{E689541B-15D6-8A3C-4043-9D3F9AC0F788}"/>
              </a:ext>
            </a:extLst>
          </p:cNvPr>
          <p:cNvCxnSpPr>
            <a:cxnSpLocks/>
          </p:cNvCxnSpPr>
          <p:nvPr/>
        </p:nvCxnSpPr>
        <p:spPr>
          <a:xfrm>
            <a:off x="6236183" y="4497484"/>
            <a:ext cx="0" cy="813151"/>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24" name="正方形/長方形 123">
            <a:extLst>
              <a:ext uri="{FF2B5EF4-FFF2-40B4-BE49-F238E27FC236}">
                <a16:creationId xmlns:a16="http://schemas.microsoft.com/office/drawing/2014/main" id="{3B42F95C-CE0F-2155-13E4-684B4CCC0E70}"/>
              </a:ext>
            </a:extLst>
          </p:cNvPr>
          <p:cNvSpPr/>
          <p:nvPr/>
        </p:nvSpPr>
        <p:spPr>
          <a:xfrm>
            <a:off x="909980" y="3829407"/>
            <a:ext cx="753336" cy="29941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ct val="150000"/>
              </a:lnSpc>
            </a:pPr>
            <a:r>
              <a:rPr lang="ja-JP" altLang="en-US" sz="12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取得例</a:t>
            </a:r>
            <a:endParaRPr lang="en-US" altLang="ja-JP" sz="12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角丸四角形 83">
            <a:extLst>
              <a:ext uri="{FF2B5EF4-FFF2-40B4-BE49-F238E27FC236}">
                <a16:creationId xmlns:a16="http://schemas.microsoft.com/office/drawing/2014/main" id="{15C15003-423C-742A-B611-E7577099B394}"/>
              </a:ext>
            </a:extLst>
          </p:cNvPr>
          <p:cNvSpPr/>
          <p:nvPr/>
        </p:nvSpPr>
        <p:spPr>
          <a:xfrm>
            <a:off x="924446" y="4662109"/>
            <a:ext cx="958705" cy="209710"/>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a:t>
            </a:r>
            <a:endParaRPr lang="ja-JP" altLang="en-US"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ホームベース 85">
            <a:extLst>
              <a:ext uri="{FF2B5EF4-FFF2-40B4-BE49-F238E27FC236}">
                <a16:creationId xmlns:a16="http://schemas.microsoft.com/office/drawing/2014/main" id="{EBF51698-28D8-0D70-6ED2-9DC62A7081E4}"/>
              </a:ext>
            </a:extLst>
          </p:cNvPr>
          <p:cNvSpPr/>
          <p:nvPr/>
        </p:nvSpPr>
        <p:spPr>
          <a:xfrm>
            <a:off x="2872394" y="4996944"/>
            <a:ext cx="527750" cy="287530"/>
          </a:xfrm>
          <a:prstGeom prst="homePlate">
            <a:avLst>
              <a:gd name="adj" fmla="val 27166"/>
            </a:avLst>
          </a:prstGeom>
          <a:solidFill>
            <a:srgbClr val="00B0F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産後パパ</a:t>
            </a:r>
            <a:endParaRPr lang="en-US" altLang="ja-JP"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育休</a:t>
            </a:r>
          </a:p>
        </p:txBody>
      </p:sp>
      <p:sp>
        <p:nvSpPr>
          <p:cNvPr id="127" name="ホームベース 86">
            <a:extLst>
              <a:ext uri="{FF2B5EF4-FFF2-40B4-BE49-F238E27FC236}">
                <a16:creationId xmlns:a16="http://schemas.microsoft.com/office/drawing/2014/main" id="{A16F0708-7715-5017-A3CD-7EF81B41E43F}"/>
              </a:ext>
            </a:extLst>
          </p:cNvPr>
          <p:cNvSpPr/>
          <p:nvPr/>
        </p:nvSpPr>
        <p:spPr>
          <a:xfrm>
            <a:off x="3416056" y="4662110"/>
            <a:ext cx="1096438" cy="231173"/>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128" name="角丸四角形吹き出し 87">
            <a:extLst>
              <a:ext uri="{FF2B5EF4-FFF2-40B4-BE49-F238E27FC236}">
                <a16:creationId xmlns:a16="http://schemas.microsoft.com/office/drawing/2014/main" id="{1FC74EA7-0176-EFF9-F301-CCF2DEE06460}"/>
              </a:ext>
            </a:extLst>
          </p:cNvPr>
          <p:cNvSpPr/>
          <p:nvPr/>
        </p:nvSpPr>
        <p:spPr>
          <a:xfrm>
            <a:off x="5413822" y="5405442"/>
            <a:ext cx="1116000" cy="201338"/>
          </a:xfrm>
          <a:prstGeom prst="wedgeRoundRectCallout">
            <a:avLst>
              <a:gd name="adj1" fmla="val -4536"/>
              <a:gd name="adj2" fmla="val -136254"/>
              <a:gd name="adj3" fmla="val 16667"/>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パパ</a:t>
            </a:r>
            <a:r>
              <a:rPr lang="ja-JP" altLang="en-US" sz="900" dirty="0">
                <a:solidFill>
                  <a:srgbClr val="FF0000"/>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ママ育休プラス</a:t>
            </a:r>
          </a:p>
        </p:txBody>
      </p:sp>
      <p:sp>
        <p:nvSpPr>
          <p:cNvPr id="129" name="ホームベース 47">
            <a:extLst>
              <a:ext uri="{FF2B5EF4-FFF2-40B4-BE49-F238E27FC236}">
                <a16:creationId xmlns:a16="http://schemas.microsoft.com/office/drawing/2014/main" id="{0C11E9ED-E289-023D-937C-8D4A312696E1}"/>
              </a:ext>
            </a:extLst>
          </p:cNvPr>
          <p:cNvSpPr/>
          <p:nvPr/>
        </p:nvSpPr>
        <p:spPr>
          <a:xfrm>
            <a:off x="4347781" y="5012703"/>
            <a:ext cx="683374" cy="212263"/>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130" name="直線コネクタ 129">
            <a:extLst>
              <a:ext uri="{FF2B5EF4-FFF2-40B4-BE49-F238E27FC236}">
                <a16:creationId xmlns:a16="http://schemas.microsoft.com/office/drawing/2014/main" id="{1FBAFAE9-2D13-0725-9A8E-A9F937BEEE02}"/>
              </a:ext>
            </a:extLst>
          </p:cNvPr>
          <p:cNvCxnSpPr>
            <a:cxnSpLocks/>
          </p:cNvCxnSpPr>
          <p:nvPr/>
        </p:nvCxnSpPr>
        <p:spPr>
          <a:xfrm>
            <a:off x="7397882" y="4497484"/>
            <a:ext cx="0" cy="813151"/>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1" name="直線コネクタ 130">
            <a:extLst>
              <a:ext uri="{FF2B5EF4-FFF2-40B4-BE49-F238E27FC236}">
                <a16:creationId xmlns:a16="http://schemas.microsoft.com/office/drawing/2014/main" id="{5BB1DB58-FA35-E586-5770-E937B6CF21F4}"/>
              </a:ext>
            </a:extLst>
          </p:cNvPr>
          <p:cNvCxnSpPr>
            <a:cxnSpLocks/>
          </p:cNvCxnSpPr>
          <p:nvPr/>
        </p:nvCxnSpPr>
        <p:spPr>
          <a:xfrm>
            <a:off x="8750831" y="4508539"/>
            <a:ext cx="0" cy="813151"/>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32" name="角丸四角形 72">
            <a:extLst>
              <a:ext uri="{FF2B5EF4-FFF2-40B4-BE49-F238E27FC236}">
                <a16:creationId xmlns:a16="http://schemas.microsoft.com/office/drawing/2014/main" id="{BFD20E62-B9CB-4DCC-C7D6-74569835D91A}"/>
              </a:ext>
            </a:extLst>
          </p:cNvPr>
          <p:cNvSpPr/>
          <p:nvPr/>
        </p:nvSpPr>
        <p:spPr>
          <a:xfrm>
            <a:off x="7073847" y="4322405"/>
            <a:ext cx="665161" cy="209710"/>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sp>
        <p:nvSpPr>
          <p:cNvPr id="133" name="角丸四角形 72">
            <a:extLst>
              <a:ext uri="{FF2B5EF4-FFF2-40B4-BE49-F238E27FC236}">
                <a16:creationId xmlns:a16="http://schemas.microsoft.com/office/drawing/2014/main" id="{345644A7-443D-7C5A-AEFD-6EF10C9151BA}"/>
              </a:ext>
            </a:extLst>
          </p:cNvPr>
          <p:cNvSpPr/>
          <p:nvPr/>
        </p:nvSpPr>
        <p:spPr>
          <a:xfrm>
            <a:off x="8547164" y="4317982"/>
            <a:ext cx="466672" cy="20819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２歳</a:t>
            </a:r>
          </a:p>
        </p:txBody>
      </p:sp>
      <p:sp>
        <p:nvSpPr>
          <p:cNvPr id="134" name="ホームベース 40">
            <a:extLst>
              <a:ext uri="{FF2B5EF4-FFF2-40B4-BE49-F238E27FC236}">
                <a16:creationId xmlns:a16="http://schemas.microsoft.com/office/drawing/2014/main" id="{912D65D9-86D7-9745-B9CD-F1E82B09ABF5}"/>
              </a:ext>
            </a:extLst>
          </p:cNvPr>
          <p:cNvSpPr/>
          <p:nvPr/>
        </p:nvSpPr>
        <p:spPr>
          <a:xfrm>
            <a:off x="6249238" y="4651832"/>
            <a:ext cx="628365" cy="22767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135" name="ホームベース 40">
            <a:extLst>
              <a:ext uri="{FF2B5EF4-FFF2-40B4-BE49-F238E27FC236}">
                <a16:creationId xmlns:a16="http://schemas.microsoft.com/office/drawing/2014/main" id="{48E8B737-B39C-5648-AD65-813C6BD95E21}"/>
              </a:ext>
            </a:extLst>
          </p:cNvPr>
          <p:cNvSpPr/>
          <p:nvPr/>
        </p:nvSpPr>
        <p:spPr>
          <a:xfrm>
            <a:off x="6813823" y="4999502"/>
            <a:ext cx="599304" cy="242102"/>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136" name="ホームベース 40">
            <a:extLst>
              <a:ext uri="{FF2B5EF4-FFF2-40B4-BE49-F238E27FC236}">
                <a16:creationId xmlns:a16="http://schemas.microsoft.com/office/drawing/2014/main" id="{D04BFEE1-1C7A-57A0-F079-9EA1FED96E0B}"/>
              </a:ext>
            </a:extLst>
          </p:cNvPr>
          <p:cNvSpPr/>
          <p:nvPr/>
        </p:nvSpPr>
        <p:spPr>
          <a:xfrm>
            <a:off x="7411895" y="4633904"/>
            <a:ext cx="697520" cy="209710"/>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137" name="ホームベース 40">
            <a:extLst>
              <a:ext uri="{FF2B5EF4-FFF2-40B4-BE49-F238E27FC236}">
                <a16:creationId xmlns:a16="http://schemas.microsoft.com/office/drawing/2014/main" id="{3E0FF960-7CCB-DBEA-FF34-607E6CA96C2F}"/>
              </a:ext>
            </a:extLst>
          </p:cNvPr>
          <p:cNvSpPr/>
          <p:nvPr/>
        </p:nvSpPr>
        <p:spPr>
          <a:xfrm>
            <a:off x="8109412" y="4984694"/>
            <a:ext cx="649981" cy="242102"/>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138" name="角丸四角形 72">
            <a:extLst>
              <a:ext uri="{FF2B5EF4-FFF2-40B4-BE49-F238E27FC236}">
                <a16:creationId xmlns:a16="http://schemas.microsoft.com/office/drawing/2014/main" id="{525A21AB-AD4A-257D-6930-095C1E0926CA}"/>
              </a:ext>
            </a:extLst>
          </p:cNvPr>
          <p:cNvSpPr/>
          <p:nvPr/>
        </p:nvSpPr>
        <p:spPr>
          <a:xfrm>
            <a:off x="5970162" y="4331432"/>
            <a:ext cx="714869" cy="196261"/>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sp>
        <p:nvSpPr>
          <p:cNvPr id="139" name="ホームベース 40">
            <a:extLst>
              <a:ext uri="{FF2B5EF4-FFF2-40B4-BE49-F238E27FC236}">
                <a16:creationId xmlns:a16="http://schemas.microsoft.com/office/drawing/2014/main" id="{7E6EB82F-37B8-9461-12A6-6B9A09AF2F0E}"/>
              </a:ext>
            </a:extLst>
          </p:cNvPr>
          <p:cNvSpPr/>
          <p:nvPr/>
        </p:nvSpPr>
        <p:spPr>
          <a:xfrm>
            <a:off x="5632490" y="5012699"/>
            <a:ext cx="618360" cy="212264"/>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140" name="テキスト ボックス 139">
            <a:extLst>
              <a:ext uri="{FF2B5EF4-FFF2-40B4-BE49-F238E27FC236}">
                <a16:creationId xmlns:a16="http://schemas.microsoft.com/office/drawing/2014/main" id="{01234240-134A-85AC-F1EE-8765070406B9}"/>
              </a:ext>
            </a:extLst>
          </p:cNvPr>
          <p:cNvSpPr txBox="1"/>
          <p:nvPr/>
        </p:nvSpPr>
        <p:spPr>
          <a:xfrm>
            <a:off x="3659878" y="5316854"/>
            <a:ext cx="1679337" cy="342723"/>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632906">
              <a:lnSpc>
                <a:spcPts val="1039"/>
              </a:lnSpc>
            </a:pPr>
            <a:r>
              <a:rPr lang="ja-JP" altLang="en-US" sz="675" b="1" dirty="0">
                <a:solidFill>
                  <a:prstClr val="black"/>
                </a:solidFill>
              </a:rPr>
              <a:t>育児休業</a:t>
            </a:r>
            <a:endParaRPr lang="en-US" altLang="ja-JP" sz="675" b="1" dirty="0">
              <a:solidFill>
                <a:prstClr val="black"/>
              </a:solidFill>
            </a:endParaRPr>
          </a:p>
          <a:p>
            <a:pPr defTabSz="632906">
              <a:lnSpc>
                <a:spcPts val="1039"/>
              </a:lnSpc>
            </a:pPr>
            <a:r>
              <a:rPr lang="ja-JP" altLang="en-US" sz="675" dirty="0">
                <a:solidFill>
                  <a:prstClr val="black"/>
                </a:solidFill>
              </a:rPr>
              <a:t>夫婦ともに分割して２回取得可能</a:t>
            </a:r>
          </a:p>
        </p:txBody>
      </p:sp>
      <p:sp>
        <p:nvSpPr>
          <p:cNvPr id="141" name="テキスト ボックス 140">
            <a:extLst>
              <a:ext uri="{FF2B5EF4-FFF2-40B4-BE49-F238E27FC236}">
                <a16:creationId xmlns:a16="http://schemas.microsoft.com/office/drawing/2014/main" id="{4D79D8A4-9311-7389-1F3D-E93A41646899}"/>
              </a:ext>
            </a:extLst>
          </p:cNvPr>
          <p:cNvSpPr txBox="1"/>
          <p:nvPr/>
        </p:nvSpPr>
        <p:spPr>
          <a:xfrm>
            <a:off x="6763147" y="5286921"/>
            <a:ext cx="1101068" cy="342723"/>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632906">
              <a:lnSpc>
                <a:spcPts val="1039"/>
              </a:lnSpc>
            </a:pPr>
            <a:r>
              <a:rPr lang="ja-JP" altLang="en-US" sz="675" b="1" dirty="0">
                <a:solidFill>
                  <a:prstClr val="black"/>
                </a:solidFill>
              </a:rPr>
              <a:t>１歳以降の育児休業</a:t>
            </a:r>
            <a:endParaRPr lang="en-US" altLang="ja-JP" sz="675" b="1" dirty="0">
              <a:solidFill>
                <a:prstClr val="black"/>
              </a:solidFill>
            </a:endParaRPr>
          </a:p>
          <a:p>
            <a:pPr defTabSz="632906">
              <a:lnSpc>
                <a:spcPts val="1039"/>
              </a:lnSpc>
            </a:pPr>
            <a:r>
              <a:rPr lang="ja-JP" altLang="en-US" sz="675" dirty="0">
                <a:solidFill>
                  <a:prstClr val="black"/>
                </a:solidFill>
              </a:rPr>
              <a:t>途中交代可能</a:t>
            </a:r>
          </a:p>
        </p:txBody>
      </p:sp>
      <p:sp>
        <p:nvSpPr>
          <p:cNvPr id="142" name="テキスト ボックス 141">
            <a:extLst>
              <a:ext uri="{FF2B5EF4-FFF2-40B4-BE49-F238E27FC236}">
                <a16:creationId xmlns:a16="http://schemas.microsoft.com/office/drawing/2014/main" id="{4E351C66-3A4E-E1AD-C97B-E995026FC6B2}"/>
              </a:ext>
            </a:extLst>
          </p:cNvPr>
          <p:cNvSpPr txBox="1"/>
          <p:nvPr/>
        </p:nvSpPr>
        <p:spPr>
          <a:xfrm>
            <a:off x="2015749" y="5320701"/>
            <a:ext cx="1311569" cy="342723"/>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632906">
              <a:lnSpc>
                <a:spcPts val="1039"/>
              </a:lnSpc>
            </a:pPr>
            <a:r>
              <a:rPr lang="ja-JP" altLang="en-US" sz="675" b="1" dirty="0">
                <a:solidFill>
                  <a:prstClr val="black"/>
                </a:solidFill>
              </a:rPr>
              <a:t>産後パパ育休</a:t>
            </a:r>
            <a:endParaRPr lang="en-US" altLang="ja-JP" sz="675" b="1" dirty="0">
              <a:solidFill>
                <a:prstClr val="black"/>
              </a:solidFill>
            </a:endParaRPr>
          </a:p>
          <a:p>
            <a:pPr defTabSz="632906">
              <a:lnSpc>
                <a:spcPts val="1039"/>
              </a:lnSpc>
            </a:pPr>
            <a:r>
              <a:rPr lang="ja-JP" altLang="en-US" sz="675" dirty="0">
                <a:solidFill>
                  <a:prstClr val="black"/>
                </a:solidFill>
              </a:rPr>
              <a:t>分割して</a:t>
            </a:r>
            <a:r>
              <a:rPr lang="en-US" altLang="ja-JP" sz="675" dirty="0">
                <a:solidFill>
                  <a:prstClr val="black"/>
                </a:solidFill>
              </a:rPr>
              <a:t>2</a:t>
            </a:r>
            <a:r>
              <a:rPr lang="ja-JP" altLang="en-US" sz="675" dirty="0">
                <a:solidFill>
                  <a:prstClr val="black"/>
                </a:solidFill>
              </a:rPr>
              <a:t>回取得可能</a:t>
            </a:r>
            <a:endParaRPr lang="en-US" altLang="ja-JP" sz="675" dirty="0">
              <a:solidFill>
                <a:prstClr val="black"/>
              </a:solidFill>
            </a:endParaRPr>
          </a:p>
        </p:txBody>
      </p:sp>
      <p:sp>
        <p:nvSpPr>
          <p:cNvPr id="143" name="スライド番号プレースホルダー 2">
            <a:extLst>
              <a:ext uri="{FF2B5EF4-FFF2-40B4-BE49-F238E27FC236}">
                <a16:creationId xmlns:a16="http://schemas.microsoft.com/office/drawing/2014/main" id="{B7B94B9A-D39F-4FF0-ACCB-DDE38C28A086}"/>
              </a:ext>
            </a:extLst>
          </p:cNvPr>
          <p:cNvSpPr txBox="1">
            <a:spLocks/>
          </p:cNvSpPr>
          <p:nvPr/>
        </p:nvSpPr>
        <p:spPr>
          <a:xfrm>
            <a:off x="216534" y="6427788"/>
            <a:ext cx="332105" cy="360362"/>
          </a:xfrm>
          <a:prstGeom prst="rect">
            <a:avLst/>
          </a:prstGeom>
        </p:spPr>
        <p:txBody>
          <a:bodyPr vert="horz" wrap="square" lIns="0" tIns="47891" rIns="0" bIns="47891" numCol="1" anchor="ctr" anchorCtr="0" compatLnSpc="1">
            <a:prstTxWarp prst="textNoShape">
              <a:avLst/>
            </a:prstTxWarp>
          </a:bodyPr>
          <a:lstStyle>
            <a:defPPr>
              <a:defRPr lang="ja-JP"/>
            </a:defPPr>
            <a:lvl1pPr algn="l" defTabSz="477838" rtl="0" eaLnBrk="1" fontAlgn="base" hangingPunct="1">
              <a:spcBef>
                <a:spcPct val="0"/>
              </a:spcBef>
              <a:spcAft>
                <a:spcPct val="0"/>
              </a:spcAft>
              <a:defRPr kumimoji="1" sz="1200" kern="1200">
                <a:solidFill>
                  <a:srgbClr val="000000"/>
                </a:solidFill>
                <a:latin typeface="+mn-lt"/>
                <a:ea typeface="ＭＳ Ｐゴシック" pitchFamily="50"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998A1A3-FEA1-4990-8247-73F0C5D4C06C}" type="slidenum">
              <a:rPr lang="ja-JP" altLang="en-US" sz="1600" smtClean="0"/>
              <a:pPr>
                <a:defRPr/>
              </a:pPr>
              <a:t>11</a:t>
            </a:fld>
            <a:endParaRPr lang="en-US" altLang="ja-JP" sz="1600" dirty="0"/>
          </a:p>
        </p:txBody>
      </p:sp>
      <p:sp>
        <p:nvSpPr>
          <p:cNvPr id="144" name="テキスト ボックス 143">
            <a:extLst>
              <a:ext uri="{FF2B5EF4-FFF2-40B4-BE49-F238E27FC236}">
                <a16:creationId xmlns:a16="http://schemas.microsoft.com/office/drawing/2014/main" id="{C43ABB0F-88CE-832F-1BAE-D875B5BF2233}"/>
              </a:ext>
            </a:extLst>
          </p:cNvPr>
          <p:cNvSpPr txBox="1"/>
          <p:nvPr/>
        </p:nvSpPr>
        <p:spPr>
          <a:xfrm>
            <a:off x="2179590" y="1823374"/>
            <a:ext cx="6640930" cy="884601"/>
          </a:xfrm>
          <a:prstGeom prst="rect">
            <a:avLst/>
          </a:prstGeom>
          <a:noFill/>
        </p:spPr>
        <p:txBody>
          <a:bodyPr wrap="square">
            <a:spAutoFit/>
          </a:bodyPr>
          <a:lstStyle/>
          <a:p>
            <a:pPr>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・育児休業とは別に子の出生後８週間以内に４週間まで取得可能！</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・２回に分割しての取得も可能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（分割取得は、はじめにまとめて申し出が必要）</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・休業中の一部に仕事をすることも可能</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（労使協定と個別合意がある場合）</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テキスト ボックス 144">
            <a:extLst>
              <a:ext uri="{FF2B5EF4-FFF2-40B4-BE49-F238E27FC236}">
                <a16:creationId xmlns:a16="http://schemas.microsoft.com/office/drawing/2014/main" id="{76699A1B-A604-9DDF-31A1-CFC619AEC94B}"/>
              </a:ext>
            </a:extLst>
          </p:cNvPr>
          <p:cNvSpPr txBox="1"/>
          <p:nvPr/>
        </p:nvSpPr>
        <p:spPr>
          <a:xfrm>
            <a:off x="2180040" y="3050668"/>
            <a:ext cx="6721565" cy="607602"/>
          </a:xfrm>
          <a:prstGeom prst="rect">
            <a:avLst/>
          </a:prstGeom>
          <a:noFill/>
        </p:spPr>
        <p:txBody>
          <a:bodyPr wrap="square">
            <a:spAutoFit/>
          </a:bodyPr>
          <a:lstStyle/>
          <a:p>
            <a:pPr>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・両親がともに育児休業を取得する場合は、子が１歳２か月に達するまでの間、</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育児休業が取得可能！</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（取得期間は産後休業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期間・産後パパ育休期間</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を含め１年間）</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6" name="グループ化 145">
            <a:extLst>
              <a:ext uri="{FF2B5EF4-FFF2-40B4-BE49-F238E27FC236}">
                <a16:creationId xmlns:a16="http://schemas.microsoft.com/office/drawing/2014/main" id="{2081375B-AE9E-9161-211C-DD7B7E26503C}"/>
              </a:ext>
            </a:extLst>
          </p:cNvPr>
          <p:cNvGrpSpPr/>
          <p:nvPr/>
        </p:nvGrpSpPr>
        <p:grpSpPr>
          <a:xfrm>
            <a:off x="907521" y="1708384"/>
            <a:ext cx="1054501" cy="906546"/>
            <a:chOff x="1437687" y="794391"/>
            <a:chExt cx="1456033" cy="1211738"/>
          </a:xfrm>
        </p:grpSpPr>
        <p:sp>
          <p:nvSpPr>
            <p:cNvPr id="147" name="角丸四角形 146">
              <a:extLst>
                <a:ext uri="{FF2B5EF4-FFF2-40B4-BE49-F238E27FC236}">
                  <a16:creationId xmlns:a16="http://schemas.microsoft.com/office/drawing/2014/main" id="{8B8AFAE2-9B7F-837B-520F-50B741073CCF}"/>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8" name="図 147" descr="ダイアグラム&#10;&#10;自動的に生成された説明">
              <a:extLst>
                <a:ext uri="{FF2B5EF4-FFF2-40B4-BE49-F238E27FC236}">
                  <a16:creationId xmlns:a16="http://schemas.microsoft.com/office/drawing/2014/main" id="{03AF7320-1741-B9BF-7193-A2FDD80785A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49" name="図 148" descr="図形&#10;&#10;中程度の精度で自動的に生成された説明">
              <a:extLst>
                <a:ext uri="{FF2B5EF4-FFF2-40B4-BE49-F238E27FC236}">
                  <a16:creationId xmlns:a16="http://schemas.microsoft.com/office/drawing/2014/main" id="{DE1630AA-6D73-3897-8132-3BA58474DAD8}"/>
                </a:ext>
              </a:extLst>
            </p:cNvPr>
            <p:cNvPicPr>
              <a:picLocks noChangeAspect="1"/>
            </p:cNvPicPr>
            <p:nvPr/>
          </p:nvPicPr>
          <p:blipFill>
            <a:blip r:embed="rId5"/>
            <a:stretch>
              <a:fillRect/>
            </a:stretch>
          </p:blipFill>
          <p:spPr>
            <a:xfrm>
              <a:off x="1437687" y="911700"/>
              <a:ext cx="1280107" cy="343909"/>
            </a:xfrm>
            <a:prstGeom prst="rect">
              <a:avLst/>
            </a:prstGeom>
          </p:spPr>
        </p:pic>
      </p:grpSp>
      <p:grpSp>
        <p:nvGrpSpPr>
          <p:cNvPr id="150" name="グループ化 149">
            <a:extLst>
              <a:ext uri="{FF2B5EF4-FFF2-40B4-BE49-F238E27FC236}">
                <a16:creationId xmlns:a16="http://schemas.microsoft.com/office/drawing/2014/main" id="{E104606F-064E-CC31-D4F2-97B106D13E89}"/>
              </a:ext>
            </a:extLst>
          </p:cNvPr>
          <p:cNvGrpSpPr/>
          <p:nvPr/>
        </p:nvGrpSpPr>
        <p:grpSpPr>
          <a:xfrm>
            <a:off x="949399" y="2763891"/>
            <a:ext cx="1054501" cy="906546"/>
            <a:chOff x="1437687" y="794391"/>
            <a:chExt cx="1456033" cy="1211738"/>
          </a:xfrm>
        </p:grpSpPr>
        <p:sp>
          <p:nvSpPr>
            <p:cNvPr id="151" name="角丸四角形 150">
              <a:extLst>
                <a:ext uri="{FF2B5EF4-FFF2-40B4-BE49-F238E27FC236}">
                  <a16:creationId xmlns:a16="http://schemas.microsoft.com/office/drawing/2014/main" id="{12B424AE-23C4-A3B5-16CE-AB4A6AAFC04A}"/>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2" name="図 151" descr="ダイアグラム&#10;&#10;自動的に生成された説明">
              <a:extLst>
                <a:ext uri="{FF2B5EF4-FFF2-40B4-BE49-F238E27FC236}">
                  <a16:creationId xmlns:a16="http://schemas.microsoft.com/office/drawing/2014/main" id="{99997480-7508-0F81-853F-6974899FB59C}"/>
                </a:ext>
              </a:extLst>
            </p:cNvPr>
            <p:cNvPicPr>
              <a:picLocks noChangeAspect="1"/>
            </p:cNvPicPr>
            <p:nvPr/>
          </p:nvPicPr>
          <p:blipFill rotWithShape="1">
            <a:blip r:embed="rId3">
              <a:extLst>
                <a:ext uri="{BEBA8EAE-BF5A-486C-A8C5-ECC9F3942E4B}">
                  <a14:imgProps xmlns:a14="http://schemas.microsoft.com/office/drawing/2010/main">
                    <a14:imgLayer r:embed="rId6">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53" name="図 152" descr="図形&#10;&#10;中程度の精度で自動的に生成された説明">
              <a:extLst>
                <a:ext uri="{FF2B5EF4-FFF2-40B4-BE49-F238E27FC236}">
                  <a16:creationId xmlns:a16="http://schemas.microsoft.com/office/drawing/2014/main" id="{0449451B-AAEB-E3A2-15BD-0B13E0FF6E56}"/>
                </a:ext>
              </a:extLst>
            </p:cNvPr>
            <p:cNvPicPr>
              <a:picLocks noChangeAspect="1"/>
            </p:cNvPicPr>
            <p:nvPr/>
          </p:nvPicPr>
          <p:blipFill>
            <a:blip r:embed="rId5"/>
            <a:stretch>
              <a:fillRect/>
            </a:stretch>
          </p:blipFill>
          <p:spPr>
            <a:xfrm>
              <a:off x="1437687" y="911700"/>
              <a:ext cx="1280107" cy="343909"/>
            </a:xfrm>
            <a:prstGeom prst="rect">
              <a:avLst/>
            </a:prstGeom>
          </p:spPr>
        </p:pic>
      </p:grpSp>
    </p:spTree>
    <p:extLst>
      <p:ext uri="{BB962C8B-B14F-4D97-AF65-F5344CB8AC3E}">
        <p14:creationId xmlns:p14="http://schemas.microsoft.com/office/powerpoint/2010/main" val="80649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587829" y="276519"/>
            <a:ext cx="8915400" cy="647700"/>
          </a:xfrm>
        </p:spPr>
        <p:txBody>
          <a:bodyPr/>
          <a:lstStyle/>
          <a:p>
            <a:r>
              <a:rPr lang="en-US" altLang="ja-JP" sz="2400" dirty="0">
                <a:latin typeface="Meiryo UI" panose="020B0604030504040204" pitchFamily="34" charset="-128"/>
                <a:ea typeface="Meiryo UI" panose="020B0604030504040204" pitchFamily="34" charset="-128"/>
              </a:rPr>
              <a:t>2-3    </a:t>
            </a:r>
            <a:r>
              <a:rPr kumimoji="1" lang="ja-JP" altLang="en-US" sz="2400" dirty="0">
                <a:solidFill>
                  <a:schemeClr val="tx1"/>
                </a:solidFill>
                <a:latin typeface="Meiryo UI" panose="020B0604030504040204" pitchFamily="34" charset="-128"/>
                <a:ea typeface="Meiryo UI" panose="020B0604030504040204" pitchFamily="34" charset="-128"/>
              </a:rPr>
              <a:t>会社の育児支援制度を</a:t>
            </a:r>
            <a:r>
              <a:rPr lang="ja-JP" altLang="en-US" sz="2400" dirty="0">
                <a:solidFill>
                  <a:schemeClr val="tx1"/>
                </a:solidFill>
                <a:latin typeface="Meiryo UI" panose="020B0604030504040204" pitchFamily="34" charset="-128"/>
                <a:ea typeface="Meiryo UI" panose="020B0604030504040204" pitchFamily="34" charset="-128"/>
              </a:rPr>
              <a:t>調べてみよう</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30" name="正方形/長方形 29">
            <a:extLst>
              <a:ext uri="{FF2B5EF4-FFF2-40B4-BE49-F238E27FC236}">
                <a16:creationId xmlns:a16="http://schemas.microsoft.com/office/drawing/2014/main" id="{8DDAD6A1-5E1B-461F-A2EB-BD3FA5D7FE33}"/>
              </a:ext>
            </a:extLst>
          </p:cNvPr>
          <p:cNvSpPr/>
          <p:nvPr/>
        </p:nvSpPr>
        <p:spPr>
          <a:xfrm>
            <a:off x="1156639" y="2297225"/>
            <a:ext cx="6471827" cy="1154162"/>
          </a:xfrm>
          <a:prstGeom prst="rect">
            <a:avLst/>
          </a:prstGeom>
        </p:spPr>
        <p:txBody>
          <a:bodyPr wrap="square">
            <a:spAutoFit/>
          </a:bodyPr>
          <a:lstStyle/>
          <a:p>
            <a:pPr defTabSz="358379">
              <a:spcBef>
                <a:spcPts val="225"/>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（会社独自の制度の例）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配偶者の出産時に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日間の特別有給休暇を付与（</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子どもが満</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歳になるまで取得可能な育児休暇制度の導入（</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男性の育児参画の情報交換の場としての「パパコミュニティ」の実施（</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a:extLst>
              <a:ext uri="{FF2B5EF4-FFF2-40B4-BE49-F238E27FC236}">
                <a16:creationId xmlns:a16="http://schemas.microsoft.com/office/drawing/2014/main" id="{A6BE046B-9224-400D-A82C-FA8D5DB7348A}"/>
              </a:ext>
            </a:extLst>
          </p:cNvPr>
          <p:cNvSpPr/>
          <p:nvPr/>
        </p:nvSpPr>
        <p:spPr>
          <a:xfrm>
            <a:off x="1894983" y="1123159"/>
            <a:ext cx="5733483" cy="469685"/>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defTabSz="358379"/>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会社独自の制度を調べてみよう</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a:extLst>
              <a:ext uri="{FF2B5EF4-FFF2-40B4-BE49-F238E27FC236}">
                <a16:creationId xmlns:a16="http://schemas.microsoft.com/office/drawing/2014/main" id="{AB7898EB-D5F1-49FC-B06F-D4377C272781}"/>
              </a:ext>
            </a:extLst>
          </p:cNvPr>
          <p:cNvSpPr/>
          <p:nvPr/>
        </p:nvSpPr>
        <p:spPr>
          <a:xfrm>
            <a:off x="969931" y="1642552"/>
            <a:ext cx="8033447" cy="584775"/>
          </a:xfrm>
          <a:prstGeom prst="rect">
            <a:avLst/>
          </a:prstGeom>
        </p:spPr>
        <p:txBody>
          <a:bodyPr wrap="square">
            <a:spAutoFit/>
          </a:bodyPr>
          <a:lstStyle/>
          <a:p>
            <a:pPr defTabSz="358379">
              <a:spcBef>
                <a:spcPts val="225"/>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会社によっては、育児・介護休業法で定められた制度以外に、独自の育児支援制度を導入しているところもある。育児休業と組み合わせて、自分に合った方法を検討してみよう</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1FA8A84F-BF54-D4B1-FEA7-299D057EAD3D}"/>
              </a:ext>
            </a:extLst>
          </p:cNvPr>
          <p:cNvSpPr/>
          <p:nvPr/>
        </p:nvSpPr>
        <p:spPr>
          <a:xfrm>
            <a:off x="1230166" y="4127384"/>
            <a:ext cx="6148852" cy="2241639"/>
          </a:xfrm>
          <a:prstGeom prst="rect">
            <a:avLst/>
          </a:prstGeom>
        </p:spPr>
        <p:txBody>
          <a:bodyPr wrap="square">
            <a:spAutoFit/>
          </a:bodyPr>
          <a:lstStyle/>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テレワーク制度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フレックスタイム制度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有給での子の看護休暇</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始業・就業時刻の繰上げ、繰下げ</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地域限定正社員制度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育児休業期間延長の措置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時間単位の有給休暇制度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学校行事参加のための特別休暇制度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72D037C2-7234-C185-7327-B7256941CC0F}"/>
              </a:ext>
            </a:extLst>
          </p:cNvPr>
          <p:cNvSpPr/>
          <p:nvPr/>
        </p:nvSpPr>
        <p:spPr>
          <a:xfrm>
            <a:off x="994175" y="3493718"/>
            <a:ext cx="8033447" cy="584775"/>
          </a:xfrm>
          <a:prstGeom prst="rect">
            <a:avLst/>
          </a:prstGeom>
        </p:spPr>
        <p:txBody>
          <a:bodyPr wrap="square">
            <a:spAutoFit/>
          </a:bodyPr>
          <a:lstStyle/>
          <a:p>
            <a:pPr defTabSz="358379">
              <a:spcBef>
                <a:spcPts val="225"/>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また、上記の制度以外にも、下記のような柔軟な働き方を支援する制度を実施している企業が増えていますので、就業規則や育児介護休業規程等を確認してみよう。</a:t>
            </a:r>
            <a:endParaRPr lang="en-US" altLang="ja-JP" sz="142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9C59BA6A-4F69-0B97-C47E-1E485054E44A}"/>
              </a:ext>
            </a:extLst>
          </p:cNvPr>
          <p:cNvSpPr/>
          <p:nvPr/>
        </p:nvSpPr>
        <p:spPr>
          <a:xfrm>
            <a:off x="994175" y="2253289"/>
            <a:ext cx="8057691" cy="1196493"/>
          </a:xfrm>
          <a:prstGeom prst="rect">
            <a:avLst/>
          </a:prstGeom>
          <a:noFill/>
          <a:ln w="34925">
            <a:solidFill>
              <a:srgbClr val="FF66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464E118C-4FBA-7BD5-9022-4878C4434746}"/>
              </a:ext>
            </a:extLst>
          </p:cNvPr>
          <p:cNvSpPr/>
          <p:nvPr/>
        </p:nvSpPr>
        <p:spPr>
          <a:xfrm>
            <a:off x="982052" y="4127384"/>
            <a:ext cx="8069814" cy="2241639"/>
          </a:xfrm>
          <a:prstGeom prst="rect">
            <a:avLst/>
          </a:prstGeom>
          <a:noFill/>
          <a:ln w="34925">
            <a:solidFill>
              <a:srgbClr val="FF66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17" name="グループ化 16">
            <a:extLst>
              <a:ext uri="{FF2B5EF4-FFF2-40B4-BE49-F238E27FC236}">
                <a16:creationId xmlns:a16="http://schemas.microsoft.com/office/drawing/2014/main" id="{499043D8-509A-FA65-C1DF-937962620A01}"/>
              </a:ext>
            </a:extLst>
          </p:cNvPr>
          <p:cNvGrpSpPr/>
          <p:nvPr/>
        </p:nvGrpSpPr>
        <p:grpSpPr>
          <a:xfrm>
            <a:off x="994175" y="964950"/>
            <a:ext cx="940115" cy="702821"/>
            <a:chOff x="1437687" y="814893"/>
            <a:chExt cx="1646036" cy="1191236"/>
          </a:xfrm>
        </p:grpSpPr>
        <p:sp>
          <p:nvSpPr>
            <p:cNvPr id="18" name="角丸四角形 17">
              <a:extLst>
                <a:ext uri="{FF2B5EF4-FFF2-40B4-BE49-F238E27FC236}">
                  <a16:creationId xmlns:a16="http://schemas.microsoft.com/office/drawing/2014/main" id="{76FEE0C4-C107-895F-EEAE-8B0949E8AE6E}"/>
                </a:ext>
              </a:extLst>
            </p:cNvPr>
            <p:cNvSpPr/>
            <p:nvPr/>
          </p:nvSpPr>
          <p:spPr>
            <a:xfrm>
              <a:off x="1456856" y="814893"/>
              <a:ext cx="1626867" cy="480502"/>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descr="ダイアグラム&#10;&#10;自動的に生成された説明">
              <a:extLst>
                <a:ext uri="{FF2B5EF4-FFF2-40B4-BE49-F238E27FC236}">
                  <a16:creationId xmlns:a16="http://schemas.microsoft.com/office/drawing/2014/main" id="{7FE2AD74-BBC0-B7BE-4869-94C6797F590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0" name="図 19" descr="図形&#10;&#10;中程度の精度で自動的に生成された説明">
              <a:extLst>
                <a:ext uri="{FF2B5EF4-FFF2-40B4-BE49-F238E27FC236}">
                  <a16:creationId xmlns:a16="http://schemas.microsoft.com/office/drawing/2014/main" id="{342738A5-03F2-A98F-6A25-D03B274E3D5C}"/>
                </a:ext>
              </a:extLst>
            </p:cNvPr>
            <p:cNvPicPr>
              <a:picLocks noChangeAspect="1"/>
            </p:cNvPicPr>
            <p:nvPr/>
          </p:nvPicPr>
          <p:blipFill>
            <a:blip r:embed="rId5"/>
            <a:stretch>
              <a:fillRect/>
            </a:stretch>
          </p:blipFill>
          <p:spPr>
            <a:xfrm>
              <a:off x="1437687" y="911697"/>
              <a:ext cx="1456033" cy="391172"/>
            </a:xfrm>
            <a:prstGeom prst="rect">
              <a:avLst/>
            </a:prstGeom>
          </p:spPr>
        </p:pic>
      </p:grpSp>
      <p:sp>
        <p:nvSpPr>
          <p:cNvPr id="8" name="スライド番号プレースホルダー 3">
            <a:extLst>
              <a:ext uri="{FF2B5EF4-FFF2-40B4-BE49-F238E27FC236}">
                <a16:creationId xmlns:a16="http://schemas.microsoft.com/office/drawing/2014/main" id="{D079CB5A-2372-D73E-B9C0-EFA5179FF3C8}"/>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12</a:t>
            </a:fld>
            <a:endParaRPr lang="en-US" altLang="ja-JP" sz="1600" dirty="0"/>
          </a:p>
        </p:txBody>
      </p:sp>
    </p:spTree>
    <p:extLst>
      <p:ext uri="{BB962C8B-B14F-4D97-AF65-F5344CB8AC3E}">
        <p14:creationId xmlns:p14="http://schemas.microsoft.com/office/powerpoint/2010/main" val="3112442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a:extLst>
              <a:ext uri="{FF2B5EF4-FFF2-40B4-BE49-F238E27FC236}">
                <a16:creationId xmlns:a16="http://schemas.microsoft.com/office/drawing/2014/main" id="{A0611488-59A5-41B0-A4E8-9A70EBF87AD2}"/>
              </a:ext>
            </a:extLst>
          </p:cNvPr>
          <p:cNvSpPr>
            <a:spLocks noGrp="1"/>
          </p:cNvSpPr>
          <p:nvPr>
            <p:ph type="title"/>
          </p:nvPr>
        </p:nvSpPr>
        <p:spPr bwMode="white">
          <a:xfrm>
            <a:off x="587313" y="280729"/>
            <a:ext cx="8025344" cy="485775"/>
          </a:xfrm>
        </p:spPr>
        <p:txBody>
          <a:bodyPr/>
          <a:lstStyle/>
          <a:p>
            <a:r>
              <a:rPr lang="en-US" altLang="ja-JP" sz="2400" dirty="0">
                <a:latin typeface="Meiryo UI" panose="020B0604030504040204" pitchFamily="34" charset="-128"/>
                <a:ea typeface="Meiryo UI" panose="020B0604030504040204" pitchFamily="34" charset="-128"/>
              </a:rPr>
              <a:t>2-4</a:t>
            </a:r>
            <a:r>
              <a:rPr lang="ja-JP" altLang="en-US" sz="2400" dirty="0">
                <a:latin typeface="Meiryo UI" panose="020B0604030504040204" pitchFamily="34" charset="-128"/>
                <a:ea typeface="Meiryo UI" panose="020B0604030504040204" pitchFamily="34" charset="-128"/>
              </a:rPr>
              <a:t>　　</a:t>
            </a:r>
            <a:r>
              <a:rPr lang="ja-JP" altLang="en-US" sz="2400" dirty="0">
                <a:solidFill>
                  <a:schemeClr val="tx1"/>
                </a:solidFill>
                <a:latin typeface="Meiryo UI" panose="020B0604030504040204" pitchFamily="34" charset="-128"/>
                <a:ea typeface="Meiryo UI" panose="020B0604030504040204" pitchFamily="34" charset="-128"/>
              </a:rPr>
              <a:t>育児等に関するハラスメントを起こさないために</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2" name="角丸四角形 34">
            <a:extLst>
              <a:ext uri="{FF2B5EF4-FFF2-40B4-BE49-F238E27FC236}">
                <a16:creationId xmlns:a16="http://schemas.microsoft.com/office/drawing/2014/main" id="{8CBBD28F-CE40-FB19-8418-7281E9ED30BF}"/>
              </a:ext>
            </a:extLst>
          </p:cNvPr>
          <p:cNvSpPr/>
          <p:nvPr/>
        </p:nvSpPr>
        <p:spPr>
          <a:xfrm>
            <a:off x="865029" y="2172024"/>
            <a:ext cx="8305800" cy="2542852"/>
          </a:xfrm>
          <a:prstGeom prst="roundRect">
            <a:avLst>
              <a:gd name="adj" fmla="val 8168"/>
            </a:avLst>
          </a:prstGeom>
          <a:solidFill>
            <a:schemeClr val="accent6">
              <a:lumMod val="20000"/>
              <a:lumOff val="80000"/>
            </a:schemeClr>
          </a:solid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9">
            <a:extLst>
              <a:ext uri="{FF2B5EF4-FFF2-40B4-BE49-F238E27FC236}">
                <a16:creationId xmlns:a16="http://schemas.microsoft.com/office/drawing/2014/main" id="{0E9D791C-7E88-FA14-B824-C8B53010B0D1}"/>
              </a:ext>
            </a:extLst>
          </p:cNvPr>
          <p:cNvSpPr txBox="1">
            <a:spLocks noChangeAspect="1"/>
          </p:cNvSpPr>
          <p:nvPr/>
        </p:nvSpPr>
        <p:spPr bwMode="auto">
          <a:xfrm>
            <a:off x="865031" y="1764746"/>
            <a:ext cx="8074301" cy="295013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81000" tIns="81000" rIns="81000" bIns="81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defTabSz="358377" eaLnBrk="1" hangingPunct="1">
              <a:spcBef>
                <a:spcPct val="0"/>
              </a:spcBef>
              <a:spcAft>
                <a:spcPts val="900"/>
              </a:spcAft>
              <a:buNone/>
            </a:pPr>
            <a:r>
              <a:rPr lang="ja-JP" altLang="en-US" sz="1800" b="1" dirty="0">
                <a:solidFill>
                  <a:srgbClr val="0070C0"/>
                </a:solidFill>
                <a:latin typeface="Meiryo UI" panose="020B0604030504040204" pitchFamily="50" charset="-128"/>
                <a:ea typeface="Meiryo UI" panose="020B0604030504040204" pitchFamily="50" charset="-128"/>
              </a:rPr>
              <a:t>妊娠・出産等に関するハラスメントのない職場とするために</a:t>
            </a:r>
            <a:r>
              <a:rPr lang="ja-JP" altLang="en-US" sz="1800" b="1">
                <a:solidFill>
                  <a:srgbClr val="0070C0"/>
                </a:solidFill>
                <a:latin typeface="Meiryo UI" panose="020B0604030504040204" pitchFamily="50" charset="-128"/>
                <a:ea typeface="Meiryo UI" panose="020B0604030504040204" pitchFamily="50" charset="-128"/>
              </a:rPr>
              <a:t>心掛けたいこと</a:t>
            </a:r>
            <a:endParaRPr lang="en-US" altLang="ja-JP" sz="1800" b="1" dirty="0">
              <a:solidFill>
                <a:srgbClr val="0070C0"/>
              </a:solidFill>
              <a:latin typeface="Meiryo UI" panose="020B0604030504040204" pitchFamily="50" charset="-128"/>
              <a:ea typeface="Meiryo UI" panose="020B0604030504040204" pitchFamily="50" charset="-128"/>
            </a:endParaRPr>
          </a:p>
          <a:p>
            <a:pPr algn="just" defTabSz="358377" eaLnBrk="1" hangingPunct="1">
              <a:spcBef>
                <a:spcPts val="0"/>
              </a:spcBef>
              <a:buNone/>
            </a:pPr>
            <a:r>
              <a:rPr lang="ja-JP" altLang="en-US" sz="1800" b="1" dirty="0">
                <a:solidFill>
                  <a:prstClr val="black"/>
                </a:solidFill>
                <a:latin typeface="ＭＳ Ｐゴシック 本文"/>
                <a:ea typeface="Meiryo UI" panose="020B0604030504040204" pitchFamily="50" charset="-128"/>
              </a:rPr>
              <a:t>＜同じ職場で働く者として＞</a:t>
            </a:r>
            <a:endParaRPr lang="en-US" altLang="ja-JP" sz="1800" b="1" dirty="0">
              <a:solidFill>
                <a:prstClr val="black"/>
              </a:solidFill>
              <a:latin typeface="ＭＳ Ｐゴシック 本文"/>
              <a:ea typeface="Meiryo UI" panose="020B0604030504040204" pitchFamily="50" charset="-128"/>
            </a:endParaRPr>
          </a:p>
          <a:p>
            <a:pPr marL="188118" indent="-188118" algn="just" defTabSz="358377" eaLnBrk="1" hangingPunct="1">
              <a:spcBef>
                <a:spcPts val="375"/>
              </a:spcBef>
              <a:buNone/>
            </a:pPr>
            <a:r>
              <a:rPr lang="en-US" altLang="ja-JP" sz="1800" dirty="0">
                <a:solidFill>
                  <a:prstClr val="black"/>
                </a:solidFill>
                <a:latin typeface="ＭＳ Ｐゴシック 本文"/>
                <a:ea typeface="Meiryo UI" panose="020B0604030504040204" pitchFamily="50" charset="-128"/>
              </a:rPr>
              <a:t>●</a:t>
            </a:r>
            <a:r>
              <a:rPr lang="ja-JP" altLang="en-US" sz="1800" dirty="0">
                <a:solidFill>
                  <a:prstClr val="black"/>
                </a:solidFill>
                <a:latin typeface="ＭＳ Ｐゴシック 本文"/>
                <a:ea typeface="Meiryo UI" panose="020B0604030504040204" pitchFamily="50" charset="-128"/>
              </a:rPr>
              <a:t>妊娠・出産・育児等についての知識や制度について理解しましょう。</a:t>
            </a:r>
          </a:p>
          <a:p>
            <a:pPr marL="188118" indent="-188118" algn="just" defTabSz="358377" eaLnBrk="1" hangingPunct="1">
              <a:spcBef>
                <a:spcPts val="900"/>
              </a:spcBef>
              <a:buNone/>
            </a:pPr>
            <a:r>
              <a:rPr lang="ja-JP" altLang="en-US" sz="1800" dirty="0">
                <a:solidFill>
                  <a:prstClr val="black"/>
                </a:solidFill>
                <a:latin typeface="ＭＳ Ｐゴシック 本文"/>
                <a:ea typeface="Meiryo UI" panose="020B0604030504040204" pitchFamily="50" charset="-128"/>
              </a:rPr>
              <a:t>●「育児は妻に任せて、男は仕事をするものだ」など、自分の価値観を押し付けないようにしましょう。</a:t>
            </a:r>
          </a:p>
          <a:p>
            <a:pPr marL="188118" indent="-188118" algn="just" defTabSz="358377" eaLnBrk="1" hangingPunct="1">
              <a:spcBef>
                <a:spcPts val="900"/>
              </a:spcBef>
              <a:buNone/>
            </a:pPr>
            <a:r>
              <a:rPr lang="ja-JP" altLang="en-US" sz="1800" dirty="0">
                <a:solidFill>
                  <a:prstClr val="black"/>
                </a:solidFill>
                <a:latin typeface="ＭＳ Ｐゴシック 本文"/>
                <a:ea typeface="Meiryo UI" panose="020B0604030504040204" pitchFamily="50" charset="-128"/>
              </a:rPr>
              <a:t>●特定の人に向けた言動でなくても、育児休業等の制度利用について否定的な発言をすることは、ハラスメントの発生の原因や背景になり得ますので、注意しましょう。</a:t>
            </a:r>
          </a:p>
          <a:p>
            <a:pPr marL="188118" indent="-188118" algn="just" defTabSz="358377" eaLnBrk="1" hangingPunct="1">
              <a:spcBef>
                <a:spcPts val="900"/>
              </a:spcBef>
              <a:buNone/>
            </a:pPr>
            <a:r>
              <a:rPr lang="ja-JP" altLang="en-US" sz="1800" dirty="0">
                <a:solidFill>
                  <a:prstClr val="black"/>
                </a:solidFill>
                <a:latin typeface="ＭＳ Ｐゴシック 本文"/>
                <a:ea typeface="Meiryo UI" panose="020B0604030504040204" pitchFamily="50" charset="-128"/>
              </a:rPr>
              <a:t>●自分の行為がハラスメントになっていないか注意しましょう。</a:t>
            </a:r>
          </a:p>
          <a:p>
            <a:pPr marL="188118" indent="-188118" algn="just" defTabSz="358377" eaLnBrk="1" hangingPunct="1">
              <a:spcBef>
                <a:spcPts val="2700"/>
              </a:spcBef>
              <a:buNone/>
            </a:pPr>
            <a:endParaRPr lang="ja-JP" altLang="en-US" sz="1500" dirty="0">
              <a:solidFill>
                <a:prstClr val="black"/>
              </a:solidFill>
              <a:latin typeface="ＭＳ Ｐゴシック 本文"/>
              <a:ea typeface="Meiryo UI" panose="020B0604030504040204" pitchFamily="50" charset="-128"/>
            </a:endParaRPr>
          </a:p>
        </p:txBody>
      </p:sp>
      <p:sp>
        <p:nvSpPr>
          <p:cNvPr id="6" name="角丸四角形 34">
            <a:extLst>
              <a:ext uri="{FF2B5EF4-FFF2-40B4-BE49-F238E27FC236}">
                <a16:creationId xmlns:a16="http://schemas.microsoft.com/office/drawing/2014/main" id="{F165225F-CCEF-969F-A6CD-FB5D4E04FFEB}"/>
              </a:ext>
            </a:extLst>
          </p:cNvPr>
          <p:cNvSpPr/>
          <p:nvPr/>
        </p:nvSpPr>
        <p:spPr>
          <a:xfrm>
            <a:off x="859569" y="5324475"/>
            <a:ext cx="8305800" cy="848916"/>
          </a:xfrm>
          <a:prstGeom prst="roundRect">
            <a:avLst>
              <a:gd name="adj" fmla="val 8168"/>
            </a:avLst>
          </a:prstGeom>
          <a:solidFill>
            <a:schemeClr val="accent6">
              <a:lumMod val="20000"/>
              <a:lumOff val="80000"/>
            </a:schemeClr>
          </a:solid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9">
            <a:extLst>
              <a:ext uri="{FF2B5EF4-FFF2-40B4-BE49-F238E27FC236}">
                <a16:creationId xmlns:a16="http://schemas.microsoft.com/office/drawing/2014/main" id="{2EBB1512-CFBC-A2AE-D717-9B6EDD671C3E}"/>
              </a:ext>
            </a:extLst>
          </p:cNvPr>
          <p:cNvSpPr txBox="1">
            <a:spLocks noChangeAspect="1"/>
          </p:cNvSpPr>
          <p:nvPr/>
        </p:nvSpPr>
        <p:spPr bwMode="auto">
          <a:xfrm>
            <a:off x="876789" y="4877992"/>
            <a:ext cx="8074301" cy="127672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81000" tIns="81000" rIns="81000" bIns="81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defTabSz="358377" eaLnBrk="1" hangingPunct="1">
              <a:spcBef>
                <a:spcPct val="0"/>
              </a:spcBef>
              <a:spcAft>
                <a:spcPts val="900"/>
              </a:spcAft>
              <a:buNone/>
            </a:pPr>
            <a:r>
              <a:rPr lang="ja-JP" altLang="en-US" sz="1800" b="1" dirty="0">
                <a:solidFill>
                  <a:srgbClr val="0070C0"/>
                </a:solidFill>
                <a:latin typeface="Meiryo UI" panose="020B0604030504040204" pitchFamily="50" charset="-128"/>
                <a:ea typeface="Meiryo UI" panose="020B0604030504040204" pitchFamily="50" charset="-128"/>
              </a:rPr>
              <a:t>ハラスメントを見たら・受けたら・・・</a:t>
            </a:r>
            <a:endParaRPr lang="en-US" altLang="ja-JP" sz="1800" b="1" dirty="0">
              <a:solidFill>
                <a:prstClr val="black"/>
              </a:solidFill>
              <a:latin typeface="ＭＳ Ｐゴシック 本文"/>
              <a:ea typeface="Meiryo UI" panose="020B0604030504040204" pitchFamily="50" charset="-128"/>
            </a:endParaRPr>
          </a:p>
          <a:p>
            <a:pPr marL="188118" indent="-188118" algn="just" defTabSz="358377" eaLnBrk="1" hangingPunct="1">
              <a:spcBef>
                <a:spcPts val="375"/>
              </a:spcBef>
              <a:buNone/>
            </a:pPr>
            <a:r>
              <a:rPr lang="en-US" altLang="ja-JP" sz="1800" dirty="0">
                <a:solidFill>
                  <a:prstClr val="black"/>
                </a:solidFill>
                <a:latin typeface="ＭＳ Ｐゴシック 本文"/>
                <a:ea typeface="Meiryo UI" panose="020B0604030504040204" pitchFamily="50" charset="-128"/>
              </a:rPr>
              <a:t>●</a:t>
            </a:r>
            <a:r>
              <a:rPr lang="ja-JP" altLang="en-US" sz="1800" dirty="0">
                <a:solidFill>
                  <a:prstClr val="black"/>
                </a:solidFill>
                <a:latin typeface="ＭＳ Ｐゴシック 本文"/>
                <a:ea typeface="Meiryo UI" panose="020B0604030504040204" pitchFamily="50" charset="-128"/>
              </a:rPr>
              <a:t>会社のハラスメント相談窓口に相談しましょう。</a:t>
            </a:r>
            <a:endParaRPr lang="en-US" altLang="ja-JP" sz="1800" dirty="0">
              <a:solidFill>
                <a:prstClr val="black"/>
              </a:solidFill>
              <a:latin typeface="ＭＳ Ｐゴシック 本文"/>
              <a:ea typeface="Meiryo UI" panose="020B0604030504040204" pitchFamily="50" charset="-128"/>
            </a:endParaRPr>
          </a:p>
          <a:p>
            <a:pPr marL="188118" indent="-188118" algn="just" defTabSz="358377" eaLnBrk="1" hangingPunct="1">
              <a:spcBef>
                <a:spcPts val="900"/>
              </a:spcBef>
              <a:buNone/>
            </a:pPr>
            <a:r>
              <a:rPr lang="ja-JP" altLang="en-US" sz="1800" dirty="0">
                <a:solidFill>
                  <a:prstClr val="black"/>
                </a:solidFill>
                <a:latin typeface="ＭＳ Ｐゴシック 本文"/>
                <a:ea typeface="Meiryo UI" panose="020B0604030504040204" pitchFamily="50" charset="-128"/>
              </a:rPr>
              <a:t>●都道府県労働局でも相談を受け付けています。</a:t>
            </a:r>
            <a:endParaRPr lang="en-US" altLang="ja-JP" sz="1800" dirty="0">
              <a:solidFill>
                <a:prstClr val="black"/>
              </a:solidFill>
              <a:latin typeface="ＭＳ Ｐゴシック 本文"/>
              <a:ea typeface="Meiryo UI" panose="020B0604030504040204" pitchFamily="50" charset="-128"/>
            </a:endParaRPr>
          </a:p>
          <a:p>
            <a:pPr marL="188118" indent="-188118" algn="just" defTabSz="358377" eaLnBrk="1" hangingPunct="1">
              <a:spcBef>
                <a:spcPts val="2700"/>
              </a:spcBef>
              <a:buNone/>
            </a:pPr>
            <a:endParaRPr lang="ja-JP" altLang="en-US" sz="1500" dirty="0">
              <a:solidFill>
                <a:prstClr val="black"/>
              </a:solidFill>
              <a:latin typeface="ＭＳ Ｐゴシック 本文"/>
              <a:ea typeface="Meiryo UI" panose="020B0604030504040204" pitchFamily="50" charset="-128"/>
            </a:endParaRPr>
          </a:p>
        </p:txBody>
      </p:sp>
      <p:sp>
        <p:nvSpPr>
          <p:cNvPr id="12" name="角丸四角形 11">
            <a:extLst>
              <a:ext uri="{FF2B5EF4-FFF2-40B4-BE49-F238E27FC236}">
                <a16:creationId xmlns:a16="http://schemas.microsoft.com/office/drawing/2014/main" id="{4DCB4AFE-CDBA-75B5-956D-905CEAED1EE4}"/>
              </a:ext>
            </a:extLst>
          </p:cNvPr>
          <p:cNvSpPr/>
          <p:nvPr/>
        </p:nvSpPr>
        <p:spPr>
          <a:xfrm>
            <a:off x="658476" y="1657252"/>
            <a:ext cx="8707985" cy="4648298"/>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13" name="スライド番号プレースホルダー 3">
            <a:extLst>
              <a:ext uri="{FF2B5EF4-FFF2-40B4-BE49-F238E27FC236}">
                <a16:creationId xmlns:a16="http://schemas.microsoft.com/office/drawing/2014/main" id="{E51F0399-839F-A388-6A9F-CFCE5704BBFC}"/>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13</a:t>
            </a:fld>
            <a:endParaRPr lang="en-US" altLang="ja-JP" sz="1600" dirty="0"/>
          </a:p>
        </p:txBody>
      </p:sp>
      <p:sp>
        <p:nvSpPr>
          <p:cNvPr id="5" name="正方形/長方形 4">
            <a:extLst>
              <a:ext uri="{FF2B5EF4-FFF2-40B4-BE49-F238E27FC236}">
                <a16:creationId xmlns:a16="http://schemas.microsoft.com/office/drawing/2014/main" id="{E23DB4F1-FFAA-0247-AF00-3AB5C55B14DA}"/>
              </a:ext>
            </a:extLst>
          </p:cNvPr>
          <p:cNvSpPr/>
          <p:nvPr/>
        </p:nvSpPr>
        <p:spPr>
          <a:xfrm>
            <a:off x="768927" y="986256"/>
            <a:ext cx="8396442" cy="646331"/>
          </a:xfrm>
          <a:prstGeom prst="rect">
            <a:avLst/>
          </a:prstGeom>
        </p:spPr>
        <p:txBody>
          <a:bodyPr wrap="square">
            <a:spAutoFit/>
          </a:bodyPr>
          <a:lstStyle/>
          <a:p>
            <a:r>
              <a:rPr lang="ja-JP" altLang="en-US" sz="1800" b="1" dirty="0">
                <a:solidFill>
                  <a:srgbClr val="FF6600"/>
                </a:solidFill>
                <a:latin typeface="Meiryo UI" panose="020B0604030504040204" pitchFamily="50" charset="-128"/>
                <a:ea typeface="Meiryo UI" panose="020B0604030504040204" pitchFamily="50" charset="-128"/>
              </a:rPr>
              <a:t>育児休業や産後パパ育休等の申出・取得などに関して、上司、同僚からのハラスメントを防止する措置を講じることが、会社に義務付けられています。</a:t>
            </a:r>
            <a:endParaRPr lang="en-US" altLang="ja-JP" sz="1800" b="1" dirty="0">
              <a:solidFill>
                <a:srgbClr val="FF66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9501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36CA6283-6661-10D0-8621-C62B82A47DC7}"/>
              </a:ext>
            </a:extLst>
          </p:cNvPr>
          <p:cNvSpPr txBox="1">
            <a:spLocks/>
          </p:cNvSpPr>
          <p:nvPr/>
        </p:nvSpPr>
        <p:spPr bwMode="auto">
          <a:xfrm>
            <a:off x="3353973" y="2645697"/>
            <a:ext cx="4794096"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normAutofit lnSpcReduction="10000"/>
          </a:bodyPr>
          <a:lstStyle>
            <a:lvl1pPr algn="l" defTabSz="477838" rtl="0" eaLnBrk="0" fontAlgn="base" hangingPunct="0">
              <a:spcBef>
                <a:spcPct val="0"/>
              </a:spcBef>
              <a:spcAft>
                <a:spcPct val="0"/>
              </a:spcAft>
              <a:defRPr kumimoji="1" sz="3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300" dirty="0">
                <a:solidFill>
                  <a:schemeClr val="bg1"/>
                </a:solidFill>
                <a:latin typeface="Meiryo" panose="020B0604030504040204" pitchFamily="34" charset="-128"/>
                <a:ea typeface="Meiryo" panose="020B0604030504040204" pitchFamily="34" charset="-128"/>
              </a:rPr>
              <a:t>　</a:t>
            </a:r>
            <a:r>
              <a:rPr lang="ja-JP" altLang="en-US" sz="2800" b="1" spc="300" dirty="0">
                <a:latin typeface="Meiryo" panose="020B0604030504040204" pitchFamily="34" charset="-128"/>
                <a:ea typeface="Meiryo" panose="020B0604030504040204" pitchFamily="34" charset="-128"/>
              </a:rPr>
              <a:t>子育てにかかる費用と</a:t>
            </a:r>
            <a:endParaRPr lang="en-US" altLang="ja-JP" sz="2800" b="1" spc="300" dirty="0">
              <a:latin typeface="Meiryo" panose="020B0604030504040204" pitchFamily="34" charset="-128"/>
              <a:ea typeface="Meiryo" panose="020B0604030504040204" pitchFamily="34" charset="-128"/>
            </a:endParaRPr>
          </a:p>
          <a:p>
            <a:pPr algn="ctr">
              <a:lnSpc>
                <a:spcPct val="150000"/>
              </a:lnSpc>
            </a:pPr>
            <a:r>
              <a:rPr lang="ja-JP" altLang="en-US" sz="2800" b="1" spc="300" dirty="0">
                <a:latin typeface="Meiryo" panose="020B0604030504040204" pitchFamily="34" charset="-128"/>
                <a:ea typeface="Meiryo" panose="020B0604030504040204" pitchFamily="34" charset="-128"/>
              </a:rPr>
              <a:t>経済的支援</a:t>
            </a:r>
            <a:endParaRPr lang="ja-JP" altLang="en-US" sz="2600" b="1" spc="300" dirty="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98B8D595-042F-62DA-157B-F0F14D94B579}"/>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C3E4B30F-4F45-B794-6703-7037FDD7C856}"/>
              </a:ext>
            </a:extLst>
          </p:cNvPr>
          <p:cNvSpPr txBox="1"/>
          <p:nvPr/>
        </p:nvSpPr>
        <p:spPr>
          <a:xfrm>
            <a:off x="1757931" y="3064553"/>
            <a:ext cx="1242330" cy="425822"/>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第三章　</a:t>
            </a:r>
            <a:endParaRPr lang="ja-JP" altLang="en-US" sz="2058" b="1">
              <a:solidFill>
                <a:srgbClr val="C00000"/>
              </a:solidFill>
              <a:latin typeface="Meiryo" panose="020B0604030504040204" pitchFamily="34" charset="-128"/>
              <a:ea typeface="Meiryo" panose="020B0604030504040204" pitchFamily="34" charset="-128"/>
            </a:endParaRPr>
          </a:p>
        </p:txBody>
      </p:sp>
      <p:sp>
        <p:nvSpPr>
          <p:cNvPr id="2" name="スライド番号プレースホルダー 3">
            <a:extLst>
              <a:ext uri="{FF2B5EF4-FFF2-40B4-BE49-F238E27FC236}">
                <a16:creationId xmlns:a16="http://schemas.microsoft.com/office/drawing/2014/main" id="{CDB1056F-9ACC-A124-CDFE-5EC7B67C4B67}"/>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14</a:t>
            </a:fld>
            <a:endParaRPr lang="en-US" altLang="ja-JP" sz="1600" dirty="0"/>
          </a:p>
        </p:txBody>
      </p:sp>
    </p:spTree>
    <p:extLst>
      <p:ext uri="{BB962C8B-B14F-4D97-AF65-F5344CB8AC3E}">
        <p14:creationId xmlns:p14="http://schemas.microsoft.com/office/powerpoint/2010/main" val="1498577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BFDECCFC-2DA2-A7A3-538F-6E241CBBA1C8}"/>
              </a:ext>
            </a:extLst>
          </p:cNvPr>
          <p:cNvSpPr/>
          <p:nvPr/>
        </p:nvSpPr>
        <p:spPr>
          <a:xfrm>
            <a:off x="1139941" y="4895050"/>
            <a:ext cx="7538005" cy="186069"/>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bwMode="white">
          <a:xfrm>
            <a:off x="587829" y="273086"/>
            <a:ext cx="7040707" cy="485775"/>
          </a:xfrm>
        </p:spPr>
        <p:txBody>
          <a:bodyPr/>
          <a:lstStyle/>
          <a:p>
            <a:r>
              <a:rPr lang="en-US" altLang="ja-JP" sz="2400" dirty="0">
                <a:latin typeface="Meiryo UI" panose="020B0604030504040204" pitchFamily="34" charset="-128"/>
                <a:ea typeface="Meiryo UI" panose="020B0604030504040204" pitchFamily="34" charset="-128"/>
              </a:rPr>
              <a:t>3-1      </a:t>
            </a:r>
            <a:r>
              <a:rPr lang="ja-JP" altLang="en-US" sz="2400">
                <a:solidFill>
                  <a:schemeClr val="tx1"/>
                </a:solidFill>
                <a:latin typeface="Meiryo UI" panose="020B0604030504040204" pitchFamily="34" charset="-128"/>
                <a:ea typeface="Meiryo UI" panose="020B0604030504040204" pitchFamily="34" charset="-128"/>
              </a:rPr>
              <a:t>育児</a:t>
            </a:r>
            <a:r>
              <a:rPr lang="ja-JP" altLang="en-US" sz="2400" dirty="0">
                <a:solidFill>
                  <a:schemeClr val="tx1"/>
                </a:solidFill>
                <a:latin typeface="Meiryo UI" panose="020B0604030504040204" pitchFamily="34" charset="-128"/>
                <a:ea typeface="Meiryo UI" panose="020B0604030504040204" pitchFamily="34" charset="-128"/>
              </a:rPr>
              <a:t>休業中の家計を考えよう</a:t>
            </a:r>
            <a:endParaRPr lang="ja-JP" altLang="en-US" sz="2400" spc="-75" dirty="0">
              <a:solidFill>
                <a:schemeClr val="tx1"/>
              </a:solidFill>
              <a:latin typeface="Meiryo UI" panose="020B0604030504040204" pitchFamily="34" charset="-128"/>
              <a:ea typeface="Meiryo UI" panose="020B0604030504040204" pitchFamily="34" charset="-128"/>
            </a:endParaRPr>
          </a:p>
        </p:txBody>
      </p:sp>
      <p:sp>
        <p:nvSpPr>
          <p:cNvPr id="10" name="テキスト ボックス 9"/>
          <p:cNvSpPr txBox="1"/>
          <p:nvPr/>
        </p:nvSpPr>
        <p:spPr>
          <a:xfrm>
            <a:off x="1127384" y="4712678"/>
            <a:ext cx="7901183" cy="338554"/>
          </a:xfrm>
          <a:prstGeom prst="rect">
            <a:avLst/>
          </a:prstGeom>
          <a:noFill/>
        </p:spPr>
        <p:txBody>
          <a:bodyPr wrap="square" rtlCol="0">
            <a:spAutoFit/>
          </a:bodyPr>
          <a:lstStyle/>
          <a:p>
            <a:pPr defTabSz="358379"/>
            <a:r>
              <a:rPr lang="ja-JP" altLang="en-US" sz="1600" b="1" spc="-75">
                <a:solidFill>
                  <a:prstClr val="black"/>
                </a:solidFill>
                <a:latin typeface="Meiryo UI" panose="020B0604030504040204" pitchFamily="50" charset="-128"/>
                <a:ea typeface="Meiryo UI" panose="020B0604030504040204" pitchFamily="50" charset="-128"/>
                <a:cs typeface="Meiryo UI" panose="020B0604030504040204" pitchFamily="50" charset="-128"/>
              </a:rPr>
              <a:t>出産</a:t>
            </a:r>
            <a:r>
              <a:rPr lang="ja-JP" altLang="en-US" sz="1600" b="1" spc="-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直後（０歳）は、生活用品費として生活消耗品、子ども用生活</a:t>
            </a:r>
            <a:r>
              <a:rPr lang="ja-JP" altLang="en-US" sz="1600" b="1" spc="-75">
                <a:solidFill>
                  <a:prstClr val="black"/>
                </a:solidFill>
                <a:latin typeface="Meiryo UI" panose="020B0604030504040204" pitchFamily="50" charset="-128"/>
                <a:ea typeface="Meiryo UI" panose="020B0604030504040204" pitchFamily="50" charset="-128"/>
                <a:cs typeface="Meiryo UI" panose="020B0604030504040204" pitchFamily="50" charset="-128"/>
              </a:rPr>
              <a:t>用品・用具</a:t>
            </a:r>
            <a:r>
              <a:rPr lang="ja-JP" altLang="en-US" sz="1600" b="1" spc="-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の支出が多い</a:t>
            </a:r>
            <a:endParaRPr lang="en-US" altLang="ja-JP" sz="1600" b="1" spc="-7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275737" y="5210952"/>
            <a:ext cx="8310857" cy="73264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defTabSz="358379"/>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０歳は、おむつやお手拭、石鹸などの生活消耗品や哺乳びん</a:t>
            </a:r>
            <a:r>
              <a:rPr lang="ja-JP" altLang="en-US" b="1">
                <a:solidFill>
                  <a:prstClr val="black"/>
                </a:solidFill>
                <a:latin typeface="Meiryo UI" panose="020B0604030504040204" pitchFamily="50" charset="-128"/>
                <a:ea typeface="Meiryo UI" panose="020B0604030504040204" pitchFamily="50" charset="-128"/>
                <a:cs typeface="Meiryo UI" panose="020B0604030504040204" pitchFamily="50" charset="-128"/>
              </a:rPr>
              <a:t>やおまる、</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58379"/>
            <a:r>
              <a:rPr lang="ja-JP" altLang="en-US" b="1">
                <a:solidFill>
                  <a:prstClr val="black"/>
                </a:solidFill>
                <a:latin typeface="Meiryo UI" panose="020B0604030504040204" pitchFamily="50" charset="-128"/>
                <a:ea typeface="Meiryo UI" panose="020B0604030504040204" pitchFamily="50" charset="-128"/>
                <a:cs typeface="Meiryo UI" panose="020B0604030504040204" pitchFamily="50" charset="-128"/>
              </a:rPr>
              <a:t>ベビーカー</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、チャイルドシートなどの「子ども用生活用品・用具」の支出額も多い。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a:extLst>
              <a:ext uri="{FF2B5EF4-FFF2-40B4-BE49-F238E27FC236}">
                <a16:creationId xmlns:a16="http://schemas.microsoft.com/office/drawing/2014/main" id="{D3DAAEE1-8052-25CD-E80A-E5ADC1071027}"/>
              </a:ext>
            </a:extLst>
          </p:cNvPr>
          <p:cNvPicPr>
            <a:picLocks noChangeAspect="1"/>
          </p:cNvPicPr>
          <p:nvPr/>
        </p:nvPicPr>
        <p:blipFill>
          <a:blip r:embed="rId3"/>
          <a:stretch>
            <a:fillRect/>
          </a:stretch>
        </p:blipFill>
        <p:spPr>
          <a:xfrm>
            <a:off x="854534" y="1339307"/>
            <a:ext cx="5496424" cy="2989151"/>
          </a:xfrm>
          <a:prstGeom prst="rect">
            <a:avLst/>
          </a:prstGeom>
        </p:spPr>
      </p:pic>
      <p:sp>
        <p:nvSpPr>
          <p:cNvPr id="19" name="テキスト ボックス 18">
            <a:extLst>
              <a:ext uri="{FF2B5EF4-FFF2-40B4-BE49-F238E27FC236}">
                <a16:creationId xmlns:a16="http://schemas.microsoft.com/office/drawing/2014/main" id="{70535B82-B2E6-B2B8-B268-BF42A9658FE6}"/>
              </a:ext>
            </a:extLst>
          </p:cNvPr>
          <p:cNvSpPr txBox="1"/>
          <p:nvPr/>
        </p:nvSpPr>
        <p:spPr>
          <a:xfrm>
            <a:off x="1275737" y="4303256"/>
            <a:ext cx="3722370" cy="196208"/>
          </a:xfrm>
          <a:prstGeom prst="rect">
            <a:avLst/>
          </a:prstGeom>
          <a:noFill/>
        </p:spPr>
        <p:txBody>
          <a:bodyPr wrap="square">
            <a:spAutoFit/>
          </a:bodyPr>
          <a:lstStyle/>
          <a:p>
            <a:pPr defTabSz="358379"/>
            <a:r>
              <a:rPr lang="ja-JP" altLang="en-US" sz="675" dirty="0">
                <a:solidFill>
                  <a:prstClr val="black"/>
                </a:solidFill>
              </a:rPr>
              <a:t>内閣府政策統括官「平成</a:t>
            </a:r>
            <a:r>
              <a:rPr lang="en-US" altLang="ja-JP" sz="675" dirty="0">
                <a:solidFill>
                  <a:prstClr val="black"/>
                </a:solidFill>
              </a:rPr>
              <a:t>22</a:t>
            </a:r>
            <a:r>
              <a:rPr lang="ja-JP" altLang="en-US" sz="675" dirty="0">
                <a:solidFill>
                  <a:prstClr val="black"/>
                </a:solidFill>
              </a:rPr>
              <a:t>年</a:t>
            </a:r>
            <a:r>
              <a:rPr lang="en-US" altLang="ja-JP" sz="675" dirty="0">
                <a:solidFill>
                  <a:prstClr val="black"/>
                </a:solidFill>
              </a:rPr>
              <a:t>3</a:t>
            </a:r>
            <a:r>
              <a:rPr lang="ja-JP" altLang="en-US" sz="675" dirty="0">
                <a:solidFill>
                  <a:prstClr val="black"/>
                </a:solidFill>
              </a:rPr>
              <a:t>月　インターネットによる子育て費用に関する調査」から推計</a:t>
            </a:r>
          </a:p>
        </p:txBody>
      </p:sp>
      <p:pic>
        <p:nvPicPr>
          <p:cNvPr id="5122" name="Picture 2" descr="妊娠中の女性のイラスト「必要なものを考える」">
            <a:extLst>
              <a:ext uri="{FF2B5EF4-FFF2-40B4-BE49-F238E27FC236}">
                <a16:creationId xmlns:a16="http://schemas.microsoft.com/office/drawing/2014/main" id="{D1C56048-6DDE-56C2-0C19-1D51D3CD04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091" y="1388731"/>
            <a:ext cx="2750315" cy="2497286"/>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4">
            <a:extLst>
              <a:ext uri="{FF2B5EF4-FFF2-40B4-BE49-F238E27FC236}">
                <a16:creationId xmlns:a16="http://schemas.microsoft.com/office/drawing/2014/main" id="{615961C2-0510-4A00-AEAE-52856CE0F9A3}"/>
              </a:ext>
            </a:extLst>
          </p:cNvPr>
          <p:cNvSpPr/>
          <p:nvPr/>
        </p:nvSpPr>
        <p:spPr>
          <a:xfrm>
            <a:off x="1801799" y="1109012"/>
            <a:ext cx="3245535" cy="300450"/>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358379"/>
            <a:r>
              <a:rPr kumimoji="0" lang="en-US" altLang="ja-JP" sz="1200" b="1" spc="300" dirty="0">
                <a:solidFill>
                  <a:prstClr val="black">
                    <a:lumMod val="75000"/>
                    <a:lumOff val="25000"/>
                  </a:prstClr>
                </a:solidFill>
                <a:latin typeface="Meiryo" panose="020B0604030504040204" pitchFamily="34" charset="-128"/>
                <a:ea typeface="Meiryo" panose="020B0604030504040204" pitchFamily="34" charset="-128"/>
              </a:rPr>
              <a:t>0</a:t>
            </a:r>
            <a:r>
              <a:rPr kumimoji="0" lang="ja-JP" altLang="en-US" sz="1200" b="1" spc="300" dirty="0">
                <a:solidFill>
                  <a:prstClr val="black">
                    <a:lumMod val="75000"/>
                    <a:lumOff val="25000"/>
                  </a:prstClr>
                </a:solidFill>
                <a:latin typeface="Meiryo" panose="020B0604030504040204" pitchFamily="34" charset="-128"/>
                <a:ea typeface="Meiryo" panose="020B0604030504040204" pitchFamily="34" charset="-128"/>
              </a:rPr>
              <a:t>歳児の１ヶ月あたりの子育て費用</a:t>
            </a:r>
          </a:p>
        </p:txBody>
      </p:sp>
      <p:grpSp>
        <p:nvGrpSpPr>
          <p:cNvPr id="5" name="グループ化 4">
            <a:extLst>
              <a:ext uri="{FF2B5EF4-FFF2-40B4-BE49-F238E27FC236}">
                <a16:creationId xmlns:a16="http://schemas.microsoft.com/office/drawing/2014/main" id="{ADBCABB1-8318-CF11-F4EE-9A267FABFDB0}"/>
              </a:ext>
            </a:extLst>
          </p:cNvPr>
          <p:cNvGrpSpPr/>
          <p:nvPr/>
        </p:nvGrpSpPr>
        <p:grpSpPr>
          <a:xfrm>
            <a:off x="701157" y="5273527"/>
            <a:ext cx="546659" cy="283648"/>
            <a:chOff x="3834492" y="6554518"/>
            <a:chExt cx="546659" cy="283648"/>
          </a:xfrm>
        </p:grpSpPr>
        <p:sp>
          <p:nvSpPr>
            <p:cNvPr id="7" name="山形 6">
              <a:extLst>
                <a:ext uri="{FF2B5EF4-FFF2-40B4-BE49-F238E27FC236}">
                  <a16:creationId xmlns:a16="http://schemas.microsoft.com/office/drawing/2014/main" id="{D8A88CD2-A3FE-EB95-29D0-7A7DB190BBB2}"/>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山形 7">
              <a:extLst>
                <a:ext uri="{FF2B5EF4-FFF2-40B4-BE49-F238E27FC236}">
                  <a16:creationId xmlns:a16="http://schemas.microsoft.com/office/drawing/2014/main" id="{BC02C48B-7272-F697-7E98-4DD87C44F0FC}"/>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山形 8">
              <a:extLst>
                <a:ext uri="{FF2B5EF4-FFF2-40B4-BE49-F238E27FC236}">
                  <a16:creationId xmlns:a16="http://schemas.microsoft.com/office/drawing/2014/main" id="{41FA2144-0E9E-DEBB-D0DC-735CEBFA911B}"/>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 name="スライド番号プレースホルダー 3">
            <a:extLst>
              <a:ext uri="{FF2B5EF4-FFF2-40B4-BE49-F238E27FC236}">
                <a16:creationId xmlns:a16="http://schemas.microsoft.com/office/drawing/2014/main" id="{CC3A568D-ABA0-A93C-FEAA-8BE1D85E0F03}"/>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15</a:t>
            </a:fld>
            <a:endParaRPr lang="en-US" altLang="ja-JP" sz="1600" dirty="0"/>
          </a:p>
        </p:txBody>
      </p:sp>
    </p:spTree>
    <p:extLst>
      <p:ext uri="{BB962C8B-B14F-4D97-AF65-F5344CB8AC3E}">
        <p14:creationId xmlns:p14="http://schemas.microsoft.com/office/powerpoint/2010/main" val="1693166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1">
            <a:extLst>
              <a:ext uri="{FF2B5EF4-FFF2-40B4-BE49-F238E27FC236}">
                <a16:creationId xmlns:a16="http://schemas.microsoft.com/office/drawing/2014/main" id="{550E8F1F-0909-4F3C-901F-0128F10F936F}"/>
              </a:ext>
            </a:extLst>
          </p:cNvPr>
          <p:cNvSpPr txBox="1">
            <a:spLocks/>
          </p:cNvSpPr>
          <p:nvPr/>
        </p:nvSpPr>
        <p:spPr bwMode="auto">
          <a:xfrm>
            <a:off x="983048" y="3808830"/>
            <a:ext cx="3461348" cy="80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0500" rIns="0" bIns="405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190688" algn="just">
              <a:lnSpc>
                <a:spcPts val="1875"/>
              </a:lnSpc>
              <a:spcBef>
                <a:spcPts val="45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健康保険から、産前・産後休業中、無給の場合は、１日につき標準報酬月額の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に相当する額の出産手当金を受けることができます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593811" y="280688"/>
            <a:ext cx="8229600" cy="485775"/>
          </a:xfrm>
        </p:spPr>
        <p:txBody>
          <a:bodyPr/>
          <a:lstStyle/>
          <a:p>
            <a:r>
              <a:rPr lang="en-US" altLang="ja-JP" sz="2400" dirty="0">
                <a:latin typeface="Meiryo UI" panose="020B0604030504040204" pitchFamily="34" charset="-128"/>
                <a:ea typeface="Meiryo UI" panose="020B0604030504040204" pitchFamily="34" charset="-128"/>
              </a:rPr>
              <a:t>3-2    </a:t>
            </a:r>
            <a:r>
              <a:rPr lang="ja-JP" altLang="en-US" sz="2400" dirty="0">
                <a:solidFill>
                  <a:schemeClr val="tx1"/>
                </a:solidFill>
                <a:latin typeface="Meiryo UI" panose="020B0604030504040204" pitchFamily="34" charset="-128"/>
                <a:ea typeface="Meiryo UI" panose="020B0604030504040204" pitchFamily="34" charset="-128"/>
              </a:rPr>
              <a:t>出産に関する経済的支援</a:t>
            </a:r>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588417" y="1450949"/>
            <a:ext cx="8739443" cy="4655127"/>
          </a:xfrm>
          <a:prstGeom prst="roundRect">
            <a:avLst>
              <a:gd name="adj" fmla="val 4391"/>
            </a:avLst>
          </a:prstGeom>
          <a:noFill/>
          <a:ln w="19050">
            <a:solidFill>
              <a:srgbClr val="FF6600"/>
            </a:solidFill>
            <a:miter lim="800000"/>
            <a:headEnd/>
            <a:tailEnd/>
          </a:ln>
        </p:spPr>
        <p:txBody>
          <a:bodyPr wrap="none" anchor="ctr"/>
          <a:lstStyle/>
          <a:p>
            <a:pPr defTabSz="358379"/>
            <a:endParaRPr lang="ja-JP" altLang="en-US" sz="1425" dirty="0">
              <a:solidFill>
                <a:prstClr val="black"/>
              </a:solidFill>
              <a:latin typeface="Meriyo"/>
            </a:endParaRPr>
          </a:p>
        </p:txBody>
      </p:sp>
      <p:sp>
        <p:nvSpPr>
          <p:cNvPr id="7" name="正方形/長方形 6">
            <a:extLst>
              <a:ext uri="{FF2B5EF4-FFF2-40B4-BE49-F238E27FC236}">
                <a16:creationId xmlns:a16="http://schemas.microsoft.com/office/drawing/2014/main" id="{605C138E-54EB-479B-BA3F-363458B66C30}"/>
              </a:ext>
            </a:extLst>
          </p:cNvPr>
          <p:cNvSpPr/>
          <p:nvPr/>
        </p:nvSpPr>
        <p:spPr>
          <a:xfrm>
            <a:off x="997389" y="3395792"/>
            <a:ext cx="2660528" cy="37771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defTabSz="358379">
              <a:spcBef>
                <a:spcPts val="1350"/>
              </a:spcBef>
            </a:pPr>
            <a:r>
              <a:rPr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出産手当金</a:t>
            </a:r>
            <a:endParaRPr lang="en-US" altLang="ja-JP"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E65EB920-BB77-4160-8811-9E9DFEC699AB}"/>
              </a:ext>
            </a:extLst>
          </p:cNvPr>
          <p:cNvSpPr/>
          <p:nvPr/>
        </p:nvSpPr>
        <p:spPr>
          <a:xfrm>
            <a:off x="5133991" y="3429183"/>
            <a:ext cx="2307050" cy="364059"/>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defTabSz="358379">
              <a:spcBef>
                <a:spcPts val="1350"/>
              </a:spcBef>
            </a:pPr>
            <a:r>
              <a:rPr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出産育児一時金</a:t>
            </a:r>
            <a:endParaRPr lang="en-US" altLang="ja-JP"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1E5B9677-24E9-414D-A656-B847C9FD5865}"/>
              </a:ext>
            </a:extLst>
          </p:cNvPr>
          <p:cNvSpPr/>
          <p:nvPr/>
        </p:nvSpPr>
        <p:spPr>
          <a:xfrm>
            <a:off x="5133991" y="2095210"/>
            <a:ext cx="3698945" cy="39929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defTabSz="358379">
              <a:spcBef>
                <a:spcPts val="1350"/>
              </a:spcBef>
            </a:pPr>
            <a:r>
              <a:rPr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社会保険</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の保険料免除</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E48D8779-3768-4219-B221-EBB4F84ED213}"/>
              </a:ext>
            </a:extLst>
          </p:cNvPr>
          <p:cNvSpPr/>
          <p:nvPr/>
        </p:nvSpPr>
        <p:spPr>
          <a:xfrm>
            <a:off x="997389" y="2162272"/>
            <a:ext cx="3774621" cy="37482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defTabSz="358379">
              <a:spcBef>
                <a:spcPts val="1350"/>
              </a:spcBef>
            </a:pPr>
            <a:r>
              <a:rPr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妊婦検診</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の公費負担</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コンテンツ プレースホルダー 1">
            <a:extLst>
              <a:ext uri="{FF2B5EF4-FFF2-40B4-BE49-F238E27FC236}">
                <a16:creationId xmlns:a16="http://schemas.microsoft.com/office/drawing/2014/main" id="{F0E489C4-E321-429D-966B-E57CF8EAE753}"/>
              </a:ext>
            </a:extLst>
          </p:cNvPr>
          <p:cNvSpPr txBox="1">
            <a:spLocks/>
          </p:cNvSpPr>
          <p:nvPr/>
        </p:nvSpPr>
        <p:spPr bwMode="auto">
          <a:xfrm>
            <a:off x="983048" y="2541194"/>
            <a:ext cx="3461348" cy="68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0500" rIns="0" bIns="405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190688" algn="just">
              <a:lnSpc>
                <a:spcPts val="1875"/>
              </a:lnSpc>
              <a:spcBef>
                <a:spcPts val="45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妊娠の届出を行うと、妊婦健診を公費負担により受診することができます。お住まいの市町村によって回数や内容が異なります。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コンテンツ プレースホルダー 1">
            <a:extLst>
              <a:ext uri="{FF2B5EF4-FFF2-40B4-BE49-F238E27FC236}">
                <a16:creationId xmlns:a16="http://schemas.microsoft.com/office/drawing/2014/main" id="{9C040764-0006-4E24-AE12-0A150663C3E7}"/>
              </a:ext>
            </a:extLst>
          </p:cNvPr>
          <p:cNvSpPr txBox="1">
            <a:spLocks/>
          </p:cNvSpPr>
          <p:nvPr/>
        </p:nvSpPr>
        <p:spPr bwMode="auto">
          <a:xfrm>
            <a:off x="5105560" y="2494500"/>
            <a:ext cx="3604031" cy="72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0500" rIns="0" bIns="405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190688" algn="just">
              <a:lnSpc>
                <a:spcPts val="1875"/>
              </a:lnSpc>
              <a:spcBef>
                <a:spcPts val="45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産前・産後休業中の社会保険料が免除されます。手続きは、健康保険、厚生年金保険は会社が行い、国民年金保険料は本人が市区町村に届出します。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コンテンツ プレースホルダー 1">
            <a:extLst>
              <a:ext uri="{FF2B5EF4-FFF2-40B4-BE49-F238E27FC236}">
                <a16:creationId xmlns:a16="http://schemas.microsoft.com/office/drawing/2014/main" id="{DAD51F68-A49B-4CE3-8E82-5F6AC952A46A}"/>
              </a:ext>
            </a:extLst>
          </p:cNvPr>
          <p:cNvSpPr txBox="1">
            <a:spLocks/>
          </p:cNvSpPr>
          <p:nvPr/>
        </p:nvSpPr>
        <p:spPr bwMode="auto">
          <a:xfrm>
            <a:off x="5105560" y="3868464"/>
            <a:ext cx="3604031" cy="146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0500" rIns="0" bIns="405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190688" algn="just">
              <a:lnSpc>
                <a:spcPts val="1875"/>
              </a:lnSpc>
              <a:spcBef>
                <a:spcPts val="45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健康保険から子ども一人につき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万円が支給されます。</a:t>
            </a:r>
            <a:r>
              <a:rPr lang="ja-JP" altLang="en-US" sz="1200" dirty="0">
                <a:latin typeface="Meiryo UI" panose="020B0604030504040204" pitchFamily="50" charset="-128"/>
                <a:ea typeface="Meiryo UI" panose="020B0604030504040204" pitchFamily="50" charset="-128"/>
              </a:rPr>
              <a:t>出産育児一時金の支給までの間、出産育児一時金の</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割相当額を限度に資金を無利子で貸し付ける</a:t>
            </a:r>
            <a:r>
              <a:rPr lang="zh-TW"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出産費貸付制度</a:t>
            </a:r>
            <a:r>
              <a:rPr lang="ja-JP" altLang="en-US" sz="1200" dirty="0">
                <a:latin typeface="Meiryo UI" panose="020B0604030504040204" pitchFamily="50" charset="-128"/>
                <a:ea typeface="Meiryo UI" panose="020B0604030504040204" pitchFamily="50" charset="-128"/>
              </a:rPr>
              <a:t>もあります。</a:t>
            </a:r>
          </a:p>
          <a:p>
            <a:pPr marL="190688" algn="just">
              <a:lnSpc>
                <a:spcPts val="1875"/>
              </a:lnSpc>
              <a:spcBef>
                <a:spcPts val="450"/>
              </a:spcBef>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4" name="Picture 2" descr="子守唄のイラスト（お父さん）">
            <a:extLst>
              <a:ext uri="{FF2B5EF4-FFF2-40B4-BE49-F238E27FC236}">
                <a16:creationId xmlns:a16="http://schemas.microsoft.com/office/drawing/2014/main" id="{C452F8EE-FB08-4104-3829-F6B3945C5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384" y="4497543"/>
            <a:ext cx="1642080" cy="155176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グループ化 18">
            <a:extLst>
              <a:ext uri="{FF2B5EF4-FFF2-40B4-BE49-F238E27FC236}">
                <a16:creationId xmlns:a16="http://schemas.microsoft.com/office/drawing/2014/main" id="{28449D1F-639D-0C7B-0364-F7325DF48827}"/>
              </a:ext>
            </a:extLst>
          </p:cNvPr>
          <p:cNvGrpSpPr/>
          <p:nvPr/>
        </p:nvGrpSpPr>
        <p:grpSpPr>
          <a:xfrm>
            <a:off x="777029" y="1536026"/>
            <a:ext cx="1933485" cy="630037"/>
            <a:chOff x="1720322" y="1081832"/>
            <a:chExt cx="2669715" cy="842141"/>
          </a:xfrm>
        </p:grpSpPr>
        <p:sp>
          <p:nvSpPr>
            <p:cNvPr id="20" name="角丸四角形 19">
              <a:extLst>
                <a:ext uri="{FF2B5EF4-FFF2-40B4-BE49-F238E27FC236}">
                  <a16:creationId xmlns:a16="http://schemas.microsoft.com/office/drawing/2014/main" id="{FA5F50D8-CE18-215A-585F-67982AB3B48D}"/>
                </a:ext>
              </a:extLst>
            </p:cNvPr>
            <p:cNvSpPr/>
            <p:nvPr/>
          </p:nvSpPr>
          <p:spPr>
            <a:xfrm>
              <a:off x="2826102" y="1324116"/>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Check!</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descr="ダイアグラム&#10;&#10;自動的に生成された説明">
              <a:extLst>
                <a:ext uri="{FF2B5EF4-FFF2-40B4-BE49-F238E27FC236}">
                  <a16:creationId xmlns:a16="http://schemas.microsoft.com/office/drawing/2014/main" id="{E4B3B370-A6CC-A92B-0D31-9A7A4A5FF74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 b="16409" l="5592" r="12964">
                          <a14:foregroundMark x1="9363" y1="10649" x2="6305" y2="14393"/>
                        </a14:backgroundRemoval>
                      </a14:imgEffect>
                    </a14:imgLayer>
                  </a14:imgProps>
                </a:ext>
              </a:extLst>
            </a:blip>
            <a:srcRect l="4671" t="4242" r="86115" b="82239"/>
            <a:stretch/>
          </p:blipFill>
          <p:spPr>
            <a:xfrm rot="15034598">
              <a:off x="1762816" y="1039338"/>
              <a:ext cx="842141" cy="927129"/>
            </a:xfrm>
            <a:prstGeom prst="rect">
              <a:avLst/>
            </a:prstGeom>
          </p:spPr>
        </p:pic>
        <p:pic>
          <p:nvPicPr>
            <p:cNvPr id="22" name="図 21" descr="図形&#10;&#10;中程度の精度で自動的に生成された説明">
              <a:extLst>
                <a:ext uri="{FF2B5EF4-FFF2-40B4-BE49-F238E27FC236}">
                  <a16:creationId xmlns:a16="http://schemas.microsoft.com/office/drawing/2014/main" id="{14FB2E4D-DF62-BD45-1771-89DE35F88BA9}"/>
                </a:ext>
              </a:extLst>
            </p:cNvPr>
            <p:cNvPicPr>
              <a:picLocks noChangeAspect="1"/>
            </p:cNvPicPr>
            <p:nvPr/>
          </p:nvPicPr>
          <p:blipFill>
            <a:blip r:embed="rId6"/>
            <a:stretch>
              <a:fillRect/>
            </a:stretch>
          </p:blipFill>
          <p:spPr>
            <a:xfrm>
              <a:off x="2696378" y="1265741"/>
              <a:ext cx="1693659" cy="455011"/>
            </a:xfrm>
            <a:prstGeom prst="rect">
              <a:avLst/>
            </a:prstGeom>
          </p:spPr>
        </p:pic>
      </p:grpSp>
      <p:sp>
        <p:nvSpPr>
          <p:cNvPr id="2" name="スライド番号プレースホルダー 3">
            <a:extLst>
              <a:ext uri="{FF2B5EF4-FFF2-40B4-BE49-F238E27FC236}">
                <a16:creationId xmlns:a16="http://schemas.microsoft.com/office/drawing/2014/main" id="{B8D14AFD-73E1-B2E4-818C-0639AA9B8B15}"/>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16</a:t>
            </a:fld>
            <a:endParaRPr lang="en-US" altLang="ja-JP" sz="1600" dirty="0"/>
          </a:p>
        </p:txBody>
      </p:sp>
    </p:spTree>
    <p:extLst>
      <p:ext uri="{BB962C8B-B14F-4D97-AF65-F5344CB8AC3E}">
        <p14:creationId xmlns:p14="http://schemas.microsoft.com/office/powerpoint/2010/main" val="535255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53FC7CAE-910C-4FAF-B092-05E894FB82DC}"/>
              </a:ext>
            </a:extLst>
          </p:cNvPr>
          <p:cNvSpPr/>
          <p:nvPr/>
        </p:nvSpPr>
        <p:spPr>
          <a:xfrm>
            <a:off x="1068736" y="1185341"/>
            <a:ext cx="6739550" cy="39214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1620"/>
              </a:lnSpc>
              <a:spcBef>
                <a:spcPts val="225"/>
              </a:spcBef>
              <a:spcAft>
                <a:spcPts val="225"/>
              </a:spcAft>
            </a:pPr>
            <a:r>
              <a:rPr lang="ja-JP" altLang="en-US" sz="2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○育児休業中も収入あり：</a:t>
            </a:r>
            <a:r>
              <a:rPr lang="ja-JP" altLang="en-US" sz="21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育児休業給付金</a:t>
            </a:r>
            <a:r>
              <a:rPr lang="ja-JP" altLang="en-US" sz="135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（雇用保険から支給）</a:t>
            </a:r>
            <a:endParaRPr lang="en-US" altLang="ja-JP" sz="135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a:extLst>
              <a:ext uri="{FF2B5EF4-FFF2-40B4-BE49-F238E27FC236}">
                <a16:creationId xmlns:a16="http://schemas.microsoft.com/office/drawing/2014/main" id="{3F5480A2-646D-4C3B-8B20-335890E4DE90}"/>
              </a:ext>
            </a:extLst>
          </p:cNvPr>
          <p:cNvSpPr/>
          <p:nvPr/>
        </p:nvSpPr>
        <p:spPr>
          <a:xfrm>
            <a:off x="2288615" y="1635157"/>
            <a:ext cx="6924171" cy="889762"/>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lstStyle/>
          <a:p>
            <a:pPr>
              <a:lnSpc>
                <a:spcPts val="1875"/>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はじめの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日間</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は給与の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、それ以降は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給付</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75"/>
              </a:lnSpc>
              <a:spcBef>
                <a:spcPts val="6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給付金は所得税、社会保険料、雇用保険料が免除</a:t>
            </a:r>
          </a:p>
          <a:p>
            <a:pPr>
              <a:lnSpc>
                <a:spcPts val="1875"/>
              </a:lnSpc>
              <a:spcBef>
                <a:spcPts val="600"/>
              </a:spcBef>
            </a:pP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手取り金額は休業前の約</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割！会社負担の社会保険料も免除！！</a:t>
            </a:r>
            <a:endPar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DC99C89F-9F88-47D4-B2A8-5E93E06F65A6}"/>
              </a:ext>
            </a:extLst>
          </p:cNvPr>
          <p:cNvSpPr txBox="1"/>
          <p:nvPr/>
        </p:nvSpPr>
        <p:spPr>
          <a:xfrm>
            <a:off x="2233412" y="2824046"/>
            <a:ext cx="7843577" cy="338554"/>
          </a:xfrm>
          <a:prstGeom prst="rect">
            <a:avLst/>
          </a:prstGeom>
          <a:noFill/>
        </p:spPr>
        <p:txBody>
          <a:bodyPr wrap="square" rtlCol="0">
            <a:spAutoFit/>
          </a:bodyPr>
          <a:lstStyle/>
          <a:p>
            <a:r>
              <a:rPr lang="ja-JP" altLang="en-US" sz="1600" b="1">
                <a:latin typeface="Meiryo UI" panose="020B0604030504040204" pitchFamily="50" charset="-128"/>
                <a:ea typeface="Meiryo UI" panose="020B0604030504040204" pitchFamily="50" charset="-128"/>
              </a:rPr>
              <a:t>育児</a:t>
            </a:r>
            <a:r>
              <a:rPr lang="ja-JP" altLang="en-US" sz="1600" b="1" dirty="0">
                <a:latin typeface="Meiryo UI" panose="020B0604030504040204" pitchFamily="50" charset="-128"/>
                <a:ea typeface="Meiryo UI" panose="020B0604030504040204" pitchFamily="50" charset="-128"/>
              </a:rPr>
              <a:t>休業給付金の支給は</a:t>
            </a:r>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か月に</a:t>
            </a:r>
            <a:r>
              <a:rPr lang="ja-JP" altLang="en-US" sz="1600" b="1">
                <a:latin typeface="Meiryo UI" panose="020B0604030504040204" pitchFamily="50" charset="-128"/>
                <a:ea typeface="Meiryo UI" panose="020B0604030504040204" pitchFamily="50" charset="-128"/>
              </a:rPr>
              <a:t>一度。あらかじめ</a:t>
            </a:r>
            <a:r>
              <a:rPr lang="ja-JP" altLang="en-US" sz="1600" b="1" dirty="0">
                <a:latin typeface="Meiryo UI" panose="020B0604030504040204" pitchFamily="50" charset="-128"/>
                <a:ea typeface="Meiryo UI" panose="020B0604030504040204" pitchFamily="50" charset="-128"/>
              </a:rPr>
              <a:t>マネープランを立てておこう。</a:t>
            </a:r>
          </a:p>
        </p:txBody>
      </p:sp>
      <p:grpSp>
        <p:nvGrpSpPr>
          <p:cNvPr id="3" name="グループ化 2">
            <a:extLst>
              <a:ext uri="{FF2B5EF4-FFF2-40B4-BE49-F238E27FC236}">
                <a16:creationId xmlns:a16="http://schemas.microsoft.com/office/drawing/2014/main" id="{4CDC84FD-DBD7-4E2E-A8CE-BED504FA5C71}"/>
              </a:ext>
            </a:extLst>
          </p:cNvPr>
          <p:cNvGrpSpPr/>
          <p:nvPr/>
        </p:nvGrpSpPr>
        <p:grpSpPr>
          <a:xfrm>
            <a:off x="1197400" y="3352455"/>
            <a:ext cx="7926451" cy="2760203"/>
            <a:chOff x="1298122" y="3217931"/>
            <a:chExt cx="6988629" cy="2341158"/>
          </a:xfrm>
        </p:grpSpPr>
        <p:sp>
          <p:nvSpPr>
            <p:cNvPr id="58" name="角丸四角形 57"/>
            <p:cNvSpPr/>
            <p:nvPr/>
          </p:nvSpPr>
          <p:spPr>
            <a:xfrm>
              <a:off x="1298122" y="3217931"/>
              <a:ext cx="6777000" cy="2341158"/>
            </a:xfrm>
            <a:prstGeom prst="roundRect">
              <a:avLst>
                <a:gd name="adj" fmla="val 11630"/>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p>
          </p:txBody>
        </p:sp>
        <p:sp>
          <p:nvSpPr>
            <p:cNvPr id="69" name="角丸四角形 68"/>
            <p:cNvSpPr/>
            <p:nvPr/>
          </p:nvSpPr>
          <p:spPr>
            <a:xfrm>
              <a:off x="1549039" y="3637081"/>
              <a:ext cx="6416468" cy="1798499"/>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3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ホームベース 77"/>
            <p:cNvSpPr/>
            <p:nvPr/>
          </p:nvSpPr>
          <p:spPr>
            <a:xfrm>
              <a:off x="2727816" y="4120237"/>
              <a:ext cx="1311017" cy="213741"/>
            </a:xfrm>
            <a:prstGeom prst="homePlate">
              <a:avLst>
                <a:gd name="adj" fmla="val 2716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産後休業</a:t>
              </a:r>
            </a:p>
          </p:txBody>
        </p:sp>
        <p:cxnSp>
          <p:nvCxnSpPr>
            <p:cNvPr id="85" name="直線コネクタ 84"/>
            <p:cNvCxnSpPr>
              <a:cxnSpLocks/>
            </p:cNvCxnSpPr>
            <p:nvPr/>
          </p:nvCxnSpPr>
          <p:spPr>
            <a:xfrm>
              <a:off x="2721400" y="4046384"/>
              <a:ext cx="0" cy="1134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6" name="角丸四角形 85"/>
            <p:cNvSpPr/>
            <p:nvPr/>
          </p:nvSpPr>
          <p:spPr>
            <a:xfrm>
              <a:off x="1721719" y="4822444"/>
              <a:ext cx="934074" cy="196826"/>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夫</a:t>
              </a:r>
              <a:r>
                <a:rPr lang="en-US" altLang="ja-JP"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特例の活用例</a:t>
              </a:r>
              <a:r>
                <a:rPr lang="en-US" altLang="ja-JP"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86"/>
            <p:cNvSpPr/>
            <p:nvPr/>
          </p:nvSpPr>
          <p:spPr>
            <a:xfrm>
              <a:off x="2482800" y="3806294"/>
              <a:ext cx="461170" cy="1968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p>
          </p:txBody>
        </p:sp>
        <p:sp>
          <p:nvSpPr>
            <p:cNvPr id="88" name="角丸四角形 87"/>
            <p:cNvSpPr/>
            <p:nvPr/>
          </p:nvSpPr>
          <p:spPr>
            <a:xfrm>
              <a:off x="3398441" y="3790015"/>
              <a:ext cx="461170" cy="1968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p:txBody>
        </p:sp>
        <p:sp>
          <p:nvSpPr>
            <p:cNvPr id="89" name="角丸四角形 88"/>
            <p:cNvSpPr/>
            <p:nvPr/>
          </p:nvSpPr>
          <p:spPr>
            <a:xfrm>
              <a:off x="7046318" y="3782170"/>
              <a:ext cx="648072" cy="1968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cxnSp>
          <p:nvCxnSpPr>
            <p:cNvPr id="90" name="直線コネクタ 89"/>
            <p:cNvCxnSpPr>
              <a:cxnSpLocks/>
            </p:cNvCxnSpPr>
            <p:nvPr/>
          </p:nvCxnSpPr>
          <p:spPr>
            <a:xfrm>
              <a:off x="4038833" y="4035432"/>
              <a:ext cx="0" cy="1134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1" name="角丸四角形 90"/>
            <p:cNvSpPr/>
            <p:nvPr/>
          </p:nvSpPr>
          <p:spPr>
            <a:xfrm>
              <a:off x="6434283" y="3782170"/>
              <a:ext cx="461170" cy="1968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p>
          </p:txBody>
        </p:sp>
        <p:cxnSp>
          <p:nvCxnSpPr>
            <p:cNvPr id="92" name="直線コネクタ 91"/>
            <p:cNvCxnSpPr/>
            <p:nvPr/>
          </p:nvCxnSpPr>
          <p:spPr>
            <a:xfrm>
              <a:off x="6676716" y="4035432"/>
              <a:ext cx="0" cy="1134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3" name="直線コネクタ 92"/>
            <p:cNvCxnSpPr>
              <a:cxnSpLocks/>
            </p:cNvCxnSpPr>
            <p:nvPr/>
          </p:nvCxnSpPr>
          <p:spPr>
            <a:xfrm>
              <a:off x="7401738" y="4035432"/>
              <a:ext cx="0" cy="1134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4" name="正方形/長方形 93"/>
            <p:cNvSpPr/>
            <p:nvPr/>
          </p:nvSpPr>
          <p:spPr>
            <a:xfrm>
              <a:off x="1549040" y="3283407"/>
              <a:ext cx="6737711" cy="28102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夫婦で育児休業を取得した以下の場合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夫婦それぞれに支給されます。</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角丸四角形 94"/>
            <p:cNvSpPr/>
            <p:nvPr/>
          </p:nvSpPr>
          <p:spPr>
            <a:xfrm>
              <a:off x="1694019" y="4144377"/>
              <a:ext cx="936429" cy="213422"/>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a:t>
              </a:r>
              <a:endParaRPr lang="ja-JP" altLang="en-US"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矢印コネクタ 5"/>
            <p:cNvCxnSpPr>
              <a:cxnSpLocks/>
            </p:cNvCxnSpPr>
            <p:nvPr/>
          </p:nvCxnSpPr>
          <p:spPr>
            <a:xfrm>
              <a:off x="2769067" y="4507932"/>
              <a:ext cx="12179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2" name="正方形/長方形 111"/>
            <p:cNvSpPr/>
            <p:nvPr/>
          </p:nvSpPr>
          <p:spPr>
            <a:xfrm>
              <a:off x="3081845" y="4413432"/>
              <a:ext cx="594000" cy="189000"/>
            </a:xfrm>
            <a:prstGeom prst="rect">
              <a:avLst/>
            </a:prstGeom>
            <a:solidFill>
              <a:schemeClr val="bg1"/>
            </a:solidFill>
            <a:ln w="15875">
              <a:solidFill>
                <a:schemeClr val="accent1"/>
              </a:solidFill>
              <a:prstDash val="sysDash"/>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080"/>
                </a:lnSpc>
              </a:pPr>
              <a:r>
                <a:rPr lang="ja-JP" altLang="en-US" sz="75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出産手当金</a:t>
              </a:r>
              <a:endParaRPr lang="en-US" altLang="ja-JP" sz="7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3" name="直線矢印コネクタ 112"/>
            <p:cNvCxnSpPr>
              <a:cxnSpLocks/>
            </p:cNvCxnSpPr>
            <p:nvPr/>
          </p:nvCxnSpPr>
          <p:spPr>
            <a:xfrm>
              <a:off x="4072920" y="4500087"/>
              <a:ext cx="1434389" cy="3612"/>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14" name="正方形/長方形 113"/>
            <p:cNvSpPr/>
            <p:nvPr/>
          </p:nvSpPr>
          <p:spPr>
            <a:xfrm>
              <a:off x="4474660" y="4405587"/>
              <a:ext cx="653400" cy="189000"/>
            </a:xfrm>
            <a:prstGeom prst="rect">
              <a:avLst/>
            </a:prstGeom>
            <a:solidFill>
              <a:schemeClr val="bg1"/>
            </a:solidFill>
            <a:ln w="15875">
              <a:solidFill>
                <a:srgbClr val="FF6600"/>
              </a:solidFill>
              <a:prstDash val="solid"/>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080"/>
                </a:lnSpc>
              </a:pPr>
              <a:r>
                <a:rPr lang="ja-JP" altLang="en-US"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給付率</a:t>
              </a:r>
              <a:r>
                <a:rPr lang="en-US" altLang="ja-JP"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角丸四角形 114"/>
            <p:cNvSpPr/>
            <p:nvPr/>
          </p:nvSpPr>
          <p:spPr>
            <a:xfrm>
              <a:off x="5207638" y="3807005"/>
              <a:ext cx="461700" cy="1968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cxnSp>
          <p:nvCxnSpPr>
            <p:cNvPr id="116" name="直線コネクタ 115"/>
            <p:cNvCxnSpPr>
              <a:cxnSpLocks/>
            </p:cNvCxnSpPr>
            <p:nvPr/>
          </p:nvCxnSpPr>
          <p:spPr>
            <a:xfrm>
              <a:off x="5502214" y="4080895"/>
              <a:ext cx="0" cy="1134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7" name="直線矢印コネクタ 116"/>
            <p:cNvCxnSpPr>
              <a:cxnSpLocks/>
            </p:cNvCxnSpPr>
            <p:nvPr/>
          </p:nvCxnSpPr>
          <p:spPr>
            <a:xfrm>
              <a:off x="5529792" y="4500087"/>
              <a:ext cx="796070" cy="7845"/>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18" name="正方形/長方形 117"/>
            <p:cNvSpPr/>
            <p:nvPr/>
          </p:nvSpPr>
          <p:spPr>
            <a:xfrm>
              <a:off x="5588152" y="4413936"/>
              <a:ext cx="594000" cy="189000"/>
            </a:xfrm>
            <a:prstGeom prst="rect">
              <a:avLst/>
            </a:prstGeom>
            <a:solidFill>
              <a:schemeClr val="bg1"/>
            </a:solidFill>
            <a:ln w="15875">
              <a:solidFill>
                <a:srgbClr val="FF6600"/>
              </a:solidFill>
              <a:prstDash val="solid"/>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080"/>
                </a:lnSpc>
              </a:pPr>
              <a:r>
                <a:rPr lang="ja-JP" altLang="en-US" sz="7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給付率</a:t>
              </a:r>
              <a:r>
                <a:rPr lang="en-US" altLang="ja-JP" sz="7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7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5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ホームベース 80"/>
            <p:cNvSpPr/>
            <p:nvPr/>
          </p:nvSpPr>
          <p:spPr>
            <a:xfrm>
              <a:off x="6321124" y="4771808"/>
              <a:ext cx="1086878" cy="207102"/>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119" name="直線矢印コネクタ 118"/>
            <p:cNvCxnSpPr>
              <a:cxnSpLocks/>
            </p:cNvCxnSpPr>
            <p:nvPr/>
          </p:nvCxnSpPr>
          <p:spPr>
            <a:xfrm>
              <a:off x="6325861" y="5166818"/>
              <a:ext cx="1066353"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20" name="正方形/長方形 119"/>
            <p:cNvSpPr/>
            <p:nvPr/>
          </p:nvSpPr>
          <p:spPr>
            <a:xfrm>
              <a:off x="6568865" y="5069502"/>
              <a:ext cx="594000" cy="189000"/>
            </a:xfrm>
            <a:prstGeom prst="rect">
              <a:avLst/>
            </a:prstGeom>
            <a:solidFill>
              <a:schemeClr val="bg1"/>
            </a:solidFill>
            <a:ln w="15875">
              <a:solidFill>
                <a:srgbClr val="FF6600"/>
              </a:solidFill>
              <a:prstDash val="solid"/>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080"/>
                </a:lnSpc>
              </a:pPr>
              <a:r>
                <a:rPr lang="ja-JP" altLang="en-US"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給付率</a:t>
              </a:r>
              <a:r>
                <a:rPr lang="en-US" altLang="ja-JP"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ホームベース 81"/>
            <p:cNvSpPr/>
            <p:nvPr/>
          </p:nvSpPr>
          <p:spPr>
            <a:xfrm>
              <a:off x="4045250" y="4120238"/>
              <a:ext cx="2275874" cy="211081"/>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96" name="ホームベース 95"/>
            <p:cNvSpPr/>
            <p:nvPr/>
          </p:nvSpPr>
          <p:spPr>
            <a:xfrm>
              <a:off x="2746745" y="4768593"/>
              <a:ext cx="699677" cy="272724"/>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産後パパ</a:t>
              </a:r>
              <a:endParaRPr lang="en-US" altLang="ja-JP"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育休</a:t>
              </a:r>
            </a:p>
          </p:txBody>
        </p:sp>
        <p:cxnSp>
          <p:nvCxnSpPr>
            <p:cNvPr id="97" name="直線矢印コネクタ 96"/>
            <p:cNvCxnSpPr>
              <a:cxnSpLocks/>
            </p:cNvCxnSpPr>
            <p:nvPr/>
          </p:nvCxnSpPr>
          <p:spPr>
            <a:xfrm>
              <a:off x="2743544" y="5172401"/>
              <a:ext cx="823452" cy="373"/>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98" name="正方形/長方形 97"/>
            <p:cNvSpPr/>
            <p:nvPr/>
          </p:nvSpPr>
          <p:spPr>
            <a:xfrm>
              <a:off x="2819283" y="5069502"/>
              <a:ext cx="594000" cy="189000"/>
            </a:xfrm>
            <a:prstGeom prst="rect">
              <a:avLst/>
            </a:prstGeom>
            <a:solidFill>
              <a:schemeClr val="bg1"/>
            </a:solidFill>
            <a:ln w="15875">
              <a:solidFill>
                <a:srgbClr val="FF6600"/>
              </a:solidFill>
              <a:prstDash val="solid"/>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080"/>
                </a:lnSpc>
              </a:pPr>
              <a:r>
                <a:rPr lang="ja-JP" altLang="en-US"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給付率</a:t>
              </a:r>
              <a:r>
                <a:rPr lang="en-US" altLang="ja-JP"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0" name="タイトル 2">
            <a:extLst>
              <a:ext uri="{FF2B5EF4-FFF2-40B4-BE49-F238E27FC236}">
                <a16:creationId xmlns:a16="http://schemas.microsoft.com/office/drawing/2014/main" id="{9F6E81AA-71A3-473B-8AF4-A0F1E8272A0D}"/>
              </a:ext>
            </a:extLst>
          </p:cNvPr>
          <p:cNvSpPr txBox="1">
            <a:spLocks/>
          </p:cNvSpPr>
          <p:nvPr/>
        </p:nvSpPr>
        <p:spPr bwMode="auto">
          <a:xfrm>
            <a:off x="597104" y="275674"/>
            <a:ext cx="8229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2423"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en-US" altLang="ja-JP" sz="2400" dirty="0">
                <a:latin typeface="Meiryo UI" panose="020B0604030504040204" pitchFamily="34" charset="-128"/>
                <a:ea typeface="Meiryo UI" panose="020B0604030504040204" pitchFamily="34" charset="-128"/>
              </a:rPr>
              <a:t>3-3    </a:t>
            </a:r>
            <a:r>
              <a:rPr lang="ja-JP" altLang="en-US" sz="2400" dirty="0">
                <a:solidFill>
                  <a:schemeClr val="tx1"/>
                </a:solidFill>
                <a:latin typeface="Meiryo UI" panose="020B0604030504040204" pitchFamily="34" charset="-128"/>
                <a:ea typeface="Meiryo UI" panose="020B0604030504040204" pitchFamily="34" charset="-128"/>
              </a:rPr>
              <a:t>育児休業中の経済的支援</a:t>
            </a:r>
          </a:p>
        </p:txBody>
      </p:sp>
      <p:grpSp>
        <p:nvGrpSpPr>
          <p:cNvPr id="10" name="グループ化 9">
            <a:extLst>
              <a:ext uri="{FF2B5EF4-FFF2-40B4-BE49-F238E27FC236}">
                <a16:creationId xmlns:a16="http://schemas.microsoft.com/office/drawing/2014/main" id="{DA7240F2-FFD6-F023-369C-DABE8C0F84FE}"/>
              </a:ext>
            </a:extLst>
          </p:cNvPr>
          <p:cNvGrpSpPr/>
          <p:nvPr/>
        </p:nvGrpSpPr>
        <p:grpSpPr>
          <a:xfrm>
            <a:off x="1645442" y="2859366"/>
            <a:ext cx="546659" cy="283648"/>
            <a:chOff x="3834492" y="6554518"/>
            <a:chExt cx="546659" cy="283648"/>
          </a:xfrm>
        </p:grpSpPr>
        <p:sp>
          <p:nvSpPr>
            <p:cNvPr id="11" name="山形 10">
              <a:extLst>
                <a:ext uri="{FF2B5EF4-FFF2-40B4-BE49-F238E27FC236}">
                  <a16:creationId xmlns:a16="http://schemas.microsoft.com/office/drawing/2014/main" id="{7550AE52-AC0C-75BA-D985-CD906F9C7B99}"/>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山形 11">
              <a:extLst>
                <a:ext uri="{FF2B5EF4-FFF2-40B4-BE49-F238E27FC236}">
                  <a16:creationId xmlns:a16="http://schemas.microsoft.com/office/drawing/2014/main" id="{8DF304F4-7001-56D4-CBE1-8E463B225A1B}"/>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山形 12">
              <a:extLst>
                <a:ext uri="{FF2B5EF4-FFF2-40B4-BE49-F238E27FC236}">
                  <a16:creationId xmlns:a16="http://schemas.microsoft.com/office/drawing/2014/main" id="{3CEC9881-434F-9C8E-9707-E235CF5F6095}"/>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4" name="グループ化 13">
            <a:extLst>
              <a:ext uri="{FF2B5EF4-FFF2-40B4-BE49-F238E27FC236}">
                <a16:creationId xmlns:a16="http://schemas.microsoft.com/office/drawing/2014/main" id="{BE2B3FF9-AC4F-F1A8-858B-9B7454CEB485}"/>
              </a:ext>
            </a:extLst>
          </p:cNvPr>
          <p:cNvGrpSpPr/>
          <p:nvPr/>
        </p:nvGrpSpPr>
        <p:grpSpPr>
          <a:xfrm>
            <a:off x="1172417" y="1626765"/>
            <a:ext cx="1054501" cy="906546"/>
            <a:chOff x="1437687" y="794391"/>
            <a:chExt cx="1456033" cy="1211738"/>
          </a:xfrm>
        </p:grpSpPr>
        <p:sp>
          <p:nvSpPr>
            <p:cNvPr id="15" name="角丸四角形 14">
              <a:extLst>
                <a:ext uri="{FF2B5EF4-FFF2-40B4-BE49-F238E27FC236}">
                  <a16:creationId xmlns:a16="http://schemas.microsoft.com/office/drawing/2014/main" id="{0334E0D8-0A97-F860-6E39-A912D2A16238}"/>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descr="ダイアグラム&#10;&#10;自動的に生成された説明">
              <a:extLst>
                <a:ext uri="{FF2B5EF4-FFF2-40B4-BE49-F238E27FC236}">
                  <a16:creationId xmlns:a16="http://schemas.microsoft.com/office/drawing/2014/main" id="{5F4CC1D0-37F1-4A2A-11D2-F7AAA93F64A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7" name="図 16" descr="図形&#10;&#10;中程度の精度で自動的に生成された説明">
              <a:extLst>
                <a:ext uri="{FF2B5EF4-FFF2-40B4-BE49-F238E27FC236}">
                  <a16:creationId xmlns:a16="http://schemas.microsoft.com/office/drawing/2014/main" id="{3B4677F6-39CC-9075-64CD-987624B575D0}"/>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4" name="スライド番号プレースホルダー 3">
            <a:extLst>
              <a:ext uri="{FF2B5EF4-FFF2-40B4-BE49-F238E27FC236}">
                <a16:creationId xmlns:a16="http://schemas.microsoft.com/office/drawing/2014/main" id="{7612D1E4-6E1A-6CF7-50B8-CC0FD98AF1DC}"/>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17</a:t>
            </a:fld>
            <a:endParaRPr lang="en-US" altLang="ja-JP" sz="1600" dirty="0"/>
          </a:p>
        </p:txBody>
      </p:sp>
    </p:spTree>
    <p:extLst>
      <p:ext uri="{BB962C8B-B14F-4D97-AF65-F5344CB8AC3E}">
        <p14:creationId xmlns:p14="http://schemas.microsoft.com/office/powerpoint/2010/main" val="1813955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36CA6283-6661-10D0-8621-C62B82A47DC7}"/>
              </a:ext>
            </a:extLst>
          </p:cNvPr>
          <p:cNvSpPr txBox="1">
            <a:spLocks/>
          </p:cNvSpPr>
          <p:nvPr/>
        </p:nvSpPr>
        <p:spPr bwMode="auto">
          <a:xfrm>
            <a:off x="3353973" y="2645697"/>
            <a:ext cx="4794096"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normAutofit/>
          </a:bodyPr>
          <a:lstStyle>
            <a:lvl1pPr algn="l" defTabSz="477838" rtl="0" eaLnBrk="0" fontAlgn="base" hangingPunct="0">
              <a:spcBef>
                <a:spcPct val="0"/>
              </a:spcBef>
              <a:spcAft>
                <a:spcPct val="0"/>
              </a:spcAft>
              <a:defRPr kumimoji="1" sz="3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300">
                <a:solidFill>
                  <a:schemeClr val="bg1"/>
                </a:solidFill>
                <a:latin typeface="Meiryo" panose="020B0604030504040204" pitchFamily="34" charset="-128"/>
                <a:ea typeface="Meiryo" panose="020B0604030504040204" pitchFamily="34" charset="-128"/>
              </a:rPr>
              <a:t>　育児休業取得のメリット</a:t>
            </a:r>
            <a:endParaRPr lang="ja-JP" altLang="en-US" sz="2600" b="1" spc="30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98B8D595-042F-62DA-157B-F0F14D94B579}"/>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C3E4B30F-4F45-B794-6703-7037FDD7C856}"/>
              </a:ext>
            </a:extLst>
          </p:cNvPr>
          <p:cNvSpPr txBox="1"/>
          <p:nvPr/>
        </p:nvSpPr>
        <p:spPr>
          <a:xfrm>
            <a:off x="1757931" y="3064553"/>
            <a:ext cx="1242330" cy="425822"/>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第四章　</a:t>
            </a:r>
            <a:endParaRPr lang="ja-JP" altLang="en-US" sz="2058" b="1">
              <a:solidFill>
                <a:srgbClr val="C00000"/>
              </a:solidFill>
              <a:latin typeface="Meiryo" panose="020B0604030504040204" pitchFamily="34" charset="-128"/>
              <a:ea typeface="Meiryo" panose="020B0604030504040204" pitchFamily="34" charset="-128"/>
            </a:endParaRPr>
          </a:p>
        </p:txBody>
      </p:sp>
      <p:sp>
        <p:nvSpPr>
          <p:cNvPr id="2" name="スライド番号プレースホルダー 3">
            <a:extLst>
              <a:ext uri="{FF2B5EF4-FFF2-40B4-BE49-F238E27FC236}">
                <a16:creationId xmlns:a16="http://schemas.microsoft.com/office/drawing/2014/main" id="{AD8B5F13-F152-8B3A-BC25-D76C38AC1F25}"/>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18</a:t>
            </a:fld>
            <a:endParaRPr lang="en-US" altLang="ja-JP" sz="1600" dirty="0"/>
          </a:p>
        </p:txBody>
      </p:sp>
    </p:spTree>
    <p:extLst>
      <p:ext uri="{BB962C8B-B14F-4D97-AF65-F5344CB8AC3E}">
        <p14:creationId xmlns:p14="http://schemas.microsoft.com/office/powerpoint/2010/main" val="169528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4294967295"/>
          </p:nvPr>
        </p:nvSpPr>
        <p:spPr>
          <a:xfrm>
            <a:off x="789670" y="1540631"/>
            <a:ext cx="8326659" cy="3776738"/>
          </a:xfrm>
        </p:spPr>
        <p:txBody>
          <a:bodyPr/>
          <a:lstStyle/>
          <a:p>
            <a:pPr>
              <a:lnSpc>
                <a:spcPct val="150000"/>
              </a:lnSpc>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「二人の子どもは二人で育児」、「子どもが生まれたら、育児休業を取りたい」と多くの</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人が</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考えています。育児</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休業は、</a:t>
            </a: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育児・介護休業法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に基づき、労働者が取得できる休業制度です。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休業制度の目的は、労働者が出産や育児などで退職すること</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なく、</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キャリア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を継続できるようにするためのもの、</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言い換えれば、</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a:t>
            </a: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は、充実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した職業生活を</a:t>
            </a: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送るための制度</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長い職業生活において、みなさんが能力を発揮</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し、ワーク</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・ライフ・バランスを確保するため</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休業はとても重要な制度</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です。育児</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休業を取りたいと望む人が、男性も女性</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当たり前</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のように取得することができる社会</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の実現が望まれています。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1</a:t>
            </a:fld>
            <a:endParaRPr lang="en-US" altLang="ja-JP" sz="1600" dirty="0"/>
          </a:p>
        </p:txBody>
      </p:sp>
      <p:sp>
        <p:nvSpPr>
          <p:cNvPr id="6" name="タイトル 2">
            <a:extLst>
              <a:ext uri="{FF2B5EF4-FFF2-40B4-BE49-F238E27FC236}">
                <a16:creationId xmlns:a16="http://schemas.microsoft.com/office/drawing/2014/main" id="{A93E9984-8C2E-EB9F-4D5D-4CEDB41BD139}"/>
              </a:ext>
            </a:extLst>
          </p:cNvPr>
          <p:cNvSpPr txBox="1">
            <a:spLocks/>
          </p:cNvSpPr>
          <p:nvPr/>
        </p:nvSpPr>
        <p:spPr bwMode="auto">
          <a:xfrm>
            <a:off x="1290918" y="220429"/>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ja-JP" altLang="en-US" sz="2400" spc="300">
                <a:solidFill>
                  <a:schemeClr val="tx1"/>
                </a:solidFill>
                <a:latin typeface="Meiryo UI" panose="020B0604030504040204" pitchFamily="34" charset="-128"/>
                <a:ea typeface="Meiryo UI" panose="020B0604030504040204" pitchFamily="34" charset="-128"/>
                <a:cs typeface="+mn-cs"/>
              </a:rPr>
              <a:t>　はじめに</a:t>
            </a:r>
            <a:endParaRPr lang="ja-JP" altLang="en-US" sz="2400" spc="300" dirty="0">
              <a:solidFill>
                <a:schemeClr val="tx1"/>
              </a:solidFill>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932754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576945" y="255588"/>
            <a:ext cx="8915400" cy="647700"/>
          </a:xfrm>
        </p:spPr>
        <p:txBody>
          <a:bodyPr/>
          <a:lstStyle/>
          <a:p>
            <a:r>
              <a:rPr kumimoji="1" lang="en-US" altLang="ja-JP" sz="2400" dirty="0">
                <a:latin typeface="Meiryo UI" panose="020B0604030504040204" pitchFamily="34" charset="-128"/>
                <a:ea typeface="Meiryo UI" panose="020B0604030504040204" pitchFamily="34" charset="-128"/>
              </a:rPr>
              <a:t>4-1     </a:t>
            </a:r>
            <a:r>
              <a:rPr kumimoji="1" lang="ja-JP" altLang="en-US" sz="2400" dirty="0">
                <a:solidFill>
                  <a:schemeClr val="tx1"/>
                </a:solidFill>
                <a:latin typeface="Meiryo UI" panose="020B0604030504040204" pitchFamily="34" charset="-128"/>
                <a:ea typeface="Meiryo UI" panose="020B0604030504040204" pitchFamily="34" charset="-128"/>
              </a:rPr>
              <a:t>育児休業取得者（男性）にとってのメリット</a:t>
            </a: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19</a:t>
            </a:fld>
            <a:endParaRPr lang="en-US" altLang="ja-JP" sz="1600" dirty="0"/>
          </a:p>
        </p:txBody>
      </p:sp>
      <p:sp>
        <p:nvSpPr>
          <p:cNvPr id="7" name="角丸四角形 6"/>
          <p:cNvSpPr/>
          <p:nvPr/>
        </p:nvSpPr>
        <p:spPr>
          <a:xfrm>
            <a:off x="359770" y="1134730"/>
            <a:ext cx="9020285" cy="1940656"/>
          </a:xfrm>
          <a:prstGeom prst="roundRect">
            <a:avLst>
              <a:gd name="adj" fmla="val 68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2384279" y="3759165"/>
            <a:ext cx="6420944" cy="2305338"/>
          </a:xfrm>
          <a:prstGeom prst="rect">
            <a:avLst/>
          </a:prstGeom>
          <a:no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ts val="2160"/>
              </a:lnSpc>
              <a:spcBef>
                <a:spcPts val="300"/>
              </a:spcBef>
              <a:spcAft>
                <a:spcPts val="300"/>
              </a:spcAf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▶︎限られた時間で効率的な働き方が身に付く</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育児や家事をすることで時間管理能力がアップ</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▶︎職場復帰後、「仕事と家庭の両立」を目指す人の良き理解者に</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「お互い様」の気持ちを持つことで、</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社内コミュニケーションも良好に</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▶︎パパ友の新しい輪が広がる</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多様な人とのコミュニケーションから、新しい発想が！</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パパサークルや地域の子育てひろばで情報交換を</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9E3790A-F298-4FEE-A5FB-54C3813ABCE1}"/>
              </a:ext>
            </a:extLst>
          </p:cNvPr>
          <p:cNvSpPr/>
          <p:nvPr/>
        </p:nvSpPr>
        <p:spPr>
          <a:xfrm>
            <a:off x="2384279" y="1213161"/>
            <a:ext cx="5033075" cy="1940656"/>
          </a:xfrm>
          <a:prstGeom prst="rect">
            <a:avLst/>
          </a:prstGeom>
          <a:no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ts val="2160"/>
              </a:lnSpc>
              <a:spcBef>
                <a:spcPts val="300"/>
              </a:spcBef>
              <a:spcAft>
                <a:spcPts val="300"/>
              </a:spcAft>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と一緒に過ごす時間が増える</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わが子の日々の成長を見逃さない！</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・家事スキルの向上</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妻が仕事復帰した後も頼りになる存在に！</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の喜びや悩みを夫婦で共有することができる</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家族の絆が深まる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80C72014-BB2C-4C6F-886D-6F5E023434C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21722" y="1394628"/>
            <a:ext cx="1207242" cy="1512499"/>
          </a:xfrm>
          <a:prstGeom prst="rect">
            <a:avLst/>
          </a:prstGeom>
        </p:spPr>
      </p:pic>
      <p:grpSp>
        <p:nvGrpSpPr>
          <p:cNvPr id="2" name="グループ化 1">
            <a:extLst>
              <a:ext uri="{FF2B5EF4-FFF2-40B4-BE49-F238E27FC236}">
                <a16:creationId xmlns:a16="http://schemas.microsoft.com/office/drawing/2014/main" id="{D0AEB4F4-74C4-379E-B578-32DF372A1E47}"/>
              </a:ext>
            </a:extLst>
          </p:cNvPr>
          <p:cNvGrpSpPr/>
          <p:nvPr/>
        </p:nvGrpSpPr>
        <p:grpSpPr>
          <a:xfrm>
            <a:off x="611597" y="1332688"/>
            <a:ext cx="1570026" cy="630037"/>
            <a:chOff x="1855625" y="1052700"/>
            <a:chExt cx="2167858" cy="842141"/>
          </a:xfrm>
        </p:grpSpPr>
        <p:sp>
          <p:nvSpPr>
            <p:cNvPr id="6" name="角丸四角形 5">
              <a:extLst>
                <a:ext uri="{FF2B5EF4-FFF2-40B4-BE49-F238E27FC236}">
                  <a16:creationId xmlns:a16="http://schemas.microsoft.com/office/drawing/2014/main" id="{04E452F6-BF10-1EB8-705E-E9FB4BB99406}"/>
                </a:ext>
              </a:extLst>
            </p:cNvPr>
            <p:cNvSpPr/>
            <p:nvPr/>
          </p:nvSpPr>
          <p:spPr>
            <a:xfrm>
              <a:off x="2546635" y="1144959"/>
              <a:ext cx="1436863" cy="422702"/>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ダイアグラム&#10;&#10;自動的に生成された説明">
              <a:extLst>
                <a:ext uri="{FF2B5EF4-FFF2-40B4-BE49-F238E27FC236}">
                  <a16:creationId xmlns:a16="http://schemas.microsoft.com/office/drawing/2014/main" id="{11427985-4A0B-94B0-3C12-9ABBB31DE4F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94" b="16409" l="5592" r="12964">
                          <a14:foregroundMark x1="9363" y1="10649" x2="6305" y2="14393"/>
                        </a14:backgroundRemoval>
                      </a14:imgEffect>
                    </a14:imgLayer>
                  </a14:imgProps>
                </a:ext>
              </a:extLst>
            </a:blip>
            <a:srcRect l="4671" t="4242" r="86115" b="82239"/>
            <a:stretch/>
          </p:blipFill>
          <p:spPr>
            <a:xfrm rot="15034598">
              <a:off x="1898119" y="1010206"/>
              <a:ext cx="842141" cy="927129"/>
            </a:xfrm>
            <a:prstGeom prst="rect">
              <a:avLst/>
            </a:prstGeom>
          </p:spPr>
        </p:pic>
        <p:pic>
          <p:nvPicPr>
            <p:cNvPr id="9" name="図 8" descr="図形&#10;&#10;中程度の精度で自動的に生成された説明">
              <a:extLst>
                <a:ext uri="{FF2B5EF4-FFF2-40B4-BE49-F238E27FC236}">
                  <a16:creationId xmlns:a16="http://schemas.microsoft.com/office/drawing/2014/main" id="{D443A462-F1CE-4336-178B-69BBFB680C05}"/>
                </a:ext>
              </a:extLst>
            </p:cNvPr>
            <p:cNvPicPr>
              <a:picLocks noChangeAspect="1"/>
            </p:cNvPicPr>
            <p:nvPr/>
          </p:nvPicPr>
          <p:blipFill>
            <a:blip r:embed="rId7"/>
            <a:stretch>
              <a:fillRect/>
            </a:stretch>
          </p:blipFill>
          <p:spPr>
            <a:xfrm>
              <a:off x="2636372" y="1169982"/>
              <a:ext cx="1387111" cy="372655"/>
            </a:xfrm>
            <a:prstGeom prst="rect">
              <a:avLst/>
            </a:prstGeom>
          </p:spPr>
        </p:pic>
      </p:grpSp>
      <p:grpSp>
        <p:nvGrpSpPr>
          <p:cNvPr id="10" name="グループ化 9">
            <a:extLst>
              <a:ext uri="{FF2B5EF4-FFF2-40B4-BE49-F238E27FC236}">
                <a16:creationId xmlns:a16="http://schemas.microsoft.com/office/drawing/2014/main" id="{C19DBBD6-BC33-91AA-8B59-76E15DE23829}"/>
              </a:ext>
            </a:extLst>
          </p:cNvPr>
          <p:cNvGrpSpPr/>
          <p:nvPr/>
        </p:nvGrpSpPr>
        <p:grpSpPr>
          <a:xfrm>
            <a:off x="600327" y="3429000"/>
            <a:ext cx="1570026" cy="630037"/>
            <a:chOff x="1855625" y="1052700"/>
            <a:chExt cx="2167858" cy="842141"/>
          </a:xfrm>
        </p:grpSpPr>
        <p:sp>
          <p:nvSpPr>
            <p:cNvPr id="11" name="角丸四角形 10">
              <a:extLst>
                <a:ext uri="{FF2B5EF4-FFF2-40B4-BE49-F238E27FC236}">
                  <a16:creationId xmlns:a16="http://schemas.microsoft.com/office/drawing/2014/main" id="{258475C3-330E-53C7-DE9E-C0731CD8A722}"/>
                </a:ext>
              </a:extLst>
            </p:cNvPr>
            <p:cNvSpPr/>
            <p:nvPr/>
          </p:nvSpPr>
          <p:spPr>
            <a:xfrm>
              <a:off x="2546635" y="1144959"/>
              <a:ext cx="1436863" cy="422702"/>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descr="ダイアグラム&#10;&#10;自動的に生成された説明">
              <a:extLst>
                <a:ext uri="{FF2B5EF4-FFF2-40B4-BE49-F238E27FC236}">
                  <a16:creationId xmlns:a16="http://schemas.microsoft.com/office/drawing/2014/main" id="{698941F1-A4EF-0BD9-56AC-5A947D6A64E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94" b="16409" l="5592" r="12964">
                          <a14:foregroundMark x1="9363" y1="10649" x2="6305" y2="14393"/>
                        </a14:backgroundRemoval>
                      </a14:imgEffect>
                    </a14:imgLayer>
                  </a14:imgProps>
                </a:ext>
              </a:extLst>
            </a:blip>
            <a:srcRect l="4671" t="4242" r="86115" b="82239"/>
            <a:stretch/>
          </p:blipFill>
          <p:spPr>
            <a:xfrm rot="15034598">
              <a:off x="1898119" y="1010206"/>
              <a:ext cx="842141" cy="927129"/>
            </a:xfrm>
            <a:prstGeom prst="rect">
              <a:avLst/>
            </a:prstGeom>
          </p:spPr>
        </p:pic>
        <p:pic>
          <p:nvPicPr>
            <p:cNvPr id="13" name="図 12" descr="図形&#10;&#10;中程度の精度で自動的に生成された説明">
              <a:extLst>
                <a:ext uri="{FF2B5EF4-FFF2-40B4-BE49-F238E27FC236}">
                  <a16:creationId xmlns:a16="http://schemas.microsoft.com/office/drawing/2014/main" id="{5E4B71D5-F21D-B27E-FA6F-4AA3497C5600}"/>
                </a:ext>
              </a:extLst>
            </p:cNvPr>
            <p:cNvPicPr>
              <a:picLocks noChangeAspect="1"/>
            </p:cNvPicPr>
            <p:nvPr/>
          </p:nvPicPr>
          <p:blipFill>
            <a:blip r:embed="rId7"/>
            <a:stretch>
              <a:fillRect/>
            </a:stretch>
          </p:blipFill>
          <p:spPr>
            <a:xfrm>
              <a:off x="2636372" y="1169982"/>
              <a:ext cx="1387111" cy="372655"/>
            </a:xfrm>
            <a:prstGeom prst="rect">
              <a:avLst/>
            </a:prstGeom>
          </p:spPr>
        </p:pic>
      </p:grpSp>
      <p:sp>
        <p:nvSpPr>
          <p:cNvPr id="14" name="角丸四角形 13">
            <a:extLst>
              <a:ext uri="{FF2B5EF4-FFF2-40B4-BE49-F238E27FC236}">
                <a16:creationId xmlns:a16="http://schemas.microsoft.com/office/drawing/2014/main" id="{37249ED4-8668-B52F-FE8F-0BC067A855B2}"/>
              </a:ext>
            </a:extLst>
          </p:cNvPr>
          <p:cNvSpPr/>
          <p:nvPr/>
        </p:nvSpPr>
        <p:spPr>
          <a:xfrm>
            <a:off x="359769" y="3222145"/>
            <a:ext cx="9020285" cy="3037384"/>
          </a:xfrm>
          <a:prstGeom prst="roundRect">
            <a:avLst>
              <a:gd name="adj" fmla="val 68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BA39EC4B-E61A-BDDD-5272-7598BD385A82}"/>
              </a:ext>
            </a:extLst>
          </p:cNvPr>
          <p:cNvSpPr txBox="1"/>
          <p:nvPr/>
        </p:nvSpPr>
        <p:spPr>
          <a:xfrm>
            <a:off x="2467230" y="3251269"/>
            <a:ext cx="3127521" cy="447863"/>
          </a:xfrm>
          <a:prstGeom prst="rect">
            <a:avLst/>
          </a:prstGeom>
          <a:noFill/>
        </p:spPr>
        <p:txBody>
          <a:bodyPr wrap="square">
            <a:spAutoFit/>
          </a:bodyPr>
          <a:lstStyle/>
          <a:p>
            <a:pPr>
              <a:lnSpc>
                <a:spcPct val="150000"/>
              </a:lnSpc>
              <a:spcAft>
                <a:spcPts val="600"/>
              </a:spcAft>
            </a:pPr>
            <a:r>
              <a:rPr lang="ja-JP" altLang="en-US" sz="1800" b="1" u="sng">
                <a:solidFill>
                  <a:srgbClr val="FF6600"/>
                </a:solidFill>
                <a:latin typeface="Meiryo UI" panose="020B0604030504040204" pitchFamily="50" charset="-128"/>
                <a:ea typeface="Meiryo UI" panose="020B0604030504040204" pitchFamily="50" charset="-128"/>
                <a:cs typeface="Meiryo UI" panose="020B0604030504040204" pitchFamily="50" charset="-128"/>
              </a:rPr>
              <a:t>復帰後の仕事への好影響も！</a:t>
            </a:r>
            <a:endParaRPr lang="en-US" altLang="ja-JP" sz="18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5531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13DE735B-7A6C-990B-CD64-2C4B23031A9D}"/>
              </a:ext>
            </a:extLst>
          </p:cNvPr>
          <p:cNvSpPr/>
          <p:nvPr/>
        </p:nvSpPr>
        <p:spPr>
          <a:xfrm>
            <a:off x="6232754" y="3714419"/>
            <a:ext cx="3255388" cy="2395771"/>
          </a:xfrm>
          <a:prstGeom prst="rect">
            <a:avLst/>
          </a:prstGeom>
          <a:solidFill>
            <a:schemeClr val="accent6">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bwMode="white">
          <a:xfrm>
            <a:off x="579666" y="258309"/>
            <a:ext cx="8915400" cy="647700"/>
          </a:xfrm>
        </p:spPr>
        <p:txBody>
          <a:bodyPr/>
          <a:lstStyle/>
          <a:p>
            <a:r>
              <a:rPr kumimoji="1" lang="en-US" altLang="ja-JP" sz="2400" dirty="0">
                <a:latin typeface="Meiryo UI" panose="020B0604030504040204" pitchFamily="34" charset="-128"/>
                <a:ea typeface="Meiryo UI" panose="020B0604030504040204" pitchFamily="34" charset="-128"/>
              </a:rPr>
              <a:t>4-2</a:t>
            </a:r>
            <a:r>
              <a:rPr lang="en-US" altLang="ja-JP" sz="2400" dirty="0">
                <a:latin typeface="Meiryo UI" panose="020B0604030504040204" pitchFamily="34" charset="-128"/>
                <a:ea typeface="Meiryo UI" panose="020B0604030504040204" pitchFamily="34" charset="-128"/>
              </a:rPr>
              <a:t>     </a:t>
            </a:r>
            <a:r>
              <a:rPr kumimoji="1" lang="ja-JP" altLang="en-US" sz="2400" dirty="0">
                <a:solidFill>
                  <a:schemeClr val="tx1"/>
                </a:solidFill>
                <a:latin typeface="Meiryo UI" panose="020B0604030504040204" pitchFamily="34" charset="-128"/>
                <a:ea typeface="Meiryo UI" panose="020B0604030504040204" pitchFamily="34" charset="-128"/>
              </a:rPr>
              <a:t>妻にとってのメリット</a:t>
            </a: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20</a:t>
            </a:fld>
            <a:endParaRPr lang="en-US" altLang="ja-JP" sz="1600" dirty="0"/>
          </a:p>
        </p:txBody>
      </p:sp>
      <p:sp>
        <p:nvSpPr>
          <p:cNvPr id="14" name="正方形/長方形 13"/>
          <p:cNvSpPr/>
          <p:nvPr/>
        </p:nvSpPr>
        <p:spPr>
          <a:xfrm>
            <a:off x="2114166" y="1126582"/>
            <a:ext cx="7122965" cy="107577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▶︎慣れない</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育児を夫婦二人で乗り切る・・・</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良好な夫婦関係の構築</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▶︎産後</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の育児不安やストレスを軽減</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a:off x="2272522" y="4683341"/>
            <a:ext cx="6516001" cy="0"/>
          </a:xfrm>
          <a:prstGeom prst="line">
            <a:avLst/>
          </a:prstGeom>
          <a:noFill/>
          <a:ln w="9525">
            <a:noFill/>
            <a:prstDash val="sysDash"/>
          </a:ln>
          <a:effectLst/>
        </p:spPr>
        <p:style>
          <a:lnRef idx="2">
            <a:schemeClr val="accent1"/>
          </a:lnRef>
          <a:fillRef idx="0">
            <a:schemeClr val="accent1"/>
          </a:fillRef>
          <a:effectRef idx="1">
            <a:schemeClr val="accent1"/>
          </a:effectRef>
          <a:fontRef idx="minor">
            <a:schemeClr val="tx1"/>
          </a:fontRef>
        </p:style>
      </p:cxnSp>
      <p:sp>
        <p:nvSpPr>
          <p:cNvPr id="26" name="角丸四角形 25"/>
          <p:cNvSpPr/>
          <p:nvPr/>
        </p:nvSpPr>
        <p:spPr>
          <a:xfrm>
            <a:off x="7223070" y="4318105"/>
            <a:ext cx="1645994" cy="667831"/>
          </a:xfrm>
          <a:prstGeom prst="roundRect">
            <a:avLst/>
          </a:prstGeom>
          <a:noFill/>
          <a:ln w="12700">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41" name="角丸四角形 40"/>
          <p:cNvSpPr/>
          <p:nvPr/>
        </p:nvSpPr>
        <p:spPr>
          <a:xfrm>
            <a:off x="351347" y="1126783"/>
            <a:ext cx="9125900" cy="1026104"/>
          </a:xfrm>
          <a:prstGeom prst="roundRect">
            <a:avLst>
              <a:gd name="adj" fmla="val 758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6243567" y="2758190"/>
            <a:ext cx="3233680" cy="707886"/>
          </a:xfrm>
          <a:prstGeom prst="rect">
            <a:avLst/>
          </a:prstGeom>
          <a:noFill/>
        </p:spPr>
        <p:txBody>
          <a:bodyPr wrap="square" rIns="0" rtlCol="0">
            <a:spAutoFit/>
          </a:bodyPr>
          <a:lstStyle/>
          <a:p>
            <a:pPr>
              <a:lnSpc>
                <a:spcPts val="1600"/>
              </a:lnSpc>
            </a:pP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産後の母親の不安のピークは産後</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週間。母子のみで過ごす時間が増え、産後</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か月まで育児不安が強くなる。</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8" name="グラフ 67">
            <a:extLst>
              <a:ext uri="{FF2B5EF4-FFF2-40B4-BE49-F238E27FC236}">
                <a16:creationId xmlns:a16="http://schemas.microsoft.com/office/drawing/2014/main" id="{689B8B06-9294-402F-8202-9AB403FE21AF}"/>
              </a:ext>
            </a:extLst>
          </p:cNvPr>
          <p:cNvGraphicFramePr>
            <a:graphicFrameLocks/>
          </p:cNvGraphicFramePr>
          <p:nvPr>
            <p:extLst>
              <p:ext uri="{D42A27DB-BD31-4B8C-83A1-F6EECF244321}">
                <p14:modId xmlns:p14="http://schemas.microsoft.com/office/powerpoint/2010/main" val="26431897"/>
              </p:ext>
            </p:extLst>
          </p:nvPr>
        </p:nvGraphicFramePr>
        <p:xfrm>
          <a:off x="949259" y="2575272"/>
          <a:ext cx="5283496" cy="3618446"/>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66FE6ABE-03C1-4953-BEAC-46E6CCD95572}"/>
              </a:ext>
            </a:extLst>
          </p:cNvPr>
          <p:cNvSpPr txBox="1"/>
          <p:nvPr/>
        </p:nvSpPr>
        <p:spPr>
          <a:xfrm>
            <a:off x="899778" y="6129571"/>
            <a:ext cx="8313726"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出典：「妊産婦に対するメンタルヘルスケアのための保健・医療の連携体制に関する調査研究（平成</a:t>
            </a:r>
            <a:r>
              <a:rPr kumimoji="1" lang="en-US" altLang="ja-JP" sz="800" dirty="0">
                <a:latin typeface="Meiryo UI" panose="020B0604030504040204" pitchFamily="50" charset="-128"/>
                <a:ea typeface="Meiryo UI" panose="020B0604030504040204" pitchFamily="50" charset="-128"/>
              </a:rPr>
              <a:t>29</a:t>
            </a:r>
            <a:r>
              <a:rPr kumimoji="1" lang="ja-JP" altLang="en-US" sz="800" dirty="0">
                <a:latin typeface="Meiryo UI" panose="020B0604030504040204" pitchFamily="50" charset="-128"/>
                <a:ea typeface="Meiryo UI" panose="020B0604030504040204" pitchFamily="50" charset="-128"/>
              </a:rPr>
              <a:t>年度の子ども・子育て支援推進調査研究事業（</a:t>
            </a:r>
            <a:r>
              <a:rPr kumimoji="1" lang="en-US" altLang="ja-JP" sz="800" dirty="0">
                <a:latin typeface="Meiryo UI" panose="020B0604030504040204" pitchFamily="50" charset="-128"/>
                <a:ea typeface="Meiryo UI" panose="020B0604030504040204" pitchFamily="50" charset="-128"/>
              </a:rPr>
              <a:t>2018</a:t>
            </a:r>
            <a:r>
              <a:rPr kumimoji="1" lang="ja-JP" altLang="en-US" sz="800" dirty="0">
                <a:latin typeface="Meiryo UI" panose="020B0604030504040204" pitchFamily="50" charset="-128"/>
                <a:ea typeface="Meiryo UI" panose="020B0604030504040204" pitchFamily="50" charset="-128"/>
              </a:rPr>
              <a:t>））」より弊社作成</a:t>
            </a:r>
          </a:p>
        </p:txBody>
      </p:sp>
      <p:sp>
        <p:nvSpPr>
          <p:cNvPr id="10" name="テキスト ボックス 9">
            <a:extLst>
              <a:ext uri="{FF2B5EF4-FFF2-40B4-BE49-F238E27FC236}">
                <a16:creationId xmlns:a16="http://schemas.microsoft.com/office/drawing/2014/main" id="{762ABC43-D8D5-4399-8BAA-143DF60E0648}"/>
              </a:ext>
            </a:extLst>
          </p:cNvPr>
          <p:cNvSpPr txBox="1"/>
          <p:nvPr/>
        </p:nvSpPr>
        <p:spPr>
          <a:xfrm>
            <a:off x="6282236" y="2455481"/>
            <a:ext cx="3303233" cy="307777"/>
          </a:xfrm>
          <a:prstGeom prst="rect">
            <a:avLst/>
          </a:prstGeom>
          <a:noFill/>
        </p:spPr>
        <p:txBody>
          <a:bodyPr wrap="square" rtlCol="0">
            <a:spAutoFit/>
          </a:bodyPr>
          <a:lstStyle/>
          <a:p>
            <a:r>
              <a:rPr kumimoji="1" lang="ja-JP" altLang="en-US" sz="1400" b="1" dirty="0">
                <a:solidFill>
                  <a:srgbClr val="C00000"/>
                </a:solidFill>
                <a:latin typeface="Meiryo UI" panose="020B0604030504040204" pitchFamily="50" charset="-128"/>
                <a:ea typeface="Meiryo UI" panose="020B0604030504040204" pitchFamily="50" charset="-128"/>
              </a:rPr>
              <a:t>多くの母親が、産後に不安を感じている</a:t>
            </a:r>
            <a:r>
              <a:rPr kumimoji="1" lang="en-US" altLang="ja-JP" sz="1400" b="1" dirty="0">
                <a:solidFill>
                  <a:srgbClr val="C00000"/>
                </a:solidFill>
                <a:latin typeface="Meiryo UI" panose="020B0604030504040204" pitchFamily="50" charset="-128"/>
                <a:ea typeface="Meiryo UI" panose="020B0604030504040204" pitchFamily="50" charset="-128"/>
              </a:rPr>
              <a:t>…</a:t>
            </a:r>
            <a:endParaRPr kumimoji="1" lang="ja-JP" altLang="en-US" sz="1400" b="1" dirty="0">
              <a:solidFill>
                <a:srgbClr val="C00000"/>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CCB4300B-63CF-4DD0-84A8-978DB48919C5}"/>
              </a:ext>
            </a:extLst>
          </p:cNvPr>
          <p:cNvSpPr/>
          <p:nvPr/>
        </p:nvSpPr>
        <p:spPr>
          <a:xfrm>
            <a:off x="6243567" y="3986890"/>
            <a:ext cx="3197023" cy="1850828"/>
          </a:xfrm>
          <a:prstGeom prst="rect">
            <a:avLst/>
          </a:prstGeom>
        </p:spPr>
        <p:txBody>
          <a:bodyPr wrap="square">
            <a:spAutoFit/>
          </a:bodyPr>
          <a:lstStyle/>
          <a:p>
            <a:pPr>
              <a:lnSpc>
                <a:spcPct val="1500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「産後うつ」は、日本の母親の約</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300">
                <a:latin typeface="Meiryo UI" panose="020B0604030504040204" pitchFamily="50" charset="-128"/>
                <a:ea typeface="Meiryo UI" panose="020B0604030504040204" pitchFamily="50" charset="-128"/>
                <a:cs typeface="Meiryo UI" panose="020B0604030504040204" pitchFamily="50" charset="-128"/>
              </a:rPr>
              <a:t>見られ、不安</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、イライラ、不眠、自分を責める、子どもに愛情を持てない等の症状が</a:t>
            </a:r>
            <a:r>
              <a:rPr lang="ja-JP" altLang="en-US" sz="1300">
                <a:latin typeface="Meiryo UI" panose="020B0604030504040204" pitchFamily="50" charset="-128"/>
                <a:ea typeface="Meiryo UI" panose="020B0604030504040204" pitchFamily="50" charset="-128"/>
                <a:cs typeface="Meiryo UI" panose="020B0604030504040204" pitchFamily="50" charset="-128"/>
              </a:rPr>
              <a:t>現れる。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出産による女性ホルモンのバランスの崩れや、周囲からの十分なサポートが得られないことからくるストレスが原因と言われている。</a:t>
            </a:r>
          </a:p>
        </p:txBody>
      </p:sp>
      <p:sp>
        <p:nvSpPr>
          <p:cNvPr id="72" name="正方形/長方形 71">
            <a:extLst>
              <a:ext uri="{FF2B5EF4-FFF2-40B4-BE49-F238E27FC236}">
                <a16:creationId xmlns:a16="http://schemas.microsoft.com/office/drawing/2014/main" id="{BE44A87D-8DC8-452E-B1AD-B0933AAE9DB5}"/>
              </a:ext>
            </a:extLst>
          </p:cNvPr>
          <p:cNvSpPr/>
          <p:nvPr/>
        </p:nvSpPr>
        <p:spPr>
          <a:xfrm>
            <a:off x="6232754" y="2308777"/>
            <a:ext cx="3303233" cy="1286366"/>
          </a:xfrm>
          <a:prstGeom prst="rect">
            <a:avLst/>
          </a:prstGeom>
          <a:noFill/>
          <a:ln w="6350">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5" name="環状矢印 7">
            <a:extLst>
              <a:ext uri="{FF2B5EF4-FFF2-40B4-BE49-F238E27FC236}">
                <a16:creationId xmlns:a16="http://schemas.microsoft.com/office/drawing/2014/main" id="{B6F844BD-D66C-4506-A6FE-62A5DEC31E20}"/>
              </a:ext>
            </a:extLst>
          </p:cNvPr>
          <p:cNvSpPr/>
          <p:nvPr/>
        </p:nvSpPr>
        <p:spPr>
          <a:xfrm rot="10800000" flipV="1">
            <a:off x="1672591" y="1786200"/>
            <a:ext cx="1019885" cy="1247434"/>
          </a:xfrm>
          <a:prstGeom prst="circularArrow">
            <a:avLst>
              <a:gd name="adj1" fmla="val 12507"/>
              <a:gd name="adj2" fmla="val 1142319"/>
              <a:gd name="adj3" fmla="val 20458098"/>
              <a:gd name="adj4" fmla="val 16287082"/>
              <a:gd name="adj5" fmla="val 12500"/>
            </a:avLst>
          </a:prstGeom>
          <a:solidFill>
            <a:srgbClr val="0070C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7" name="Rectangle 2">
            <a:extLst>
              <a:ext uri="{FF2B5EF4-FFF2-40B4-BE49-F238E27FC236}">
                <a16:creationId xmlns:a16="http://schemas.microsoft.com/office/drawing/2014/main" id="{496506C6-DF70-4A30-8219-6D9665309B40}"/>
              </a:ext>
            </a:extLst>
          </p:cNvPr>
          <p:cNvSpPr txBox="1">
            <a:spLocks noChangeArrowheads="1"/>
          </p:cNvSpPr>
          <p:nvPr/>
        </p:nvSpPr>
        <p:spPr bwMode="auto">
          <a:xfrm>
            <a:off x="667475" y="2414819"/>
            <a:ext cx="3961675" cy="2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nSpc>
                <a:spcPct val="120000"/>
              </a:lnSpc>
              <a:defRPr/>
            </a:pPr>
            <a:r>
              <a:rPr kumimoji="0" lang="ja-JP" altLang="en-US"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■産後に感じた不安や負担</a:t>
            </a:r>
            <a:endParaRPr kumimoji="0" lang="en-US" altLang="ja-JP"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12D19271-4EEB-671B-79F7-3EBD7664E1B2}"/>
              </a:ext>
            </a:extLst>
          </p:cNvPr>
          <p:cNvGrpSpPr/>
          <p:nvPr/>
        </p:nvGrpSpPr>
        <p:grpSpPr>
          <a:xfrm>
            <a:off x="544140" y="1388271"/>
            <a:ext cx="1570026" cy="630037"/>
            <a:chOff x="1855625" y="1052700"/>
            <a:chExt cx="2167858" cy="842141"/>
          </a:xfrm>
        </p:grpSpPr>
        <p:sp>
          <p:nvSpPr>
            <p:cNvPr id="6" name="角丸四角形 5">
              <a:extLst>
                <a:ext uri="{FF2B5EF4-FFF2-40B4-BE49-F238E27FC236}">
                  <a16:creationId xmlns:a16="http://schemas.microsoft.com/office/drawing/2014/main" id="{4662BB78-2F5B-FC42-5EFC-1290EEFDAEE9}"/>
                </a:ext>
              </a:extLst>
            </p:cNvPr>
            <p:cNvSpPr/>
            <p:nvPr/>
          </p:nvSpPr>
          <p:spPr>
            <a:xfrm>
              <a:off x="2546635" y="1144959"/>
              <a:ext cx="1436863" cy="422702"/>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ダイアグラム&#10;&#10;自動的に生成された説明">
              <a:extLst>
                <a:ext uri="{FF2B5EF4-FFF2-40B4-BE49-F238E27FC236}">
                  <a16:creationId xmlns:a16="http://schemas.microsoft.com/office/drawing/2014/main" id="{7357C172-47B4-E9BD-3BD6-A2818FFEBE7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 b="16409" l="5592" r="12964">
                          <a14:foregroundMark x1="9363" y1="10649" x2="6305" y2="14393"/>
                        </a14:backgroundRemoval>
                      </a14:imgEffect>
                    </a14:imgLayer>
                  </a14:imgProps>
                </a:ext>
              </a:extLst>
            </a:blip>
            <a:srcRect l="4671" t="4242" r="86115" b="82239"/>
            <a:stretch/>
          </p:blipFill>
          <p:spPr>
            <a:xfrm rot="15034598">
              <a:off x="1898119" y="1010206"/>
              <a:ext cx="842141" cy="927129"/>
            </a:xfrm>
            <a:prstGeom prst="rect">
              <a:avLst/>
            </a:prstGeom>
          </p:spPr>
        </p:pic>
        <p:pic>
          <p:nvPicPr>
            <p:cNvPr id="8" name="図 7" descr="図形&#10;&#10;中程度の精度で自動的に生成された説明">
              <a:extLst>
                <a:ext uri="{FF2B5EF4-FFF2-40B4-BE49-F238E27FC236}">
                  <a16:creationId xmlns:a16="http://schemas.microsoft.com/office/drawing/2014/main" id="{6878DA41-113F-649F-D69D-799628A4CF50}"/>
                </a:ext>
              </a:extLst>
            </p:cNvPr>
            <p:cNvPicPr>
              <a:picLocks noChangeAspect="1"/>
            </p:cNvPicPr>
            <p:nvPr/>
          </p:nvPicPr>
          <p:blipFill>
            <a:blip r:embed="rId6"/>
            <a:stretch>
              <a:fillRect/>
            </a:stretch>
          </p:blipFill>
          <p:spPr>
            <a:xfrm>
              <a:off x="2636372" y="1169982"/>
              <a:ext cx="1387111" cy="372655"/>
            </a:xfrm>
            <a:prstGeom prst="rect">
              <a:avLst/>
            </a:prstGeom>
          </p:spPr>
        </p:pic>
      </p:grpSp>
    </p:spTree>
    <p:extLst>
      <p:ext uri="{BB962C8B-B14F-4D97-AF65-F5344CB8AC3E}">
        <p14:creationId xmlns:p14="http://schemas.microsoft.com/office/powerpoint/2010/main" val="1275939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21</a:t>
            </a:fld>
            <a:endParaRPr lang="en-US" altLang="ja-JP" sz="1600" dirty="0"/>
          </a:p>
        </p:txBody>
      </p:sp>
      <p:sp>
        <p:nvSpPr>
          <p:cNvPr id="9" name="角丸四角形 8"/>
          <p:cNvSpPr/>
          <p:nvPr/>
        </p:nvSpPr>
        <p:spPr>
          <a:xfrm>
            <a:off x="425318" y="1065429"/>
            <a:ext cx="9125900" cy="1649195"/>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334549" y="1234477"/>
            <a:ext cx="7408268" cy="1254459"/>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▶︎職場の結束が強まり、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「お互い様」でサポートしあう関係が構築</a:t>
            </a:r>
            <a:br>
              <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（育休だけでなく、病気による入院や介護休業等で不在になる可能性も）</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▶︎時間に制約がある中での効率的な働き方が浸透し、</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長時間労働の削減に</a:t>
            </a:r>
          </a:p>
          <a:p>
            <a:pPr>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▶︎育児休業取得者の業務の引継ぎで、</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チームメンバーがスキルアップ！</a:t>
            </a:r>
          </a:p>
        </p:txBody>
      </p:sp>
      <p:sp>
        <p:nvSpPr>
          <p:cNvPr id="19" name="Rectangle 23"/>
          <p:cNvSpPr>
            <a:spLocks noChangeArrowheads="1"/>
          </p:cNvSpPr>
          <p:nvPr/>
        </p:nvSpPr>
        <p:spPr bwMode="auto">
          <a:xfrm>
            <a:off x="585302" y="2800349"/>
            <a:ext cx="8847475" cy="3579813"/>
          </a:xfrm>
          <a:prstGeom prst="roundRect">
            <a:avLst>
              <a:gd name="adj" fmla="val 7390"/>
            </a:avLst>
          </a:prstGeom>
          <a:noFill/>
          <a:ln w="19050">
            <a:solidFill>
              <a:srgbClr val="0070C0"/>
            </a:solidFill>
            <a:prstDash val="sysDot"/>
            <a:miter lim="800000"/>
            <a:headEnd/>
            <a:tailEnd/>
          </a:ln>
        </p:spPr>
        <p:txBody>
          <a:bodyPr wrap="none" anchor="ctr"/>
          <a:lstStyle/>
          <a:p>
            <a:endParaRPr lang="ja-JP" altLang="en-US" dirty="0">
              <a:latin typeface="Meriyo"/>
            </a:endParaRPr>
          </a:p>
        </p:txBody>
      </p:sp>
      <p:sp>
        <p:nvSpPr>
          <p:cNvPr id="21" name="Rectangle 2"/>
          <p:cNvSpPr txBox="1">
            <a:spLocks noChangeArrowheads="1"/>
          </p:cNvSpPr>
          <p:nvPr/>
        </p:nvSpPr>
        <p:spPr bwMode="auto">
          <a:xfrm>
            <a:off x="667475" y="2898207"/>
            <a:ext cx="3961675" cy="2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nSpc>
                <a:spcPct val="120000"/>
              </a:lnSpc>
              <a:defRPr/>
            </a:pPr>
            <a:r>
              <a:rPr kumimoji="0" lang="ja-JP" altLang="en-US"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■育児休業取得者の業務のカバー対応例</a:t>
            </a:r>
            <a:endParaRPr kumimoji="0" lang="en-US" altLang="ja-JP"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606574" y="5710688"/>
            <a:ext cx="8826203" cy="6920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ランク上の業務を一時的に実施することで、それぞれのスキルの向上等につながる。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また、業務の棚卸しによる効率化も図られ、復職時には</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チーム全体がパワーアップ！</a:t>
            </a:r>
          </a:p>
        </p:txBody>
      </p:sp>
      <p:sp>
        <p:nvSpPr>
          <p:cNvPr id="23" name="角丸四角形 22"/>
          <p:cNvSpPr/>
          <p:nvPr/>
        </p:nvSpPr>
        <p:spPr>
          <a:xfrm>
            <a:off x="1173136" y="3364954"/>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Ａさん</a:t>
            </a:r>
          </a:p>
        </p:txBody>
      </p:sp>
      <p:sp>
        <p:nvSpPr>
          <p:cNvPr id="24" name="角丸四角形 23"/>
          <p:cNvSpPr/>
          <p:nvPr/>
        </p:nvSpPr>
        <p:spPr>
          <a:xfrm>
            <a:off x="1173136" y="3958040"/>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Ｂさん</a:t>
            </a:r>
          </a:p>
        </p:txBody>
      </p:sp>
      <p:sp>
        <p:nvSpPr>
          <p:cNvPr id="25" name="角丸四角形 24"/>
          <p:cNvSpPr/>
          <p:nvPr/>
        </p:nvSpPr>
        <p:spPr>
          <a:xfrm>
            <a:off x="1173136" y="4540240"/>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Ｃさん</a:t>
            </a:r>
          </a:p>
        </p:txBody>
      </p:sp>
      <p:sp>
        <p:nvSpPr>
          <p:cNvPr id="26" name="角丸四角形 25"/>
          <p:cNvSpPr/>
          <p:nvPr/>
        </p:nvSpPr>
        <p:spPr>
          <a:xfrm>
            <a:off x="1173136" y="5122439"/>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Ｄさん</a:t>
            </a:r>
          </a:p>
        </p:txBody>
      </p:sp>
      <p:sp>
        <p:nvSpPr>
          <p:cNvPr id="27" name="テキスト ボックス 26"/>
          <p:cNvSpPr txBox="1"/>
          <p:nvPr/>
        </p:nvSpPr>
        <p:spPr>
          <a:xfrm>
            <a:off x="3235117" y="3927560"/>
            <a:ext cx="627654" cy="523220"/>
          </a:xfrm>
          <a:prstGeom prst="rect">
            <a:avLst/>
          </a:prstGeom>
          <a:noFill/>
          <a:effectLst/>
        </p:spPr>
        <p:txBody>
          <a:bodyPr wrap="square" rtlCol="0">
            <a:spAutoFit/>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育児</a:t>
            </a:r>
            <a:endPar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休業</a:t>
            </a:r>
          </a:p>
        </p:txBody>
      </p:sp>
      <p:sp>
        <p:nvSpPr>
          <p:cNvPr id="28" name="フリーフォーム 27"/>
          <p:cNvSpPr/>
          <p:nvPr/>
        </p:nvSpPr>
        <p:spPr>
          <a:xfrm flipH="1">
            <a:off x="998223" y="3213914"/>
            <a:ext cx="45719" cy="2482867"/>
          </a:xfrm>
          <a:custGeom>
            <a:avLst/>
            <a:gdLst>
              <a:gd name="connsiteX0" fmla="*/ 0 w 0"/>
              <a:gd name="connsiteY0" fmla="*/ 2438400 h 2438400"/>
              <a:gd name="connsiteX1" fmla="*/ 0 w 0"/>
              <a:gd name="connsiteY1" fmla="*/ 0 h 2438400"/>
            </a:gdLst>
            <a:ahLst/>
            <a:cxnLst>
              <a:cxn ang="0">
                <a:pos x="connsiteX0" y="connsiteY0"/>
              </a:cxn>
              <a:cxn ang="0">
                <a:pos x="connsiteX1" y="connsiteY1"/>
              </a:cxn>
            </a:cxnLst>
            <a:rect l="l" t="t" r="r" b="b"/>
            <a:pathLst>
              <a:path h="2438400">
                <a:moveTo>
                  <a:pt x="0" y="2438400"/>
                </a:moveTo>
                <a:lnTo>
                  <a:pt x="0" y="0"/>
                </a:lnTo>
              </a:path>
            </a:pathLst>
          </a:custGeom>
          <a:noFill/>
          <a:ln w="38100">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5400000">
            <a:off x="3168380" y="4379785"/>
            <a:ext cx="1678269" cy="208851"/>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右矢印 29"/>
          <p:cNvSpPr/>
          <p:nvPr/>
        </p:nvSpPr>
        <p:spPr>
          <a:xfrm>
            <a:off x="2928170" y="4019893"/>
            <a:ext cx="405206" cy="338554"/>
          </a:xfrm>
          <a:prstGeom prst="rightArrow">
            <a:avLst/>
          </a:prstGeom>
          <a:solidFill>
            <a:srgbClr val="FF0000"/>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4710688" y="3364954"/>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Ａさん</a:t>
            </a:r>
          </a:p>
        </p:txBody>
      </p:sp>
      <p:sp>
        <p:nvSpPr>
          <p:cNvPr id="32" name="角丸四角形 31"/>
          <p:cNvSpPr/>
          <p:nvPr/>
        </p:nvSpPr>
        <p:spPr>
          <a:xfrm>
            <a:off x="4710688" y="3958040"/>
            <a:ext cx="1944216" cy="479093"/>
          </a:xfrm>
          <a:prstGeom prst="roundRect">
            <a:avLst/>
          </a:prstGeom>
          <a:solidFill>
            <a:schemeClr val="bg1"/>
          </a:solidFill>
          <a:ln>
            <a:solidFill>
              <a:srgbClr val="00206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4710688" y="4540240"/>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Ｃさん</a:t>
            </a:r>
          </a:p>
        </p:txBody>
      </p:sp>
      <p:sp>
        <p:nvSpPr>
          <p:cNvPr id="34" name="角丸四角形 33"/>
          <p:cNvSpPr/>
          <p:nvPr/>
        </p:nvSpPr>
        <p:spPr>
          <a:xfrm>
            <a:off x="4725901" y="5122439"/>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Ｄさん</a:t>
            </a:r>
          </a:p>
        </p:txBody>
      </p:sp>
      <p:sp>
        <p:nvSpPr>
          <p:cNvPr id="35" name="二等辺三角形 34"/>
          <p:cNvSpPr/>
          <p:nvPr/>
        </p:nvSpPr>
        <p:spPr>
          <a:xfrm>
            <a:off x="5295483" y="4424776"/>
            <a:ext cx="774625" cy="201310"/>
          </a:xfrm>
          <a:prstGeom prst="triangl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二等辺三角形 35"/>
          <p:cNvSpPr/>
          <p:nvPr/>
        </p:nvSpPr>
        <p:spPr>
          <a:xfrm>
            <a:off x="5309997" y="5001159"/>
            <a:ext cx="774625" cy="201310"/>
          </a:xfrm>
          <a:prstGeom prst="triangl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フリーフォーム 36"/>
          <p:cNvSpPr/>
          <p:nvPr/>
        </p:nvSpPr>
        <p:spPr>
          <a:xfrm>
            <a:off x="4541825" y="3604500"/>
            <a:ext cx="327543" cy="1757817"/>
          </a:xfrm>
          <a:custGeom>
            <a:avLst/>
            <a:gdLst>
              <a:gd name="connsiteX0" fmla="*/ 464457 w 537028"/>
              <a:gd name="connsiteY0" fmla="*/ 0 h 1988457"/>
              <a:gd name="connsiteX1" fmla="*/ 0 w 537028"/>
              <a:gd name="connsiteY1" fmla="*/ 0 h 1988457"/>
              <a:gd name="connsiteX2" fmla="*/ 0 w 537028"/>
              <a:gd name="connsiteY2" fmla="*/ 1988457 h 1988457"/>
              <a:gd name="connsiteX3" fmla="*/ 537028 w 537028"/>
              <a:gd name="connsiteY3" fmla="*/ 1988457 h 1988457"/>
            </a:gdLst>
            <a:ahLst/>
            <a:cxnLst>
              <a:cxn ang="0">
                <a:pos x="connsiteX0" y="connsiteY0"/>
              </a:cxn>
              <a:cxn ang="0">
                <a:pos x="connsiteX1" y="connsiteY1"/>
              </a:cxn>
              <a:cxn ang="0">
                <a:pos x="connsiteX2" y="connsiteY2"/>
              </a:cxn>
              <a:cxn ang="0">
                <a:pos x="connsiteX3" y="connsiteY3"/>
              </a:cxn>
            </a:cxnLst>
            <a:rect l="l" t="t" r="r" b="b"/>
            <a:pathLst>
              <a:path w="537028" h="1988457">
                <a:moveTo>
                  <a:pt x="464457" y="0"/>
                </a:moveTo>
                <a:lnTo>
                  <a:pt x="0" y="0"/>
                </a:lnTo>
                <a:lnTo>
                  <a:pt x="0" y="1988457"/>
                </a:lnTo>
                <a:lnTo>
                  <a:pt x="537028" y="1988457"/>
                </a:lnTo>
              </a:path>
            </a:pathLst>
          </a:custGeom>
          <a:noFill/>
          <a:ln w="19050">
            <a:solidFill>
              <a:srgbClr val="0070C0"/>
            </a:solidFill>
            <a:tailEnd type="arrow"/>
          </a:ln>
          <a:effectLst/>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フリーフォーム 37"/>
          <p:cNvSpPr/>
          <p:nvPr/>
        </p:nvSpPr>
        <p:spPr>
          <a:xfrm>
            <a:off x="4543322" y="4782107"/>
            <a:ext cx="316522" cy="45719"/>
          </a:xfrm>
          <a:custGeom>
            <a:avLst/>
            <a:gdLst>
              <a:gd name="connsiteX0" fmla="*/ 0 w 508000"/>
              <a:gd name="connsiteY0" fmla="*/ 0 h 0"/>
              <a:gd name="connsiteX1" fmla="*/ 508000 w 508000"/>
              <a:gd name="connsiteY1" fmla="*/ 0 h 0"/>
            </a:gdLst>
            <a:ahLst/>
            <a:cxnLst>
              <a:cxn ang="0">
                <a:pos x="connsiteX0" y="connsiteY0"/>
              </a:cxn>
              <a:cxn ang="0">
                <a:pos x="connsiteX1" y="connsiteY1"/>
              </a:cxn>
            </a:cxnLst>
            <a:rect l="l" t="t" r="r" b="b"/>
            <a:pathLst>
              <a:path w="508000">
                <a:moveTo>
                  <a:pt x="0" y="0"/>
                </a:moveTo>
                <a:lnTo>
                  <a:pt x="508000" y="0"/>
                </a:lnTo>
              </a:path>
            </a:pathLst>
          </a:custGeom>
          <a:noFill/>
          <a:ln w="19050">
            <a:solidFill>
              <a:srgbClr val="0000FF"/>
            </a:solidFill>
            <a:tailEnd type="arrow"/>
          </a:ln>
          <a:effectLst/>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フリーフォーム 38"/>
          <p:cNvSpPr/>
          <p:nvPr/>
        </p:nvSpPr>
        <p:spPr>
          <a:xfrm>
            <a:off x="5828606" y="4203509"/>
            <a:ext cx="1039599" cy="301066"/>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a:effectLst/>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6861867" y="4033211"/>
            <a:ext cx="2510008"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さんの業務を実施</a:t>
            </a:r>
          </a:p>
        </p:txBody>
      </p:sp>
      <p:sp>
        <p:nvSpPr>
          <p:cNvPr id="41" name="テキスト ボックス 40"/>
          <p:cNvSpPr txBox="1"/>
          <p:nvPr/>
        </p:nvSpPr>
        <p:spPr>
          <a:xfrm>
            <a:off x="6861867" y="4608718"/>
            <a:ext cx="2510008"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さんの業務を実施</a:t>
            </a:r>
          </a:p>
        </p:txBody>
      </p:sp>
      <p:sp>
        <p:nvSpPr>
          <p:cNvPr id="42" name="フリーフォーム 41"/>
          <p:cNvSpPr/>
          <p:nvPr/>
        </p:nvSpPr>
        <p:spPr>
          <a:xfrm flipV="1">
            <a:off x="6070108" y="5303133"/>
            <a:ext cx="791759" cy="107122"/>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a:effectLst/>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861867" y="5168418"/>
            <a:ext cx="2510008" cy="523220"/>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さんの業務を他チームも含め、</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全体で実施</a:t>
            </a:r>
          </a:p>
        </p:txBody>
      </p:sp>
      <p:sp>
        <p:nvSpPr>
          <p:cNvPr id="44" name="Rectangle 2"/>
          <p:cNvSpPr txBox="1">
            <a:spLocks noChangeArrowheads="1"/>
          </p:cNvSpPr>
          <p:nvPr/>
        </p:nvSpPr>
        <p:spPr bwMode="auto">
          <a:xfrm>
            <a:off x="703051" y="3810389"/>
            <a:ext cx="302845" cy="1270867"/>
          </a:xfrm>
          <a:prstGeom prst="rect">
            <a:avLst/>
          </a:prstGeom>
          <a:solidFill>
            <a:schemeClr val="bg1"/>
          </a:solidFill>
          <a:ln w="9525">
            <a:noFill/>
            <a:miter lim="800000"/>
            <a:headEnd/>
            <a:tailEnd/>
          </a:ln>
          <a:effectLst/>
          <a:extLst>
            <a:ext uri="{FAA26D3D-D897-4be2-8F04-BA451C77F1D7}">
              <ma14:placeholderFlag xmlns:ma14="http://schemas.microsoft.com/office/mac/drawingml/2011/main" xmlns="" val="1"/>
            </a:ext>
          </a:extLst>
        </p:spPr>
        <p:txBody>
          <a:bodyPr vert="eaVert"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gn="ctr">
              <a:lnSpc>
                <a:spcPct val="120000"/>
              </a:lnSpc>
              <a:defRPr/>
            </a:pPr>
            <a:r>
              <a:rPr kumimoji="0" lang="ja-JP" altLang="en-US"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業務の難易度</a:t>
            </a:r>
            <a:endParaRPr kumimoji="0" lang="en-US" altLang="ja-JP"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Rectangle 2"/>
          <p:cNvSpPr txBox="1">
            <a:spLocks noChangeArrowheads="1"/>
          </p:cNvSpPr>
          <p:nvPr/>
        </p:nvSpPr>
        <p:spPr bwMode="auto">
          <a:xfrm>
            <a:off x="4171801" y="3885055"/>
            <a:ext cx="302845" cy="1270867"/>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eaVert"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gn="ctr">
              <a:lnSpc>
                <a:spcPct val="120000"/>
              </a:lnSpc>
              <a:defRPr/>
            </a:pPr>
            <a:r>
              <a:rPr kumimoji="0" lang="ja-JP" altLang="en-US" kern="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サポート</a:t>
            </a:r>
            <a:endParaRPr kumimoji="0" lang="en-US" altLang="ja-JP" kern="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リーフォーム 45"/>
          <p:cNvSpPr/>
          <p:nvPr/>
        </p:nvSpPr>
        <p:spPr>
          <a:xfrm>
            <a:off x="5828606" y="4769390"/>
            <a:ext cx="1039599" cy="301066"/>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a:effectLst/>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環状矢印 7"/>
          <p:cNvSpPr/>
          <p:nvPr/>
        </p:nvSpPr>
        <p:spPr>
          <a:xfrm rot="10636625" flipV="1">
            <a:off x="1701692" y="2146813"/>
            <a:ext cx="1325429" cy="1467608"/>
          </a:xfrm>
          <a:prstGeom prst="circularArrow">
            <a:avLst>
              <a:gd name="adj1" fmla="val 12507"/>
              <a:gd name="adj2" fmla="val 1142319"/>
              <a:gd name="adj3" fmla="val 20458098"/>
              <a:gd name="adj4" fmla="val 15966488"/>
              <a:gd name="adj5" fmla="val 12500"/>
            </a:avLst>
          </a:prstGeom>
          <a:solidFill>
            <a:srgbClr val="0070C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 name="タイトル 2">
            <a:extLst>
              <a:ext uri="{FF2B5EF4-FFF2-40B4-BE49-F238E27FC236}">
                <a16:creationId xmlns:a16="http://schemas.microsoft.com/office/drawing/2014/main" id="{9F351C5C-9DE9-BD70-CF14-D1AEB52552D2}"/>
              </a:ext>
            </a:extLst>
          </p:cNvPr>
          <p:cNvSpPr>
            <a:spLocks noGrp="1"/>
          </p:cNvSpPr>
          <p:nvPr>
            <p:ph type="title"/>
          </p:nvPr>
        </p:nvSpPr>
        <p:spPr bwMode="white">
          <a:xfrm>
            <a:off x="579666" y="258309"/>
            <a:ext cx="8915400" cy="647700"/>
          </a:xfrm>
        </p:spPr>
        <p:txBody>
          <a:bodyPr/>
          <a:lstStyle/>
          <a:p>
            <a:r>
              <a:rPr kumimoji="1" lang="en-US" altLang="ja-JP" sz="2400" dirty="0">
                <a:latin typeface="Meiryo UI" panose="020B0604030504040204" pitchFamily="34" charset="-128"/>
                <a:ea typeface="Meiryo UI" panose="020B0604030504040204" pitchFamily="34" charset="-128"/>
              </a:rPr>
              <a:t>4-3</a:t>
            </a:r>
            <a:r>
              <a:rPr lang="en-US" altLang="ja-JP" sz="2400" dirty="0">
                <a:latin typeface="Meiryo UI" panose="020B0604030504040204" pitchFamily="34" charset="-128"/>
                <a:ea typeface="Meiryo UI" panose="020B0604030504040204" pitchFamily="34" charset="-128"/>
              </a:rPr>
              <a:t>     </a:t>
            </a:r>
            <a:r>
              <a:rPr lang="ja-JP" altLang="en-US" sz="2400" dirty="0">
                <a:solidFill>
                  <a:schemeClr val="tx1"/>
                </a:solidFill>
                <a:latin typeface="Meiryo UI" panose="020B0604030504040204" pitchFamily="34" charset="-128"/>
                <a:ea typeface="Meiryo UI" panose="020B0604030504040204" pitchFamily="34" charset="-128"/>
              </a:rPr>
              <a:t>職場</a:t>
            </a:r>
            <a:r>
              <a:rPr kumimoji="1" lang="ja-JP" altLang="en-US" sz="2400" dirty="0">
                <a:solidFill>
                  <a:schemeClr val="tx1"/>
                </a:solidFill>
                <a:latin typeface="Meiryo UI" panose="020B0604030504040204" pitchFamily="34" charset="-128"/>
                <a:ea typeface="Meiryo UI" panose="020B0604030504040204" pitchFamily="34" charset="-128"/>
              </a:rPr>
              <a:t>にとってのメリット</a:t>
            </a:r>
          </a:p>
        </p:txBody>
      </p:sp>
      <p:grpSp>
        <p:nvGrpSpPr>
          <p:cNvPr id="7" name="グループ化 6">
            <a:extLst>
              <a:ext uri="{FF2B5EF4-FFF2-40B4-BE49-F238E27FC236}">
                <a16:creationId xmlns:a16="http://schemas.microsoft.com/office/drawing/2014/main" id="{CF72FE30-E183-BA1C-804F-1EA6A09725EA}"/>
              </a:ext>
            </a:extLst>
          </p:cNvPr>
          <p:cNvGrpSpPr/>
          <p:nvPr/>
        </p:nvGrpSpPr>
        <p:grpSpPr>
          <a:xfrm>
            <a:off x="703051" y="1540578"/>
            <a:ext cx="1570026" cy="630037"/>
            <a:chOff x="1855625" y="1052700"/>
            <a:chExt cx="2167858" cy="842141"/>
          </a:xfrm>
        </p:grpSpPr>
        <p:sp>
          <p:nvSpPr>
            <p:cNvPr id="10" name="角丸四角形 9">
              <a:extLst>
                <a:ext uri="{FF2B5EF4-FFF2-40B4-BE49-F238E27FC236}">
                  <a16:creationId xmlns:a16="http://schemas.microsoft.com/office/drawing/2014/main" id="{E88973AD-F46A-A25D-0221-89184CB9990F}"/>
                </a:ext>
              </a:extLst>
            </p:cNvPr>
            <p:cNvSpPr/>
            <p:nvPr/>
          </p:nvSpPr>
          <p:spPr>
            <a:xfrm>
              <a:off x="2546635" y="1144959"/>
              <a:ext cx="1436863" cy="422702"/>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図 19" descr="ダイアグラム&#10;&#10;自動的に生成された説明">
              <a:extLst>
                <a:ext uri="{FF2B5EF4-FFF2-40B4-BE49-F238E27FC236}">
                  <a16:creationId xmlns:a16="http://schemas.microsoft.com/office/drawing/2014/main" id="{6AF71309-0AD2-BAA5-242A-004F1BE442A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898119" y="1010206"/>
              <a:ext cx="842141" cy="927129"/>
            </a:xfrm>
            <a:prstGeom prst="rect">
              <a:avLst/>
            </a:prstGeom>
          </p:spPr>
        </p:pic>
        <p:pic>
          <p:nvPicPr>
            <p:cNvPr id="47" name="図 46" descr="図形&#10;&#10;中程度の精度で自動的に生成された説明">
              <a:extLst>
                <a:ext uri="{FF2B5EF4-FFF2-40B4-BE49-F238E27FC236}">
                  <a16:creationId xmlns:a16="http://schemas.microsoft.com/office/drawing/2014/main" id="{93DE956F-DB23-2AA7-C31A-EA3706D769F3}"/>
                </a:ext>
              </a:extLst>
            </p:cNvPr>
            <p:cNvPicPr>
              <a:picLocks noChangeAspect="1"/>
            </p:cNvPicPr>
            <p:nvPr/>
          </p:nvPicPr>
          <p:blipFill>
            <a:blip r:embed="rId5"/>
            <a:stretch>
              <a:fillRect/>
            </a:stretch>
          </p:blipFill>
          <p:spPr>
            <a:xfrm>
              <a:off x="2636372" y="1169982"/>
              <a:ext cx="1387111" cy="372655"/>
            </a:xfrm>
            <a:prstGeom prst="rect">
              <a:avLst/>
            </a:prstGeom>
          </p:spPr>
        </p:pic>
      </p:grpSp>
    </p:spTree>
    <p:extLst>
      <p:ext uri="{BB962C8B-B14F-4D97-AF65-F5344CB8AC3E}">
        <p14:creationId xmlns:p14="http://schemas.microsoft.com/office/powerpoint/2010/main" val="1130541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22</a:t>
            </a:fld>
            <a:endParaRPr lang="en-US" altLang="ja-JP" sz="1600" dirty="0"/>
          </a:p>
        </p:txBody>
      </p:sp>
      <p:sp>
        <p:nvSpPr>
          <p:cNvPr id="5" name="タイトル 2"/>
          <p:cNvSpPr>
            <a:spLocks noGrp="1"/>
          </p:cNvSpPr>
          <p:nvPr>
            <p:ph type="title"/>
          </p:nvPr>
        </p:nvSpPr>
        <p:spPr bwMode="white">
          <a:xfrm>
            <a:off x="583907" y="260278"/>
            <a:ext cx="8915400" cy="647700"/>
          </a:xfrm>
        </p:spPr>
        <p:txBody>
          <a:bodyPr/>
          <a:lstStyle/>
          <a:p>
            <a:r>
              <a:rPr kumimoji="1" lang="en-US" altLang="ja-JP" sz="2400" dirty="0">
                <a:latin typeface="Meiryo UI" panose="020B0604030504040204" pitchFamily="34" charset="-128"/>
                <a:ea typeface="Meiryo UI" panose="020B0604030504040204" pitchFamily="34" charset="-128"/>
              </a:rPr>
              <a:t>4-4</a:t>
            </a:r>
            <a:r>
              <a:rPr kumimoji="1" lang="en-US" altLang="ja-JP" sz="2400" dirty="0">
                <a:solidFill>
                  <a:schemeClr val="tx1"/>
                </a:solidFill>
                <a:latin typeface="Meiryo UI" panose="020B0604030504040204" pitchFamily="34" charset="-128"/>
                <a:ea typeface="Meiryo UI" panose="020B0604030504040204" pitchFamily="34" charset="-128"/>
              </a:rPr>
              <a:t>     </a:t>
            </a:r>
            <a:r>
              <a:rPr kumimoji="1" lang="ja-JP" altLang="en-US" sz="2400" dirty="0">
                <a:solidFill>
                  <a:schemeClr val="tx1"/>
                </a:solidFill>
                <a:latin typeface="Meiryo UI" panose="020B0604030504040204" pitchFamily="34" charset="-128"/>
                <a:ea typeface="Meiryo UI" panose="020B0604030504040204" pitchFamily="34" charset="-128"/>
              </a:rPr>
              <a:t>男性の育児休業取得による職場への影響</a:t>
            </a:r>
          </a:p>
        </p:txBody>
      </p:sp>
      <p:sp>
        <p:nvSpPr>
          <p:cNvPr id="20" name="角丸四角形 19"/>
          <p:cNvSpPr/>
          <p:nvPr/>
        </p:nvSpPr>
        <p:spPr>
          <a:xfrm>
            <a:off x="186601" y="1318126"/>
            <a:ext cx="9530486" cy="4995362"/>
          </a:xfrm>
          <a:prstGeom prst="roundRect">
            <a:avLst>
              <a:gd name="adj" fmla="val 5703"/>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031425" y="1588575"/>
            <a:ext cx="4761240" cy="307777"/>
          </a:xfrm>
          <a:prstGeom prst="rect">
            <a:avLst/>
          </a:prstGeom>
          <a:noFill/>
        </p:spPr>
        <p:txBody>
          <a:bodyPr wrap="none" rtlCol="0">
            <a:spAutoFit/>
          </a:bodyPr>
          <a:lstStyle/>
          <a:p>
            <a:r>
              <a:rPr kumimoji="1" lang="ja-JP" altLang="en-US" sz="1400" b="1" dirty="0">
                <a:latin typeface="Arial"/>
              </a:rPr>
              <a:t>男性の育児休業取得による職場への影響（男性からの回答）</a:t>
            </a:r>
          </a:p>
        </p:txBody>
      </p:sp>
      <p:sp>
        <p:nvSpPr>
          <p:cNvPr id="26" name="正方形/長方形 25"/>
          <p:cNvSpPr/>
          <p:nvPr/>
        </p:nvSpPr>
        <p:spPr>
          <a:xfrm>
            <a:off x="533400" y="1041471"/>
            <a:ext cx="6647961" cy="472574"/>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36000" tIns="0" rIns="36000" bIns="0" rtlCol="0" anchor="ctr" anchorCtr="0"/>
          <a:lstStyle/>
          <a:p>
            <a:pPr algn="ctr">
              <a:spcBef>
                <a:spcPts val="600"/>
              </a:spcBef>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男性の育児休業取得者がいる（いた）職場では、さまざまな変化が！</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6558023" y="3071697"/>
            <a:ext cx="2894198" cy="7861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0"/>
              </a:spcBef>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特に、男性の育休取得を「積極的に進めた」職場では、変化を実感する企業の割合が増加！</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133861" y="3840791"/>
            <a:ext cx="2411965" cy="10231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育休取得に</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積極的に</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取り組む職場は、好影響がより大きく！</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530401" y="2958353"/>
            <a:ext cx="3048662" cy="2020371"/>
          </a:xfrm>
          <a:prstGeom prst="rect">
            <a:avLst/>
          </a:prstGeom>
          <a:noFill/>
          <a:ln w="6350">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533399" y="5832056"/>
            <a:ext cx="5534891"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出典：財団法人こども未来財団「父親の育児に関する調査研究－育児休業取得について研究報告書」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p>
        </p:txBody>
      </p:sp>
      <p:graphicFrame>
        <p:nvGraphicFramePr>
          <p:cNvPr id="15" name="グラフ 14">
            <a:extLst>
              <a:ext uri="{FF2B5EF4-FFF2-40B4-BE49-F238E27FC236}">
                <a16:creationId xmlns:a16="http://schemas.microsoft.com/office/drawing/2014/main" id="{00000000-0008-0000-0700-000005000000}"/>
              </a:ext>
            </a:extLst>
          </p:cNvPr>
          <p:cNvGraphicFramePr>
            <a:graphicFrameLocks noChangeAspect="1"/>
          </p:cNvGraphicFramePr>
          <p:nvPr>
            <p:extLst>
              <p:ext uri="{D42A27DB-BD31-4B8C-83A1-F6EECF244321}">
                <p14:modId xmlns:p14="http://schemas.microsoft.com/office/powerpoint/2010/main" val="612551205"/>
              </p:ext>
            </p:extLst>
          </p:nvPr>
        </p:nvGraphicFramePr>
        <p:xfrm>
          <a:off x="566795" y="1628345"/>
          <a:ext cx="6614566" cy="4213098"/>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グループ化 8">
            <a:extLst>
              <a:ext uri="{FF2B5EF4-FFF2-40B4-BE49-F238E27FC236}">
                <a16:creationId xmlns:a16="http://schemas.microsoft.com/office/drawing/2014/main" id="{BD1072A2-9FB7-90DA-EC71-47C8E626BB5F}"/>
              </a:ext>
            </a:extLst>
          </p:cNvPr>
          <p:cNvGrpSpPr/>
          <p:nvPr/>
        </p:nvGrpSpPr>
        <p:grpSpPr>
          <a:xfrm>
            <a:off x="6600353" y="3962884"/>
            <a:ext cx="546659" cy="283648"/>
            <a:chOff x="3834492" y="6554518"/>
            <a:chExt cx="546659" cy="283648"/>
          </a:xfrm>
        </p:grpSpPr>
        <p:sp>
          <p:nvSpPr>
            <p:cNvPr id="10" name="山形 9">
              <a:extLst>
                <a:ext uri="{FF2B5EF4-FFF2-40B4-BE49-F238E27FC236}">
                  <a16:creationId xmlns:a16="http://schemas.microsoft.com/office/drawing/2014/main" id="{1DAABDB5-36F4-196B-49CE-7E869209A61B}"/>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山形 10">
              <a:extLst>
                <a:ext uri="{FF2B5EF4-FFF2-40B4-BE49-F238E27FC236}">
                  <a16:creationId xmlns:a16="http://schemas.microsoft.com/office/drawing/2014/main" id="{826EA9BE-AFB1-5344-4AA7-9EBF4BBE1D20}"/>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山形 11">
              <a:extLst>
                <a:ext uri="{FF2B5EF4-FFF2-40B4-BE49-F238E27FC236}">
                  <a16:creationId xmlns:a16="http://schemas.microsoft.com/office/drawing/2014/main" id="{45D731A0-2FB5-7429-F777-8D058E6E6E50}"/>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3337418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1328070" y="4392680"/>
            <a:ext cx="8017530" cy="1738287"/>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a:extLst>
              <a:ext uri="{FF2B5EF4-FFF2-40B4-BE49-F238E27FC236}">
                <a16:creationId xmlns:a16="http://schemas.microsoft.com/office/drawing/2014/main" id="{1FD22FF6-4145-04B4-20AB-D9123B4EA4AD}"/>
              </a:ext>
            </a:extLst>
          </p:cNvPr>
          <p:cNvSpPr/>
          <p:nvPr/>
        </p:nvSpPr>
        <p:spPr>
          <a:xfrm>
            <a:off x="702444" y="4124808"/>
            <a:ext cx="955250" cy="955250"/>
          </a:xfrm>
          <a:prstGeom prst="ellipse">
            <a:avLst/>
          </a:prstGeom>
          <a:solidFill>
            <a:srgbClr val="0070C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23</a:t>
            </a:fld>
            <a:endParaRPr lang="en-US" altLang="ja-JP" sz="1600" dirty="0"/>
          </a:p>
        </p:txBody>
      </p:sp>
      <p:sp>
        <p:nvSpPr>
          <p:cNvPr id="14" name="正方形/長方形 13"/>
          <p:cNvSpPr/>
          <p:nvPr/>
        </p:nvSpPr>
        <p:spPr>
          <a:xfrm>
            <a:off x="2287735" y="1188762"/>
            <a:ext cx="7122965" cy="499884"/>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女性の就労継続、昇進意欲、社会復帰への意欲の維持に好影響</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a:off x="2272522" y="4683341"/>
            <a:ext cx="6516001" cy="0"/>
          </a:xfrm>
          <a:prstGeom prst="line">
            <a:avLst/>
          </a:prstGeom>
          <a:noFill/>
          <a:ln w="9525">
            <a:noFill/>
            <a:prstDash val="sysDash"/>
          </a:ln>
          <a:effectLst/>
        </p:spPr>
        <p:style>
          <a:lnRef idx="2">
            <a:schemeClr val="accent1"/>
          </a:lnRef>
          <a:fillRef idx="0">
            <a:schemeClr val="accent1"/>
          </a:fillRef>
          <a:effectRef idx="1">
            <a:schemeClr val="accent1"/>
          </a:effectRef>
          <a:fontRef idx="minor">
            <a:schemeClr val="tx1"/>
          </a:fontRef>
        </p:style>
      </p:cxnSp>
      <p:sp>
        <p:nvSpPr>
          <p:cNvPr id="26" name="角丸四角形 25"/>
          <p:cNvSpPr/>
          <p:nvPr/>
        </p:nvSpPr>
        <p:spPr>
          <a:xfrm>
            <a:off x="7223070" y="4318105"/>
            <a:ext cx="1645994" cy="667831"/>
          </a:xfrm>
          <a:prstGeom prst="roundRect">
            <a:avLst/>
          </a:prstGeom>
          <a:noFill/>
          <a:ln w="12700">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41" name="角丸四角形 40"/>
          <p:cNvSpPr/>
          <p:nvPr/>
        </p:nvSpPr>
        <p:spPr>
          <a:xfrm>
            <a:off x="386400" y="1081481"/>
            <a:ext cx="9125900" cy="756348"/>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1747081" y="4284033"/>
            <a:ext cx="3128896" cy="374571"/>
          </a:xfrm>
          <a:prstGeom prst="roundRect">
            <a:avLst/>
          </a:prstGeom>
          <a:solidFill>
            <a:srgbClr val="C00000"/>
          </a:solidFill>
        </p:spPr>
        <p:txBody>
          <a:bodyPr wrap="none">
            <a:spAutoFit/>
          </a:body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妻の就労継続による家計のメリット</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395423" y="4268826"/>
            <a:ext cx="1578719" cy="595824"/>
          </a:xfrm>
          <a:prstGeom prst="rect">
            <a:avLst/>
          </a:prstGeom>
          <a:noFill/>
          <a:ln w="12700">
            <a:noFill/>
            <a:prstDash val="sysDash"/>
          </a:ln>
        </p:spPr>
        <p:style>
          <a:lnRef idx="2">
            <a:schemeClr val="accent3"/>
          </a:lnRef>
          <a:fillRef idx="1">
            <a:schemeClr val="lt1"/>
          </a:fillRef>
          <a:effectRef idx="0">
            <a:schemeClr val="accent3"/>
          </a:effectRef>
          <a:fontRef idx="minor">
            <a:schemeClr val="dk1"/>
          </a:fontRef>
        </p:style>
        <p:txBody>
          <a:bodyPr rtlCol="0" anchor="ctr" anchorCtr="0">
            <a:scene3d>
              <a:camera prst="orthographicFront"/>
              <a:lightRig rig="soft" dir="tl">
                <a:rot lat="0" lon="0" rev="0"/>
              </a:lightRig>
            </a:scene3d>
            <a:sp3d contourW="25400" prstMaterial="matte">
              <a:contourClr>
                <a:schemeClr val="accent2">
                  <a:tint val="20000"/>
                </a:schemeClr>
              </a:contourClr>
            </a:sp3d>
          </a:bodyPr>
          <a:lstStyle/>
          <a:p>
            <a:pPr algn="ctr"/>
            <a:r>
              <a:rPr lang="ja-JP" altLang="en-US" sz="1100" b="1" spc="50" dirty="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妻の</a:t>
            </a:r>
            <a:r>
              <a:rPr lang="ja-JP" altLang="en-US" sz="1100" b="1" spc="5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生涯所得</a:t>
            </a:r>
            <a:endParaRPr lang="en-US" altLang="ja-JP" sz="1100" b="1" spc="50" dirty="0">
              <a:ln w="1143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spc="5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に大きな</a:t>
            </a:r>
            <a:r>
              <a:rPr lang="ja-JP" altLang="en-US" sz="1100" b="1" spc="50" dirty="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違い </a:t>
            </a:r>
            <a:endParaRPr lang="en-US" altLang="ja-JP" sz="1100" b="1" spc="50" baseline="30000" dirty="0">
              <a:ln w="1143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3" name="グラフ 82">
            <a:extLst>
              <a:ext uri="{FF2B5EF4-FFF2-40B4-BE49-F238E27FC236}">
                <a16:creationId xmlns:a16="http://schemas.microsoft.com/office/drawing/2014/main" id="{D7F3ABEF-7E61-4890-AFD7-7EBBB2842998}"/>
              </a:ext>
            </a:extLst>
          </p:cNvPr>
          <p:cNvGraphicFramePr>
            <a:graphicFrameLocks/>
          </p:cNvGraphicFramePr>
          <p:nvPr>
            <p:extLst>
              <p:ext uri="{D42A27DB-BD31-4B8C-83A1-F6EECF244321}">
                <p14:modId xmlns:p14="http://schemas.microsoft.com/office/powerpoint/2010/main" val="3623717899"/>
              </p:ext>
            </p:extLst>
          </p:nvPr>
        </p:nvGraphicFramePr>
        <p:xfrm>
          <a:off x="1500501" y="4769910"/>
          <a:ext cx="7144347" cy="1437901"/>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5385375" y="4600098"/>
            <a:ext cx="434734"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a:t>
            </a:r>
          </a:p>
        </p:txBody>
      </p:sp>
      <p:sp>
        <p:nvSpPr>
          <p:cNvPr id="72" name="テキスト ボックス 71"/>
          <p:cNvSpPr txBox="1"/>
          <p:nvPr/>
        </p:nvSpPr>
        <p:spPr>
          <a:xfrm>
            <a:off x="6784195" y="4600098"/>
            <a:ext cx="434734" cy="276999"/>
          </a:xfrm>
          <a:prstGeom prst="rect">
            <a:avLst/>
          </a:prstGeom>
          <a:noFill/>
        </p:spPr>
        <p:txBody>
          <a:bodyPr wrap="non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a:t>
            </a:r>
          </a:p>
        </p:txBody>
      </p:sp>
      <p:sp>
        <p:nvSpPr>
          <p:cNvPr id="73" name="テキスト ボックス 72"/>
          <p:cNvSpPr txBox="1"/>
          <p:nvPr/>
        </p:nvSpPr>
        <p:spPr>
          <a:xfrm>
            <a:off x="8143196" y="4590527"/>
            <a:ext cx="434734"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a:t>
            </a:r>
          </a:p>
        </p:txBody>
      </p:sp>
      <p:sp>
        <p:nvSpPr>
          <p:cNvPr id="84" name="テキスト ボックス 83">
            <a:extLst>
              <a:ext uri="{FF2B5EF4-FFF2-40B4-BE49-F238E27FC236}">
                <a16:creationId xmlns:a16="http://schemas.microsoft.com/office/drawing/2014/main" id="{27DA98D0-55A2-4638-829F-F5D8FEA650C3}"/>
              </a:ext>
            </a:extLst>
          </p:cNvPr>
          <p:cNvSpPr txBox="1"/>
          <p:nvPr/>
        </p:nvSpPr>
        <p:spPr>
          <a:xfrm>
            <a:off x="8507465" y="4620266"/>
            <a:ext cx="646331"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5059643" y="5605478"/>
            <a:ext cx="1082431" cy="331907"/>
          </a:xfrm>
          <a:prstGeom prst="rect">
            <a:avLst/>
          </a:prstGeom>
          <a:solidFill>
            <a:srgbClr val="FFFFEF"/>
          </a:solid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1200"/>
              </a:spcBef>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6,147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7541981" y="4939979"/>
            <a:ext cx="1365561" cy="339774"/>
          </a:xfrm>
          <a:prstGeom prst="rect">
            <a:avLst/>
          </a:prstGeom>
          <a:solidFill>
            <a:srgbClr val="FFFFEF"/>
          </a:solid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3,008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a:extLst>
              <a:ext uri="{FF2B5EF4-FFF2-40B4-BE49-F238E27FC236}">
                <a16:creationId xmlns:a16="http://schemas.microsoft.com/office/drawing/2014/main" id="{DCA12DA6-E5A6-46E0-B315-E3BAABDD972B}"/>
              </a:ext>
            </a:extLst>
          </p:cNvPr>
          <p:cNvSpPr/>
          <p:nvPr/>
        </p:nvSpPr>
        <p:spPr>
          <a:xfrm>
            <a:off x="1332204" y="6106966"/>
            <a:ext cx="7494721"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出典：ニッセイ基礎研究所　ニッセイ基礎研所報</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Vol.61</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「大学卒女性の働き方別生涯所得の推計」　図表</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女性の働き方ケース別生涯所得　より一部抜粋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24" name="円形吹き出し 23"/>
          <p:cNvSpPr/>
          <p:nvPr/>
        </p:nvSpPr>
        <p:spPr>
          <a:xfrm>
            <a:off x="7751872" y="5322177"/>
            <a:ext cx="1853065" cy="920096"/>
          </a:xfrm>
          <a:prstGeom prst="wedgeEllipseCallout">
            <a:avLst>
              <a:gd name="adj1" fmla="val -63553"/>
              <a:gd name="adj2" fmla="val -47368"/>
            </a:avLst>
          </a:prstGeom>
          <a:solidFill>
            <a:srgbClr val="FFC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7933494" y="5441812"/>
            <a:ext cx="1560042" cy="553998"/>
          </a:xfrm>
          <a:prstGeom prst="rect">
            <a:avLst/>
          </a:prstGeom>
          <a:noFill/>
        </p:spPr>
        <p:txBody>
          <a:bodyPr wrap="none" rtlCol="0">
            <a:sp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その差は</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億円以上！</a:t>
            </a:r>
          </a:p>
        </p:txBody>
      </p:sp>
      <p:sp>
        <p:nvSpPr>
          <p:cNvPr id="46" name="タイトル 2">
            <a:extLst>
              <a:ext uri="{FF2B5EF4-FFF2-40B4-BE49-F238E27FC236}">
                <a16:creationId xmlns:a16="http://schemas.microsoft.com/office/drawing/2014/main" id="{EADA683C-DA66-4F73-B2E6-4E837198752A}"/>
              </a:ext>
            </a:extLst>
          </p:cNvPr>
          <p:cNvSpPr>
            <a:spLocks noGrp="1"/>
          </p:cNvSpPr>
          <p:nvPr>
            <p:ph type="title"/>
          </p:nvPr>
        </p:nvSpPr>
        <p:spPr bwMode="white">
          <a:xfrm>
            <a:off x="584885" y="255641"/>
            <a:ext cx="8915400" cy="647700"/>
          </a:xfrm>
        </p:spPr>
        <p:txBody>
          <a:bodyPr/>
          <a:lstStyle/>
          <a:p>
            <a:r>
              <a:rPr lang="en-US" altLang="ja-JP" sz="2400" dirty="0">
                <a:latin typeface="Meiryo UI" panose="020B0604030504040204" pitchFamily="34" charset="-128"/>
                <a:ea typeface="Meiryo UI" panose="020B0604030504040204" pitchFamily="34" charset="-128"/>
              </a:rPr>
              <a:t>4-5     </a:t>
            </a:r>
            <a:r>
              <a:rPr kumimoji="1" lang="ja-JP" altLang="en-US" sz="2400" dirty="0">
                <a:solidFill>
                  <a:schemeClr val="tx1"/>
                </a:solidFill>
                <a:latin typeface="Meiryo UI" panose="020B0604030504040204" pitchFamily="34" charset="-128"/>
                <a:ea typeface="Meiryo UI" panose="020B0604030504040204" pitchFamily="34" charset="-128"/>
              </a:rPr>
              <a:t>「女性の活躍推進」の観点からのメリット</a:t>
            </a:r>
          </a:p>
        </p:txBody>
      </p:sp>
      <p:sp>
        <p:nvSpPr>
          <p:cNvPr id="37" name="正方形/長方形 36">
            <a:extLst>
              <a:ext uri="{FF2B5EF4-FFF2-40B4-BE49-F238E27FC236}">
                <a16:creationId xmlns:a16="http://schemas.microsoft.com/office/drawing/2014/main" id="{CDFD3E53-322F-422B-9F8E-0E84D56C1AA3}"/>
              </a:ext>
            </a:extLst>
          </p:cNvPr>
          <p:cNvSpPr/>
          <p:nvPr/>
        </p:nvSpPr>
        <p:spPr>
          <a:xfrm>
            <a:off x="224701" y="1938219"/>
            <a:ext cx="3369134" cy="472574"/>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36000" tIns="0" rIns="36000" bIns="0" rtlCol="0" anchor="ctr" anchorCtr="0"/>
          <a:lstStyle/>
          <a:p>
            <a:pPr algn="ctr">
              <a:spcBef>
                <a:spcPts val="600"/>
              </a:spcBef>
            </a:pPr>
            <a:r>
              <a:rPr lang="ja-JP" altLang="en-US" sz="18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職場における女性活躍への影響</a:t>
            </a:r>
            <a:endParaRPr lang="en-US" altLang="ja-JP" sz="18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a:extLst>
              <a:ext uri="{FF2B5EF4-FFF2-40B4-BE49-F238E27FC236}">
                <a16:creationId xmlns:a16="http://schemas.microsoft.com/office/drawing/2014/main" id="{EB4E8D90-7503-4289-9B77-077DE9595028}"/>
              </a:ext>
            </a:extLst>
          </p:cNvPr>
          <p:cNvSpPr/>
          <p:nvPr/>
        </p:nvSpPr>
        <p:spPr>
          <a:xfrm>
            <a:off x="354421" y="3614947"/>
            <a:ext cx="3198593" cy="472574"/>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36000" tIns="0" rIns="36000" bIns="0" rtlCol="0" anchor="ctr" anchorCtr="0"/>
          <a:lstStyle/>
          <a:p>
            <a:pPr algn="ctr">
              <a:spcBef>
                <a:spcPts val="600"/>
              </a:spcBef>
            </a:pPr>
            <a:r>
              <a:rPr lang="ja-JP" altLang="en-US" sz="18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家庭における女性活躍への影響</a:t>
            </a:r>
            <a:endParaRPr lang="en-US" altLang="ja-JP" sz="18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4AAF28C3-8F98-4106-8CB8-91EC36AB26D0}"/>
              </a:ext>
            </a:extLst>
          </p:cNvPr>
          <p:cNvSpPr/>
          <p:nvPr/>
        </p:nvSpPr>
        <p:spPr>
          <a:xfrm>
            <a:off x="680486" y="2378458"/>
            <a:ext cx="8665114" cy="12532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22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育児休業を取得する男性が増え、職場で「仕事と育児の両立」に関して理解が深まると・・・</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▶︎限られた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時間で成果を出すための業務効率化</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▶︎カバー</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体制の構築により、休暇が取りやすくなる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▶︎長時間</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労働の削減</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四角形: 角を丸くする 4">
            <a:extLst>
              <a:ext uri="{FF2B5EF4-FFF2-40B4-BE49-F238E27FC236}">
                <a16:creationId xmlns:a16="http://schemas.microsoft.com/office/drawing/2014/main" id="{7D644D75-5AEE-4D3E-81C6-6B561CB41415}"/>
              </a:ext>
            </a:extLst>
          </p:cNvPr>
          <p:cNvSpPr/>
          <p:nvPr/>
        </p:nvSpPr>
        <p:spPr>
          <a:xfrm>
            <a:off x="5858449" y="2789932"/>
            <a:ext cx="3367065" cy="66571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600" dirty="0">
                <a:solidFill>
                  <a:srgbClr val="C00000"/>
                </a:solidFill>
                <a:latin typeface="Meiryo UI" panose="020B0604030504040204" pitchFamily="50" charset="-128"/>
                <a:ea typeface="Meiryo UI" panose="020B0604030504040204" pitchFamily="50" charset="-128"/>
              </a:rPr>
              <a:t>　</a:t>
            </a:r>
            <a:r>
              <a:rPr kumimoji="1" lang="ja-JP" altLang="en-US" sz="1600" b="1" dirty="0">
                <a:solidFill>
                  <a:srgbClr val="C00000"/>
                </a:solidFill>
                <a:latin typeface="Meiryo UI" panose="020B0604030504040204" pitchFamily="50" charset="-128"/>
                <a:ea typeface="Meiryo UI" panose="020B0604030504040204" pitchFamily="50" charset="-128"/>
              </a:rPr>
              <a:t>・出産を機に退職する女性が減少</a:t>
            </a:r>
            <a:endParaRPr kumimoji="1" lang="en-US" altLang="ja-JP" sz="1600" b="1" dirty="0">
              <a:solidFill>
                <a:srgbClr val="C00000"/>
              </a:solidFill>
              <a:latin typeface="Meiryo UI" panose="020B0604030504040204" pitchFamily="50" charset="-128"/>
              <a:ea typeface="Meiryo UI" panose="020B0604030504040204" pitchFamily="50" charset="-128"/>
            </a:endParaRPr>
          </a:p>
          <a:p>
            <a:r>
              <a:rPr lang="ja-JP" altLang="en-US" sz="1600" b="1" dirty="0">
                <a:solidFill>
                  <a:srgbClr val="C00000"/>
                </a:solidFill>
                <a:latin typeface="Meiryo UI" panose="020B0604030504040204" pitchFamily="50" charset="-128"/>
                <a:ea typeface="Meiryo UI" panose="020B0604030504040204" pitchFamily="50" charset="-128"/>
              </a:rPr>
              <a:t>　・女性が能力を発揮しやすくなる</a:t>
            </a:r>
            <a:endParaRPr kumimoji="1" lang="ja-JP" altLang="en-US" sz="1600" b="1" dirty="0">
              <a:solidFill>
                <a:srgbClr val="C00000"/>
              </a:solidFill>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DD446C33-CD06-4A8D-8E6B-B1C637AA3AB0}"/>
              </a:ext>
            </a:extLst>
          </p:cNvPr>
          <p:cNvSpPr/>
          <p:nvPr/>
        </p:nvSpPr>
        <p:spPr>
          <a:xfrm>
            <a:off x="3440079" y="3624044"/>
            <a:ext cx="7122965" cy="499884"/>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a:extLst>
              <a:ext uri="{FF2B5EF4-FFF2-40B4-BE49-F238E27FC236}">
                <a16:creationId xmlns:a16="http://schemas.microsoft.com/office/drawing/2014/main" id="{A52A25AA-460F-028F-FA2C-820BD4BEB915}"/>
              </a:ext>
            </a:extLst>
          </p:cNvPr>
          <p:cNvGrpSpPr/>
          <p:nvPr/>
        </p:nvGrpSpPr>
        <p:grpSpPr>
          <a:xfrm>
            <a:off x="552055" y="1169237"/>
            <a:ext cx="1570026" cy="630037"/>
            <a:chOff x="1855625" y="1052700"/>
            <a:chExt cx="2167858" cy="842141"/>
          </a:xfrm>
        </p:grpSpPr>
        <p:sp>
          <p:nvSpPr>
            <p:cNvPr id="7" name="角丸四角形 6">
              <a:extLst>
                <a:ext uri="{FF2B5EF4-FFF2-40B4-BE49-F238E27FC236}">
                  <a16:creationId xmlns:a16="http://schemas.microsoft.com/office/drawing/2014/main" id="{76092096-01E6-68A9-CAF0-88CD1AF4C97B}"/>
                </a:ext>
              </a:extLst>
            </p:cNvPr>
            <p:cNvSpPr/>
            <p:nvPr/>
          </p:nvSpPr>
          <p:spPr>
            <a:xfrm>
              <a:off x="2546635" y="1144959"/>
              <a:ext cx="1436863" cy="422702"/>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ダイアグラム&#10;&#10;自動的に生成された説明">
              <a:extLst>
                <a:ext uri="{FF2B5EF4-FFF2-40B4-BE49-F238E27FC236}">
                  <a16:creationId xmlns:a16="http://schemas.microsoft.com/office/drawing/2014/main" id="{B1FD54AF-985B-DE24-0899-81536FF1E48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 b="16409" l="5592" r="12964">
                          <a14:foregroundMark x1="9363" y1="10649" x2="6305" y2="14393"/>
                        </a14:backgroundRemoval>
                      </a14:imgEffect>
                    </a14:imgLayer>
                  </a14:imgProps>
                </a:ext>
              </a:extLst>
            </a:blip>
            <a:srcRect l="4671" t="4242" r="86115" b="82239"/>
            <a:stretch/>
          </p:blipFill>
          <p:spPr>
            <a:xfrm rot="15034598">
              <a:off x="1898119" y="1010206"/>
              <a:ext cx="842141" cy="927129"/>
            </a:xfrm>
            <a:prstGeom prst="rect">
              <a:avLst/>
            </a:prstGeom>
          </p:spPr>
        </p:pic>
        <p:pic>
          <p:nvPicPr>
            <p:cNvPr id="9" name="図 8" descr="図形&#10;&#10;中程度の精度で自動的に生成された説明">
              <a:extLst>
                <a:ext uri="{FF2B5EF4-FFF2-40B4-BE49-F238E27FC236}">
                  <a16:creationId xmlns:a16="http://schemas.microsoft.com/office/drawing/2014/main" id="{E8E78F3D-FF22-C41F-675C-8BD57EE94C8A}"/>
                </a:ext>
              </a:extLst>
            </p:cNvPr>
            <p:cNvPicPr>
              <a:picLocks noChangeAspect="1"/>
            </p:cNvPicPr>
            <p:nvPr/>
          </p:nvPicPr>
          <p:blipFill>
            <a:blip r:embed="rId6"/>
            <a:stretch>
              <a:fillRect/>
            </a:stretch>
          </p:blipFill>
          <p:spPr>
            <a:xfrm>
              <a:off x="2636372" y="1169982"/>
              <a:ext cx="1387111" cy="372655"/>
            </a:xfrm>
            <a:prstGeom prst="rect">
              <a:avLst/>
            </a:prstGeom>
          </p:spPr>
        </p:pic>
      </p:grpSp>
      <p:grpSp>
        <p:nvGrpSpPr>
          <p:cNvPr id="11" name="グループ化 10">
            <a:extLst>
              <a:ext uri="{FF2B5EF4-FFF2-40B4-BE49-F238E27FC236}">
                <a16:creationId xmlns:a16="http://schemas.microsoft.com/office/drawing/2014/main" id="{D1B6E4AE-2FB2-20AB-1DB0-57D976FB8CF3}"/>
              </a:ext>
            </a:extLst>
          </p:cNvPr>
          <p:cNvGrpSpPr/>
          <p:nvPr/>
        </p:nvGrpSpPr>
        <p:grpSpPr>
          <a:xfrm>
            <a:off x="5112045" y="2970122"/>
            <a:ext cx="546659" cy="283648"/>
            <a:chOff x="3834492" y="6554518"/>
            <a:chExt cx="546659" cy="283648"/>
          </a:xfrm>
        </p:grpSpPr>
        <p:sp>
          <p:nvSpPr>
            <p:cNvPr id="12" name="山形 11">
              <a:extLst>
                <a:ext uri="{FF2B5EF4-FFF2-40B4-BE49-F238E27FC236}">
                  <a16:creationId xmlns:a16="http://schemas.microsoft.com/office/drawing/2014/main" id="{A3437FE7-2C5D-AC48-101E-6134C99DD4B2}"/>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山形 12">
              <a:extLst>
                <a:ext uri="{FF2B5EF4-FFF2-40B4-BE49-F238E27FC236}">
                  <a16:creationId xmlns:a16="http://schemas.microsoft.com/office/drawing/2014/main" id="{8B967798-9B96-A34E-AB69-86E8FB273028}"/>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5" name="山形 14">
              <a:extLst>
                <a:ext uri="{FF2B5EF4-FFF2-40B4-BE49-F238E27FC236}">
                  <a16:creationId xmlns:a16="http://schemas.microsoft.com/office/drawing/2014/main" id="{D4DCADD7-D15C-2E2F-38AC-E2CB613D5B21}"/>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4266775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36CA6283-6661-10D0-8621-C62B82A47DC7}"/>
              </a:ext>
            </a:extLst>
          </p:cNvPr>
          <p:cNvSpPr txBox="1">
            <a:spLocks/>
          </p:cNvSpPr>
          <p:nvPr/>
        </p:nvSpPr>
        <p:spPr bwMode="auto">
          <a:xfrm>
            <a:off x="3353973" y="2645697"/>
            <a:ext cx="4794096"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normAutofit lnSpcReduction="10000"/>
          </a:bodyPr>
          <a:lstStyle>
            <a:lvl1pPr algn="l" defTabSz="477838" rtl="0" eaLnBrk="0" fontAlgn="base" hangingPunct="0">
              <a:spcBef>
                <a:spcPct val="0"/>
              </a:spcBef>
              <a:spcAft>
                <a:spcPct val="0"/>
              </a:spcAft>
              <a:defRPr kumimoji="1" sz="3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300">
                <a:solidFill>
                  <a:schemeClr val="bg1"/>
                </a:solidFill>
                <a:latin typeface="Meiryo" panose="020B0604030504040204" pitchFamily="34" charset="-128"/>
                <a:ea typeface="Meiryo" panose="020B0604030504040204" pitchFamily="34" charset="-128"/>
              </a:rPr>
              <a:t>　育休取得者の体験談 </a:t>
            </a:r>
            <a:endParaRPr lang="en-US" altLang="ja-JP" sz="2800" b="1" spc="300" dirty="0">
              <a:solidFill>
                <a:schemeClr val="bg1"/>
              </a:solidFill>
              <a:latin typeface="Meiryo" panose="020B0604030504040204" pitchFamily="34" charset="-128"/>
              <a:ea typeface="Meiryo" panose="020B0604030504040204" pitchFamily="34" charset="-128"/>
            </a:endParaRPr>
          </a:p>
          <a:p>
            <a:pPr algn="ctr">
              <a:lnSpc>
                <a:spcPct val="150000"/>
              </a:lnSpc>
            </a:pPr>
            <a:r>
              <a:rPr lang="ja-JP" altLang="en-US" sz="2800" b="1" spc="300">
                <a:solidFill>
                  <a:schemeClr val="bg1"/>
                </a:solidFill>
                <a:latin typeface="Meiryo" panose="020B0604030504040204" pitchFamily="34" charset="-128"/>
                <a:ea typeface="Meiryo" panose="020B0604030504040204" pitchFamily="34" charset="-128"/>
              </a:rPr>
              <a:t>・企業の取組事例</a:t>
            </a:r>
            <a:endParaRPr lang="ja-JP" altLang="en-US" sz="2600" b="1" spc="30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98B8D595-042F-62DA-157B-F0F14D94B579}"/>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C3E4B30F-4F45-B794-6703-7037FDD7C856}"/>
              </a:ext>
            </a:extLst>
          </p:cNvPr>
          <p:cNvSpPr txBox="1"/>
          <p:nvPr/>
        </p:nvSpPr>
        <p:spPr>
          <a:xfrm>
            <a:off x="1757931" y="3064553"/>
            <a:ext cx="1242330" cy="425822"/>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第五章　</a:t>
            </a:r>
            <a:endParaRPr lang="ja-JP" altLang="en-US" sz="2058" b="1">
              <a:solidFill>
                <a:srgbClr val="C00000"/>
              </a:solidFill>
              <a:latin typeface="Meiryo" panose="020B0604030504040204" pitchFamily="34" charset="-128"/>
              <a:ea typeface="Meiryo" panose="020B0604030504040204" pitchFamily="34" charset="-128"/>
            </a:endParaRPr>
          </a:p>
        </p:txBody>
      </p:sp>
      <p:sp>
        <p:nvSpPr>
          <p:cNvPr id="11" name="スライド番号プレースホルダー 3">
            <a:extLst>
              <a:ext uri="{FF2B5EF4-FFF2-40B4-BE49-F238E27FC236}">
                <a16:creationId xmlns:a16="http://schemas.microsoft.com/office/drawing/2014/main" id="{AECC0902-ED07-7F98-E6A8-C5254CB5A6E3}"/>
              </a:ext>
            </a:extLst>
          </p:cNvPr>
          <p:cNvSpPr txBox="1">
            <a:spLocks/>
          </p:cNvSpPr>
          <p:nvPr/>
        </p:nvSpPr>
        <p:spPr>
          <a:xfrm>
            <a:off x="224700" y="6427788"/>
            <a:ext cx="506819" cy="36036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2000" smtClean="0"/>
              <a:pPr>
                <a:defRPr/>
              </a:pPr>
              <a:t>24</a:t>
            </a:fld>
            <a:endParaRPr lang="en-US" altLang="ja-JP" sz="2000" dirty="0"/>
          </a:p>
        </p:txBody>
      </p:sp>
    </p:spTree>
    <p:extLst>
      <p:ext uri="{BB962C8B-B14F-4D97-AF65-F5344CB8AC3E}">
        <p14:creationId xmlns:p14="http://schemas.microsoft.com/office/powerpoint/2010/main" val="474800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1">
            <a:extLst>
              <a:ext uri="{FF2B5EF4-FFF2-40B4-BE49-F238E27FC236}">
                <a16:creationId xmlns:a16="http://schemas.microsoft.com/office/drawing/2014/main" id="{550E8F1F-0909-4F3C-901F-0128F10F936F}"/>
              </a:ext>
            </a:extLst>
          </p:cNvPr>
          <p:cNvSpPr txBox="1">
            <a:spLocks/>
          </p:cNvSpPr>
          <p:nvPr/>
        </p:nvSpPr>
        <p:spPr bwMode="auto">
          <a:xfrm>
            <a:off x="836800" y="1897031"/>
            <a:ext cx="8139420" cy="7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・自分の両親は祖父母の介護で多忙、妻の両親は遠方で体調も優れず頼れない。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自分が家事・育児に参画せねばという想いを持つ</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ようになり、育児休業取得を意識し始めた。</a:t>
            </a:r>
            <a:endParaRPr lang="ja-JP" altLang="en-US" sz="1400" dirty="0"/>
          </a:p>
        </p:txBody>
      </p:sp>
      <p:sp>
        <p:nvSpPr>
          <p:cNvPr id="3" name="タイトル 2"/>
          <p:cNvSpPr>
            <a:spLocks noGrp="1"/>
          </p:cNvSpPr>
          <p:nvPr>
            <p:ph type="title"/>
          </p:nvPr>
        </p:nvSpPr>
        <p:spPr>
          <a:xfrm>
            <a:off x="574432" y="266405"/>
            <a:ext cx="8915400" cy="647700"/>
          </a:xfrm>
        </p:spPr>
        <p:txBody>
          <a:bodyPr/>
          <a:lstStyle/>
          <a:p>
            <a:r>
              <a:rPr lang="en-US" altLang="ja-JP" sz="2400" dirty="0">
                <a:latin typeface="Meiryo UI" panose="020B0604030504040204" pitchFamily="34" charset="-128"/>
                <a:ea typeface="Meiryo UI" panose="020B0604030504040204" pitchFamily="34" charset="-128"/>
              </a:rPr>
              <a:t>5-1</a:t>
            </a:r>
            <a:r>
              <a:rPr lang="ja-JP" altLang="en-US" sz="2400" dirty="0">
                <a:latin typeface="Meiryo UI" panose="020B0604030504040204" pitchFamily="34" charset="-128"/>
                <a:ea typeface="Meiryo UI" panose="020B0604030504040204" pitchFamily="34" charset="-128"/>
              </a:rPr>
              <a:t>　　</a:t>
            </a:r>
            <a:r>
              <a:rPr lang="en-US" altLang="ja-JP" sz="2400" dirty="0">
                <a:latin typeface="Meiryo UI" panose="020B0604030504040204" pitchFamily="34" charset="-128"/>
                <a:ea typeface="Meiryo UI" panose="020B0604030504040204" pitchFamily="34" charset="-128"/>
              </a:rPr>
              <a:t> </a:t>
            </a:r>
            <a:r>
              <a:rPr lang="ja-JP" altLang="en-US" sz="2400" dirty="0">
                <a:solidFill>
                  <a:schemeClr val="tx1"/>
                </a:solidFill>
                <a:latin typeface="Meiryo UI" panose="020B0604030504040204" pitchFamily="34" charset="-128"/>
                <a:ea typeface="Meiryo UI" panose="020B0604030504040204" pitchFamily="34" charset="-128"/>
              </a:rPr>
              <a:t>育児休業取得者の体験談①</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25</a:t>
            </a:fld>
            <a:endParaRPr lang="en-US" altLang="ja-JP" sz="1600" dirty="0"/>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495300" y="1307527"/>
            <a:ext cx="8983980" cy="4917103"/>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9" name="コンテンツ プレースホルダー 1">
            <a:extLst>
              <a:ext uri="{FF2B5EF4-FFF2-40B4-BE49-F238E27FC236}">
                <a16:creationId xmlns:a16="http://schemas.microsoft.com/office/drawing/2014/main" id="{DF8ACADD-0891-4272-800C-FF7869DE3FA5}"/>
              </a:ext>
            </a:extLst>
          </p:cNvPr>
          <p:cNvSpPr txBox="1">
            <a:spLocks/>
          </p:cNvSpPr>
          <p:nvPr/>
        </p:nvSpPr>
        <p:spPr bwMode="auto">
          <a:xfrm>
            <a:off x="836800" y="1018044"/>
            <a:ext cx="4116200"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latin typeface="Meiryo UI" panose="020B0604030504040204" pitchFamily="50" charset="-128"/>
                <a:ea typeface="Meiryo UI" panose="020B0604030504040204" pitchFamily="50" charset="-128"/>
                <a:cs typeface="Meiryo UI" panose="020B0604030504040204" pitchFamily="50" charset="-128"/>
              </a:rPr>
              <a:t>代、育休取得期間：</a:t>
            </a:r>
            <a:r>
              <a:rPr lang="en-US" altLang="ja-JP" b="1" dirty="0">
                <a:latin typeface="Meiryo UI" panose="020B0604030504040204" pitchFamily="50" charset="-128"/>
                <a:ea typeface="Meiryo UI" panose="020B0604030504040204" pitchFamily="50" charset="-128"/>
                <a:cs typeface="Meiryo UI" panose="020B0604030504040204" pitchFamily="50" charset="-128"/>
              </a:rPr>
              <a:t>4.5</a:t>
            </a:r>
            <a:r>
              <a:rPr lang="ja-JP" altLang="en-US" b="1" dirty="0">
                <a:latin typeface="Meiryo UI" panose="020B0604030504040204" pitchFamily="50" charset="-128"/>
                <a:ea typeface="Meiryo UI" panose="020B0604030504040204" pitchFamily="50" charset="-128"/>
                <a:cs typeface="Meiryo UI" panose="020B0604030504040204" pitchFamily="50" charset="-128"/>
              </a:rPr>
              <a:t>か月</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p>
        </p:txBody>
      </p:sp>
      <p:sp>
        <p:nvSpPr>
          <p:cNvPr id="7" name="正方形/長方形 6">
            <a:extLst>
              <a:ext uri="{FF2B5EF4-FFF2-40B4-BE49-F238E27FC236}">
                <a16:creationId xmlns:a16="http://schemas.microsoft.com/office/drawing/2014/main" id="{605C138E-54EB-479B-BA3F-363458B66C30}"/>
              </a:ext>
            </a:extLst>
          </p:cNvPr>
          <p:cNvSpPr/>
          <p:nvPr/>
        </p:nvSpPr>
        <p:spPr>
          <a:xfrm>
            <a:off x="792515" y="1584338"/>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休業を取得しようと思った理由</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コンテンツ プレースホルダー 1">
            <a:extLst>
              <a:ext uri="{FF2B5EF4-FFF2-40B4-BE49-F238E27FC236}">
                <a16:creationId xmlns:a16="http://schemas.microsoft.com/office/drawing/2014/main" id="{6DCF6C14-5B1D-4BB4-BB80-3C145CAE26AC}"/>
              </a:ext>
            </a:extLst>
          </p:cNvPr>
          <p:cNvSpPr txBox="1">
            <a:spLocks/>
          </p:cNvSpPr>
          <p:nvPr/>
        </p:nvSpPr>
        <p:spPr bwMode="auto">
          <a:xfrm>
            <a:off x="838198" y="2991184"/>
            <a:ext cx="8139420" cy="163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・掃除、洗濯、おむつ替え、授乳など、</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あらゆる家事・育児を実施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妻の日頃の大変さを実感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、妻が家庭から離れる時間を意識的につくるなど、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家庭で自分に何ができるかを考えるようになった。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・身近に似た境遇の仲間がおらず孤独感に悩み、パパコミュニティを探し、多くの方と知り合った。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視野が格段に広がり気分的にもかなり楽になった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p>
        </p:txBody>
      </p:sp>
      <p:sp>
        <p:nvSpPr>
          <p:cNvPr id="21" name="正方形/長方形 20">
            <a:extLst>
              <a:ext uri="{FF2B5EF4-FFF2-40B4-BE49-F238E27FC236}">
                <a16:creationId xmlns:a16="http://schemas.microsoft.com/office/drawing/2014/main" id="{6C9F9540-ED91-4A40-9585-2E6191EC32C5}"/>
              </a:ext>
            </a:extLst>
          </p:cNvPr>
          <p:cNvSpPr/>
          <p:nvPr/>
        </p:nvSpPr>
        <p:spPr>
          <a:xfrm>
            <a:off x="793913" y="2678491"/>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休業中の過ごし方</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コンテンツ プレースホルダー 1">
            <a:extLst>
              <a:ext uri="{FF2B5EF4-FFF2-40B4-BE49-F238E27FC236}">
                <a16:creationId xmlns:a16="http://schemas.microsoft.com/office/drawing/2014/main" id="{57078AE5-1641-4E15-A2C7-65FF7CDABCE5}"/>
              </a:ext>
            </a:extLst>
          </p:cNvPr>
          <p:cNvSpPr txBox="1">
            <a:spLocks/>
          </p:cNvSpPr>
          <p:nvPr/>
        </p:nvSpPr>
        <p:spPr bwMode="auto">
          <a:xfrm>
            <a:off x="838198" y="5137311"/>
            <a:ext cx="8364525" cy="7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spcBef>
                <a:spcPts val="600"/>
              </a:spcBef>
            </a:pPr>
            <a:r>
              <a:rPr lang="ja-JP" altLang="en-US" sz="1400" dirty="0">
                <a:latin typeface="Meiryo UI" panose="020B0604030504040204" pitchFamily="50" charset="-128"/>
                <a:ea typeface="Meiryo UI" panose="020B0604030504040204" pitchFamily="50" charset="-128"/>
              </a:rPr>
              <a:t>　　・復帰後</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か月は、家事・育児を優先しつつ仕事との両立のペースをつかむため、</a:t>
            </a:r>
            <a:r>
              <a:rPr lang="ja-JP" altLang="en-US" sz="1400" b="1" dirty="0">
                <a:solidFill>
                  <a:srgbClr val="C00000"/>
                </a:solidFill>
                <a:latin typeface="Meiryo UI" panose="020B0604030504040204" pitchFamily="50" charset="-128"/>
                <a:ea typeface="Meiryo UI" panose="020B0604030504040204" pitchFamily="50" charset="-128"/>
              </a:rPr>
              <a:t>短時間勤務制度を活用</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marL="254250">
              <a:lnSpc>
                <a:spcPts val="2500"/>
              </a:lnSpc>
              <a:spcBef>
                <a:spcPts val="0"/>
              </a:spcBef>
            </a:pPr>
            <a:r>
              <a:rPr lang="ja-JP" altLang="en-US" sz="1400" dirty="0">
                <a:latin typeface="Meiryo UI" panose="020B0604030504040204" pitchFamily="50" charset="-128"/>
                <a:ea typeface="Meiryo UI" panose="020B0604030504040204" pitchFamily="50" charset="-128"/>
              </a:rPr>
              <a:t>　　・子どもの急病等への「</a:t>
            </a:r>
            <a:r>
              <a:rPr lang="ja-JP" altLang="en-US" sz="1400" b="1" dirty="0">
                <a:solidFill>
                  <a:srgbClr val="C00000"/>
                </a:solidFill>
                <a:latin typeface="Meiryo UI" panose="020B0604030504040204" pitchFamily="50" charset="-128"/>
                <a:ea typeface="Meiryo UI" panose="020B0604030504040204" pitchFamily="50" charset="-128"/>
              </a:rPr>
              <a:t>柔軟な突発対応</a:t>
            </a:r>
            <a:r>
              <a:rPr lang="ja-JP" altLang="en-US" sz="1400" dirty="0">
                <a:latin typeface="Meiryo UI" panose="020B0604030504040204" pitchFamily="50" charset="-128"/>
                <a:ea typeface="Meiryo UI" panose="020B0604030504040204" pitchFamily="50" charset="-128"/>
              </a:rPr>
              <a:t>」ができるようフレックスタイム制へ移行。</a:t>
            </a:r>
            <a:endParaRPr lang="ja-JP" altLang="en-US" sz="1400" dirty="0"/>
          </a:p>
        </p:txBody>
      </p:sp>
      <p:sp>
        <p:nvSpPr>
          <p:cNvPr id="23" name="正方形/長方形 22">
            <a:extLst>
              <a:ext uri="{FF2B5EF4-FFF2-40B4-BE49-F238E27FC236}">
                <a16:creationId xmlns:a16="http://schemas.microsoft.com/office/drawing/2014/main" id="{CAFF16FE-8899-4766-AEB0-A883C29FFAC1}"/>
              </a:ext>
            </a:extLst>
          </p:cNvPr>
          <p:cNvSpPr/>
          <p:nvPr/>
        </p:nvSpPr>
        <p:spPr>
          <a:xfrm>
            <a:off x="793913" y="4758963"/>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▶︎復職後</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の働き方</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descr="食品 が含まれている画像&#10;&#10;自動的に生成された説明">
            <a:extLst>
              <a:ext uri="{FF2B5EF4-FFF2-40B4-BE49-F238E27FC236}">
                <a16:creationId xmlns:a16="http://schemas.microsoft.com/office/drawing/2014/main" id="{266DD5E3-0572-4017-9386-B76698BA0D90}"/>
              </a:ext>
            </a:extLst>
          </p:cNvPr>
          <p:cNvPicPr>
            <a:picLocks noChangeAspect="1"/>
          </p:cNvPicPr>
          <p:nvPr/>
        </p:nvPicPr>
        <p:blipFill>
          <a:blip r:embed="rId3"/>
          <a:stretch>
            <a:fillRect/>
          </a:stretch>
        </p:blipFill>
        <p:spPr>
          <a:xfrm>
            <a:off x="7686868" y="2580689"/>
            <a:ext cx="1515855" cy="1542855"/>
          </a:xfrm>
          <a:prstGeom prst="rect">
            <a:avLst/>
          </a:prstGeom>
        </p:spPr>
      </p:pic>
    </p:spTree>
    <p:extLst>
      <p:ext uri="{BB962C8B-B14F-4D97-AF65-F5344CB8AC3E}">
        <p14:creationId xmlns:p14="http://schemas.microsoft.com/office/powerpoint/2010/main" val="1049887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1">
            <a:extLst>
              <a:ext uri="{FF2B5EF4-FFF2-40B4-BE49-F238E27FC236}">
                <a16:creationId xmlns:a16="http://schemas.microsoft.com/office/drawing/2014/main" id="{550E8F1F-0909-4F3C-901F-0128F10F936F}"/>
              </a:ext>
            </a:extLst>
          </p:cNvPr>
          <p:cNvSpPr txBox="1">
            <a:spLocks/>
          </p:cNvSpPr>
          <p:nvPr/>
        </p:nvSpPr>
        <p:spPr bwMode="auto">
          <a:xfrm>
            <a:off x="712815" y="1901321"/>
            <a:ext cx="8139420" cy="138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・大学生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の時に、男性でも育休を取れることを知り、取得したいと考えるようになった。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と向き合って育児ができるのはわずかな時間。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⇒幼い時から子どもと接しないと、親子関係を深めることは難しいと考えていた</a:t>
            </a:r>
            <a:r>
              <a:rPr lang="ja-JP" altLang="en-US" sz="1400">
                <a:latin typeface="Meiryo UI" panose="020B0604030504040204" pitchFamily="50" charset="-128"/>
                <a:ea typeface="Meiryo UI" panose="020B0604030504040204" pitchFamily="50" charset="-128"/>
                <a:cs typeface="Meiryo UI" panose="020B0604030504040204" pitchFamily="50" charset="-128"/>
              </a:rPr>
              <a:t>ため、取得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を決意。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578304" y="270039"/>
            <a:ext cx="8915400" cy="647700"/>
          </a:xfrm>
        </p:spPr>
        <p:txBody>
          <a:bodyPr/>
          <a:lstStyle/>
          <a:p>
            <a:r>
              <a:rPr lang="en-US" altLang="ja-JP" sz="2400" dirty="0">
                <a:latin typeface="Meiryo UI" panose="020B0604030504040204" pitchFamily="34" charset="-128"/>
                <a:ea typeface="Meiryo UI" panose="020B0604030504040204" pitchFamily="34" charset="-128"/>
              </a:rPr>
              <a:t>5-2     </a:t>
            </a:r>
            <a:r>
              <a:rPr lang="ja-JP" altLang="en-US" sz="2400" dirty="0">
                <a:solidFill>
                  <a:schemeClr val="tx1"/>
                </a:solidFill>
                <a:latin typeface="Meiryo UI" panose="020B0604030504040204" pitchFamily="34" charset="-128"/>
                <a:ea typeface="Meiryo UI" panose="020B0604030504040204" pitchFamily="34" charset="-128"/>
              </a:rPr>
              <a:t>育児休業取得者の体験談②</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26</a:t>
            </a:fld>
            <a:endParaRPr lang="en-US" altLang="ja-JP" sz="1600" dirty="0"/>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371315" y="1245535"/>
            <a:ext cx="9185999" cy="5120261"/>
          </a:xfrm>
          <a:prstGeom prst="roundRect">
            <a:avLst>
              <a:gd name="adj" fmla="val 754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9" name="コンテンツ プレースホルダー 1">
            <a:extLst>
              <a:ext uri="{FF2B5EF4-FFF2-40B4-BE49-F238E27FC236}">
                <a16:creationId xmlns:a16="http://schemas.microsoft.com/office/drawing/2014/main" id="{DF8ACADD-0891-4272-800C-FF7869DE3FA5}"/>
              </a:ext>
            </a:extLst>
          </p:cNvPr>
          <p:cNvSpPr txBox="1">
            <a:spLocks/>
          </p:cNvSpPr>
          <p:nvPr/>
        </p:nvSpPr>
        <p:spPr bwMode="auto">
          <a:xfrm>
            <a:off x="712815" y="956052"/>
            <a:ext cx="7180766"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latin typeface="Meiryo UI" panose="020B0604030504040204" pitchFamily="50" charset="-128"/>
                <a:ea typeface="Meiryo UI" panose="020B0604030504040204" pitchFamily="50" charset="-128"/>
                <a:cs typeface="Meiryo UI" panose="020B0604030504040204" pitchFamily="50" charset="-128"/>
              </a:rPr>
              <a:t>代、育休取得期間：</a:t>
            </a:r>
            <a:r>
              <a:rPr lang="en-US" altLang="ja-JP"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b="1" dirty="0">
                <a:latin typeface="Meiryo UI" panose="020B0604030504040204" pitchFamily="50" charset="-128"/>
                <a:ea typeface="Meiryo UI" panose="020B0604030504040204" pitchFamily="50" charset="-128"/>
                <a:cs typeface="Meiryo UI" panose="020B0604030504040204" pitchFamily="50" charset="-128"/>
              </a:rPr>
              <a:t>か月（第一子）、</a:t>
            </a:r>
            <a:r>
              <a:rPr lang="en-US" altLang="ja-JP" b="1" dirty="0">
                <a:latin typeface="Meiryo UI" panose="020B0604030504040204" pitchFamily="50" charset="-128"/>
                <a:ea typeface="Meiryo UI" panose="020B0604030504040204" pitchFamily="50" charset="-128"/>
                <a:cs typeface="Meiryo UI" panose="020B0604030504040204" pitchFamily="50" charset="-128"/>
              </a:rPr>
              <a:t>7</a:t>
            </a:r>
            <a:r>
              <a:rPr lang="ja-JP" altLang="en-US" b="1" dirty="0">
                <a:latin typeface="Meiryo UI" panose="020B0604030504040204" pitchFamily="50" charset="-128"/>
                <a:ea typeface="Meiryo UI" panose="020B0604030504040204" pitchFamily="50" charset="-128"/>
                <a:cs typeface="Meiryo UI" panose="020B0604030504040204" pitchFamily="50" charset="-128"/>
              </a:rPr>
              <a:t>か月（第二子）</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p>
        </p:txBody>
      </p:sp>
      <p:sp>
        <p:nvSpPr>
          <p:cNvPr id="7" name="正方形/長方形 6">
            <a:extLst>
              <a:ext uri="{FF2B5EF4-FFF2-40B4-BE49-F238E27FC236}">
                <a16:creationId xmlns:a16="http://schemas.microsoft.com/office/drawing/2014/main" id="{605C138E-54EB-479B-BA3F-363458B66C30}"/>
              </a:ext>
            </a:extLst>
          </p:cNvPr>
          <p:cNvSpPr/>
          <p:nvPr/>
        </p:nvSpPr>
        <p:spPr>
          <a:xfrm>
            <a:off x="668531" y="1522346"/>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休業を取得しようと思った理由</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コンテンツ プレースホルダー 1">
            <a:extLst>
              <a:ext uri="{FF2B5EF4-FFF2-40B4-BE49-F238E27FC236}">
                <a16:creationId xmlns:a16="http://schemas.microsoft.com/office/drawing/2014/main" id="{6DCF6C14-5B1D-4BB4-BB80-3C145CAE26AC}"/>
              </a:ext>
            </a:extLst>
          </p:cNvPr>
          <p:cNvSpPr txBox="1">
            <a:spLocks/>
          </p:cNvSpPr>
          <p:nvPr/>
        </p:nvSpPr>
        <p:spPr bwMode="auto">
          <a:xfrm>
            <a:off x="556833" y="3508955"/>
            <a:ext cx="8541765" cy="127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nSpc>
                <a:spcPts val="25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・時差出勤の制度を利用し、始業時間を前倒し。</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効率よく業務を実施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し、定時退社して</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　・息子たちの保育園迎えを行い、一緒に食事・入浴・洗濯をこなすことができた。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nSpc>
                <a:spcPts val="25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・仕事が忙しくなる中、生産性を上げ、効率的に業務を行い、</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仕事も育児も頑張るワーキングファーザー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として邁進。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6C9F9540-ED91-4A40-9585-2E6191EC32C5}"/>
              </a:ext>
            </a:extLst>
          </p:cNvPr>
          <p:cNvSpPr/>
          <p:nvPr/>
        </p:nvSpPr>
        <p:spPr>
          <a:xfrm>
            <a:off x="669929" y="3148938"/>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▶︎復職後</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の過ごし方</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コンテンツ プレースホルダー 1">
            <a:extLst>
              <a:ext uri="{FF2B5EF4-FFF2-40B4-BE49-F238E27FC236}">
                <a16:creationId xmlns:a16="http://schemas.microsoft.com/office/drawing/2014/main" id="{57078AE5-1641-4E15-A2C7-65FF7CDABCE5}"/>
              </a:ext>
            </a:extLst>
          </p:cNvPr>
          <p:cNvSpPr txBox="1">
            <a:spLocks/>
          </p:cNvSpPr>
          <p:nvPr/>
        </p:nvSpPr>
        <p:spPr bwMode="auto">
          <a:xfrm>
            <a:off x="557834" y="5268843"/>
            <a:ext cx="8139420" cy="120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400" dirty="0">
                <a:latin typeface="Meiryo UI" panose="020B0604030504040204" pitchFamily="50" charset="-128"/>
                <a:ea typeface="Meiryo UI" panose="020B0604030504040204" pitchFamily="50" charset="-128"/>
              </a:rPr>
              <a:t>　・リスクとチャンスを冷静に見極め、「育休」という大海原に飛び込んでほしい。</a:t>
            </a:r>
            <a:r>
              <a:rPr lang="ja-JP" altLang="en-US" sz="1400" b="1" dirty="0">
                <a:solidFill>
                  <a:srgbClr val="C00000"/>
                </a:solidFill>
                <a:latin typeface="Meiryo UI" panose="020B0604030504040204" pitchFamily="50" charset="-128"/>
                <a:ea typeface="Meiryo UI" panose="020B0604030504040204" pitchFamily="50" charset="-128"/>
              </a:rPr>
              <a:t>新しい世界が見える</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marL="254250" algn="just">
              <a:lnSpc>
                <a:spcPts val="2500"/>
              </a:lnSpc>
              <a:spcBef>
                <a:spcPts val="600"/>
              </a:spcBef>
            </a:pPr>
            <a:r>
              <a:rPr lang="ja-JP" altLang="en-US" sz="1400" dirty="0">
                <a:latin typeface="Meiryo UI" panose="020B0604030504040204" pitchFamily="50" charset="-128"/>
                <a:ea typeface="Meiryo UI" panose="020B0604030504040204" pitchFamily="50" charset="-128"/>
              </a:rPr>
              <a:t>　⇒必要なのは、</a:t>
            </a:r>
            <a:r>
              <a:rPr lang="ja-JP" altLang="en-US" sz="1400" b="1" dirty="0">
                <a:solidFill>
                  <a:srgbClr val="C00000"/>
                </a:solidFill>
                <a:latin typeface="Meiryo UI" panose="020B0604030504040204" pitchFamily="50" charset="-128"/>
                <a:ea typeface="Meiryo UI" panose="020B0604030504040204" pitchFamily="50" charset="-128"/>
              </a:rPr>
              <a:t>不退転の決意と当座生活するための貯金！</a:t>
            </a:r>
            <a:endParaRPr lang="en-US" altLang="ja-JP" sz="1400" b="1" dirty="0">
              <a:solidFill>
                <a:srgbClr val="C00000"/>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CAFF16FE-8899-4766-AEB0-A883C29FFAC1}"/>
              </a:ext>
            </a:extLst>
          </p:cNvPr>
          <p:cNvSpPr/>
          <p:nvPr/>
        </p:nvSpPr>
        <p:spPr>
          <a:xfrm>
            <a:off x="668531" y="4843502"/>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▶︎育休</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取得者からのメッセージ</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おもちゃ, 人形, 時計, 部屋 が含まれている画像&#10;&#10;自動的に生成された説明">
            <a:extLst>
              <a:ext uri="{FF2B5EF4-FFF2-40B4-BE49-F238E27FC236}">
                <a16:creationId xmlns:a16="http://schemas.microsoft.com/office/drawing/2014/main" id="{E025EB70-ADD9-44B4-BE74-7AE9E1FD25F0}"/>
              </a:ext>
            </a:extLst>
          </p:cNvPr>
          <p:cNvPicPr>
            <a:picLocks noChangeAspect="1"/>
          </p:cNvPicPr>
          <p:nvPr/>
        </p:nvPicPr>
        <p:blipFill>
          <a:blip r:embed="rId3"/>
          <a:stretch>
            <a:fillRect/>
          </a:stretch>
        </p:blipFill>
        <p:spPr>
          <a:xfrm>
            <a:off x="7585253" y="1981083"/>
            <a:ext cx="1686155" cy="1905259"/>
          </a:xfrm>
          <a:prstGeom prst="rect">
            <a:avLst/>
          </a:prstGeom>
        </p:spPr>
      </p:pic>
    </p:spTree>
    <p:extLst>
      <p:ext uri="{BB962C8B-B14F-4D97-AF65-F5344CB8AC3E}">
        <p14:creationId xmlns:p14="http://schemas.microsoft.com/office/powerpoint/2010/main" val="1379065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1">
            <a:extLst>
              <a:ext uri="{FF2B5EF4-FFF2-40B4-BE49-F238E27FC236}">
                <a16:creationId xmlns:a16="http://schemas.microsoft.com/office/drawing/2014/main" id="{550E8F1F-0909-4F3C-901F-0128F10F936F}"/>
              </a:ext>
            </a:extLst>
          </p:cNvPr>
          <p:cNvSpPr txBox="1">
            <a:spLocks/>
          </p:cNvSpPr>
          <p:nvPr/>
        </p:nvSpPr>
        <p:spPr bwMode="auto">
          <a:xfrm>
            <a:off x="836800" y="1897031"/>
            <a:ext cx="8139420" cy="7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2925" indent="-288925" algn="just">
              <a:lnSpc>
                <a:spcPts val="25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・元々子どもが好きだったこと、第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子出産時に育休を取得した共働きの妻に、「キャリアも大切にしたい」という想いがあり、</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人目の時に私が育休を取ったから次はあなたの番」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と言われたため。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542925" indent="-288925" algn="just">
              <a:lnSpc>
                <a:spcPts val="25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人目の妊娠を機に妻の気持ちを初めて知り、育休を意識</a:t>
            </a:r>
            <a:endParaRPr lang="ja-JP" altLang="en-US" sz="1400" dirty="0"/>
          </a:p>
        </p:txBody>
      </p:sp>
      <p:sp>
        <p:nvSpPr>
          <p:cNvPr id="3" name="タイトル 2"/>
          <p:cNvSpPr>
            <a:spLocks noGrp="1"/>
          </p:cNvSpPr>
          <p:nvPr>
            <p:ph type="title"/>
          </p:nvPr>
        </p:nvSpPr>
        <p:spPr>
          <a:xfrm>
            <a:off x="574432" y="266405"/>
            <a:ext cx="8915400" cy="647700"/>
          </a:xfrm>
        </p:spPr>
        <p:txBody>
          <a:bodyPr/>
          <a:lstStyle/>
          <a:p>
            <a:r>
              <a:rPr lang="en-US" altLang="ja-JP" sz="2400" dirty="0">
                <a:latin typeface="Meiryo UI" panose="020B0604030504040204" pitchFamily="34" charset="-128"/>
                <a:ea typeface="Meiryo UI" panose="020B0604030504040204" pitchFamily="34" charset="-128"/>
              </a:rPr>
              <a:t>5-3</a:t>
            </a:r>
            <a:r>
              <a:rPr lang="ja-JP" altLang="en-US" sz="2400" dirty="0">
                <a:latin typeface="Meiryo UI" panose="020B0604030504040204" pitchFamily="34" charset="-128"/>
                <a:ea typeface="Meiryo UI" panose="020B0604030504040204" pitchFamily="34" charset="-128"/>
              </a:rPr>
              <a:t>　　</a:t>
            </a:r>
            <a:r>
              <a:rPr lang="en-US" altLang="ja-JP" sz="2400" dirty="0">
                <a:latin typeface="Meiryo UI" panose="020B0604030504040204" pitchFamily="34" charset="-128"/>
                <a:ea typeface="Meiryo UI" panose="020B0604030504040204" pitchFamily="34" charset="-128"/>
              </a:rPr>
              <a:t> </a:t>
            </a:r>
            <a:r>
              <a:rPr lang="ja-JP" altLang="en-US" sz="2400" dirty="0">
                <a:solidFill>
                  <a:schemeClr val="tx1"/>
                </a:solidFill>
                <a:latin typeface="Meiryo UI" panose="020B0604030504040204" pitchFamily="34" charset="-128"/>
                <a:ea typeface="Meiryo UI" panose="020B0604030504040204" pitchFamily="34" charset="-128"/>
              </a:rPr>
              <a:t>育児休業取得者の体験談③</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27</a:t>
            </a:fld>
            <a:endParaRPr lang="en-US" altLang="ja-JP" sz="1600" dirty="0"/>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495300" y="1307527"/>
            <a:ext cx="8983980" cy="4917103"/>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9" name="コンテンツ プレースホルダー 1">
            <a:extLst>
              <a:ext uri="{FF2B5EF4-FFF2-40B4-BE49-F238E27FC236}">
                <a16:creationId xmlns:a16="http://schemas.microsoft.com/office/drawing/2014/main" id="{DF8ACADD-0891-4272-800C-FF7869DE3FA5}"/>
              </a:ext>
            </a:extLst>
          </p:cNvPr>
          <p:cNvSpPr txBox="1">
            <a:spLocks/>
          </p:cNvSpPr>
          <p:nvPr/>
        </p:nvSpPr>
        <p:spPr bwMode="auto">
          <a:xfrm>
            <a:off x="836800" y="1018044"/>
            <a:ext cx="4116200"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latin typeface="Meiryo UI" panose="020B0604030504040204" pitchFamily="50" charset="-128"/>
                <a:ea typeface="Meiryo UI" panose="020B0604030504040204" pitchFamily="50" charset="-128"/>
                <a:cs typeface="Meiryo UI" panose="020B0604030504040204" pitchFamily="50" charset="-128"/>
              </a:rPr>
              <a:t>代、育休取得期間：</a:t>
            </a:r>
            <a:r>
              <a:rPr lang="en-US" altLang="ja-JP" b="1" dirty="0">
                <a:latin typeface="Meiryo UI" panose="020B0604030504040204" pitchFamily="50" charset="-128"/>
                <a:ea typeface="Meiryo UI" panose="020B0604030504040204" pitchFamily="50" charset="-128"/>
                <a:cs typeface="Meiryo UI" panose="020B0604030504040204" pitchFamily="50" charset="-128"/>
              </a:rPr>
              <a:t>6</a:t>
            </a:r>
            <a:r>
              <a:rPr lang="ja-JP" altLang="en-US" b="1" dirty="0">
                <a:latin typeface="Meiryo UI" panose="020B0604030504040204" pitchFamily="50" charset="-128"/>
                <a:ea typeface="Meiryo UI" panose="020B0604030504040204" pitchFamily="50" charset="-128"/>
                <a:cs typeface="Meiryo UI" panose="020B0604030504040204" pitchFamily="50" charset="-128"/>
              </a:rPr>
              <a:t>か月</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p>
        </p:txBody>
      </p:sp>
      <p:sp>
        <p:nvSpPr>
          <p:cNvPr id="7" name="正方形/長方形 6">
            <a:extLst>
              <a:ext uri="{FF2B5EF4-FFF2-40B4-BE49-F238E27FC236}">
                <a16:creationId xmlns:a16="http://schemas.microsoft.com/office/drawing/2014/main" id="{605C138E-54EB-479B-BA3F-363458B66C30}"/>
              </a:ext>
            </a:extLst>
          </p:cNvPr>
          <p:cNvSpPr/>
          <p:nvPr/>
        </p:nvSpPr>
        <p:spPr>
          <a:xfrm>
            <a:off x="792515" y="1584338"/>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休業を取得しようと思った理由</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コンテンツ プレースホルダー 1">
            <a:extLst>
              <a:ext uri="{FF2B5EF4-FFF2-40B4-BE49-F238E27FC236}">
                <a16:creationId xmlns:a16="http://schemas.microsoft.com/office/drawing/2014/main" id="{6DCF6C14-5B1D-4BB4-BB80-3C145CAE26AC}"/>
              </a:ext>
            </a:extLst>
          </p:cNvPr>
          <p:cNvSpPr txBox="1">
            <a:spLocks/>
          </p:cNvSpPr>
          <p:nvPr/>
        </p:nvSpPr>
        <p:spPr bwMode="auto">
          <a:xfrm>
            <a:off x="838198" y="3373958"/>
            <a:ext cx="8139420" cy="163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・育休に向けた準備として、「妻が育休後に望む姿」を明確化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⇒「育児力」、「家事力」だけでなく、</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「育児時間力」、「共感力」、「マネジメント力」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なども</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求められ、意識の違いを認識。育休中の目標がわかった。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・家事・育児の大変さをわかっていたつもりが、実際にはできていなかったことを実感。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⇒妻、親、ご近所さん、幼稚園の先生、職場の同僚などに</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感謝の気持ちが深まり、感謝の輪が広がった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endParaRPr>
          </a:p>
        </p:txBody>
      </p:sp>
      <p:sp>
        <p:nvSpPr>
          <p:cNvPr id="21" name="正方形/長方形 20">
            <a:extLst>
              <a:ext uri="{FF2B5EF4-FFF2-40B4-BE49-F238E27FC236}">
                <a16:creationId xmlns:a16="http://schemas.microsoft.com/office/drawing/2014/main" id="{6C9F9540-ED91-4A40-9585-2E6191EC32C5}"/>
              </a:ext>
            </a:extLst>
          </p:cNvPr>
          <p:cNvSpPr/>
          <p:nvPr/>
        </p:nvSpPr>
        <p:spPr>
          <a:xfrm>
            <a:off x="793913" y="3061265"/>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▶︎育児休業に向けた準備・育休での成長</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コンテンツ プレースホルダー 1">
            <a:extLst>
              <a:ext uri="{FF2B5EF4-FFF2-40B4-BE49-F238E27FC236}">
                <a16:creationId xmlns:a16="http://schemas.microsoft.com/office/drawing/2014/main" id="{57078AE5-1641-4E15-A2C7-65FF7CDABCE5}"/>
              </a:ext>
            </a:extLst>
          </p:cNvPr>
          <p:cNvSpPr txBox="1">
            <a:spLocks/>
          </p:cNvSpPr>
          <p:nvPr/>
        </p:nvSpPr>
        <p:spPr bwMode="auto">
          <a:xfrm>
            <a:off x="838198" y="5520085"/>
            <a:ext cx="8641082" cy="7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spcBef>
                <a:spcPts val="600"/>
              </a:spcBef>
            </a:pPr>
            <a:r>
              <a:rPr lang="ja-JP" altLang="en-US" sz="1400" dirty="0">
                <a:latin typeface="Meiryo UI" panose="020B0604030504040204" pitchFamily="50" charset="-128"/>
                <a:ea typeface="Meiryo UI" panose="020B0604030504040204" pitchFamily="50" charset="-128"/>
              </a:rPr>
              <a:t>　　・育休前は「週末パパ」（家事・育児は週末のみ）だったのが</a:t>
            </a:r>
            <a:r>
              <a:rPr lang="ja-JP" altLang="en-US" sz="1400" b="1" dirty="0">
                <a:solidFill>
                  <a:srgbClr val="C00000"/>
                </a:solidFill>
                <a:latin typeface="Meiryo UI" panose="020B0604030504040204" pitchFamily="50" charset="-128"/>
                <a:ea typeface="Meiryo UI" panose="020B0604030504040204" pitchFamily="50" charset="-128"/>
              </a:rPr>
              <a:t>「平日パパ」に変化</a:t>
            </a:r>
            <a:r>
              <a:rPr lang="ja-JP" altLang="en-US" sz="1400" dirty="0">
                <a:solidFill>
                  <a:schemeClr val="tx1"/>
                </a:solidFill>
                <a:latin typeface="Meiryo UI" panose="020B0604030504040204" pitchFamily="50" charset="-128"/>
                <a:ea typeface="Meiryo UI" panose="020B0604030504040204" pitchFamily="50" charset="-128"/>
              </a:rPr>
              <a:t>（週</a:t>
            </a:r>
            <a:r>
              <a:rPr lang="en-US" altLang="ja-JP" sz="1400" dirty="0">
                <a:solidFill>
                  <a:schemeClr val="tx1"/>
                </a:solidFill>
                <a:latin typeface="Meiryo UI" panose="020B0604030504040204" pitchFamily="50" charset="-128"/>
                <a:ea typeface="Meiryo UI" panose="020B0604030504040204" pitchFamily="50" charset="-128"/>
              </a:rPr>
              <a:t>5</a:t>
            </a:r>
            <a:r>
              <a:rPr lang="ja-JP" altLang="en-US" sz="1400" dirty="0">
                <a:solidFill>
                  <a:schemeClr val="tx1"/>
                </a:solidFill>
                <a:latin typeface="Meiryo UI" panose="020B0604030504040204" pitchFamily="50" charset="-128"/>
                <a:ea typeface="Meiryo UI" panose="020B0604030504040204" pitchFamily="50" charset="-128"/>
              </a:rPr>
              <a:t>で料理、飲み会は月</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回）。</a:t>
            </a:r>
            <a:endParaRPr lang="en-US" altLang="ja-JP" sz="1400" b="1" dirty="0">
              <a:solidFill>
                <a:srgbClr val="FF6600"/>
              </a:solidFill>
              <a:latin typeface="Meiryo UI" panose="020B0604030504040204" pitchFamily="50" charset="-128"/>
              <a:ea typeface="Meiryo UI" panose="020B0604030504040204" pitchFamily="50" charset="-128"/>
            </a:endParaRPr>
          </a:p>
          <a:p>
            <a:pPr marL="254250">
              <a:lnSpc>
                <a:spcPts val="2500"/>
              </a:lnSpc>
              <a:spcBef>
                <a:spcPts val="0"/>
              </a:spcBef>
            </a:pPr>
            <a:r>
              <a:rPr lang="ja-JP" altLang="en-US" sz="1400" dirty="0">
                <a:latin typeface="Meiryo UI" panose="020B0604030504040204" pitchFamily="50" charset="-128"/>
                <a:ea typeface="Meiryo UI" panose="020B0604030504040204" pitchFamily="50" charset="-128"/>
              </a:rPr>
              <a:t>　　・仕事面では、育休の経験で</a:t>
            </a:r>
            <a:r>
              <a:rPr lang="ja-JP" altLang="en-US" sz="1400" b="1" dirty="0">
                <a:solidFill>
                  <a:srgbClr val="C00000"/>
                </a:solidFill>
                <a:latin typeface="Meiryo UI" panose="020B0604030504040204" pitchFamily="50" charset="-128"/>
                <a:ea typeface="Meiryo UI" panose="020B0604030504040204" pitchFamily="50" charset="-128"/>
              </a:rPr>
              <a:t>生産性大幅</a:t>
            </a:r>
            <a:r>
              <a:rPr lang="en-US" altLang="ja-JP" sz="1400" b="1" dirty="0">
                <a:solidFill>
                  <a:srgbClr val="C00000"/>
                </a:solidFill>
                <a:latin typeface="Meiryo UI" panose="020B0604030504040204" pitchFamily="50" charset="-128"/>
                <a:ea typeface="Meiryo UI" panose="020B0604030504040204" pitchFamily="50" charset="-128"/>
              </a:rPr>
              <a:t>Up</a:t>
            </a:r>
            <a:r>
              <a:rPr lang="ja-JP" altLang="en-US" sz="1400" b="1" dirty="0">
                <a:solidFill>
                  <a:srgbClr val="C00000"/>
                </a:solidFill>
                <a:latin typeface="Meiryo UI" panose="020B0604030504040204" pitchFamily="50" charset="-128"/>
                <a:ea typeface="Meiryo UI" panose="020B0604030504040204" pitchFamily="50" charset="-128"/>
              </a:rPr>
              <a:t>、チームワーク</a:t>
            </a:r>
            <a:r>
              <a:rPr lang="en-US" altLang="ja-JP" sz="1400" b="1" dirty="0">
                <a:solidFill>
                  <a:srgbClr val="C00000"/>
                </a:solidFill>
                <a:latin typeface="Meiryo UI" panose="020B0604030504040204" pitchFamily="50" charset="-128"/>
                <a:ea typeface="Meiryo UI" panose="020B0604030504040204" pitchFamily="50" charset="-128"/>
              </a:rPr>
              <a:t>Up</a:t>
            </a:r>
            <a:r>
              <a:rPr lang="ja-JP" altLang="en-US" sz="1400" b="1" dirty="0">
                <a:solidFill>
                  <a:srgbClr val="C00000"/>
                </a:solidFill>
                <a:latin typeface="Meiryo UI" panose="020B0604030504040204" pitchFamily="50" charset="-128"/>
                <a:ea typeface="Meiryo UI" panose="020B0604030504040204" pitchFamily="50" charset="-128"/>
              </a:rPr>
              <a:t>、仕事のしやすさ</a:t>
            </a:r>
            <a:r>
              <a:rPr lang="en-US" altLang="ja-JP" sz="1400" b="1" dirty="0">
                <a:solidFill>
                  <a:srgbClr val="C00000"/>
                </a:solidFill>
                <a:latin typeface="Meiryo UI" panose="020B0604030504040204" pitchFamily="50" charset="-128"/>
                <a:ea typeface="Meiryo UI" panose="020B0604030504040204" pitchFamily="50" charset="-128"/>
              </a:rPr>
              <a:t>Up</a:t>
            </a:r>
            <a:r>
              <a:rPr lang="ja-JP" altLang="en-US" sz="1400" b="1" dirty="0">
                <a:solidFill>
                  <a:srgbClr val="C00000"/>
                </a:solidFill>
                <a:latin typeface="Meiryo UI" panose="020B0604030504040204" pitchFamily="50" charset="-128"/>
                <a:ea typeface="Meiryo UI" panose="020B0604030504040204" pitchFamily="50" charset="-128"/>
              </a:rPr>
              <a:t>！</a:t>
            </a:r>
            <a:endParaRPr lang="ja-JP" altLang="en-US" sz="1400" dirty="0">
              <a:solidFill>
                <a:srgbClr val="C00000"/>
              </a:solidFill>
            </a:endParaRPr>
          </a:p>
        </p:txBody>
      </p:sp>
      <p:sp>
        <p:nvSpPr>
          <p:cNvPr id="23" name="正方形/長方形 22">
            <a:extLst>
              <a:ext uri="{FF2B5EF4-FFF2-40B4-BE49-F238E27FC236}">
                <a16:creationId xmlns:a16="http://schemas.microsoft.com/office/drawing/2014/main" id="{CAFF16FE-8899-4766-AEB0-A883C29FFAC1}"/>
              </a:ext>
            </a:extLst>
          </p:cNvPr>
          <p:cNvSpPr/>
          <p:nvPr/>
        </p:nvSpPr>
        <p:spPr>
          <a:xfrm>
            <a:off x="793913" y="5141737"/>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▶︎復職後の生活の変化</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白いバックグラウンドの前に座っている人形&#10;&#10;低い精度で自動的に生成された説明">
            <a:extLst>
              <a:ext uri="{FF2B5EF4-FFF2-40B4-BE49-F238E27FC236}">
                <a16:creationId xmlns:a16="http://schemas.microsoft.com/office/drawing/2014/main" id="{1517FC10-E4E1-A5E6-801B-D42E4C351FD9}"/>
              </a:ext>
            </a:extLst>
          </p:cNvPr>
          <p:cNvPicPr>
            <a:picLocks noChangeAspect="1"/>
          </p:cNvPicPr>
          <p:nvPr/>
        </p:nvPicPr>
        <p:blipFill>
          <a:blip r:embed="rId3"/>
          <a:stretch>
            <a:fillRect/>
          </a:stretch>
        </p:blipFill>
        <p:spPr>
          <a:xfrm>
            <a:off x="7474342" y="2330352"/>
            <a:ext cx="1593460" cy="1410212"/>
          </a:xfrm>
          <a:prstGeom prst="rect">
            <a:avLst/>
          </a:prstGeom>
        </p:spPr>
      </p:pic>
    </p:spTree>
    <p:extLst>
      <p:ext uri="{BB962C8B-B14F-4D97-AF65-F5344CB8AC3E}">
        <p14:creationId xmlns:p14="http://schemas.microsoft.com/office/powerpoint/2010/main" val="4031706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31149B9A-97DB-B780-3389-03F5AD96AF2A}"/>
              </a:ext>
            </a:extLst>
          </p:cNvPr>
          <p:cNvGrpSpPr/>
          <p:nvPr/>
        </p:nvGrpSpPr>
        <p:grpSpPr>
          <a:xfrm>
            <a:off x="4970314" y="2886432"/>
            <a:ext cx="4209169" cy="2097091"/>
            <a:chOff x="520594" y="1152482"/>
            <a:chExt cx="4210034" cy="1382871"/>
          </a:xfrm>
        </p:grpSpPr>
        <p:sp>
          <p:nvSpPr>
            <p:cNvPr id="31" name="角丸四角形吹き出し 30">
              <a:extLst>
                <a:ext uri="{FF2B5EF4-FFF2-40B4-BE49-F238E27FC236}">
                  <a16:creationId xmlns:a16="http://schemas.microsoft.com/office/drawing/2014/main" id="{3239FFCE-17BE-FFE3-C84D-E91626788735}"/>
                </a:ext>
              </a:extLst>
            </p:cNvPr>
            <p:cNvSpPr/>
            <p:nvPr/>
          </p:nvSpPr>
          <p:spPr>
            <a:xfrm>
              <a:off x="555513" y="1187231"/>
              <a:ext cx="4175115" cy="1348122"/>
            </a:xfrm>
            <a:prstGeom prst="wedgeRoundRectCallout">
              <a:avLst>
                <a:gd name="adj1" fmla="val 33696"/>
                <a:gd name="adj2" fmla="val 59732"/>
                <a:gd name="adj3" fmla="val 16667"/>
              </a:avLst>
            </a:prstGeom>
            <a:solidFill>
              <a:schemeClr val="bg1">
                <a:lumMod val="5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2" name="角丸四角形吹き出し 31">
              <a:extLst>
                <a:ext uri="{FF2B5EF4-FFF2-40B4-BE49-F238E27FC236}">
                  <a16:creationId xmlns:a16="http://schemas.microsoft.com/office/drawing/2014/main" id="{B5487FB6-6421-8C50-A151-BD4F4F840CFC}"/>
                </a:ext>
              </a:extLst>
            </p:cNvPr>
            <p:cNvSpPr/>
            <p:nvPr/>
          </p:nvSpPr>
          <p:spPr>
            <a:xfrm>
              <a:off x="520594" y="1152482"/>
              <a:ext cx="4175115" cy="1348122"/>
            </a:xfrm>
            <a:prstGeom prst="wedgeRoundRectCallout">
              <a:avLst>
                <a:gd name="adj1" fmla="val 33696"/>
                <a:gd name="adj2" fmla="val 59732"/>
                <a:gd name="adj3" fmla="val 16667"/>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25" name="グループ化 24">
            <a:extLst>
              <a:ext uri="{FF2B5EF4-FFF2-40B4-BE49-F238E27FC236}">
                <a16:creationId xmlns:a16="http://schemas.microsoft.com/office/drawing/2014/main" id="{08B27CBC-C508-C0C9-52DF-BE80741A2FDE}"/>
              </a:ext>
            </a:extLst>
          </p:cNvPr>
          <p:cNvGrpSpPr/>
          <p:nvPr/>
        </p:nvGrpSpPr>
        <p:grpSpPr>
          <a:xfrm>
            <a:off x="4953000" y="1170438"/>
            <a:ext cx="4175115" cy="1468798"/>
            <a:chOff x="520594" y="1152482"/>
            <a:chExt cx="4210034" cy="1382871"/>
          </a:xfrm>
        </p:grpSpPr>
        <p:sp>
          <p:nvSpPr>
            <p:cNvPr id="26" name="角丸四角形吹き出し 25">
              <a:extLst>
                <a:ext uri="{FF2B5EF4-FFF2-40B4-BE49-F238E27FC236}">
                  <a16:creationId xmlns:a16="http://schemas.microsoft.com/office/drawing/2014/main" id="{5C1A5CA0-ADB3-08C9-72A3-850307761BDB}"/>
                </a:ext>
              </a:extLst>
            </p:cNvPr>
            <p:cNvSpPr/>
            <p:nvPr/>
          </p:nvSpPr>
          <p:spPr>
            <a:xfrm>
              <a:off x="555513" y="1187231"/>
              <a:ext cx="4175115" cy="1348122"/>
            </a:xfrm>
            <a:prstGeom prst="wedgeRoundRectCallout">
              <a:avLst>
                <a:gd name="adj1" fmla="val 33696"/>
                <a:gd name="adj2" fmla="val 59732"/>
                <a:gd name="adj3" fmla="val 16667"/>
              </a:avLst>
            </a:prstGeom>
            <a:solidFill>
              <a:schemeClr val="bg1">
                <a:lumMod val="5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9" name="角丸四角形吹き出し 28">
              <a:extLst>
                <a:ext uri="{FF2B5EF4-FFF2-40B4-BE49-F238E27FC236}">
                  <a16:creationId xmlns:a16="http://schemas.microsoft.com/office/drawing/2014/main" id="{7D40C8F1-56AF-776B-62CF-C5452D499361}"/>
                </a:ext>
              </a:extLst>
            </p:cNvPr>
            <p:cNvSpPr/>
            <p:nvPr/>
          </p:nvSpPr>
          <p:spPr>
            <a:xfrm>
              <a:off x="520594" y="1152482"/>
              <a:ext cx="4175115" cy="1348122"/>
            </a:xfrm>
            <a:prstGeom prst="wedgeRoundRectCallout">
              <a:avLst>
                <a:gd name="adj1" fmla="val 33696"/>
                <a:gd name="adj2" fmla="val 59732"/>
                <a:gd name="adj3" fmla="val 16667"/>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4" name="グループ化 13">
            <a:extLst>
              <a:ext uri="{FF2B5EF4-FFF2-40B4-BE49-F238E27FC236}">
                <a16:creationId xmlns:a16="http://schemas.microsoft.com/office/drawing/2014/main" id="{B11BE058-8CBC-A002-6771-C48462D90802}"/>
              </a:ext>
            </a:extLst>
          </p:cNvPr>
          <p:cNvGrpSpPr/>
          <p:nvPr/>
        </p:nvGrpSpPr>
        <p:grpSpPr>
          <a:xfrm>
            <a:off x="485965" y="2804830"/>
            <a:ext cx="4175115" cy="1678905"/>
            <a:chOff x="520594" y="1152482"/>
            <a:chExt cx="4210034" cy="1382871"/>
          </a:xfrm>
        </p:grpSpPr>
        <p:sp>
          <p:nvSpPr>
            <p:cNvPr id="15" name="角丸四角形吹き出し 14">
              <a:extLst>
                <a:ext uri="{FF2B5EF4-FFF2-40B4-BE49-F238E27FC236}">
                  <a16:creationId xmlns:a16="http://schemas.microsoft.com/office/drawing/2014/main" id="{4387C0E3-AFB5-6069-7219-EE2843749437}"/>
                </a:ext>
              </a:extLst>
            </p:cNvPr>
            <p:cNvSpPr/>
            <p:nvPr/>
          </p:nvSpPr>
          <p:spPr>
            <a:xfrm>
              <a:off x="555513" y="1187231"/>
              <a:ext cx="4175115" cy="1348122"/>
            </a:xfrm>
            <a:prstGeom prst="wedgeRoundRectCallout">
              <a:avLst>
                <a:gd name="adj1" fmla="val 33696"/>
                <a:gd name="adj2" fmla="val 59732"/>
                <a:gd name="adj3" fmla="val 16667"/>
              </a:avLst>
            </a:prstGeom>
            <a:solidFill>
              <a:schemeClr val="bg1">
                <a:lumMod val="5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角丸四角形吹き出し 15">
              <a:extLst>
                <a:ext uri="{FF2B5EF4-FFF2-40B4-BE49-F238E27FC236}">
                  <a16:creationId xmlns:a16="http://schemas.microsoft.com/office/drawing/2014/main" id="{253D146C-0E6D-3EC0-8AA0-A94BAC3F2C00}"/>
                </a:ext>
              </a:extLst>
            </p:cNvPr>
            <p:cNvSpPr/>
            <p:nvPr/>
          </p:nvSpPr>
          <p:spPr>
            <a:xfrm>
              <a:off x="520594" y="1152482"/>
              <a:ext cx="4175115" cy="1348122"/>
            </a:xfrm>
            <a:prstGeom prst="wedgeRoundRectCallout">
              <a:avLst>
                <a:gd name="adj1" fmla="val 33696"/>
                <a:gd name="adj2" fmla="val 59732"/>
                <a:gd name="adj3" fmla="val 16667"/>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3" name="グループ化 12">
            <a:extLst>
              <a:ext uri="{FF2B5EF4-FFF2-40B4-BE49-F238E27FC236}">
                <a16:creationId xmlns:a16="http://schemas.microsoft.com/office/drawing/2014/main" id="{6819EC48-C1A9-ED0A-BD57-3E384A36641E}"/>
              </a:ext>
            </a:extLst>
          </p:cNvPr>
          <p:cNvGrpSpPr/>
          <p:nvPr/>
        </p:nvGrpSpPr>
        <p:grpSpPr>
          <a:xfrm>
            <a:off x="520594" y="1152482"/>
            <a:ext cx="4175115" cy="1468798"/>
            <a:chOff x="520594" y="1152482"/>
            <a:chExt cx="4210034" cy="1382871"/>
          </a:xfrm>
        </p:grpSpPr>
        <p:sp>
          <p:nvSpPr>
            <p:cNvPr id="12" name="角丸四角形吹き出し 11">
              <a:extLst>
                <a:ext uri="{FF2B5EF4-FFF2-40B4-BE49-F238E27FC236}">
                  <a16:creationId xmlns:a16="http://schemas.microsoft.com/office/drawing/2014/main" id="{EE696935-E4A6-B06C-DB85-7CB12BB8CE7F}"/>
                </a:ext>
              </a:extLst>
            </p:cNvPr>
            <p:cNvSpPr/>
            <p:nvPr/>
          </p:nvSpPr>
          <p:spPr>
            <a:xfrm>
              <a:off x="555513" y="1187231"/>
              <a:ext cx="4175115" cy="1348122"/>
            </a:xfrm>
            <a:prstGeom prst="wedgeRoundRectCallout">
              <a:avLst>
                <a:gd name="adj1" fmla="val 33696"/>
                <a:gd name="adj2" fmla="val 59732"/>
                <a:gd name="adj3" fmla="val 16667"/>
              </a:avLst>
            </a:prstGeom>
            <a:solidFill>
              <a:schemeClr val="bg1">
                <a:lumMod val="5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角丸四角形吹き出し 10">
              <a:extLst>
                <a:ext uri="{FF2B5EF4-FFF2-40B4-BE49-F238E27FC236}">
                  <a16:creationId xmlns:a16="http://schemas.microsoft.com/office/drawing/2014/main" id="{274E0CBF-9C1D-7ECC-2798-42D0B3E56068}"/>
                </a:ext>
              </a:extLst>
            </p:cNvPr>
            <p:cNvSpPr/>
            <p:nvPr/>
          </p:nvSpPr>
          <p:spPr>
            <a:xfrm>
              <a:off x="520594" y="1152482"/>
              <a:ext cx="4175115" cy="1348122"/>
            </a:xfrm>
            <a:prstGeom prst="wedgeRoundRectCallout">
              <a:avLst>
                <a:gd name="adj1" fmla="val 33696"/>
                <a:gd name="adj2" fmla="val 59732"/>
                <a:gd name="adj3" fmla="val 16667"/>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28</a:t>
            </a:fld>
            <a:endParaRPr lang="en-US" altLang="ja-JP" sz="1600" dirty="0"/>
          </a:p>
        </p:txBody>
      </p:sp>
      <p:sp>
        <p:nvSpPr>
          <p:cNvPr id="5" name="タイトル 2"/>
          <p:cNvSpPr>
            <a:spLocks noGrp="1"/>
          </p:cNvSpPr>
          <p:nvPr>
            <p:ph type="title"/>
          </p:nvPr>
        </p:nvSpPr>
        <p:spPr bwMode="white">
          <a:xfrm>
            <a:off x="586966" y="304232"/>
            <a:ext cx="8915400" cy="581419"/>
          </a:xfrm>
        </p:spPr>
        <p:txBody>
          <a:bodyPr/>
          <a:lstStyle/>
          <a:p>
            <a:r>
              <a:rPr kumimoji="1" lang="en-US" altLang="ja-JP" sz="2400" dirty="0">
                <a:latin typeface="Meiryo" panose="020B0604030504040204" pitchFamily="34" charset="-128"/>
                <a:ea typeface="Meiryo" panose="020B0604030504040204" pitchFamily="34" charset="-128"/>
              </a:rPr>
              <a:t>5-4</a:t>
            </a:r>
            <a:r>
              <a:rPr lang="en-US" altLang="ja-JP" sz="2400" dirty="0">
                <a:latin typeface="Meiryo" panose="020B0604030504040204" pitchFamily="34" charset="-128"/>
                <a:ea typeface="Meiryo" panose="020B0604030504040204" pitchFamily="34" charset="-128"/>
              </a:rPr>
              <a:t>     </a:t>
            </a:r>
            <a:r>
              <a:rPr kumimoji="1" lang="ja-JP" altLang="en-US" sz="2400" dirty="0">
                <a:solidFill>
                  <a:schemeClr val="tx1"/>
                </a:solidFill>
                <a:latin typeface="Meiryo" panose="020B0604030504040204" pitchFamily="34" charset="-128"/>
                <a:ea typeface="Meiryo" panose="020B0604030504040204" pitchFamily="34" charset="-128"/>
              </a:rPr>
              <a:t>夫が育児休業を取得してよかったこと</a:t>
            </a:r>
          </a:p>
        </p:txBody>
      </p:sp>
      <p:sp>
        <p:nvSpPr>
          <p:cNvPr id="28" name="テキスト ボックス 27"/>
          <p:cNvSpPr txBox="1"/>
          <p:nvPr/>
        </p:nvSpPr>
        <p:spPr>
          <a:xfrm>
            <a:off x="658246" y="1335023"/>
            <a:ext cx="4072092" cy="1165581"/>
          </a:xfrm>
          <a:prstGeom prst="rect">
            <a:avLst/>
          </a:prstGeom>
          <a:noFill/>
        </p:spPr>
        <p:txBody>
          <a:bodyPr wrap="square" rtlCol="0">
            <a:noAutofit/>
          </a:bodyPr>
          <a:lstStyle/>
          <a:p>
            <a:pPr>
              <a:lnSpc>
                <a:spcPct val="150000"/>
              </a:lnSpc>
              <a:spcBef>
                <a:spcPts val="0"/>
              </a:spcBef>
            </a:pPr>
            <a:r>
              <a:rPr lang="ja-JP" altLang="en-US"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夫が側にいてくれたことで、産後の沈みがちだった気持ちがやわらぎ、精神的にも身体的にも安定し、落ち着いて過ごすことができた。</a:t>
            </a:r>
            <a:endParaRPr lang="en-US" altLang="ja-JP"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ct val="150000"/>
              </a:lnSpc>
              <a:spcBef>
                <a:spcPts val="0"/>
              </a:spcBef>
            </a:pP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（専業主婦</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35</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歳・子ども</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13</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,7</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31D66DBB-DC95-4EC2-9F6F-CEE75D0AD78C}"/>
              </a:ext>
            </a:extLst>
          </p:cNvPr>
          <p:cNvSpPr txBox="1"/>
          <p:nvPr/>
        </p:nvSpPr>
        <p:spPr>
          <a:xfrm>
            <a:off x="5030859" y="1225967"/>
            <a:ext cx="3984767" cy="1311214"/>
          </a:xfrm>
          <a:prstGeom prst="rect">
            <a:avLst/>
          </a:prstGeom>
          <a:noFill/>
        </p:spPr>
        <p:txBody>
          <a:bodyPr wrap="square" rtlCol="0">
            <a:noAutofit/>
          </a:bodyPr>
          <a:lstStyle/>
          <a:p>
            <a:pPr>
              <a:lnSpc>
                <a:spcPct val="150000"/>
              </a:lnSpc>
              <a:spcBef>
                <a:spcPts val="0"/>
              </a:spcBef>
            </a:pPr>
            <a:r>
              <a:rPr lang="ja-JP" altLang="en-US"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育休を取った夫は、家事・育児のすべてを担当することができるようになり、育休終了後もかなり助かっている。</a:t>
            </a:r>
            <a:endParaRPr lang="en-US" altLang="ja-JP"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ct val="150000"/>
              </a:lnSpc>
              <a:spcBef>
                <a:spcPts val="0"/>
              </a:spcBef>
            </a:pPr>
            <a:r>
              <a:rPr lang="ja-JP" altLang="en-US"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（公務員</a:t>
            </a:r>
            <a:r>
              <a:rPr lang="en-US" altLang="ja-JP"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35</a:t>
            </a:r>
            <a:r>
              <a:rPr lang="ja-JP" altLang="en-US"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歳・子ども</a:t>
            </a:r>
            <a:r>
              <a:rPr lang="en-US" altLang="ja-JP"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4</a:t>
            </a:r>
            <a:r>
              <a:rPr lang="ja-JP" altLang="en-US"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937E674F-8EFC-4DAE-90D9-9A7CC62C97CE}"/>
              </a:ext>
            </a:extLst>
          </p:cNvPr>
          <p:cNvSpPr txBox="1"/>
          <p:nvPr/>
        </p:nvSpPr>
        <p:spPr>
          <a:xfrm>
            <a:off x="5143348" y="3027380"/>
            <a:ext cx="3984767" cy="1983130"/>
          </a:xfrm>
          <a:prstGeom prst="rect">
            <a:avLst/>
          </a:prstGeom>
          <a:noFill/>
        </p:spPr>
        <p:txBody>
          <a:bodyPr wrap="square" rtlCol="0">
            <a:noAutofit/>
          </a:bodyPr>
          <a:lstStyle/>
          <a:p>
            <a:pPr>
              <a:lnSpc>
                <a:spcPct val="150000"/>
              </a:lnSpc>
              <a:spcBef>
                <a:spcPts val="0"/>
              </a:spcBef>
            </a:pPr>
            <a:r>
              <a:rPr lang="ja-JP" altLang="en-US"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私の育休終了と同時に夫が育休を取得。子どもの病気対応や、家事も夫が担当したため、心理・体力的な負担が少なく、スムーズに職場復帰が</a:t>
            </a:r>
            <a:r>
              <a:rPr lang="ja-JP" altLang="en-US" sz="120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できた。また</a:t>
            </a:r>
            <a:r>
              <a:rPr lang="ja-JP" altLang="en-US"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、夫が育児中に育児のスキルを身につけたため、今でも子育ての喜びや悩みを共有できて</a:t>
            </a:r>
            <a:r>
              <a:rPr lang="ja-JP" altLang="en-US" sz="120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いる。</a:t>
            </a:r>
            <a:endParaRPr lang="en-US" altLang="ja-JP"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ct val="150000"/>
              </a:lnSpc>
              <a:spcBef>
                <a:spcPts val="0"/>
              </a:spcBef>
            </a:pPr>
            <a:r>
              <a:rPr lang="ja-JP" altLang="en-US" sz="120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会社員・子ども</a:t>
            </a:r>
            <a:r>
              <a:rPr lang="en-US" altLang="ja-JP"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9952EFE1-AD6D-44E4-986A-EB8795E5EE66}"/>
              </a:ext>
            </a:extLst>
          </p:cNvPr>
          <p:cNvSpPr txBox="1"/>
          <p:nvPr/>
        </p:nvSpPr>
        <p:spPr>
          <a:xfrm>
            <a:off x="637246" y="2886432"/>
            <a:ext cx="4006519" cy="1442955"/>
          </a:xfrm>
          <a:prstGeom prst="rect">
            <a:avLst/>
          </a:prstGeom>
          <a:noFill/>
        </p:spPr>
        <p:txBody>
          <a:bodyPr wrap="square" rtlCol="0">
            <a:noAutofit/>
          </a:bodyPr>
          <a:lstStyle/>
          <a:p>
            <a:pPr>
              <a:lnSpc>
                <a:spcPct val="150000"/>
              </a:lnSpc>
              <a:spcBef>
                <a:spcPts val="0"/>
              </a:spcBef>
            </a:pP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私は出産前に退職して無職だったが、夫の育児休業中、長男を夫に任せて転職活動を行った。無事仕事が決ま</a:t>
            </a:r>
            <a:b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b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り、長男生後</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か月から保育園に預け、働くことができた。</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ct val="150000"/>
              </a:lnSpc>
              <a:spcBef>
                <a:spcPts val="0"/>
              </a:spcBef>
            </a:pP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（公務員</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39</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歳・子ども</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4</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nvGrpSpPr>
          <p:cNvPr id="21" name="グループ化 20">
            <a:extLst>
              <a:ext uri="{FF2B5EF4-FFF2-40B4-BE49-F238E27FC236}">
                <a16:creationId xmlns:a16="http://schemas.microsoft.com/office/drawing/2014/main" id="{0C1FEEFB-5695-F61B-BE56-53C8D6C56C7E}"/>
              </a:ext>
            </a:extLst>
          </p:cNvPr>
          <p:cNvGrpSpPr/>
          <p:nvPr/>
        </p:nvGrpSpPr>
        <p:grpSpPr>
          <a:xfrm>
            <a:off x="451336" y="4706695"/>
            <a:ext cx="4244373" cy="1431891"/>
            <a:chOff x="520594" y="1152482"/>
            <a:chExt cx="4210034" cy="1382871"/>
          </a:xfrm>
        </p:grpSpPr>
        <p:sp>
          <p:nvSpPr>
            <p:cNvPr id="22" name="角丸四角形吹き出し 21">
              <a:extLst>
                <a:ext uri="{FF2B5EF4-FFF2-40B4-BE49-F238E27FC236}">
                  <a16:creationId xmlns:a16="http://schemas.microsoft.com/office/drawing/2014/main" id="{CBA88260-8451-D82B-8D52-F4F258EAD98D}"/>
                </a:ext>
              </a:extLst>
            </p:cNvPr>
            <p:cNvSpPr/>
            <p:nvPr/>
          </p:nvSpPr>
          <p:spPr>
            <a:xfrm>
              <a:off x="555513" y="1187231"/>
              <a:ext cx="4175115" cy="1348122"/>
            </a:xfrm>
            <a:prstGeom prst="wedgeRoundRectCallout">
              <a:avLst>
                <a:gd name="adj1" fmla="val 33696"/>
                <a:gd name="adj2" fmla="val 59732"/>
                <a:gd name="adj3" fmla="val 16667"/>
              </a:avLst>
            </a:prstGeom>
            <a:solidFill>
              <a:schemeClr val="bg1">
                <a:lumMod val="5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 name="角丸四角形吹き出し 23">
              <a:extLst>
                <a:ext uri="{FF2B5EF4-FFF2-40B4-BE49-F238E27FC236}">
                  <a16:creationId xmlns:a16="http://schemas.microsoft.com/office/drawing/2014/main" id="{66E16331-41FA-9044-C8F1-D809B650BF90}"/>
                </a:ext>
              </a:extLst>
            </p:cNvPr>
            <p:cNvSpPr/>
            <p:nvPr/>
          </p:nvSpPr>
          <p:spPr>
            <a:xfrm>
              <a:off x="520594" y="1152482"/>
              <a:ext cx="4175115" cy="1348122"/>
            </a:xfrm>
            <a:prstGeom prst="wedgeRoundRectCallout">
              <a:avLst>
                <a:gd name="adj1" fmla="val 33696"/>
                <a:gd name="adj2" fmla="val 59732"/>
                <a:gd name="adj3" fmla="val 16667"/>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sp>
        <p:nvSpPr>
          <p:cNvPr id="42" name="テキスト ボックス 41">
            <a:extLst>
              <a:ext uri="{FF2B5EF4-FFF2-40B4-BE49-F238E27FC236}">
                <a16:creationId xmlns:a16="http://schemas.microsoft.com/office/drawing/2014/main" id="{13D3BA79-88F1-4F29-8355-2BDEED3FDB69}"/>
              </a:ext>
            </a:extLst>
          </p:cNvPr>
          <p:cNvSpPr txBox="1"/>
          <p:nvPr/>
        </p:nvSpPr>
        <p:spPr>
          <a:xfrm>
            <a:off x="520594" y="4800155"/>
            <a:ext cx="4107598" cy="1445644"/>
          </a:xfrm>
          <a:prstGeom prst="rect">
            <a:avLst/>
          </a:prstGeom>
          <a:noFill/>
        </p:spPr>
        <p:txBody>
          <a:bodyPr wrap="square" rtlCol="0">
            <a:noAutofit/>
          </a:bodyPr>
          <a:lstStyle/>
          <a:p>
            <a:pPr>
              <a:lnSpc>
                <a:spcPct val="150000"/>
              </a:lnSpc>
              <a:spcBef>
                <a:spcPts val="0"/>
              </a:spcBef>
            </a:pP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夫が育休をとり家を守ってくれていたので、私の職場復帰はすごくスムーズだった！</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人で育児・家事同時進行なので、負担はほどんど</a:t>
            </a:r>
            <a:r>
              <a:rPr lang="ja-JP" altLang="en-US" sz="1200">
                <a:latin typeface="HG丸ｺﾞｼｯｸM-PRO" panose="020F0600000000000000" pitchFamily="50" charset="-128"/>
                <a:ea typeface="HG丸ｺﾞｼｯｸM-PRO" panose="020F0600000000000000" pitchFamily="50" charset="-128"/>
                <a:cs typeface="Meiryo UI" panose="020B0604030504040204" pitchFamily="50" charset="-128"/>
              </a:rPr>
              <a:t>感じなかった。（</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小学校教諭</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35</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歳・子ども</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6</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54172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2</a:t>
            </a:fld>
            <a:endParaRPr lang="en-US" altLang="ja-JP" sz="1600" dirty="0"/>
          </a:p>
        </p:txBody>
      </p:sp>
      <p:sp>
        <p:nvSpPr>
          <p:cNvPr id="5" name="コンテンツ プレースホルダー 1"/>
          <p:cNvSpPr txBox="1">
            <a:spLocks/>
          </p:cNvSpPr>
          <p:nvPr/>
        </p:nvSpPr>
        <p:spPr bwMode="auto">
          <a:xfrm>
            <a:off x="1498738" y="1691156"/>
            <a:ext cx="6871044" cy="339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第一章　男性の育児休業取得の現状と課題</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p>
          <a:p>
            <a:pPr>
              <a:lnSpc>
                <a:spcPct val="15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第二章　育児休業制度の概要 </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第三章　子育てにかかる費用と経済的支援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第四章　育児休業取得のメリット</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第五章　育休取得者の体験談・企業の取組事例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114425" indent="-1114425">
              <a:lnSpc>
                <a:spcPct val="150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第六章　育児休業についての</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Q&amp;A</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ja-JP" altLang="en-US" dirty="0"/>
              <a:t>　</a:t>
            </a:r>
          </a:p>
        </p:txBody>
      </p:sp>
      <p:sp>
        <p:nvSpPr>
          <p:cNvPr id="6" name="Rectangle 23"/>
          <p:cNvSpPr>
            <a:spLocks noChangeArrowheads="1"/>
          </p:cNvSpPr>
          <p:nvPr/>
        </p:nvSpPr>
        <p:spPr bwMode="auto">
          <a:xfrm>
            <a:off x="1201669" y="1552528"/>
            <a:ext cx="7550000" cy="3576181"/>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9" name="コンテンツ プレースホルダー 1">
            <a:extLst>
              <a:ext uri="{FF2B5EF4-FFF2-40B4-BE49-F238E27FC236}">
                <a16:creationId xmlns:a16="http://schemas.microsoft.com/office/drawing/2014/main" id="{30B4E93D-0CA7-4445-AB1C-B07B2CC4A4B4}"/>
              </a:ext>
            </a:extLst>
          </p:cNvPr>
          <p:cNvSpPr txBox="1">
            <a:spLocks/>
          </p:cNvSpPr>
          <p:nvPr/>
        </p:nvSpPr>
        <p:spPr bwMode="auto">
          <a:xfrm>
            <a:off x="1745524" y="5276861"/>
            <a:ext cx="7914805" cy="553224"/>
          </a:xfrm>
          <a:prstGeom prst="rect">
            <a:avLst/>
          </a:prstGeom>
          <a:no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この資料において、育児休業とは、育児・介護休業法で定められた育児休業のことを言います。</a:t>
            </a:r>
            <a:endParaRPr lang="ja-JP" altLang="en-US" sz="1600" dirty="0"/>
          </a:p>
        </p:txBody>
      </p:sp>
      <p:sp>
        <p:nvSpPr>
          <p:cNvPr id="10" name="コンテンツ プレースホルダー 1">
            <a:extLst>
              <a:ext uri="{FF2B5EF4-FFF2-40B4-BE49-F238E27FC236}">
                <a16:creationId xmlns:a16="http://schemas.microsoft.com/office/drawing/2014/main" id="{42C5A381-7EC5-43BC-891B-DD2789AF4E1E}"/>
              </a:ext>
            </a:extLst>
          </p:cNvPr>
          <p:cNvSpPr txBox="1">
            <a:spLocks/>
          </p:cNvSpPr>
          <p:nvPr/>
        </p:nvSpPr>
        <p:spPr bwMode="auto">
          <a:xfrm>
            <a:off x="8026908" y="1660831"/>
            <a:ext cx="432123" cy="3273019"/>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gn="r">
              <a:lnSpc>
                <a:spcPct val="150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p>
            <a:pPr algn="r">
              <a:lnSpc>
                <a:spcPct val="150000"/>
              </a:lnSpc>
              <a:spcBef>
                <a:spcPts val="600"/>
              </a:spcBef>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spcBef>
                <a:spcPts val="600"/>
              </a:spcBef>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p>
          <a:p>
            <a:pPr algn="r">
              <a:lnSpc>
                <a:spcPct val="150000"/>
              </a:lnSpc>
              <a:spcBef>
                <a:spcPts val="600"/>
              </a:spcBef>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spcBef>
                <a:spcPts val="600"/>
              </a:spcBef>
            </a:pPr>
            <a:r>
              <a:rPr lang="en-US" altLang="ja-JP" dirty="0">
                <a:solidFill>
                  <a:schemeClr val="tx1"/>
                </a:solidFill>
                <a:latin typeface="Meiryo UI" panose="020B0604030504040204" pitchFamily="50" charset="-128"/>
                <a:ea typeface="Meiryo UI" panose="020B0604030504040204" pitchFamily="50" charset="-128"/>
              </a:rPr>
              <a:t>24</a:t>
            </a:r>
          </a:p>
          <a:p>
            <a:pPr algn="r">
              <a:lnSpc>
                <a:spcPct val="150000"/>
              </a:lnSpc>
              <a:spcBef>
                <a:spcPts val="600"/>
              </a:spcBef>
            </a:pPr>
            <a:r>
              <a:rPr lang="en-US" altLang="ja-JP" dirty="0">
                <a:solidFill>
                  <a:schemeClr val="tx1"/>
                </a:solidFill>
                <a:latin typeface="Meiryo UI" panose="020B0604030504040204" pitchFamily="50" charset="-128"/>
                <a:ea typeface="Meiryo UI" panose="020B0604030504040204" pitchFamily="50" charset="-128"/>
              </a:rPr>
              <a:t>31</a:t>
            </a:r>
            <a:br>
              <a:rPr lang="en-US" altLang="ja-JP" dirty="0">
                <a:solidFill>
                  <a:schemeClr val="tx1"/>
                </a:solidFill>
                <a:latin typeface="Meiryo UI" panose="020B0604030504040204" pitchFamily="50" charset="-128"/>
                <a:ea typeface="Meiryo UI" panose="020B0604030504040204" pitchFamily="50" charset="-128"/>
              </a:rPr>
            </a:b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2" name="タイトル 2">
            <a:extLst>
              <a:ext uri="{FF2B5EF4-FFF2-40B4-BE49-F238E27FC236}">
                <a16:creationId xmlns:a16="http://schemas.microsoft.com/office/drawing/2014/main" id="{E19E89DC-461B-EC7E-C8F0-DF490EA19315}"/>
              </a:ext>
            </a:extLst>
          </p:cNvPr>
          <p:cNvSpPr txBox="1">
            <a:spLocks/>
          </p:cNvSpPr>
          <p:nvPr/>
        </p:nvSpPr>
        <p:spPr bwMode="auto">
          <a:xfrm>
            <a:off x="1290918" y="220429"/>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ja-JP" altLang="en-US" sz="2400" spc="300">
                <a:solidFill>
                  <a:schemeClr val="tx1"/>
                </a:solidFill>
                <a:latin typeface="Meiryo UI" panose="020B0604030504040204" pitchFamily="34" charset="-128"/>
                <a:ea typeface="Meiryo UI" panose="020B0604030504040204" pitchFamily="34" charset="-128"/>
                <a:cs typeface="+mn-cs"/>
              </a:rPr>
              <a:t>　目次</a:t>
            </a:r>
            <a:endParaRPr lang="ja-JP" altLang="en-US" sz="2400" spc="300" dirty="0">
              <a:solidFill>
                <a:schemeClr val="tx1"/>
              </a:solidFill>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191473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3">
            <a:extLst>
              <a:ext uri="{FF2B5EF4-FFF2-40B4-BE49-F238E27FC236}">
                <a16:creationId xmlns:a16="http://schemas.microsoft.com/office/drawing/2014/main" id="{B6226CE7-33BB-4FCE-96ED-BF0C647680E0}"/>
              </a:ext>
            </a:extLst>
          </p:cNvPr>
          <p:cNvSpPr>
            <a:spLocks noChangeArrowheads="1"/>
          </p:cNvSpPr>
          <p:nvPr/>
        </p:nvSpPr>
        <p:spPr bwMode="auto">
          <a:xfrm>
            <a:off x="386080" y="1036321"/>
            <a:ext cx="9295802" cy="5205088"/>
          </a:xfrm>
          <a:prstGeom prst="roundRect">
            <a:avLst>
              <a:gd name="adj" fmla="val 4422"/>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3" name="タイトル 2"/>
          <p:cNvSpPr>
            <a:spLocks noGrp="1"/>
          </p:cNvSpPr>
          <p:nvPr>
            <p:ph type="title"/>
          </p:nvPr>
        </p:nvSpPr>
        <p:spPr>
          <a:xfrm>
            <a:off x="587829" y="254258"/>
            <a:ext cx="9572625" cy="647700"/>
          </a:xfrm>
        </p:spPr>
        <p:txBody>
          <a:bodyPr/>
          <a:lstStyle/>
          <a:p>
            <a:r>
              <a:rPr lang="en-US" altLang="ja-JP" sz="2400" dirty="0">
                <a:latin typeface="Meiryo UI" panose="020B0604030504040204" pitchFamily="34" charset="-128"/>
                <a:ea typeface="Meiryo UI" panose="020B0604030504040204" pitchFamily="34" charset="-128"/>
              </a:rPr>
              <a:t>5-5    </a:t>
            </a:r>
            <a:r>
              <a:rPr lang="ja-JP" altLang="en-US" sz="2400" dirty="0">
                <a:solidFill>
                  <a:schemeClr val="tx1"/>
                </a:solidFill>
                <a:latin typeface="Meiryo UI" panose="020B0604030504040204" pitchFamily="34" charset="-128"/>
                <a:ea typeface="Meiryo UI" panose="020B0604030504040204" pitchFamily="34" charset="-128"/>
              </a:rPr>
              <a:t>育児休業の取得を推進している企業の探し方①</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29</a:t>
            </a:fld>
            <a:endParaRPr lang="en-US" altLang="ja-JP" sz="1600" dirty="0"/>
          </a:p>
        </p:txBody>
      </p:sp>
      <p:sp>
        <p:nvSpPr>
          <p:cNvPr id="5" name="object 63">
            <a:extLst>
              <a:ext uri="{FF2B5EF4-FFF2-40B4-BE49-F238E27FC236}">
                <a16:creationId xmlns:a16="http://schemas.microsoft.com/office/drawing/2014/main" id="{0C54F696-85B6-B524-AA15-E7D54194C00B}"/>
              </a:ext>
            </a:extLst>
          </p:cNvPr>
          <p:cNvSpPr/>
          <p:nvPr/>
        </p:nvSpPr>
        <p:spPr>
          <a:xfrm>
            <a:off x="554497" y="4955059"/>
            <a:ext cx="8967587" cy="1124458"/>
          </a:xfrm>
          <a:prstGeom prst="roundRect">
            <a:avLst>
              <a:gd name="adj" fmla="val 9040"/>
            </a:avLst>
          </a:prstGeom>
          <a:noFill/>
          <a:ln w="15875">
            <a:solidFill>
              <a:srgbClr val="FF6600"/>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6" name="object 2">
            <a:extLst>
              <a:ext uri="{FF2B5EF4-FFF2-40B4-BE49-F238E27FC236}">
                <a16:creationId xmlns:a16="http://schemas.microsoft.com/office/drawing/2014/main" id="{BF245E0A-5DDC-F00D-EB26-0F19FAC1AEC1}"/>
              </a:ext>
            </a:extLst>
          </p:cNvPr>
          <p:cNvSpPr txBox="1"/>
          <p:nvPr/>
        </p:nvSpPr>
        <p:spPr>
          <a:xfrm>
            <a:off x="665417" y="1195814"/>
            <a:ext cx="5942356" cy="1309141"/>
          </a:xfrm>
          <a:prstGeom prst="rect">
            <a:avLst/>
          </a:prstGeom>
        </p:spPr>
        <p:txBody>
          <a:bodyPr vert="horz" wrap="square" lIns="0" tIns="12065" rIns="0" bIns="0" rtlCol="0">
            <a:spAutoFit/>
          </a:bodyPr>
          <a:lstStyle/>
          <a:p>
            <a:pPr marL="12700" marR="12700" algn="just">
              <a:lnSpc>
                <a:spcPct val="122300"/>
              </a:lnSpc>
              <a:spcBef>
                <a:spcPts val="95"/>
              </a:spcBef>
            </a:pPr>
            <a:r>
              <a:rPr sz="1400" b="1" dirty="0" err="1">
                <a:solidFill>
                  <a:srgbClr val="FE9202"/>
                </a:solidFill>
                <a:latin typeface="Meiryo UI" panose="020B0604030504040204" pitchFamily="50" charset="-128"/>
                <a:ea typeface="Meiryo UI" panose="020B0604030504040204" pitchFamily="50" charset="-128"/>
                <a:cs typeface="A-OTF Shin Maru Go Pro"/>
              </a:rPr>
              <a:t>くるみんマーク</a:t>
            </a:r>
            <a:r>
              <a:rPr lang="ja-JP" altLang="en-US" sz="1400" b="1" dirty="0">
                <a:solidFill>
                  <a:srgbClr val="231F20"/>
                </a:solidFill>
                <a:latin typeface="Meiryo UI" panose="020B0604030504040204" pitchFamily="50" charset="-128"/>
                <a:ea typeface="Meiryo UI" panose="020B0604030504040204" pitchFamily="50" charset="-128"/>
                <a:cs typeface="A-OTF Shin Maru Go Pro"/>
              </a:rPr>
              <a:t>：</a:t>
            </a:r>
            <a:endParaRPr lang="en-US" sz="1400" b="1" dirty="0">
              <a:solidFill>
                <a:srgbClr val="231F20"/>
              </a:solidFill>
              <a:latin typeface="Meiryo UI" panose="020B0604030504040204" pitchFamily="50" charset="-128"/>
              <a:ea typeface="Meiryo UI" panose="020B0604030504040204" pitchFamily="50" charset="-128"/>
              <a:cs typeface="A-OTF Shin Maru Go Pro"/>
            </a:endParaRPr>
          </a:p>
          <a:p>
            <a:pPr marL="12700" marR="12700" algn="just">
              <a:lnSpc>
                <a:spcPct val="122300"/>
              </a:lnSpc>
              <a:spcBef>
                <a:spcPts val="95"/>
              </a:spcBef>
            </a:pPr>
            <a:r>
              <a:rPr sz="1400" dirty="0" err="1">
                <a:solidFill>
                  <a:srgbClr val="231F20"/>
                </a:solidFill>
                <a:latin typeface="Meiryo UI" panose="020B0604030504040204" pitchFamily="50" charset="-128"/>
                <a:ea typeface="Meiryo UI" panose="020B0604030504040204" pitchFamily="50" charset="-128"/>
                <a:cs typeface="A-OTF Shin Maru Go Pro"/>
              </a:rPr>
              <a:t>従業員の子育て支援に積極的に取り組む企業</a:t>
            </a:r>
            <a:r>
              <a:rPr lang="ja-JP" altLang="en-US" sz="1400" dirty="0">
                <a:solidFill>
                  <a:srgbClr val="231F20"/>
                </a:solidFill>
                <a:latin typeface="Meiryo UI" panose="020B0604030504040204" pitchFamily="50" charset="-128"/>
                <a:ea typeface="Meiryo UI" panose="020B0604030504040204" pitchFamily="50" charset="-128"/>
                <a:cs typeface="A-OTF Shin Maru Go Pro"/>
              </a:rPr>
              <a:t>の</a:t>
            </a:r>
            <a:r>
              <a:rPr sz="1400" dirty="0" err="1">
                <a:solidFill>
                  <a:srgbClr val="231F20"/>
                </a:solidFill>
                <a:latin typeface="Meiryo UI" panose="020B0604030504040204" pitchFamily="50" charset="-128"/>
                <a:ea typeface="Meiryo UI" panose="020B0604030504040204" pitchFamily="50" charset="-128"/>
                <a:cs typeface="A-OTF Shin Maru Go Pro"/>
              </a:rPr>
              <a:t>認定マークです</a:t>
            </a:r>
            <a:r>
              <a:rPr sz="1400" dirty="0">
                <a:solidFill>
                  <a:srgbClr val="231F20"/>
                </a:solidFill>
                <a:latin typeface="Meiryo UI" panose="020B0604030504040204" pitchFamily="50" charset="-128"/>
                <a:ea typeface="Meiryo UI" panose="020B0604030504040204" pitchFamily="50" charset="-128"/>
                <a:cs typeface="A-OTF Shin Maru Go Pro"/>
              </a:rPr>
              <a:t>。</a:t>
            </a:r>
            <a:endParaRPr sz="1400" dirty="0">
              <a:latin typeface="Meiryo UI" panose="020B0604030504040204" pitchFamily="50" charset="-128"/>
              <a:ea typeface="Meiryo UI" panose="020B0604030504040204" pitchFamily="50" charset="-128"/>
              <a:cs typeface="A-OTF Shin Maru Go Pro"/>
            </a:endParaRPr>
          </a:p>
          <a:p>
            <a:pPr marL="12700" marR="5080" algn="just">
              <a:lnSpc>
                <a:spcPct val="122300"/>
              </a:lnSpc>
            </a:pPr>
            <a:r>
              <a:rPr lang="ja-JP" altLang="en-US" sz="1400" dirty="0">
                <a:solidFill>
                  <a:srgbClr val="231F20"/>
                </a:solidFill>
                <a:latin typeface="Meiryo UI" panose="020B0604030504040204" pitchFamily="50" charset="-128"/>
                <a:ea typeface="Meiryo UI" panose="020B0604030504040204" pitchFamily="50" charset="-128"/>
                <a:cs typeface="A-OTF Shin Maru Go Pro"/>
              </a:rPr>
              <a:t>次世代育成支援対策推進法に基づく</a:t>
            </a:r>
            <a:r>
              <a:rPr sz="1400" dirty="0" err="1">
                <a:solidFill>
                  <a:srgbClr val="231F20"/>
                </a:solidFill>
                <a:latin typeface="Meiryo UI" panose="020B0604030504040204" pitchFamily="50" charset="-128"/>
                <a:ea typeface="Meiryo UI" panose="020B0604030504040204" pitchFamily="50" charset="-128"/>
                <a:cs typeface="A-OTF Shin Maru Go Pro"/>
              </a:rPr>
              <a:t>行動計画を策定し、一定の要件を満たした場合に</a:t>
            </a:r>
            <a:r>
              <a:rPr sz="1400" b="1" dirty="0" err="1">
                <a:solidFill>
                  <a:srgbClr val="C00000"/>
                </a:solidFill>
                <a:latin typeface="Meiryo UI" panose="020B0604030504040204" pitchFamily="50" charset="-128"/>
                <a:ea typeface="Meiryo UI" panose="020B0604030504040204" pitchFamily="50" charset="-128"/>
                <a:cs typeface="A-OTF Shin Maru Go Pro"/>
              </a:rPr>
              <a:t>「子育てサポート企業」</a:t>
            </a:r>
            <a:r>
              <a:rPr sz="1400" dirty="0" err="1">
                <a:solidFill>
                  <a:srgbClr val="231F20"/>
                </a:solidFill>
                <a:latin typeface="Meiryo UI" panose="020B0604030504040204" pitchFamily="50" charset="-128"/>
                <a:ea typeface="Meiryo UI" panose="020B0604030504040204" pitchFamily="50" charset="-128"/>
                <a:cs typeface="A-OTF Shin Maru Go Pro"/>
              </a:rPr>
              <a:t>として厚生労働</a:t>
            </a:r>
            <a:r>
              <a:rPr lang="ja-JP" altLang="en-US" sz="1400" dirty="0">
                <a:solidFill>
                  <a:srgbClr val="231F20"/>
                </a:solidFill>
                <a:latin typeface="Meiryo UI" panose="020B0604030504040204" pitchFamily="50" charset="-128"/>
                <a:ea typeface="Meiryo UI" panose="020B0604030504040204" pitchFamily="50" charset="-128"/>
                <a:cs typeface="A-OTF Shin Maru Go Pro"/>
              </a:rPr>
              <a:t>大臣</a:t>
            </a:r>
            <a:r>
              <a:rPr sz="1400" dirty="0" err="1">
                <a:solidFill>
                  <a:srgbClr val="231F20"/>
                </a:solidFill>
                <a:latin typeface="Meiryo UI" panose="020B0604030504040204" pitchFamily="50" charset="-128"/>
                <a:ea typeface="Meiryo UI" panose="020B0604030504040204" pitchFamily="50" charset="-128"/>
                <a:cs typeface="A-OTF Shin Maru Go Pro"/>
              </a:rPr>
              <a:t>の認定を受けられ</a:t>
            </a:r>
            <a:r>
              <a:rPr lang="ja-JP" altLang="en-US" sz="1400" dirty="0">
                <a:solidFill>
                  <a:srgbClr val="231F20"/>
                </a:solidFill>
                <a:latin typeface="Meiryo UI" panose="020B0604030504040204" pitchFamily="50" charset="-128"/>
                <a:ea typeface="Meiryo UI" panose="020B0604030504040204" pitchFamily="50" charset="-128"/>
                <a:cs typeface="A-OTF Shin Maru Go Pro"/>
              </a:rPr>
              <a:t>ます。ホームページや求人票、名刺等に記載されていれば育児休業等を推進している企業の「証」です。</a:t>
            </a:r>
            <a:endParaRPr sz="1400" dirty="0">
              <a:latin typeface="Meiryo UI" panose="020B0604030504040204" pitchFamily="50" charset="-128"/>
              <a:ea typeface="Meiryo UI" panose="020B0604030504040204" pitchFamily="50" charset="-128"/>
              <a:cs typeface="A-OTF Shin Maru Go Pro"/>
            </a:endParaRPr>
          </a:p>
        </p:txBody>
      </p:sp>
      <p:sp>
        <p:nvSpPr>
          <p:cNvPr id="7" name="object 5">
            <a:extLst>
              <a:ext uri="{FF2B5EF4-FFF2-40B4-BE49-F238E27FC236}">
                <a16:creationId xmlns:a16="http://schemas.microsoft.com/office/drawing/2014/main" id="{261AE101-7677-8E4F-29AF-2FF68650D837}"/>
              </a:ext>
            </a:extLst>
          </p:cNvPr>
          <p:cNvSpPr txBox="1"/>
          <p:nvPr/>
        </p:nvSpPr>
        <p:spPr>
          <a:xfrm>
            <a:off x="2586407" y="5019332"/>
            <a:ext cx="5936431" cy="912686"/>
          </a:xfrm>
          <a:prstGeom prst="rect">
            <a:avLst/>
          </a:prstGeom>
        </p:spPr>
        <p:txBody>
          <a:bodyPr vert="horz" wrap="square" lIns="0" tIns="15875" rIns="0" bIns="0" rtlCol="0">
            <a:spAutoFit/>
          </a:bodyPr>
          <a:lstStyle/>
          <a:p>
            <a:pPr marL="12700">
              <a:lnSpc>
                <a:spcPct val="100000"/>
              </a:lnSpc>
              <a:spcBef>
                <a:spcPts val="125"/>
              </a:spcBef>
            </a:pPr>
            <a:r>
              <a:rPr sz="1400" b="1" dirty="0">
                <a:solidFill>
                  <a:srgbClr val="FE9202"/>
                </a:solidFill>
                <a:latin typeface="Meiryo UI" panose="020B0604030504040204" pitchFamily="50" charset="-128"/>
                <a:ea typeface="Meiryo UI" panose="020B0604030504040204" pitchFamily="50" charset="-128"/>
                <a:cs typeface="ShinMGoPro-DeBold"/>
              </a:rPr>
              <a:t>さらに積極的な企業の証！</a:t>
            </a:r>
            <a:endParaRPr sz="1400" dirty="0">
              <a:solidFill>
                <a:srgbClr val="FE9202"/>
              </a:solidFill>
              <a:latin typeface="Meiryo UI" panose="020B0604030504040204" pitchFamily="50" charset="-128"/>
              <a:ea typeface="Meiryo UI" panose="020B0604030504040204" pitchFamily="50" charset="-128"/>
              <a:cs typeface="ShinMGoPro-DeBold"/>
            </a:endParaRPr>
          </a:p>
          <a:p>
            <a:pPr marL="12700" marR="5080" algn="just">
              <a:lnSpc>
                <a:spcPct val="126800"/>
              </a:lnSpc>
              <a:spcBef>
                <a:spcPts val="1325"/>
              </a:spcBef>
            </a:pPr>
            <a:r>
              <a:rPr sz="1400" dirty="0" err="1">
                <a:solidFill>
                  <a:srgbClr val="231F20"/>
                </a:solidFill>
                <a:latin typeface="Meiryo UI" panose="020B0604030504040204" pitchFamily="50" charset="-128"/>
                <a:ea typeface="Meiryo UI" panose="020B0604030504040204" pitchFamily="50" charset="-128"/>
                <a:cs typeface="A-OTF Shin Maru Go Pro"/>
              </a:rPr>
              <a:t>くるみん認定</a:t>
            </a:r>
            <a:r>
              <a:rPr lang="ja-JP" altLang="en-US" sz="1400" dirty="0">
                <a:solidFill>
                  <a:srgbClr val="231F20"/>
                </a:solidFill>
                <a:latin typeface="Meiryo UI" panose="020B0604030504040204" pitchFamily="50" charset="-128"/>
                <a:ea typeface="Meiryo UI" panose="020B0604030504040204" pitchFamily="50" charset="-128"/>
                <a:cs typeface="A-OTF Shin Maru Go Pro"/>
              </a:rPr>
              <a:t>企業のうち、さらに</a:t>
            </a:r>
            <a:r>
              <a:rPr sz="1400" dirty="0" err="1">
                <a:solidFill>
                  <a:srgbClr val="231F20"/>
                </a:solidFill>
                <a:latin typeface="Meiryo UI" panose="020B0604030504040204" pitchFamily="50" charset="-128"/>
                <a:ea typeface="Meiryo UI" panose="020B0604030504040204" pitchFamily="50" charset="-128"/>
                <a:cs typeface="A-OTF Shin Maru Go Pro"/>
              </a:rPr>
              <a:t>高い水準の</a:t>
            </a:r>
            <a:r>
              <a:rPr lang="ja-JP" altLang="en-US" sz="1400" dirty="0">
                <a:solidFill>
                  <a:srgbClr val="231F20"/>
                </a:solidFill>
                <a:latin typeface="Meiryo UI" panose="020B0604030504040204" pitchFamily="50" charset="-128"/>
                <a:ea typeface="Meiryo UI" panose="020B0604030504040204" pitchFamily="50" charset="-128"/>
                <a:cs typeface="A-OTF Shin Maru Go Pro"/>
              </a:rPr>
              <a:t>要件を満たした</a:t>
            </a:r>
            <a:r>
              <a:rPr sz="1400" dirty="0" err="1">
                <a:solidFill>
                  <a:srgbClr val="231F20"/>
                </a:solidFill>
                <a:latin typeface="Meiryo UI" panose="020B0604030504040204" pitchFamily="50" charset="-128"/>
                <a:ea typeface="Meiryo UI" panose="020B0604030504040204" pitchFamily="50" charset="-128"/>
                <a:cs typeface="A-OTF Shin Maru Go Pro"/>
              </a:rPr>
              <a:t>企業</a:t>
            </a:r>
            <a:r>
              <a:rPr lang="ja-JP" altLang="en-US" sz="1400" dirty="0">
                <a:solidFill>
                  <a:srgbClr val="231F20"/>
                </a:solidFill>
                <a:latin typeface="Meiryo UI" panose="020B0604030504040204" pitchFamily="50" charset="-128"/>
                <a:ea typeface="Meiryo UI" panose="020B0604030504040204" pitchFamily="50" charset="-128"/>
                <a:cs typeface="A-OTF Shin Maru Go Pro"/>
              </a:rPr>
              <a:t>は</a:t>
            </a:r>
            <a:r>
              <a:rPr sz="1400" b="1" dirty="0">
                <a:solidFill>
                  <a:srgbClr val="C00000"/>
                </a:solidFill>
                <a:latin typeface="Meiryo UI" panose="020B0604030504040204" pitchFamily="50" charset="-128"/>
                <a:ea typeface="Meiryo UI" panose="020B0604030504040204" pitchFamily="50" charset="-128"/>
                <a:cs typeface="A-OTF Shin Maru Go Pro"/>
              </a:rPr>
              <a:t>「</a:t>
            </a:r>
            <a:r>
              <a:rPr sz="1400" b="1" dirty="0" err="1">
                <a:solidFill>
                  <a:srgbClr val="C00000"/>
                </a:solidFill>
                <a:latin typeface="Meiryo UI" panose="020B0604030504040204" pitchFamily="50" charset="-128"/>
                <a:ea typeface="Meiryo UI" panose="020B0604030504040204" pitchFamily="50" charset="-128"/>
                <a:cs typeface="A-OTF Shin Maru Go Pro"/>
              </a:rPr>
              <a:t>プラチナくるみん</a:t>
            </a:r>
            <a:r>
              <a:rPr sz="1400" b="1" dirty="0">
                <a:solidFill>
                  <a:srgbClr val="C00000"/>
                </a:solidFill>
                <a:latin typeface="Meiryo UI" panose="020B0604030504040204" pitchFamily="50" charset="-128"/>
                <a:ea typeface="Meiryo UI" panose="020B0604030504040204" pitchFamily="50" charset="-128"/>
                <a:cs typeface="A-OTF Shin Maru Go Pro"/>
              </a:rPr>
              <a:t>」</a:t>
            </a:r>
            <a:r>
              <a:rPr lang="ja-JP" altLang="en-US" sz="1400" dirty="0">
                <a:solidFill>
                  <a:srgbClr val="231F20"/>
                </a:solidFill>
                <a:latin typeface="Meiryo UI" panose="020B0604030504040204" pitchFamily="50" charset="-128"/>
                <a:ea typeface="Meiryo UI" panose="020B0604030504040204" pitchFamily="50" charset="-128"/>
                <a:cs typeface="A-OTF Shin Maru Go Pro"/>
              </a:rPr>
              <a:t>として認定を受けることができます。</a:t>
            </a:r>
            <a:endParaRPr sz="1400" dirty="0">
              <a:latin typeface="Meiryo UI" panose="020B0604030504040204" pitchFamily="50" charset="-128"/>
              <a:ea typeface="Meiryo UI" panose="020B0604030504040204" pitchFamily="50" charset="-128"/>
              <a:cs typeface="A-OTF Shin Maru Go Pro"/>
            </a:endParaRPr>
          </a:p>
        </p:txBody>
      </p:sp>
      <p:pic>
        <p:nvPicPr>
          <p:cNvPr id="10" name="図 9">
            <a:extLst>
              <a:ext uri="{FF2B5EF4-FFF2-40B4-BE49-F238E27FC236}">
                <a16:creationId xmlns:a16="http://schemas.microsoft.com/office/drawing/2014/main" id="{91FF8C6C-E526-73E4-0D3C-35B62E90F044}"/>
              </a:ext>
            </a:extLst>
          </p:cNvPr>
          <p:cNvPicPr>
            <a:picLocks noChangeAspect="1"/>
          </p:cNvPicPr>
          <p:nvPr/>
        </p:nvPicPr>
        <p:blipFill>
          <a:blip r:embed="rId3"/>
          <a:stretch>
            <a:fillRect/>
          </a:stretch>
        </p:blipFill>
        <p:spPr>
          <a:xfrm>
            <a:off x="686839" y="2919856"/>
            <a:ext cx="3953854" cy="1892202"/>
          </a:xfrm>
          <a:prstGeom prst="rect">
            <a:avLst/>
          </a:prstGeom>
          <a:ln>
            <a:solidFill>
              <a:schemeClr val="tx1"/>
            </a:solidFill>
          </a:ln>
        </p:spPr>
      </p:pic>
      <p:sp>
        <p:nvSpPr>
          <p:cNvPr id="33" name="テキスト ボックス 32">
            <a:extLst>
              <a:ext uri="{FF2B5EF4-FFF2-40B4-BE49-F238E27FC236}">
                <a16:creationId xmlns:a16="http://schemas.microsoft.com/office/drawing/2014/main" id="{BF30261C-2740-7B15-3A7A-41AE1DE1B99C}"/>
              </a:ext>
            </a:extLst>
          </p:cNvPr>
          <p:cNvSpPr txBox="1"/>
          <p:nvPr/>
        </p:nvSpPr>
        <p:spPr>
          <a:xfrm>
            <a:off x="665416" y="2650083"/>
            <a:ext cx="1755724" cy="253916"/>
          </a:xfrm>
          <a:prstGeom prst="rect">
            <a:avLst/>
          </a:prstGeom>
          <a:noFill/>
        </p:spPr>
        <p:txBody>
          <a:bodyPr wrap="square">
            <a:spAutoFit/>
          </a:bodyPr>
          <a:lstStyle/>
          <a:p>
            <a:r>
              <a:rPr lang="en-US" altLang="ja-JP" sz="1050" dirty="0"/>
              <a:t>※</a:t>
            </a:r>
            <a:r>
              <a:rPr lang="ja-JP" altLang="en-US" sz="1050" dirty="0"/>
              <a:t>　ハローワークの求人票</a:t>
            </a:r>
          </a:p>
        </p:txBody>
      </p:sp>
      <p:sp>
        <p:nvSpPr>
          <p:cNvPr id="34" name="テキスト ボックス 33">
            <a:extLst>
              <a:ext uri="{FF2B5EF4-FFF2-40B4-BE49-F238E27FC236}">
                <a16:creationId xmlns:a16="http://schemas.microsoft.com/office/drawing/2014/main" id="{88AA2FB4-2924-35FA-2EF4-F5C2829E8218}"/>
              </a:ext>
            </a:extLst>
          </p:cNvPr>
          <p:cNvSpPr txBox="1"/>
          <p:nvPr/>
        </p:nvSpPr>
        <p:spPr>
          <a:xfrm>
            <a:off x="6926796" y="4615919"/>
            <a:ext cx="1596043" cy="261610"/>
          </a:xfrm>
          <a:prstGeom prst="rect">
            <a:avLst/>
          </a:prstGeom>
          <a:noFill/>
        </p:spPr>
        <p:txBody>
          <a:bodyPr wrap="square">
            <a:spAutoFit/>
          </a:bodyPr>
          <a:lstStyle/>
          <a:p>
            <a:r>
              <a:rPr lang="en-US" altLang="ja-JP" sz="1050" dirty="0"/>
              <a:t>※</a:t>
            </a:r>
            <a:r>
              <a:rPr lang="ja-JP" altLang="en-US" sz="1050" dirty="0"/>
              <a:t>　企業の名刺</a:t>
            </a:r>
          </a:p>
        </p:txBody>
      </p:sp>
      <p:grpSp>
        <p:nvGrpSpPr>
          <p:cNvPr id="2" name="グループ化 1">
            <a:extLst>
              <a:ext uri="{FF2B5EF4-FFF2-40B4-BE49-F238E27FC236}">
                <a16:creationId xmlns:a16="http://schemas.microsoft.com/office/drawing/2014/main" id="{67D533D6-F0D3-C95A-D7B9-BD3F82C26B4E}"/>
              </a:ext>
            </a:extLst>
          </p:cNvPr>
          <p:cNvGrpSpPr/>
          <p:nvPr/>
        </p:nvGrpSpPr>
        <p:grpSpPr>
          <a:xfrm>
            <a:off x="576535" y="5129701"/>
            <a:ext cx="1933485" cy="630037"/>
            <a:chOff x="1720322" y="1081832"/>
            <a:chExt cx="2669715" cy="842141"/>
          </a:xfrm>
        </p:grpSpPr>
        <p:sp>
          <p:nvSpPr>
            <p:cNvPr id="9" name="角丸四角形 8">
              <a:extLst>
                <a:ext uri="{FF2B5EF4-FFF2-40B4-BE49-F238E27FC236}">
                  <a16:creationId xmlns:a16="http://schemas.microsoft.com/office/drawing/2014/main" id="{AB37A354-9092-0988-A184-75A49ABB9766}"/>
                </a:ext>
              </a:extLst>
            </p:cNvPr>
            <p:cNvSpPr/>
            <p:nvPr/>
          </p:nvSpPr>
          <p:spPr>
            <a:xfrm>
              <a:off x="2826102" y="1324116"/>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Check!</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descr="ダイアグラム&#10;&#10;自動的に生成された説明">
              <a:extLst>
                <a:ext uri="{FF2B5EF4-FFF2-40B4-BE49-F238E27FC236}">
                  <a16:creationId xmlns:a16="http://schemas.microsoft.com/office/drawing/2014/main" id="{61832577-ED08-C54D-6867-C77E3A274A4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 b="16409" l="5592" r="12964">
                          <a14:foregroundMark x1="9363" y1="10649" x2="6305" y2="14393"/>
                        </a14:backgroundRemoval>
                      </a14:imgEffect>
                    </a14:imgLayer>
                  </a14:imgProps>
                </a:ext>
              </a:extLst>
            </a:blip>
            <a:srcRect l="4671" t="4242" r="86115" b="82239"/>
            <a:stretch/>
          </p:blipFill>
          <p:spPr>
            <a:xfrm rot="15034598">
              <a:off x="1762816" y="1039338"/>
              <a:ext cx="842141" cy="927129"/>
            </a:xfrm>
            <a:prstGeom prst="rect">
              <a:avLst/>
            </a:prstGeom>
          </p:spPr>
        </p:pic>
        <p:pic>
          <p:nvPicPr>
            <p:cNvPr id="13" name="図 12" descr="図形&#10;&#10;中程度の精度で自動的に生成された説明">
              <a:extLst>
                <a:ext uri="{FF2B5EF4-FFF2-40B4-BE49-F238E27FC236}">
                  <a16:creationId xmlns:a16="http://schemas.microsoft.com/office/drawing/2014/main" id="{F47E6B7C-4E0B-4EEF-93B6-B4F122A43843}"/>
                </a:ext>
              </a:extLst>
            </p:cNvPr>
            <p:cNvPicPr>
              <a:picLocks noChangeAspect="1"/>
            </p:cNvPicPr>
            <p:nvPr/>
          </p:nvPicPr>
          <p:blipFill>
            <a:blip r:embed="rId6"/>
            <a:stretch>
              <a:fillRect/>
            </a:stretch>
          </p:blipFill>
          <p:spPr>
            <a:xfrm>
              <a:off x="2696378" y="1265741"/>
              <a:ext cx="1693659" cy="455011"/>
            </a:xfrm>
            <a:prstGeom prst="rect">
              <a:avLst/>
            </a:prstGeom>
          </p:spPr>
        </p:pic>
      </p:grpSp>
      <p:grpSp>
        <p:nvGrpSpPr>
          <p:cNvPr id="24" name="グループ化 23">
            <a:extLst>
              <a:ext uri="{FF2B5EF4-FFF2-40B4-BE49-F238E27FC236}">
                <a16:creationId xmlns:a16="http://schemas.microsoft.com/office/drawing/2014/main" id="{E598D349-5862-F026-BAE1-0E09A2EBB6C8}"/>
              </a:ext>
            </a:extLst>
          </p:cNvPr>
          <p:cNvGrpSpPr/>
          <p:nvPr/>
        </p:nvGrpSpPr>
        <p:grpSpPr>
          <a:xfrm>
            <a:off x="7050779" y="3857048"/>
            <a:ext cx="1631090" cy="630037"/>
            <a:chOff x="7015381" y="3836951"/>
            <a:chExt cx="1631090" cy="630037"/>
          </a:xfrm>
        </p:grpSpPr>
        <p:sp>
          <p:nvSpPr>
            <p:cNvPr id="17" name="角丸四角形 16">
              <a:extLst>
                <a:ext uri="{FF2B5EF4-FFF2-40B4-BE49-F238E27FC236}">
                  <a16:creationId xmlns:a16="http://schemas.microsoft.com/office/drawing/2014/main" id="{03B6861C-A632-E94F-913D-EEECF42DF61B}"/>
                </a:ext>
              </a:extLst>
            </p:cNvPr>
            <p:cNvSpPr/>
            <p:nvPr/>
          </p:nvSpPr>
          <p:spPr>
            <a:xfrm>
              <a:off x="7605853" y="3928944"/>
              <a:ext cx="1040618" cy="374821"/>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Check!</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descr="ダイアグラム&#10;&#10;自動的に生成された説明">
              <a:extLst>
                <a:ext uri="{FF2B5EF4-FFF2-40B4-BE49-F238E27FC236}">
                  <a16:creationId xmlns:a16="http://schemas.microsoft.com/office/drawing/2014/main" id="{C348811F-760E-DBA5-9E6C-EC2EDEF5F5B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 b="16409" l="5592" r="12964">
                          <a14:foregroundMark x1="9363" y1="10649" x2="6305" y2="14393"/>
                        </a14:backgroundRemoval>
                      </a14:imgEffect>
                    </a14:imgLayer>
                  </a14:imgProps>
                </a:ext>
              </a:extLst>
            </a:blip>
            <a:srcRect l="4671" t="4242" r="86115" b="82239"/>
            <a:stretch/>
          </p:blipFill>
          <p:spPr>
            <a:xfrm rot="15034598">
              <a:off x="7036089" y="3816243"/>
              <a:ext cx="630037" cy="671454"/>
            </a:xfrm>
            <a:prstGeom prst="rect">
              <a:avLst/>
            </a:prstGeom>
          </p:spPr>
        </p:pic>
        <p:pic>
          <p:nvPicPr>
            <p:cNvPr id="20" name="図 19" descr="図形&#10;&#10;中程度の精度で自動的に生成された説明">
              <a:extLst>
                <a:ext uri="{FF2B5EF4-FFF2-40B4-BE49-F238E27FC236}">
                  <a16:creationId xmlns:a16="http://schemas.microsoft.com/office/drawing/2014/main" id="{3D363A17-2F29-BEBB-1E5B-E02A18D0F442}"/>
                </a:ext>
              </a:extLst>
            </p:cNvPr>
            <p:cNvPicPr>
              <a:picLocks noChangeAspect="1"/>
            </p:cNvPicPr>
            <p:nvPr/>
          </p:nvPicPr>
          <p:blipFill>
            <a:blip r:embed="rId6"/>
            <a:stretch>
              <a:fillRect/>
            </a:stretch>
          </p:blipFill>
          <p:spPr>
            <a:xfrm>
              <a:off x="7591143" y="3978505"/>
              <a:ext cx="1018266" cy="282594"/>
            </a:xfrm>
            <a:prstGeom prst="rect">
              <a:avLst/>
            </a:prstGeom>
          </p:spPr>
        </p:pic>
      </p:grpSp>
      <p:grpSp>
        <p:nvGrpSpPr>
          <p:cNvPr id="25" name="グループ化 24">
            <a:extLst>
              <a:ext uri="{FF2B5EF4-FFF2-40B4-BE49-F238E27FC236}">
                <a16:creationId xmlns:a16="http://schemas.microsoft.com/office/drawing/2014/main" id="{3F947E82-CDC3-4FE4-AF3C-1471EB1F0F9D}"/>
              </a:ext>
            </a:extLst>
          </p:cNvPr>
          <p:cNvGrpSpPr/>
          <p:nvPr/>
        </p:nvGrpSpPr>
        <p:grpSpPr>
          <a:xfrm>
            <a:off x="6603560" y="1021817"/>
            <a:ext cx="3055406" cy="3953130"/>
            <a:chOff x="6597662" y="1071251"/>
            <a:chExt cx="3055406" cy="3953130"/>
          </a:xfrm>
        </p:grpSpPr>
        <p:pic>
          <p:nvPicPr>
            <p:cNvPr id="2050" name="Picture 2">
              <a:extLst>
                <a:ext uri="{FF2B5EF4-FFF2-40B4-BE49-F238E27FC236}">
                  <a16:creationId xmlns:a16="http://schemas.microsoft.com/office/drawing/2014/main" id="{ECEDF594-56B0-5745-95A8-FF9AEC1FD8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7662" y="1071251"/>
              <a:ext cx="3055406" cy="3953130"/>
            </a:xfrm>
            <a:prstGeom prst="rect">
              <a:avLst/>
            </a:prstGeom>
            <a:noFill/>
            <a:extLst>
              <a:ext uri="{909E8E84-426E-40DD-AFC4-6F175D3DCCD1}">
                <a14:hiddenFill xmlns:a14="http://schemas.microsoft.com/office/drawing/2010/main">
                  <a:solidFill>
                    <a:srgbClr val="FFFFFF"/>
                  </a:solidFill>
                </a14:hiddenFill>
              </a:ext>
            </a:extLst>
          </p:spPr>
        </p:pic>
        <p:sp>
          <p:nvSpPr>
            <p:cNvPr id="16" name="楕円 15">
              <a:extLst>
                <a:ext uri="{FF2B5EF4-FFF2-40B4-BE49-F238E27FC236}">
                  <a16:creationId xmlns:a16="http://schemas.microsoft.com/office/drawing/2014/main" id="{0227CE3E-00E1-46E5-A153-1BDFAA928B2D}"/>
                </a:ext>
              </a:extLst>
            </p:cNvPr>
            <p:cNvSpPr/>
            <p:nvPr/>
          </p:nvSpPr>
          <p:spPr>
            <a:xfrm>
              <a:off x="6953245" y="1400438"/>
              <a:ext cx="2364857" cy="220903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B18E19A2-14BF-44BA-975A-FAE6D52C3953}"/>
                </a:ext>
              </a:extLst>
            </p:cNvPr>
            <p:cNvPicPr>
              <a:picLocks noChangeAspect="1"/>
            </p:cNvPicPr>
            <p:nvPr/>
          </p:nvPicPr>
          <p:blipFill>
            <a:blip r:embed="rId8"/>
            <a:stretch>
              <a:fillRect/>
            </a:stretch>
          </p:blipFill>
          <p:spPr>
            <a:xfrm>
              <a:off x="7471737" y="1688874"/>
              <a:ext cx="1408453" cy="1579600"/>
            </a:xfrm>
            <a:prstGeom prst="rect">
              <a:avLst/>
            </a:prstGeom>
            <a:noFill/>
          </p:spPr>
        </p:pic>
      </p:grpSp>
      <p:cxnSp>
        <p:nvCxnSpPr>
          <p:cNvPr id="18" name="直線矢印コネクタ 17">
            <a:extLst>
              <a:ext uri="{FF2B5EF4-FFF2-40B4-BE49-F238E27FC236}">
                <a16:creationId xmlns:a16="http://schemas.microsoft.com/office/drawing/2014/main" id="{B4007C07-B33F-EF17-B26F-E70CAAF333BB}"/>
              </a:ext>
            </a:extLst>
          </p:cNvPr>
          <p:cNvCxnSpPr>
            <a:cxnSpLocks/>
          </p:cNvCxnSpPr>
          <p:nvPr/>
        </p:nvCxnSpPr>
        <p:spPr>
          <a:xfrm flipV="1">
            <a:off x="2024109" y="2565239"/>
            <a:ext cx="5333986" cy="44429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7" name="図 26">
            <a:extLst>
              <a:ext uri="{FF2B5EF4-FFF2-40B4-BE49-F238E27FC236}">
                <a16:creationId xmlns:a16="http://schemas.microsoft.com/office/drawing/2014/main" id="{45DFCA23-07E4-4614-8AC2-6B8EC9F235CB}"/>
              </a:ext>
            </a:extLst>
          </p:cNvPr>
          <p:cNvPicPr>
            <a:picLocks noChangeAspect="1"/>
          </p:cNvPicPr>
          <p:nvPr/>
        </p:nvPicPr>
        <p:blipFill>
          <a:blip r:embed="rId9"/>
          <a:stretch>
            <a:fillRect/>
          </a:stretch>
        </p:blipFill>
        <p:spPr>
          <a:xfrm>
            <a:off x="8547138" y="5035985"/>
            <a:ext cx="841032" cy="926117"/>
          </a:xfrm>
          <a:prstGeom prst="rect">
            <a:avLst/>
          </a:prstGeom>
          <a:solidFill>
            <a:schemeClr val="bg1"/>
          </a:solidFill>
        </p:spPr>
      </p:pic>
      <p:grpSp>
        <p:nvGrpSpPr>
          <p:cNvPr id="28" name="グループ化 27">
            <a:extLst>
              <a:ext uri="{FF2B5EF4-FFF2-40B4-BE49-F238E27FC236}">
                <a16:creationId xmlns:a16="http://schemas.microsoft.com/office/drawing/2014/main" id="{5252225C-9648-4877-A7D2-F79C23DDED4F}"/>
              </a:ext>
            </a:extLst>
          </p:cNvPr>
          <p:cNvGrpSpPr/>
          <p:nvPr/>
        </p:nvGrpSpPr>
        <p:grpSpPr>
          <a:xfrm>
            <a:off x="5109504" y="3022960"/>
            <a:ext cx="2134242" cy="2062117"/>
            <a:chOff x="4618611" y="2759889"/>
            <a:chExt cx="2134242" cy="2062117"/>
          </a:xfrm>
        </p:grpSpPr>
        <p:pic>
          <p:nvPicPr>
            <p:cNvPr id="2056" name="Picture 8">
              <a:extLst>
                <a:ext uri="{FF2B5EF4-FFF2-40B4-BE49-F238E27FC236}">
                  <a16:creationId xmlns:a16="http://schemas.microsoft.com/office/drawing/2014/main" id="{7A5DA658-D66D-7F7F-A98A-7AF0FFD1A6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8611" y="2759889"/>
              <a:ext cx="2134242" cy="2062117"/>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a:extLst>
                <a:ext uri="{FF2B5EF4-FFF2-40B4-BE49-F238E27FC236}">
                  <a16:creationId xmlns:a16="http://schemas.microsoft.com/office/drawing/2014/main" id="{254A42C7-11CB-4E82-AD1E-CB1BC8FE4B2E}"/>
                </a:ext>
              </a:extLst>
            </p:cNvPr>
            <p:cNvPicPr>
              <a:picLocks noChangeAspect="1"/>
            </p:cNvPicPr>
            <p:nvPr/>
          </p:nvPicPr>
          <p:blipFill>
            <a:blip r:embed="rId8"/>
            <a:stretch>
              <a:fillRect/>
            </a:stretch>
          </p:blipFill>
          <p:spPr>
            <a:xfrm rot="907484">
              <a:off x="6235717" y="3541838"/>
              <a:ext cx="299342" cy="335717"/>
            </a:xfrm>
            <a:prstGeom prst="rect">
              <a:avLst/>
            </a:prstGeom>
            <a:noFill/>
          </p:spPr>
        </p:pic>
      </p:grpSp>
      <p:cxnSp>
        <p:nvCxnSpPr>
          <p:cNvPr id="23" name="直線矢印コネクタ 22">
            <a:extLst>
              <a:ext uri="{FF2B5EF4-FFF2-40B4-BE49-F238E27FC236}">
                <a16:creationId xmlns:a16="http://schemas.microsoft.com/office/drawing/2014/main" id="{E25BB9E3-A763-D016-4B01-A76D8B3E8C74}"/>
              </a:ext>
            </a:extLst>
          </p:cNvPr>
          <p:cNvCxnSpPr>
            <a:cxnSpLocks/>
          </p:cNvCxnSpPr>
          <p:nvPr/>
        </p:nvCxnSpPr>
        <p:spPr>
          <a:xfrm flipV="1">
            <a:off x="6924502" y="2999333"/>
            <a:ext cx="638488" cy="7807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834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3">
            <a:extLst>
              <a:ext uri="{FF2B5EF4-FFF2-40B4-BE49-F238E27FC236}">
                <a16:creationId xmlns:a16="http://schemas.microsoft.com/office/drawing/2014/main" id="{B6226CE7-33BB-4FCE-96ED-BF0C647680E0}"/>
              </a:ext>
            </a:extLst>
          </p:cNvPr>
          <p:cNvSpPr>
            <a:spLocks noChangeArrowheads="1"/>
          </p:cNvSpPr>
          <p:nvPr/>
        </p:nvSpPr>
        <p:spPr bwMode="auto">
          <a:xfrm>
            <a:off x="495300" y="1066147"/>
            <a:ext cx="9186582" cy="5175262"/>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3" name="タイトル 2"/>
          <p:cNvSpPr>
            <a:spLocks noGrp="1"/>
          </p:cNvSpPr>
          <p:nvPr>
            <p:ph type="title"/>
          </p:nvPr>
        </p:nvSpPr>
        <p:spPr>
          <a:xfrm>
            <a:off x="587829" y="269026"/>
            <a:ext cx="9572625" cy="647700"/>
          </a:xfrm>
        </p:spPr>
        <p:txBody>
          <a:bodyPr/>
          <a:lstStyle/>
          <a:p>
            <a:r>
              <a:rPr lang="en-US" altLang="ja-JP" sz="2400" dirty="0">
                <a:latin typeface="Meiryo UI" panose="020B0604030504040204" pitchFamily="34" charset="-128"/>
                <a:ea typeface="Meiryo UI" panose="020B0604030504040204" pitchFamily="34" charset="-128"/>
              </a:rPr>
              <a:t>5-6  </a:t>
            </a:r>
            <a:r>
              <a:rPr lang="en-US" altLang="ja-JP" sz="2400" dirty="0">
                <a:solidFill>
                  <a:schemeClr val="tx1"/>
                </a:solidFill>
                <a:latin typeface="Meiryo UI" panose="020B0604030504040204" pitchFamily="34" charset="-128"/>
                <a:ea typeface="Meiryo UI" panose="020B0604030504040204" pitchFamily="34" charset="-128"/>
              </a:rPr>
              <a:t>  </a:t>
            </a:r>
            <a:r>
              <a:rPr lang="ja-JP" altLang="en-US" sz="2400" dirty="0">
                <a:solidFill>
                  <a:schemeClr val="tx1"/>
                </a:solidFill>
                <a:latin typeface="Meiryo UI" panose="020B0604030504040204" pitchFamily="34" charset="-128"/>
                <a:ea typeface="Meiryo UI" panose="020B0604030504040204" pitchFamily="34" charset="-128"/>
              </a:rPr>
              <a:t>育児休業の取得を推進している企業の探し方②</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30</a:t>
            </a:fld>
            <a:endParaRPr lang="en-US" altLang="ja-JP" sz="1600" dirty="0"/>
          </a:p>
        </p:txBody>
      </p:sp>
      <p:pic>
        <p:nvPicPr>
          <p:cNvPr id="6" name="図 5">
            <a:extLst>
              <a:ext uri="{FF2B5EF4-FFF2-40B4-BE49-F238E27FC236}">
                <a16:creationId xmlns:a16="http://schemas.microsoft.com/office/drawing/2014/main" id="{B42186AB-7846-98FB-F008-A9761C3D7745}"/>
              </a:ext>
            </a:extLst>
          </p:cNvPr>
          <p:cNvPicPr>
            <a:picLocks noChangeAspect="1"/>
          </p:cNvPicPr>
          <p:nvPr/>
        </p:nvPicPr>
        <p:blipFill>
          <a:blip r:embed="rId3"/>
          <a:stretch>
            <a:fillRect/>
          </a:stretch>
        </p:blipFill>
        <p:spPr>
          <a:xfrm>
            <a:off x="826834" y="2235697"/>
            <a:ext cx="5325679" cy="3556157"/>
          </a:xfrm>
          <a:prstGeom prst="rect">
            <a:avLst/>
          </a:prstGeom>
          <a:ln w="9525">
            <a:solidFill>
              <a:schemeClr val="tx1"/>
            </a:solidFill>
          </a:ln>
        </p:spPr>
      </p:pic>
      <p:pic>
        <p:nvPicPr>
          <p:cNvPr id="1026" name="Picture 2">
            <a:extLst>
              <a:ext uri="{FF2B5EF4-FFF2-40B4-BE49-F238E27FC236}">
                <a16:creationId xmlns:a16="http://schemas.microsoft.com/office/drawing/2014/main" id="{71416A72-4A67-5254-0D3B-709E6F125D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759" y="4365298"/>
            <a:ext cx="1425202" cy="1425202"/>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2">
            <a:extLst>
              <a:ext uri="{FF2B5EF4-FFF2-40B4-BE49-F238E27FC236}">
                <a16:creationId xmlns:a16="http://schemas.microsoft.com/office/drawing/2014/main" id="{8427D169-77DF-294F-78DD-5ED81CB0ECEA}"/>
              </a:ext>
            </a:extLst>
          </p:cNvPr>
          <p:cNvSpPr txBox="1"/>
          <p:nvPr/>
        </p:nvSpPr>
        <p:spPr>
          <a:xfrm>
            <a:off x="3255196" y="1276191"/>
            <a:ext cx="6155504" cy="783420"/>
          </a:xfrm>
          <a:prstGeom prst="rect">
            <a:avLst/>
          </a:prstGeom>
        </p:spPr>
        <p:txBody>
          <a:bodyPr vert="horz" wrap="square" lIns="0" tIns="12065" rIns="0" bIns="0" rtlCol="0">
            <a:spAutoFit/>
          </a:bodyPr>
          <a:lstStyle/>
          <a:p>
            <a:pPr marL="12700" marR="12700" algn="just">
              <a:lnSpc>
                <a:spcPct val="122300"/>
              </a:lnSpc>
              <a:spcBef>
                <a:spcPts val="95"/>
              </a:spcBef>
            </a:pPr>
            <a:r>
              <a:rPr lang="ja-JP" altLang="en-US" sz="1400" dirty="0">
                <a:solidFill>
                  <a:srgbClr val="231F20"/>
                </a:solidFill>
                <a:latin typeface="Meiryo UI" panose="020B0604030504040204" pitchFamily="50" charset="-128"/>
                <a:ea typeface="Meiryo UI" panose="020B0604030504040204" pitchFamily="50" charset="-128"/>
                <a:cs typeface="A-OTF Shin Maru Go Pro"/>
              </a:rPr>
              <a:t>厚生労働省が運営している仕事と家庭の両立の取組を支援する</a:t>
            </a:r>
            <a:endParaRPr lang="en-US" altLang="ja-JP" sz="1400" dirty="0">
              <a:solidFill>
                <a:srgbClr val="231F20"/>
              </a:solidFill>
              <a:latin typeface="Meiryo UI" panose="020B0604030504040204" pitchFamily="50" charset="-128"/>
              <a:ea typeface="Meiryo UI" panose="020B0604030504040204" pitchFamily="50" charset="-128"/>
              <a:cs typeface="A-OTF Shin Maru Go Pro"/>
            </a:endParaRPr>
          </a:p>
          <a:p>
            <a:pPr marL="12700" marR="12700" algn="just">
              <a:lnSpc>
                <a:spcPct val="122300"/>
              </a:lnSpc>
              <a:spcBef>
                <a:spcPts val="95"/>
              </a:spcBef>
            </a:pPr>
            <a:r>
              <a:rPr lang="ja-JP" altLang="en-US" sz="1400" dirty="0">
                <a:solidFill>
                  <a:srgbClr val="231F20"/>
                </a:solidFill>
                <a:latin typeface="Meiryo UI" panose="020B0604030504040204" pitchFamily="50" charset="-128"/>
                <a:ea typeface="Meiryo UI" panose="020B0604030504040204" pitchFamily="50" charset="-128"/>
                <a:cs typeface="A-OTF Shin Maru Go Pro"/>
              </a:rPr>
              <a:t>情報サイト</a:t>
            </a:r>
            <a:r>
              <a:rPr sz="1400" b="1" dirty="0">
                <a:solidFill>
                  <a:srgbClr val="FE9202"/>
                </a:solidFill>
                <a:latin typeface="Meiryo UI" panose="020B0604030504040204" pitchFamily="50" charset="-128"/>
                <a:ea typeface="Meiryo UI" panose="020B0604030504040204" pitchFamily="50" charset="-128"/>
                <a:cs typeface="A-OTF Shin Maru Go Pro"/>
              </a:rPr>
              <a:t>　</a:t>
            </a:r>
            <a:r>
              <a:rPr sz="1400" b="1" dirty="0">
                <a:solidFill>
                  <a:srgbClr val="C00000"/>
                </a:solidFill>
                <a:latin typeface="Meiryo UI" panose="020B0604030504040204" pitchFamily="50" charset="-128"/>
                <a:ea typeface="Meiryo UI" panose="020B0604030504040204" pitchFamily="50" charset="-128"/>
                <a:cs typeface="A-OTF Shin Maru Go Pro"/>
              </a:rPr>
              <a:t>「</a:t>
            </a:r>
            <a:r>
              <a:rPr lang="ja-JP" altLang="en-US" sz="1400" b="1" dirty="0">
                <a:solidFill>
                  <a:srgbClr val="C00000"/>
                </a:solidFill>
                <a:latin typeface="Meiryo UI" panose="020B0604030504040204" pitchFamily="50" charset="-128"/>
                <a:ea typeface="Meiryo UI" panose="020B0604030504040204" pitchFamily="50" charset="-128"/>
                <a:cs typeface="A-OTF Shin Maru Go Pro"/>
              </a:rPr>
              <a:t>両立支援のひろば</a:t>
            </a:r>
            <a:r>
              <a:rPr sz="1400" b="1" dirty="0">
                <a:solidFill>
                  <a:srgbClr val="C00000"/>
                </a:solidFill>
                <a:latin typeface="Meiryo UI" panose="020B0604030504040204" pitchFamily="50" charset="-128"/>
                <a:ea typeface="Meiryo UI" panose="020B0604030504040204" pitchFamily="50" charset="-128"/>
                <a:cs typeface="A-OTF Shin Maru Go Pro"/>
              </a:rPr>
              <a:t>」</a:t>
            </a:r>
            <a:r>
              <a:rPr lang="ja-JP" altLang="en-US" sz="1400" dirty="0">
                <a:latin typeface="Meiryo UI" panose="020B0604030504040204" pitchFamily="50" charset="-128"/>
                <a:ea typeface="Meiryo UI" panose="020B0604030504040204" pitchFamily="50" charset="-128"/>
                <a:cs typeface="A-OTF Shin Maru Go Pro"/>
              </a:rPr>
              <a:t>ではくるみん認定企業や両立支援に取り組む企業を業種、企業規模や所在地等、様々なキーワードから検索することが可能です。</a:t>
            </a:r>
            <a:endParaRPr sz="1400" dirty="0">
              <a:latin typeface="Meiryo UI" panose="020B0604030504040204" pitchFamily="50" charset="-128"/>
              <a:ea typeface="Meiryo UI" panose="020B0604030504040204" pitchFamily="50" charset="-128"/>
              <a:cs typeface="A-OTF Shin Maru Go Pro"/>
            </a:endParaRPr>
          </a:p>
        </p:txBody>
      </p:sp>
      <p:pic>
        <p:nvPicPr>
          <p:cNvPr id="1028" name="Picture 4">
            <a:extLst>
              <a:ext uri="{FF2B5EF4-FFF2-40B4-BE49-F238E27FC236}">
                <a16:creationId xmlns:a16="http://schemas.microsoft.com/office/drawing/2014/main" id="{269A6F97-34BE-7689-45B4-F7E97F96D7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6289" y="2164947"/>
            <a:ext cx="1841816" cy="17808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スマホの画面を見せる人のイラスト（男性）">
            <a:extLst>
              <a:ext uri="{FF2B5EF4-FFF2-40B4-BE49-F238E27FC236}">
                <a16:creationId xmlns:a16="http://schemas.microsoft.com/office/drawing/2014/main" id="{62AAEA9E-D962-7A01-88DD-5AD95F08B7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7782" y="4211953"/>
            <a:ext cx="1425202" cy="1578547"/>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ADAD2BAA-13EC-E6E2-2B77-AEF610F504BE}"/>
              </a:ext>
            </a:extLst>
          </p:cNvPr>
          <p:cNvSpPr txBox="1"/>
          <p:nvPr/>
        </p:nvSpPr>
        <p:spPr>
          <a:xfrm>
            <a:off x="5210770" y="5840191"/>
            <a:ext cx="4481438" cy="261610"/>
          </a:xfrm>
          <a:prstGeom prst="rect">
            <a:avLst/>
          </a:prstGeom>
          <a:noFill/>
        </p:spPr>
        <p:txBody>
          <a:bodyPr wrap="square">
            <a:spAutoFit/>
          </a:bodyPr>
          <a:lstStyle/>
          <a:p>
            <a:r>
              <a:rPr lang="en-US" altLang="ja-JP" sz="1050" dirty="0"/>
              <a:t>※</a:t>
            </a:r>
            <a:r>
              <a:rPr lang="ja-JP" altLang="en-US" sz="1050"/>
              <a:t>　一般事業主行動計画公表サイト トップ＞行動計画・取組を検索する</a:t>
            </a:r>
            <a:endParaRPr lang="ja-JP" altLang="en-US" sz="1050" dirty="0"/>
          </a:p>
        </p:txBody>
      </p:sp>
      <p:grpSp>
        <p:nvGrpSpPr>
          <p:cNvPr id="21" name="グループ化 20">
            <a:extLst>
              <a:ext uri="{FF2B5EF4-FFF2-40B4-BE49-F238E27FC236}">
                <a16:creationId xmlns:a16="http://schemas.microsoft.com/office/drawing/2014/main" id="{47978673-0BE8-317A-CDAA-CDE0DBD1D077}"/>
              </a:ext>
            </a:extLst>
          </p:cNvPr>
          <p:cNvGrpSpPr/>
          <p:nvPr/>
        </p:nvGrpSpPr>
        <p:grpSpPr>
          <a:xfrm>
            <a:off x="917470" y="1335904"/>
            <a:ext cx="1933485" cy="630037"/>
            <a:chOff x="1720322" y="1081832"/>
            <a:chExt cx="2669715" cy="842141"/>
          </a:xfrm>
        </p:grpSpPr>
        <p:sp>
          <p:nvSpPr>
            <p:cNvPr id="22" name="角丸四角形 21">
              <a:extLst>
                <a:ext uri="{FF2B5EF4-FFF2-40B4-BE49-F238E27FC236}">
                  <a16:creationId xmlns:a16="http://schemas.microsoft.com/office/drawing/2014/main" id="{FF424E19-0BF8-AEE2-21EC-5194504A02C3}"/>
                </a:ext>
              </a:extLst>
            </p:cNvPr>
            <p:cNvSpPr/>
            <p:nvPr/>
          </p:nvSpPr>
          <p:spPr>
            <a:xfrm>
              <a:off x="2826102" y="1324116"/>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Check!</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図 22" descr="ダイアグラム&#10;&#10;自動的に生成された説明">
              <a:extLst>
                <a:ext uri="{FF2B5EF4-FFF2-40B4-BE49-F238E27FC236}">
                  <a16:creationId xmlns:a16="http://schemas.microsoft.com/office/drawing/2014/main" id="{5F252F4A-1BB7-B498-C41C-F72554411B8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594" b="16409" l="5592" r="12964">
                          <a14:foregroundMark x1="9363" y1="10649" x2="6305" y2="14393"/>
                        </a14:backgroundRemoval>
                      </a14:imgEffect>
                    </a14:imgLayer>
                  </a14:imgProps>
                </a:ext>
              </a:extLst>
            </a:blip>
            <a:srcRect l="4671" t="4242" r="86115" b="82239"/>
            <a:stretch/>
          </p:blipFill>
          <p:spPr>
            <a:xfrm rot="15034598">
              <a:off x="1762816" y="1039338"/>
              <a:ext cx="842141" cy="927129"/>
            </a:xfrm>
            <a:prstGeom prst="rect">
              <a:avLst/>
            </a:prstGeom>
          </p:spPr>
        </p:pic>
        <p:pic>
          <p:nvPicPr>
            <p:cNvPr id="24" name="図 23" descr="図形&#10;&#10;中程度の精度で自動的に生成された説明">
              <a:extLst>
                <a:ext uri="{FF2B5EF4-FFF2-40B4-BE49-F238E27FC236}">
                  <a16:creationId xmlns:a16="http://schemas.microsoft.com/office/drawing/2014/main" id="{E0375B42-05CB-F2EC-7D79-7EF9F8C53911}"/>
                </a:ext>
              </a:extLst>
            </p:cNvPr>
            <p:cNvPicPr>
              <a:picLocks noChangeAspect="1"/>
            </p:cNvPicPr>
            <p:nvPr/>
          </p:nvPicPr>
          <p:blipFill>
            <a:blip r:embed="rId9"/>
            <a:stretch>
              <a:fillRect/>
            </a:stretch>
          </p:blipFill>
          <p:spPr>
            <a:xfrm>
              <a:off x="2696378" y="1265741"/>
              <a:ext cx="1693659" cy="455011"/>
            </a:xfrm>
            <a:prstGeom prst="rect">
              <a:avLst/>
            </a:prstGeom>
          </p:spPr>
        </p:pic>
      </p:grpSp>
    </p:spTree>
    <p:extLst>
      <p:ext uri="{BB962C8B-B14F-4D97-AF65-F5344CB8AC3E}">
        <p14:creationId xmlns:p14="http://schemas.microsoft.com/office/powerpoint/2010/main" val="1429549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36CA6283-6661-10D0-8621-C62B82A47DC7}"/>
              </a:ext>
            </a:extLst>
          </p:cNvPr>
          <p:cNvSpPr txBox="1">
            <a:spLocks/>
          </p:cNvSpPr>
          <p:nvPr/>
        </p:nvSpPr>
        <p:spPr bwMode="auto">
          <a:xfrm>
            <a:off x="3353973" y="2645697"/>
            <a:ext cx="4794096"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normAutofit lnSpcReduction="10000"/>
          </a:bodyPr>
          <a:lstStyle>
            <a:lvl1pPr algn="l" defTabSz="477838" rtl="0" eaLnBrk="0" fontAlgn="base" hangingPunct="0">
              <a:spcBef>
                <a:spcPct val="0"/>
              </a:spcBef>
              <a:spcAft>
                <a:spcPct val="0"/>
              </a:spcAft>
              <a:defRPr kumimoji="1" sz="3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300">
                <a:solidFill>
                  <a:schemeClr val="bg1"/>
                </a:solidFill>
                <a:latin typeface="Meiryo" panose="020B0604030504040204" pitchFamily="34" charset="-128"/>
                <a:ea typeface="Meiryo" panose="020B0604030504040204" pitchFamily="34" charset="-128"/>
              </a:rPr>
              <a:t>　育児休業についての</a:t>
            </a:r>
            <a:r>
              <a:rPr lang="en-US" altLang="ja-JP" sz="2800" b="1" spc="300" dirty="0">
                <a:solidFill>
                  <a:schemeClr val="bg1"/>
                </a:solidFill>
                <a:latin typeface="Meiryo" panose="020B0604030504040204" pitchFamily="34" charset="-128"/>
                <a:ea typeface="Meiryo" panose="020B0604030504040204" pitchFamily="34" charset="-128"/>
              </a:rPr>
              <a:t>Q&amp;A</a:t>
            </a:r>
            <a:endParaRPr lang="ja-JP" altLang="en-US" sz="2600" b="1" spc="30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98B8D595-042F-62DA-157B-F0F14D94B579}"/>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C3E4B30F-4F45-B794-6703-7037FDD7C856}"/>
              </a:ext>
            </a:extLst>
          </p:cNvPr>
          <p:cNvSpPr txBox="1"/>
          <p:nvPr/>
        </p:nvSpPr>
        <p:spPr>
          <a:xfrm>
            <a:off x="1757931" y="3064553"/>
            <a:ext cx="1242330" cy="425822"/>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第六章　</a:t>
            </a:r>
            <a:endParaRPr lang="ja-JP" altLang="en-US" sz="2058" b="1">
              <a:solidFill>
                <a:srgbClr val="C00000"/>
              </a:solidFill>
              <a:latin typeface="Meiryo" panose="020B0604030504040204" pitchFamily="34" charset="-128"/>
              <a:ea typeface="Meiryo" panose="020B0604030504040204" pitchFamily="34" charset="-128"/>
            </a:endParaRPr>
          </a:p>
        </p:txBody>
      </p:sp>
      <p:sp>
        <p:nvSpPr>
          <p:cNvPr id="3" name="スライド番号プレースホルダー 3">
            <a:extLst>
              <a:ext uri="{FF2B5EF4-FFF2-40B4-BE49-F238E27FC236}">
                <a16:creationId xmlns:a16="http://schemas.microsoft.com/office/drawing/2014/main" id="{46957511-F6D7-595F-BF14-18F7D3A0DBFC}"/>
              </a:ext>
            </a:extLst>
          </p:cNvPr>
          <p:cNvSpPr txBox="1">
            <a:spLocks/>
          </p:cNvSpPr>
          <p:nvPr/>
        </p:nvSpPr>
        <p:spPr>
          <a:xfrm>
            <a:off x="152984" y="6436658"/>
            <a:ext cx="438687" cy="351491"/>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31</a:t>
            </a:fld>
            <a:endParaRPr lang="en-US" altLang="ja-JP" sz="1600" dirty="0"/>
          </a:p>
        </p:txBody>
      </p:sp>
    </p:spTree>
    <p:extLst>
      <p:ext uri="{BB962C8B-B14F-4D97-AF65-F5344CB8AC3E}">
        <p14:creationId xmlns:p14="http://schemas.microsoft.com/office/powerpoint/2010/main" val="1098270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a:spLocks noGrp="1"/>
          </p:cNvSpPr>
          <p:nvPr>
            <p:ph type="title"/>
          </p:nvPr>
        </p:nvSpPr>
        <p:spPr bwMode="white">
          <a:xfrm>
            <a:off x="591671" y="273759"/>
            <a:ext cx="8915400" cy="647700"/>
          </a:xfrm>
        </p:spPr>
        <p:txBody>
          <a:bodyPr/>
          <a:lstStyle/>
          <a:p>
            <a:r>
              <a:rPr kumimoji="1" lang="en-US" altLang="ja-JP" sz="2400" dirty="0">
                <a:latin typeface="Meiryo UI" panose="020B0604030504040204" pitchFamily="34" charset="-128"/>
                <a:ea typeface="Meiryo UI" panose="020B0604030504040204" pitchFamily="34" charset="-128"/>
              </a:rPr>
              <a:t>6-1     </a:t>
            </a:r>
            <a:r>
              <a:rPr kumimoji="1" lang="en-US" altLang="ja-JP" sz="2400" dirty="0">
                <a:solidFill>
                  <a:schemeClr val="tx1"/>
                </a:solidFill>
                <a:latin typeface="Meiryo UI" panose="020B0604030504040204" pitchFamily="34" charset="-128"/>
                <a:ea typeface="Meiryo UI" panose="020B0604030504040204" pitchFamily="34" charset="-128"/>
              </a:rPr>
              <a:t>Q&amp;A</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7" name="角丸四角形 41">
            <a:extLst>
              <a:ext uri="{FF2B5EF4-FFF2-40B4-BE49-F238E27FC236}">
                <a16:creationId xmlns:a16="http://schemas.microsoft.com/office/drawing/2014/main" id="{2C7F8C8B-58B0-426A-A4F8-4D44B2E55057}"/>
              </a:ext>
            </a:extLst>
          </p:cNvPr>
          <p:cNvSpPr/>
          <p:nvPr/>
        </p:nvSpPr>
        <p:spPr>
          <a:xfrm>
            <a:off x="284800" y="1226253"/>
            <a:ext cx="9125900" cy="887773"/>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会社に育児休業制度がない場合は？</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41">
            <a:extLst>
              <a:ext uri="{FF2B5EF4-FFF2-40B4-BE49-F238E27FC236}">
                <a16:creationId xmlns:a16="http://schemas.microsoft.com/office/drawing/2014/main" id="{57C1F18F-9564-4BFB-B880-4FD5E1162391}"/>
              </a:ext>
            </a:extLst>
          </p:cNvPr>
          <p:cNvSpPr/>
          <p:nvPr/>
        </p:nvSpPr>
        <p:spPr>
          <a:xfrm>
            <a:off x="284800" y="2278213"/>
            <a:ext cx="9125900" cy="3595275"/>
          </a:xfrm>
          <a:prstGeom prst="roundRect">
            <a:avLst>
              <a:gd name="adj" fmla="val 6193"/>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marL="644525" indent="-644525">
              <a:lnSpc>
                <a:spcPct val="150000"/>
              </a:lnSpc>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 </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会社に規定がない場合でも、申出により育児休業を</a:t>
            </a:r>
            <a:b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取得することができます</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0B45AE34-C7C4-4829-865F-5479A91A24B3}"/>
              </a:ext>
            </a:extLst>
          </p:cNvPr>
          <p:cNvSpPr/>
          <p:nvPr/>
        </p:nvSpPr>
        <p:spPr>
          <a:xfrm>
            <a:off x="1646716" y="3868811"/>
            <a:ext cx="7194410"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育児休業は、育児・介護休業法に基づき、労働者が請求できる権利です。</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18C9B961-4745-4AF5-B11B-B7B72D5E58FE}"/>
              </a:ext>
            </a:extLst>
          </p:cNvPr>
          <p:cNvSpPr txBox="1"/>
          <p:nvPr/>
        </p:nvSpPr>
        <p:spPr>
          <a:xfrm>
            <a:off x="1621152" y="4441914"/>
            <a:ext cx="7014323" cy="1077218"/>
          </a:xfrm>
          <a:prstGeom prst="rect">
            <a:avLst/>
          </a:prstGeom>
          <a:noFill/>
        </p:spPr>
        <p:txBody>
          <a:bodyPr wrap="square" rtlCol="0">
            <a:spAutoFit/>
          </a:bodyPr>
          <a:lstStyle/>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▶︎育児休業に関する事項は、本来は就業規則に記載されるべき事項ですが、</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会社に規定がない場合でも、法の要件を満たす労働者は、申出により育児休業を</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取得することができます。まずは、上司や人事担当者に相談してみましょう。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また、都道府県労働局でも相談を受け付けています。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734B537D-A1D3-B8C5-9EEA-0F0D7E136899}"/>
              </a:ext>
            </a:extLst>
          </p:cNvPr>
          <p:cNvSpPr txBox="1">
            <a:spLocks/>
          </p:cNvSpPr>
          <p:nvPr/>
        </p:nvSpPr>
        <p:spPr>
          <a:xfrm>
            <a:off x="152984" y="6436658"/>
            <a:ext cx="438687" cy="351491"/>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32</a:t>
            </a:fld>
            <a:endParaRPr lang="en-US" altLang="ja-JP" sz="1600" dirty="0"/>
          </a:p>
        </p:txBody>
      </p:sp>
      <p:grpSp>
        <p:nvGrpSpPr>
          <p:cNvPr id="21" name="グループ化 20">
            <a:extLst>
              <a:ext uri="{FF2B5EF4-FFF2-40B4-BE49-F238E27FC236}">
                <a16:creationId xmlns:a16="http://schemas.microsoft.com/office/drawing/2014/main" id="{4854CDB5-60D4-C439-28F0-5603F40D0896}"/>
              </a:ext>
            </a:extLst>
          </p:cNvPr>
          <p:cNvGrpSpPr/>
          <p:nvPr/>
        </p:nvGrpSpPr>
        <p:grpSpPr>
          <a:xfrm>
            <a:off x="566651" y="3902906"/>
            <a:ext cx="1054501" cy="906546"/>
            <a:chOff x="1437687" y="794391"/>
            <a:chExt cx="1456033" cy="1211738"/>
          </a:xfrm>
        </p:grpSpPr>
        <p:sp>
          <p:nvSpPr>
            <p:cNvPr id="22" name="角丸四角形 21">
              <a:extLst>
                <a:ext uri="{FF2B5EF4-FFF2-40B4-BE49-F238E27FC236}">
                  <a16:creationId xmlns:a16="http://schemas.microsoft.com/office/drawing/2014/main" id="{CEC24C0E-E9CB-BB64-4E09-B162DBBE7506}"/>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図 22" descr="ダイアグラム&#10;&#10;自動的に生成された説明">
              <a:extLst>
                <a:ext uri="{FF2B5EF4-FFF2-40B4-BE49-F238E27FC236}">
                  <a16:creationId xmlns:a16="http://schemas.microsoft.com/office/drawing/2014/main" id="{B95CED4D-703C-53DC-CD7D-E916AED1F45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4" name="図 23" descr="図形&#10;&#10;中程度の精度で自動的に生成された説明">
              <a:extLst>
                <a:ext uri="{FF2B5EF4-FFF2-40B4-BE49-F238E27FC236}">
                  <a16:creationId xmlns:a16="http://schemas.microsoft.com/office/drawing/2014/main" id="{4143EFA1-DD6C-3383-CE0A-FBE2E9302D29}"/>
                </a:ext>
              </a:extLst>
            </p:cNvPr>
            <p:cNvPicPr>
              <a:picLocks noChangeAspect="1"/>
            </p:cNvPicPr>
            <p:nvPr/>
          </p:nvPicPr>
          <p:blipFill>
            <a:blip r:embed="rId5"/>
            <a:stretch>
              <a:fillRect/>
            </a:stretch>
          </p:blipFill>
          <p:spPr>
            <a:xfrm>
              <a:off x="1437687" y="911700"/>
              <a:ext cx="1280107" cy="343909"/>
            </a:xfrm>
            <a:prstGeom prst="rect">
              <a:avLst/>
            </a:prstGeom>
          </p:spPr>
        </p:pic>
      </p:grpSp>
    </p:spTree>
    <p:extLst>
      <p:ext uri="{BB962C8B-B14F-4D97-AF65-F5344CB8AC3E}">
        <p14:creationId xmlns:p14="http://schemas.microsoft.com/office/powerpoint/2010/main" val="922348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41">
            <a:extLst>
              <a:ext uri="{FF2B5EF4-FFF2-40B4-BE49-F238E27FC236}">
                <a16:creationId xmlns:a16="http://schemas.microsoft.com/office/drawing/2014/main" id="{F008C80B-0CD3-4D5F-A1DC-B89570DF3F4A}"/>
              </a:ext>
            </a:extLst>
          </p:cNvPr>
          <p:cNvSpPr/>
          <p:nvPr/>
        </p:nvSpPr>
        <p:spPr>
          <a:xfrm>
            <a:off x="339030" y="1158736"/>
            <a:ext cx="9125900" cy="1162336"/>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3360"/>
              </a:lnSpc>
            </a:pP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将来、育児休業を取りたいと考えているが、日頃から</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60"/>
              </a:lnSpc>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職場で心掛けておくと良いことは？</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41">
            <a:extLst>
              <a:ext uri="{FF2B5EF4-FFF2-40B4-BE49-F238E27FC236}">
                <a16:creationId xmlns:a16="http://schemas.microsoft.com/office/drawing/2014/main" id="{902DC87C-777A-45DC-ACC0-3628EDE0F8DB}"/>
              </a:ext>
            </a:extLst>
          </p:cNvPr>
          <p:cNvSpPr/>
          <p:nvPr/>
        </p:nvSpPr>
        <p:spPr>
          <a:xfrm>
            <a:off x="339030" y="2443293"/>
            <a:ext cx="9125900" cy="3887765"/>
          </a:xfrm>
          <a:prstGeom prst="roundRect">
            <a:avLst>
              <a:gd name="adj" fmla="val 6065"/>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ts val="3360"/>
              </a:lnSpc>
            </a:pP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「お互い様」でサポートしあえる環境づくりを心掛けよう</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CC7A4C92-6018-4CF6-A505-9A0DB34432EF}"/>
              </a:ext>
            </a:extLst>
          </p:cNvPr>
          <p:cNvSpPr txBox="1"/>
          <p:nvPr/>
        </p:nvSpPr>
        <p:spPr>
          <a:xfrm>
            <a:off x="561697" y="3144719"/>
            <a:ext cx="8680566" cy="3046988"/>
          </a:xfrm>
          <a:prstGeom prst="rect">
            <a:avLst/>
          </a:prstGeom>
          <a:noFill/>
        </p:spPr>
        <p:txBody>
          <a:bodyPr wrap="square" rtlCol="0">
            <a:spAutoFit/>
          </a:bodyPr>
          <a:lstStyle/>
          <a:p>
            <a:pPr>
              <a:buClr>
                <a:schemeClr val="tx1"/>
              </a:buClr>
            </a:pPr>
            <a:r>
              <a:rPr lang="ja-JP" altLang="en-US" sz="1600" b="1">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rgbClr val="C00000"/>
                </a:solidFill>
                <a:latin typeface="Meiryo UI" panose="020B0604030504040204" pitchFamily="50" charset="-128"/>
                <a:ea typeface="Meiryo UI" panose="020B0604030504040204" pitchFamily="50" charset="-128"/>
                <a:cs typeface="Meiryo UI" panose="020B0604030504040204" pitchFamily="50" charset="-128"/>
              </a:rPr>
              <a:t>自身</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がサポートを受ける立場になる可能性</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を踏まえ、同僚のサポートを</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育児や介護だけでなく、怪我や病気による入院など、いつ何時、自分がサポートを受ける側に</a:t>
            </a:r>
            <a:r>
              <a:rPr lang="ja-JP" altLang="en-US" sz="1600">
                <a:latin typeface="Meiryo UI" panose="020B0604030504040204" pitchFamily="50" charset="-128"/>
                <a:ea typeface="Meiryo UI" panose="020B0604030504040204" pitchFamily="50" charset="-128"/>
                <a:cs typeface="Meiryo UI" panose="020B0604030504040204" pitchFamily="50" charset="-128"/>
              </a:rPr>
              <a:t>回るか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a:latin typeface="Meiryo UI" panose="020B0604030504040204" pitchFamily="50" charset="-128"/>
                <a:ea typeface="Meiryo UI" panose="020B0604030504040204" pitchFamily="50" charset="-128"/>
                <a:cs typeface="Meiryo UI" panose="020B0604030504040204" pitchFamily="50" charset="-128"/>
              </a:rPr>
              <a:t>　わかりません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。「お互い様」でサポートし合える環境をぜひ作ってください。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a:latin typeface="Meiryo UI" panose="020B0604030504040204" pitchFamily="50" charset="-128"/>
                <a:ea typeface="Meiryo UI" panose="020B0604030504040204" pitchFamily="50" charset="-128"/>
                <a:cs typeface="Meiryo UI" panose="020B0604030504040204" pitchFamily="50" charset="-128"/>
              </a:rPr>
              <a:t>　育児</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休業取得者の業務を引き継ぎ、新しい仕事を担う場合は、スキルアップのチャンスと捉えましょう。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b="1">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rgbClr val="C00000"/>
                </a:solidFill>
                <a:latin typeface="Meiryo UI" panose="020B0604030504040204" pitchFamily="50" charset="-128"/>
                <a:ea typeface="Meiryo UI" panose="020B0604030504040204" pitchFamily="50" charset="-128"/>
                <a:cs typeface="Meiryo UI" panose="020B0604030504040204" pitchFamily="50" charset="-128"/>
              </a:rPr>
              <a:t>効率</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のよい仕事の仕方を考え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、長時間労働を抑制しましょう</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「仕事が多くて、残業しないなんて無理」と決めつけていませんか？本当に必要な仕事、仕事の</a:t>
            </a:r>
            <a:r>
              <a:rPr lang="ja-JP" altLang="en-US" sz="1600">
                <a:latin typeface="Meiryo UI" panose="020B0604030504040204" pitchFamily="50" charset="-128"/>
                <a:ea typeface="Meiryo UI" panose="020B0604030504040204" pitchFamily="50" charset="-128"/>
                <a:cs typeface="Meiryo UI" panose="020B0604030504040204" pitchFamily="50" charset="-128"/>
              </a:rPr>
              <a:t>期限、</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a:latin typeface="Meiryo UI" panose="020B0604030504040204" pitchFamily="50" charset="-128"/>
                <a:ea typeface="Meiryo UI" panose="020B0604030504040204" pitchFamily="50" charset="-128"/>
                <a:cs typeface="Meiryo UI" panose="020B0604030504040204" pitchFamily="50" charset="-128"/>
              </a:rPr>
              <a:t>　クオリティ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を見直して効率的に仕事をしましょう。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b="1">
                <a:latin typeface="Meiryo UI" panose="020B0604030504040204" pitchFamily="50" charset="-128"/>
                <a:ea typeface="Meiryo UI" panose="020B0604030504040204" pitchFamily="50" charset="-128"/>
                <a:cs typeface="Meiryo UI" panose="020B0604030504040204" pitchFamily="50" charset="-128"/>
              </a:rPr>
              <a:t>▶︎困った</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ことがあったら、</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一人で悩まず、上司・同僚に相談しましょう</a:t>
            </a:r>
            <a:b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「みんな忙しいから」といって一人で抱え込まず、周囲に相談してください。みんなで考えれば解決</a:t>
            </a:r>
            <a:r>
              <a:rPr lang="ja-JP" altLang="en-US" sz="1600">
                <a:latin typeface="Meiryo UI" panose="020B0604030504040204" pitchFamily="50" charset="-128"/>
                <a:ea typeface="Meiryo UI" panose="020B0604030504040204" pitchFamily="50" charset="-128"/>
                <a:cs typeface="Meiryo UI" panose="020B0604030504040204" pitchFamily="50" charset="-128"/>
              </a:rPr>
              <a:t>策も</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a:latin typeface="Meiryo UI" panose="020B0604030504040204" pitchFamily="50" charset="-128"/>
                <a:ea typeface="Meiryo UI" panose="020B0604030504040204" pitchFamily="50" charset="-128"/>
                <a:cs typeface="Meiryo UI" panose="020B0604030504040204" pitchFamily="50" charset="-128"/>
              </a:rPr>
              <a:t>　きっと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見つかります。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A0049F79-E88D-A7A4-8C5B-076C364D308C}"/>
              </a:ext>
            </a:extLst>
          </p:cNvPr>
          <p:cNvSpPr txBox="1">
            <a:spLocks/>
          </p:cNvSpPr>
          <p:nvPr/>
        </p:nvSpPr>
        <p:spPr>
          <a:xfrm>
            <a:off x="152984" y="6436658"/>
            <a:ext cx="438687" cy="351491"/>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33</a:t>
            </a:fld>
            <a:endParaRPr lang="en-US" altLang="ja-JP" sz="1600" dirty="0"/>
          </a:p>
        </p:txBody>
      </p:sp>
      <p:sp>
        <p:nvSpPr>
          <p:cNvPr id="6" name="タイトル 2">
            <a:extLst>
              <a:ext uri="{FF2B5EF4-FFF2-40B4-BE49-F238E27FC236}">
                <a16:creationId xmlns:a16="http://schemas.microsoft.com/office/drawing/2014/main" id="{CD72DA36-56EC-5045-A2CF-8B0A9C515811}"/>
              </a:ext>
            </a:extLst>
          </p:cNvPr>
          <p:cNvSpPr>
            <a:spLocks noGrp="1"/>
          </p:cNvSpPr>
          <p:nvPr>
            <p:ph type="title"/>
          </p:nvPr>
        </p:nvSpPr>
        <p:spPr bwMode="white">
          <a:xfrm>
            <a:off x="591671" y="273759"/>
            <a:ext cx="8915400" cy="647700"/>
          </a:xfrm>
        </p:spPr>
        <p:txBody>
          <a:bodyPr/>
          <a:lstStyle/>
          <a:p>
            <a:r>
              <a:rPr kumimoji="1" lang="en-US" altLang="ja-JP" sz="2400" dirty="0">
                <a:latin typeface="Meiryo UI" panose="020B0604030504040204" pitchFamily="34" charset="-128"/>
                <a:ea typeface="Meiryo UI" panose="020B0604030504040204" pitchFamily="34" charset="-128"/>
              </a:rPr>
              <a:t>6-2     </a:t>
            </a:r>
            <a:r>
              <a:rPr kumimoji="1" lang="en-US" altLang="ja-JP" sz="2400" dirty="0">
                <a:solidFill>
                  <a:schemeClr val="tx1"/>
                </a:solidFill>
                <a:latin typeface="Meiryo UI" panose="020B0604030504040204" pitchFamily="34" charset="-128"/>
                <a:ea typeface="Meiryo UI" panose="020B0604030504040204" pitchFamily="34" charset="-128"/>
              </a:rPr>
              <a:t>Q&amp;A</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92872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34</a:t>
            </a:fld>
            <a:endParaRPr lang="en-US" altLang="ja-JP" sz="1600" dirty="0"/>
          </a:p>
        </p:txBody>
      </p:sp>
      <p:sp>
        <p:nvSpPr>
          <p:cNvPr id="6" name="角丸四角形 41">
            <a:extLst>
              <a:ext uri="{FF2B5EF4-FFF2-40B4-BE49-F238E27FC236}">
                <a16:creationId xmlns:a16="http://schemas.microsoft.com/office/drawing/2014/main" id="{F1F3FA3D-B536-4E7A-8254-5BD1A20682AE}"/>
              </a:ext>
            </a:extLst>
          </p:cNvPr>
          <p:cNvSpPr/>
          <p:nvPr/>
        </p:nvSpPr>
        <p:spPr>
          <a:xfrm>
            <a:off x="339030" y="1133077"/>
            <a:ext cx="9125900" cy="1181387"/>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ctr" anchorCtr="0"/>
          <a:lstStyle/>
          <a:p>
            <a:pPr marL="571500" indent="-571500">
              <a:lnSpc>
                <a:spcPts val="3360"/>
              </a:lnSpc>
            </a:pP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会社の制度にはあっても、今まで男性で育休を取得した</a:t>
            </a:r>
            <a:b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人がいない場合は？</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41">
            <a:extLst>
              <a:ext uri="{FF2B5EF4-FFF2-40B4-BE49-F238E27FC236}">
                <a16:creationId xmlns:a16="http://schemas.microsoft.com/office/drawing/2014/main" id="{A4127857-6427-4D69-8F81-BEE132383AD9}"/>
              </a:ext>
            </a:extLst>
          </p:cNvPr>
          <p:cNvSpPr/>
          <p:nvPr/>
        </p:nvSpPr>
        <p:spPr>
          <a:xfrm>
            <a:off x="339030" y="2522450"/>
            <a:ext cx="9125900" cy="3700335"/>
          </a:xfrm>
          <a:prstGeom prst="roundRect">
            <a:avLst>
              <a:gd name="adj" fmla="val 5885"/>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 </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前例がなかったら、自分がロールモデルになろう！</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CAE51054-A5D3-4D11-8880-912C2B7E7C5F}"/>
              </a:ext>
            </a:extLst>
          </p:cNvPr>
          <p:cNvSpPr/>
          <p:nvPr/>
        </p:nvSpPr>
        <p:spPr>
          <a:xfrm>
            <a:off x="1662872" y="3178497"/>
            <a:ext cx="7194410"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育児休業は、育児・介護休業法に基づき、労働者が取得できる権利です。</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CA5B6B5C-0C46-4578-BE52-3509D8562251}"/>
              </a:ext>
            </a:extLst>
          </p:cNvPr>
          <p:cNvSpPr txBox="1"/>
          <p:nvPr/>
        </p:nvSpPr>
        <p:spPr>
          <a:xfrm>
            <a:off x="1662872" y="3731401"/>
            <a:ext cx="7194410" cy="2309287"/>
          </a:xfrm>
          <a:prstGeom prst="rect">
            <a:avLst/>
          </a:prstGeom>
          <a:noFill/>
        </p:spPr>
        <p:txBody>
          <a:bodyPr wrap="square" rtlCol="0">
            <a:spAutoFit/>
          </a:bodyPr>
          <a:lstStyle/>
          <a:p>
            <a:pPr>
              <a:lnSpc>
                <a:spcPct val="150000"/>
              </a:lnSpc>
              <a:buClr>
                <a:schemeClr val="tx1"/>
              </a:buCl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▶︎育児休業の取得は、法律に基づく労働者の権利であり、基本的に会社はその取得を拒否・制限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することはできません。会社に前例がなくても、育児休業を取得したい旨を上司や人事担当者に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相談してみましょう。そして、どのような形で育児休業を取得できるか、自分に合った方法を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考えてみましょう。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▶︎育児・介護休業法では、育児休業の申出や取得を理由とする解雇その他の不利益な取扱いを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禁止しています。また、事業主は育児休業等の制度を利用したことなどに関して、上司・同僚からの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言動により就業環境を害されること（ハラスメント）を防止する措置を講じる義務があります。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BEDBF79D-FD95-7212-7B0D-43FA0FB03E85}"/>
              </a:ext>
            </a:extLst>
          </p:cNvPr>
          <p:cNvSpPr txBox="1">
            <a:spLocks/>
          </p:cNvSpPr>
          <p:nvPr/>
        </p:nvSpPr>
        <p:spPr bwMode="white">
          <a:xfrm>
            <a:off x="600550" y="280158"/>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en-US" altLang="ja-JP" sz="2400" dirty="0">
                <a:latin typeface="Meiryo UI" panose="020B0604030504040204" pitchFamily="34" charset="-128"/>
                <a:ea typeface="Meiryo UI" panose="020B0604030504040204" pitchFamily="34" charset="-128"/>
              </a:rPr>
              <a:t>6-3</a:t>
            </a:r>
            <a:r>
              <a:rPr lang="en-US" altLang="ja-JP" sz="2400" dirty="0">
                <a:solidFill>
                  <a:schemeClr val="tx1"/>
                </a:solidFill>
                <a:latin typeface="Meiryo UI" panose="020B0604030504040204" pitchFamily="34" charset="-128"/>
                <a:ea typeface="Meiryo UI" panose="020B0604030504040204" pitchFamily="34" charset="-128"/>
              </a:rPr>
              <a:t>     Q&amp;A</a:t>
            </a:r>
            <a:endParaRPr lang="ja-JP" altLang="en-US" sz="2400" dirty="0">
              <a:solidFill>
                <a:schemeClr val="tx1"/>
              </a:solidFill>
              <a:latin typeface="Meiryo UI" panose="020B0604030504040204" pitchFamily="34" charset="-128"/>
              <a:ea typeface="Meiryo UI" panose="020B0604030504040204" pitchFamily="34" charset="-128"/>
            </a:endParaRPr>
          </a:p>
        </p:txBody>
      </p:sp>
      <p:grpSp>
        <p:nvGrpSpPr>
          <p:cNvPr id="22" name="グループ化 21">
            <a:extLst>
              <a:ext uri="{FF2B5EF4-FFF2-40B4-BE49-F238E27FC236}">
                <a16:creationId xmlns:a16="http://schemas.microsoft.com/office/drawing/2014/main" id="{F3CBEB51-33F6-51E2-E45B-3290BBF1E1B6}"/>
              </a:ext>
            </a:extLst>
          </p:cNvPr>
          <p:cNvGrpSpPr/>
          <p:nvPr/>
        </p:nvGrpSpPr>
        <p:grpSpPr>
          <a:xfrm>
            <a:off x="600550" y="3226230"/>
            <a:ext cx="1054501" cy="906546"/>
            <a:chOff x="1437687" y="794391"/>
            <a:chExt cx="1456033" cy="1211738"/>
          </a:xfrm>
        </p:grpSpPr>
        <p:sp>
          <p:nvSpPr>
            <p:cNvPr id="23" name="角丸四角形 22">
              <a:extLst>
                <a:ext uri="{FF2B5EF4-FFF2-40B4-BE49-F238E27FC236}">
                  <a16:creationId xmlns:a16="http://schemas.microsoft.com/office/drawing/2014/main" id="{E9AA6165-364F-BBBD-2E51-94F490582A48}"/>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descr="ダイアグラム&#10;&#10;自動的に生成された説明">
              <a:extLst>
                <a:ext uri="{FF2B5EF4-FFF2-40B4-BE49-F238E27FC236}">
                  <a16:creationId xmlns:a16="http://schemas.microsoft.com/office/drawing/2014/main" id="{7D73AE09-6FAC-2C14-D49D-3CFB17B5B4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5" name="図 24" descr="図形&#10;&#10;中程度の精度で自動的に生成された説明">
              <a:extLst>
                <a:ext uri="{FF2B5EF4-FFF2-40B4-BE49-F238E27FC236}">
                  <a16:creationId xmlns:a16="http://schemas.microsoft.com/office/drawing/2014/main" id="{8F6610E8-73D2-5A50-C407-6EF42AAD359C}"/>
                </a:ext>
              </a:extLst>
            </p:cNvPr>
            <p:cNvPicPr>
              <a:picLocks noChangeAspect="1"/>
            </p:cNvPicPr>
            <p:nvPr/>
          </p:nvPicPr>
          <p:blipFill>
            <a:blip r:embed="rId5"/>
            <a:stretch>
              <a:fillRect/>
            </a:stretch>
          </p:blipFill>
          <p:spPr>
            <a:xfrm>
              <a:off x="1437687" y="911700"/>
              <a:ext cx="1280107" cy="343909"/>
            </a:xfrm>
            <a:prstGeom prst="rect">
              <a:avLst/>
            </a:prstGeom>
          </p:spPr>
        </p:pic>
      </p:grpSp>
    </p:spTree>
    <p:extLst>
      <p:ext uri="{BB962C8B-B14F-4D97-AF65-F5344CB8AC3E}">
        <p14:creationId xmlns:p14="http://schemas.microsoft.com/office/powerpoint/2010/main" val="1312536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35</a:t>
            </a:fld>
            <a:endParaRPr lang="en-US" altLang="ja-JP" sz="1600" dirty="0"/>
          </a:p>
        </p:txBody>
      </p:sp>
      <p:sp>
        <p:nvSpPr>
          <p:cNvPr id="5" name="タイトル 2"/>
          <p:cNvSpPr>
            <a:spLocks noGrp="1"/>
          </p:cNvSpPr>
          <p:nvPr>
            <p:ph type="title"/>
          </p:nvPr>
        </p:nvSpPr>
        <p:spPr bwMode="white">
          <a:xfrm>
            <a:off x="600550" y="262229"/>
            <a:ext cx="8915400" cy="647700"/>
          </a:xfrm>
        </p:spPr>
        <p:txBody>
          <a:bodyPr/>
          <a:lstStyle/>
          <a:p>
            <a:r>
              <a:rPr kumimoji="1" lang="en-US" altLang="ja-JP" sz="2400" dirty="0">
                <a:latin typeface="Meiryo UI" panose="020B0604030504040204" pitchFamily="34" charset="-128"/>
                <a:ea typeface="Meiryo UI" panose="020B0604030504040204" pitchFamily="34" charset="-128"/>
              </a:rPr>
              <a:t>6-4</a:t>
            </a:r>
            <a:r>
              <a:rPr kumimoji="1" lang="en-US" altLang="ja-JP" sz="2400" dirty="0">
                <a:solidFill>
                  <a:schemeClr val="tx1"/>
                </a:solidFill>
                <a:latin typeface="Meiryo UI" panose="020B0604030504040204" pitchFamily="34" charset="-128"/>
                <a:ea typeface="Meiryo UI" panose="020B0604030504040204" pitchFamily="34" charset="-128"/>
              </a:rPr>
              <a:t>     Q&amp;A</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6" name="角丸四角形 41">
            <a:extLst>
              <a:ext uri="{FF2B5EF4-FFF2-40B4-BE49-F238E27FC236}">
                <a16:creationId xmlns:a16="http://schemas.microsoft.com/office/drawing/2014/main" id="{F1F3FA3D-B536-4E7A-8254-5BD1A20682AE}"/>
              </a:ext>
            </a:extLst>
          </p:cNvPr>
          <p:cNvSpPr/>
          <p:nvPr/>
        </p:nvSpPr>
        <p:spPr>
          <a:xfrm>
            <a:off x="390050" y="1150771"/>
            <a:ext cx="9125900" cy="1181387"/>
          </a:xfrm>
          <a:prstGeom prst="roundRect">
            <a:avLst>
              <a:gd name="adj" fmla="val 20038"/>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3360"/>
              </a:lnSpc>
            </a:pP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配偶者とのコミュニケーションはどのような点がポイントですか？</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41">
            <a:extLst>
              <a:ext uri="{FF2B5EF4-FFF2-40B4-BE49-F238E27FC236}">
                <a16:creationId xmlns:a16="http://schemas.microsoft.com/office/drawing/2014/main" id="{A4127857-6427-4D69-8F81-BEE132383AD9}"/>
              </a:ext>
            </a:extLst>
          </p:cNvPr>
          <p:cNvSpPr/>
          <p:nvPr/>
        </p:nvSpPr>
        <p:spPr>
          <a:xfrm>
            <a:off x="390050" y="2518499"/>
            <a:ext cx="9125900" cy="3816200"/>
          </a:xfrm>
          <a:prstGeom prst="roundRect">
            <a:avLst>
              <a:gd name="adj" fmla="val 44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 </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育児は夫婦二人でしていくという気持ちを大切に</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CAE51054-A5D3-4D11-8880-912C2B7E7C5F}"/>
              </a:ext>
            </a:extLst>
          </p:cNvPr>
          <p:cNvSpPr/>
          <p:nvPr/>
        </p:nvSpPr>
        <p:spPr>
          <a:xfrm>
            <a:off x="1972698" y="3178497"/>
            <a:ext cx="7194410"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お互いに感謝の気持ちを伝え合うことで、夫婦の関係は良くなります。</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CA5B6B5C-0C46-4578-BE52-3509D8562251}"/>
              </a:ext>
            </a:extLst>
          </p:cNvPr>
          <p:cNvSpPr txBox="1"/>
          <p:nvPr/>
        </p:nvSpPr>
        <p:spPr>
          <a:xfrm>
            <a:off x="1972698" y="3753252"/>
            <a:ext cx="7361802" cy="2308324"/>
          </a:xfrm>
          <a:prstGeom prst="rect">
            <a:avLst/>
          </a:prstGeom>
          <a:noFill/>
        </p:spPr>
        <p:txBody>
          <a:bodyPr wrap="square" rtlCol="0">
            <a:spAutoFit/>
          </a:bodyPr>
          <a:lstStyle/>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▶︎育児は主に女性だけが担うものではなく、夫婦で協力していくことが大切です。大変な</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ところは助け合い、悩みを分かち合いながら、子どもの成長を二人で見守りましょう。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▶︎育児や家事を「手伝う」のではなく、自らが主体的にかかわるよう発想を変えてみましょう。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また、夫婦それぞれが主体的に育児や家事にかかわるためには、パートナーに任せることも</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必要です。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▶︎日々パートナーがやってくれていることを当たり前と思わず、感謝の気持ちを言葉にして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伝えることも忘れないようにしましょう。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1" name="グループ化 20">
            <a:extLst>
              <a:ext uri="{FF2B5EF4-FFF2-40B4-BE49-F238E27FC236}">
                <a16:creationId xmlns:a16="http://schemas.microsoft.com/office/drawing/2014/main" id="{E616D478-5539-F5AD-EAFB-66307011569F}"/>
              </a:ext>
            </a:extLst>
          </p:cNvPr>
          <p:cNvGrpSpPr/>
          <p:nvPr/>
        </p:nvGrpSpPr>
        <p:grpSpPr>
          <a:xfrm>
            <a:off x="918197" y="3226230"/>
            <a:ext cx="1054501" cy="906546"/>
            <a:chOff x="1437687" y="794391"/>
            <a:chExt cx="1456033" cy="1211738"/>
          </a:xfrm>
        </p:grpSpPr>
        <p:sp>
          <p:nvSpPr>
            <p:cNvPr id="22" name="角丸四角形 21">
              <a:extLst>
                <a:ext uri="{FF2B5EF4-FFF2-40B4-BE49-F238E27FC236}">
                  <a16:creationId xmlns:a16="http://schemas.microsoft.com/office/drawing/2014/main" id="{0595FA8F-9EE6-FAF4-8AA6-E40AE577E369}"/>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図 22" descr="ダイアグラム&#10;&#10;自動的に生成された説明">
              <a:extLst>
                <a:ext uri="{FF2B5EF4-FFF2-40B4-BE49-F238E27FC236}">
                  <a16:creationId xmlns:a16="http://schemas.microsoft.com/office/drawing/2014/main" id="{FE982C56-F0D3-BFDC-C097-F97A0C9CE91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4" name="図 23" descr="図形&#10;&#10;中程度の精度で自動的に生成された説明">
              <a:extLst>
                <a:ext uri="{FF2B5EF4-FFF2-40B4-BE49-F238E27FC236}">
                  <a16:creationId xmlns:a16="http://schemas.microsoft.com/office/drawing/2014/main" id="{698EB956-9B19-E32C-3163-F94C1F4B5652}"/>
                </a:ext>
              </a:extLst>
            </p:cNvPr>
            <p:cNvPicPr>
              <a:picLocks noChangeAspect="1"/>
            </p:cNvPicPr>
            <p:nvPr/>
          </p:nvPicPr>
          <p:blipFill>
            <a:blip r:embed="rId5"/>
            <a:stretch>
              <a:fillRect/>
            </a:stretch>
          </p:blipFill>
          <p:spPr>
            <a:xfrm>
              <a:off x="1437687" y="911700"/>
              <a:ext cx="1280107" cy="343909"/>
            </a:xfrm>
            <a:prstGeom prst="rect">
              <a:avLst/>
            </a:prstGeom>
          </p:spPr>
        </p:pic>
      </p:grpSp>
    </p:spTree>
    <p:extLst>
      <p:ext uri="{BB962C8B-B14F-4D97-AF65-F5344CB8AC3E}">
        <p14:creationId xmlns:p14="http://schemas.microsoft.com/office/powerpoint/2010/main" val="2979633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36</a:t>
            </a:fld>
            <a:endParaRPr lang="en-US" altLang="ja-JP" sz="1600" dirty="0"/>
          </a:p>
        </p:txBody>
      </p:sp>
      <p:sp>
        <p:nvSpPr>
          <p:cNvPr id="3" name="テキスト ボックス 2"/>
          <p:cNvSpPr txBox="1"/>
          <p:nvPr/>
        </p:nvSpPr>
        <p:spPr>
          <a:xfrm>
            <a:off x="3181539" y="6480506"/>
            <a:ext cx="3766089" cy="338554"/>
          </a:xfrm>
          <a:prstGeom prst="rect">
            <a:avLst/>
          </a:prstGeom>
          <a:noFill/>
        </p:spPr>
        <p:txBody>
          <a:bodyPr wrap="square" rtlCol="0">
            <a:spAutoFit/>
          </a:bodyPr>
          <a:lstStyle/>
          <a:p>
            <a:r>
              <a:rPr lang="ja-JP" altLang="en-US" sz="800" dirty="0">
                <a:latin typeface="Arial"/>
              </a:rPr>
              <a:t>「男性の育児休業取得促進 研修資料</a:t>
            </a:r>
            <a:r>
              <a:rPr lang="en-US" altLang="ja-JP" sz="800" dirty="0">
                <a:latin typeface="Arial"/>
              </a:rPr>
              <a:t>【</a:t>
            </a:r>
            <a:r>
              <a:rPr lang="ja-JP" altLang="en-US" sz="800" dirty="0">
                <a:latin typeface="Arial"/>
              </a:rPr>
              <a:t>若年（若手社員・大学生）向け</a:t>
            </a:r>
            <a:r>
              <a:rPr lang="en-US" altLang="ja-JP" sz="800" dirty="0">
                <a:latin typeface="Arial"/>
              </a:rPr>
              <a:t>】</a:t>
            </a:r>
            <a:r>
              <a:rPr lang="ja-JP" altLang="en-US" sz="800" dirty="0">
                <a:latin typeface="Arial"/>
              </a:rPr>
              <a:t>」</a:t>
            </a:r>
          </a:p>
          <a:p>
            <a:r>
              <a:rPr kumimoji="1" lang="en-US" altLang="ja-JP" sz="800" dirty="0">
                <a:latin typeface="Arial"/>
              </a:rPr>
              <a:t>2020</a:t>
            </a:r>
            <a:r>
              <a:rPr kumimoji="1" lang="ja-JP" altLang="en-US" sz="800" dirty="0">
                <a:latin typeface="Arial"/>
              </a:rPr>
              <a:t>年</a:t>
            </a:r>
            <a:r>
              <a:rPr kumimoji="1" lang="en-US" altLang="ja-JP" sz="800" dirty="0">
                <a:latin typeface="Arial"/>
              </a:rPr>
              <a:t>7</a:t>
            </a:r>
            <a:r>
              <a:rPr kumimoji="1" lang="ja-JP" altLang="en-US" sz="800" dirty="0">
                <a:latin typeface="Arial"/>
              </a:rPr>
              <a:t>月作成、</a:t>
            </a:r>
            <a:r>
              <a:rPr kumimoji="1" lang="en-US" altLang="ja-JP" sz="800" dirty="0">
                <a:latin typeface="Arial"/>
              </a:rPr>
              <a:t>2023</a:t>
            </a:r>
            <a:r>
              <a:rPr kumimoji="1" lang="ja-JP" altLang="en-US" sz="800" dirty="0">
                <a:latin typeface="Arial"/>
              </a:rPr>
              <a:t>年</a:t>
            </a:r>
            <a:r>
              <a:rPr kumimoji="1" lang="en-US" altLang="ja-JP" sz="800" dirty="0">
                <a:latin typeface="Arial"/>
              </a:rPr>
              <a:t>7</a:t>
            </a:r>
            <a:r>
              <a:rPr kumimoji="1" lang="ja-JP" altLang="en-US" sz="800" dirty="0">
                <a:latin typeface="Arial"/>
              </a:rPr>
              <a:t>月改訂</a:t>
            </a:r>
            <a:endParaRPr lang="ja-JP" altLang="en-US" sz="800" dirty="0">
              <a:latin typeface="Arial"/>
            </a:endParaRPr>
          </a:p>
        </p:txBody>
      </p:sp>
      <p:sp>
        <p:nvSpPr>
          <p:cNvPr id="8" name="タイトル 2">
            <a:extLst>
              <a:ext uri="{FF2B5EF4-FFF2-40B4-BE49-F238E27FC236}">
                <a16:creationId xmlns:a16="http://schemas.microsoft.com/office/drawing/2014/main" id="{D656EB54-C2F2-CD7D-688B-0C954161E555}"/>
              </a:ext>
            </a:extLst>
          </p:cNvPr>
          <p:cNvSpPr txBox="1">
            <a:spLocks/>
          </p:cNvSpPr>
          <p:nvPr/>
        </p:nvSpPr>
        <p:spPr bwMode="auto">
          <a:xfrm>
            <a:off x="495300" y="258596"/>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en-US" altLang="ja-JP" sz="2400">
                <a:solidFill>
                  <a:schemeClr val="tx1"/>
                </a:solidFill>
                <a:latin typeface="Meiryo" panose="020B0604030504040204" pitchFamily="34" charset="-128"/>
                <a:ea typeface="Meiryo" panose="020B0604030504040204" pitchFamily="34" charset="-128"/>
              </a:rPr>
              <a:t>             </a:t>
            </a:r>
            <a:r>
              <a:rPr lang="ja-JP" altLang="en-US" sz="2400">
                <a:solidFill>
                  <a:schemeClr val="tx1"/>
                </a:solidFill>
                <a:latin typeface="Meiryo" panose="020B0604030504040204" pitchFamily="34" charset="-128"/>
                <a:ea typeface="Meiryo" panose="020B0604030504040204" pitchFamily="34" charset="-128"/>
              </a:rPr>
              <a:t>ご確認ください</a:t>
            </a:r>
            <a:endParaRPr lang="ja-JP" altLang="en-US" sz="2400" dirty="0">
              <a:solidFill>
                <a:schemeClr val="tx1"/>
              </a:solidFill>
              <a:latin typeface="Meiryo" panose="020B0604030504040204" pitchFamily="34" charset="-128"/>
              <a:ea typeface="Meiryo" panose="020B0604030504040204" pitchFamily="34" charset="-128"/>
            </a:endParaRPr>
          </a:p>
        </p:txBody>
      </p:sp>
      <p:sp>
        <p:nvSpPr>
          <p:cNvPr id="9" name="コンテンツ プレースホルダー 1">
            <a:extLst>
              <a:ext uri="{FF2B5EF4-FFF2-40B4-BE49-F238E27FC236}">
                <a16:creationId xmlns:a16="http://schemas.microsoft.com/office/drawing/2014/main" id="{503611B3-052D-45AB-07CD-89DAA3234DFE}"/>
              </a:ext>
            </a:extLst>
          </p:cNvPr>
          <p:cNvSpPr>
            <a:spLocks noGrp="1"/>
          </p:cNvSpPr>
          <p:nvPr>
            <p:ph idx="1"/>
          </p:nvPr>
        </p:nvSpPr>
        <p:spPr>
          <a:xfrm>
            <a:off x="587829" y="1206981"/>
            <a:ext cx="7806601" cy="4920122"/>
          </a:xfrm>
        </p:spPr>
        <p:txBody>
          <a:bodyPr/>
          <a:lstStyle/>
          <a:p>
            <a:r>
              <a:rPr lang="ja-JP" altLang="en-US" b="1"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a:t>
            </a:r>
            <a:r>
              <a:rPr lang="ja-JP" altLang="en-US" b="1" u="sng"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本資料の利用について</a:t>
            </a:r>
            <a:endParaRPr lang="en-US" altLang="ja-JP" b="1" u="sng" dirty="0">
              <a:solidFill>
                <a:schemeClr val="tx1"/>
              </a:solidFill>
              <a:latin typeface="MS Gothic" panose="020B0609070205080204" pitchFamily="49" charset="-128"/>
              <a:ea typeface="MS Gothic" panose="020B0609070205080204" pitchFamily="49" charset="-128"/>
              <a:cs typeface="Meiryo UI" panose="020B0604030504040204" pitchFamily="50" charset="-128"/>
            </a:endParaRPr>
          </a:p>
          <a:p>
            <a:pPr marL="177799">
              <a:lnSpc>
                <a:spcPct val="150000"/>
              </a:lnSpc>
            </a:pPr>
            <a:r>
              <a:rPr lang="ja-JP" altLang="en-US"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本資料ご利用の際は、厚生労働省ホームページの利用規約をよく読んでから</a:t>
            </a:r>
            <a:br>
              <a:rPr lang="en-US" altLang="ja-JP"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br>
            <a:r>
              <a:rPr lang="ja-JP" altLang="en-US"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ご利用ください。　　　　　　　　</a:t>
            </a:r>
            <a:r>
              <a:rPr lang="en-US" altLang="ja-JP"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         </a:t>
            </a:r>
            <a:r>
              <a:rPr lang="ja-JP" altLang="en-US"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     </a:t>
            </a:r>
            <a:r>
              <a:rPr lang="en-US" altLang="ja-JP" sz="1200" dirty="0">
                <a:solidFill>
                  <a:srgbClr val="00B0F0"/>
                </a:solidFill>
                <a:latin typeface="MS Gothic" panose="020B0609070205080204" pitchFamily="49" charset="-128"/>
                <a:ea typeface="MS Gothic" panose="020B0609070205080204" pitchFamily="49" charset="-128"/>
                <a:cs typeface="Meiryo UI" panose="020B0604030504040204" pitchFamily="50" charset="-128"/>
                <a:hlinkClick r:id="rId3"/>
              </a:rPr>
              <a:t>https://www.mhlw.go.jp/chosakuken</a:t>
            </a:r>
            <a:endParaRPr lang="en-US" altLang="ja-JP" sz="1200" dirty="0">
              <a:solidFill>
                <a:srgbClr val="00B0F0"/>
              </a:solidFill>
              <a:latin typeface="MS Gothic" panose="020B0609070205080204" pitchFamily="49" charset="-128"/>
              <a:ea typeface="MS Gothic" panose="020B0609070205080204" pitchFamily="49" charset="-128"/>
              <a:cs typeface="Meiryo UI" panose="020B0604030504040204" pitchFamily="50" charset="-128"/>
            </a:endParaRPr>
          </a:p>
          <a:p>
            <a:pPr>
              <a:spcBef>
                <a:spcPts val="600"/>
              </a:spcBef>
            </a:pPr>
            <a:endParaRPr kumimoji="1" lang="en-US" altLang="ja-JP" sz="1800" dirty="0">
              <a:latin typeface="MS Gothic" panose="020B0609070205080204" pitchFamily="49" charset="-128"/>
              <a:ea typeface="MS Gothic" panose="020B0609070205080204" pitchFamily="49" charset="-128"/>
              <a:cs typeface="Meiryo UI" panose="020B0604030504040204" pitchFamily="50" charset="-128"/>
            </a:endParaRPr>
          </a:p>
          <a:p>
            <a:r>
              <a:rPr lang="ja-JP" altLang="en-US" b="1"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a:t>
            </a:r>
            <a:r>
              <a:rPr lang="ja-JP" altLang="en-US" b="1" u="sng" dirty="0">
                <a:latin typeface="MS Gothic" panose="020B0609070205080204" pitchFamily="49" charset="-128"/>
                <a:ea typeface="MS Gothic" panose="020B0609070205080204" pitchFamily="49" charset="-128"/>
                <a:cs typeface="Meiryo UI" panose="020B0604030504040204" pitchFamily="50" charset="-128"/>
              </a:rPr>
              <a:t>イクメンプロジェクトについて</a:t>
            </a:r>
            <a:endParaRPr lang="en-US" altLang="ja-JP" b="1" u="sng" dirty="0">
              <a:latin typeface="MS Gothic" panose="020B0609070205080204" pitchFamily="49" charset="-128"/>
              <a:ea typeface="MS Gothic" panose="020B0609070205080204" pitchFamily="49" charset="-128"/>
              <a:cs typeface="Meiryo UI" panose="020B0604030504040204" pitchFamily="50" charset="-128"/>
            </a:endParaRPr>
          </a:p>
          <a:p>
            <a:pPr marL="177799">
              <a:lnSpc>
                <a:spcPct val="150000"/>
              </a:lnSpc>
            </a:pPr>
            <a:r>
              <a:rPr lang="ja-JP" altLang="en-US"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厚生労働省では、育児を積極的に行う男性「イクメン」を応援し、</a:t>
            </a:r>
            <a:endParaRPr lang="en-US" altLang="ja-JP"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endParaRPr>
          </a:p>
          <a:p>
            <a:pPr marL="177799">
              <a:lnSpc>
                <a:spcPct val="150000"/>
              </a:lnSpc>
            </a:pPr>
            <a:r>
              <a:rPr lang="ja-JP" altLang="en-US"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男性の仕事と育児の両立を推進するイクメンプロジェクトを実施しています。</a:t>
            </a:r>
            <a:endParaRPr lang="en-US" altLang="ja-JP"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endParaRPr>
          </a:p>
          <a:p>
            <a:pPr marL="177799">
              <a:lnSpc>
                <a:spcPct val="150000"/>
              </a:lnSpc>
            </a:pPr>
            <a:r>
              <a:rPr lang="ja-JP" altLang="en-US"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ホームページでは、取組事例集</a:t>
            </a:r>
            <a:r>
              <a:rPr lang="ja-JP" altLang="en-US" sz="1600" dirty="0">
                <a:latin typeface="MS Gothic" panose="020B0609070205080204" pitchFamily="49" charset="-128"/>
                <a:ea typeface="MS Gothic" panose="020B0609070205080204" pitchFamily="49" charset="-128"/>
                <a:cs typeface="Meiryo UI" panose="020B0604030504040204" pitchFamily="50" charset="-128"/>
              </a:rPr>
              <a:t>や体験談の掲載、各種イベントの紹介等を</a:t>
            </a:r>
            <a:br>
              <a:rPr lang="en-US" altLang="ja-JP" sz="1600" dirty="0">
                <a:latin typeface="MS Gothic" panose="020B0609070205080204" pitchFamily="49" charset="-128"/>
                <a:ea typeface="MS Gothic" panose="020B0609070205080204" pitchFamily="49" charset="-128"/>
                <a:cs typeface="Meiryo UI" panose="020B0604030504040204" pitchFamily="50" charset="-128"/>
              </a:rPr>
            </a:br>
            <a:r>
              <a:rPr lang="ja-JP" altLang="en-US" sz="1600" dirty="0">
                <a:latin typeface="MS Gothic" panose="020B0609070205080204" pitchFamily="49" charset="-128"/>
                <a:ea typeface="MS Gothic" panose="020B0609070205080204" pitchFamily="49" charset="-128"/>
                <a:cs typeface="Meiryo UI" panose="020B0604030504040204" pitchFamily="50" charset="-128"/>
              </a:rPr>
              <a:t>行っています。ぜひご覧ください。 </a:t>
            </a:r>
            <a:r>
              <a:rPr lang="en-US" altLang="ja-JP" sz="1600" dirty="0">
                <a:latin typeface="MS Gothic" panose="020B0609070205080204" pitchFamily="49" charset="-128"/>
                <a:ea typeface="MS Gothic" panose="020B0609070205080204" pitchFamily="49" charset="-128"/>
                <a:cs typeface="Meiryo UI" panose="020B0604030504040204" pitchFamily="50" charset="-128"/>
              </a:rPr>
              <a:t>        </a:t>
            </a:r>
            <a:r>
              <a:rPr lang="ja-JP" altLang="en-US" sz="1600" dirty="0">
                <a:latin typeface="MS Gothic" panose="020B0609070205080204" pitchFamily="49" charset="-128"/>
                <a:ea typeface="MS Gothic" panose="020B0609070205080204" pitchFamily="49" charset="-128"/>
                <a:cs typeface="Meiryo UI" panose="020B0604030504040204" pitchFamily="50" charset="-128"/>
              </a:rPr>
              <a:t>     </a:t>
            </a:r>
            <a:r>
              <a:rPr lang="en-US" altLang="ja-JP" sz="1200" dirty="0">
                <a:latin typeface="MS Gothic" panose="020B0609070205080204" pitchFamily="49" charset="-128"/>
                <a:ea typeface="MS Gothic" panose="020B0609070205080204" pitchFamily="49" charset="-128"/>
                <a:cs typeface="Meiryo UI" panose="020B0604030504040204" pitchFamily="50" charset="-128"/>
                <a:hlinkClick r:id="rId4"/>
              </a:rPr>
              <a:t>https://ikumen-project.mhlw.go.jp</a:t>
            </a:r>
            <a:endParaRPr lang="en-US" altLang="ja-JP" sz="1200" dirty="0">
              <a:latin typeface="MS Gothic" panose="020B0609070205080204" pitchFamily="49" charset="-128"/>
              <a:ea typeface="MS Gothic" panose="020B0609070205080204" pitchFamily="49" charset="-128"/>
              <a:cs typeface="Meiryo UI" panose="020B0604030504040204" pitchFamily="50" charset="-128"/>
            </a:endParaRPr>
          </a:p>
          <a:p>
            <a:pPr>
              <a:spcBef>
                <a:spcPts val="600"/>
              </a:spcBef>
            </a:pPr>
            <a:endParaRPr lang="en-US" altLang="ja-JP" sz="1200" b="1" dirty="0">
              <a:solidFill>
                <a:srgbClr val="FF0000"/>
              </a:solidFill>
              <a:latin typeface="MS Gothic" panose="020B0609070205080204" pitchFamily="49" charset="-128"/>
              <a:ea typeface="MS Gothic" panose="020B0609070205080204" pitchFamily="49" charset="-128"/>
              <a:cs typeface="Meiryo UI" panose="020B0604030504040204" pitchFamily="50" charset="-128"/>
            </a:endParaRPr>
          </a:p>
          <a:p>
            <a:pPr>
              <a:spcBef>
                <a:spcPts val="600"/>
              </a:spcBef>
            </a:pPr>
            <a:r>
              <a:rPr lang="ja-JP" altLang="en-US" sz="1800" b="1"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a:t>
            </a:r>
            <a:r>
              <a:rPr lang="ja-JP" altLang="en-US" sz="1800" b="1" u="sng"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育児・介護休業法について</a:t>
            </a:r>
            <a:endParaRPr lang="en-US" altLang="ja-JP" sz="1800" b="1" u="sng" dirty="0">
              <a:solidFill>
                <a:schemeClr val="tx1"/>
              </a:solidFill>
              <a:latin typeface="MS Gothic" panose="020B0609070205080204" pitchFamily="49" charset="-128"/>
              <a:ea typeface="MS Gothic" panose="020B0609070205080204" pitchFamily="49" charset="-128"/>
              <a:cs typeface="Meiryo UI" panose="020B0604030504040204" pitchFamily="50" charset="-128"/>
            </a:endParaRPr>
          </a:p>
          <a:p>
            <a:pPr marL="177799">
              <a:lnSpc>
                <a:spcPct val="150000"/>
              </a:lnSpc>
            </a:pPr>
            <a:r>
              <a:rPr lang="ja-JP" altLang="en-US"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厚生労働省ホームページでは、育児・介護休業法について紹介しています。</a:t>
            </a:r>
            <a:endParaRPr lang="en-US" altLang="ja-JP"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endParaRPr>
          </a:p>
          <a:p>
            <a:pPr>
              <a:spcBef>
                <a:spcPts val="0"/>
              </a:spcBef>
            </a:pPr>
            <a:r>
              <a:rPr lang="ja-JP" altLang="en-US"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　</a:t>
            </a:r>
            <a:r>
              <a:rPr lang="en-US" altLang="ja-JP"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                  </a:t>
            </a:r>
            <a:r>
              <a:rPr lang="ja-JP" altLang="en-US"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     </a:t>
            </a:r>
            <a:r>
              <a:rPr lang="en-US" altLang="ja-JP" sz="1200" dirty="0">
                <a:solidFill>
                  <a:schemeClr val="tx1"/>
                </a:solidFill>
                <a:latin typeface="MS Gothic" panose="020B0609070205080204" pitchFamily="49" charset="-128"/>
                <a:ea typeface="MS Gothic" panose="020B0609070205080204" pitchFamily="49" charset="-128"/>
                <a:cs typeface="Meiryo UI" panose="020B0604030504040204" pitchFamily="50" charset="-128"/>
                <a:hlinkClick r:id="rId5"/>
              </a:rPr>
              <a:t>https://www.mhlw.go.jp/stf/seisakunitsuite/bunya/0000130583.html</a:t>
            </a:r>
            <a:endParaRPr lang="en-US" altLang="ja-JP" sz="1400" dirty="0">
              <a:solidFill>
                <a:schemeClr val="tx1"/>
              </a:solidFill>
              <a:latin typeface="MS Gothic" panose="020B0609070205080204" pitchFamily="49" charset="-128"/>
              <a:ea typeface="MS Gothic" panose="020B0609070205080204" pitchFamily="49" charset="-128"/>
              <a:cs typeface="Meiryo UI" panose="020B0604030504040204" pitchFamily="50" charset="-128"/>
            </a:endParaRPr>
          </a:p>
        </p:txBody>
      </p:sp>
      <p:pic>
        <p:nvPicPr>
          <p:cNvPr id="10" name="Picture 2">
            <a:extLst>
              <a:ext uri="{FF2B5EF4-FFF2-40B4-BE49-F238E27FC236}">
                <a16:creationId xmlns:a16="http://schemas.microsoft.com/office/drawing/2014/main" id="{950518EE-54C0-E4DB-07FA-F54E8B0584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4963" y="1384734"/>
            <a:ext cx="992189" cy="9921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7C1F9938-B1B7-6F20-9D14-BCBECF2C99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4804" y="3658877"/>
            <a:ext cx="992189" cy="9921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F4176F34-D3B2-E6B1-F563-59E8255F71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3880" y="5033253"/>
            <a:ext cx="957070" cy="95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03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36CA6283-6661-10D0-8621-C62B82A47DC7}"/>
              </a:ext>
            </a:extLst>
          </p:cNvPr>
          <p:cNvSpPr txBox="1">
            <a:spLocks/>
          </p:cNvSpPr>
          <p:nvPr/>
        </p:nvSpPr>
        <p:spPr bwMode="auto">
          <a:xfrm>
            <a:off x="3353973" y="2645697"/>
            <a:ext cx="4794096"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normAutofit lnSpcReduction="10000"/>
          </a:bodyPr>
          <a:lstStyle>
            <a:lvl1pPr algn="l" defTabSz="477838" rtl="0" eaLnBrk="0" fontAlgn="base" hangingPunct="0">
              <a:spcBef>
                <a:spcPct val="0"/>
              </a:spcBef>
              <a:spcAft>
                <a:spcPct val="0"/>
              </a:spcAft>
              <a:defRPr kumimoji="1" sz="3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300">
                <a:solidFill>
                  <a:schemeClr val="bg1"/>
                </a:solidFill>
                <a:latin typeface="Meiryo" panose="020B0604030504040204" pitchFamily="34" charset="-128"/>
                <a:ea typeface="Meiryo" panose="020B0604030504040204" pitchFamily="34" charset="-128"/>
              </a:rPr>
              <a:t>　</a:t>
            </a:r>
            <a:r>
              <a:rPr kumimoji="1" lang="ja-JP" altLang="en-US" sz="2800" b="1" spc="300">
                <a:solidFill>
                  <a:schemeClr val="bg1"/>
                </a:solidFill>
                <a:latin typeface="Meiryo" panose="020B0604030504040204" pitchFamily="34" charset="-128"/>
                <a:ea typeface="Meiryo" panose="020B0604030504040204" pitchFamily="34" charset="-128"/>
              </a:rPr>
              <a:t>男性の育児休業取得の</a:t>
            </a:r>
            <a:endParaRPr kumimoji="1" lang="en-US" altLang="ja-JP" sz="2800" b="1" spc="300" dirty="0">
              <a:solidFill>
                <a:schemeClr val="bg1"/>
              </a:solidFill>
              <a:latin typeface="Meiryo" panose="020B0604030504040204" pitchFamily="34" charset="-128"/>
              <a:ea typeface="Meiryo" panose="020B0604030504040204" pitchFamily="34" charset="-128"/>
            </a:endParaRPr>
          </a:p>
          <a:p>
            <a:pPr algn="ctr">
              <a:lnSpc>
                <a:spcPct val="150000"/>
              </a:lnSpc>
            </a:pPr>
            <a:r>
              <a:rPr kumimoji="1" lang="ja-JP" altLang="en-US" sz="2800" b="1" spc="300">
                <a:solidFill>
                  <a:schemeClr val="bg1"/>
                </a:solidFill>
                <a:latin typeface="Meiryo" panose="020B0604030504040204" pitchFamily="34" charset="-128"/>
                <a:ea typeface="Meiryo" panose="020B0604030504040204" pitchFamily="34" charset="-128"/>
              </a:rPr>
              <a:t>現状と課題</a:t>
            </a:r>
            <a:endParaRPr lang="ja-JP" altLang="en-US" sz="2600" b="1" spc="30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98B8D595-042F-62DA-157B-F0F14D94B579}"/>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C3E4B30F-4F45-B794-6703-7037FDD7C856}"/>
              </a:ext>
            </a:extLst>
          </p:cNvPr>
          <p:cNvSpPr txBox="1"/>
          <p:nvPr/>
        </p:nvSpPr>
        <p:spPr>
          <a:xfrm>
            <a:off x="1757931" y="3064230"/>
            <a:ext cx="1242330" cy="426467"/>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第一章　</a:t>
            </a:r>
            <a:endParaRPr lang="ja-JP" altLang="en-US" sz="2058" b="1">
              <a:solidFill>
                <a:srgbClr val="C00000"/>
              </a:solidFill>
              <a:latin typeface="Meiryo" panose="020B0604030504040204" pitchFamily="34" charset="-128"/>
              <a:ea typeface="Meiryo" panose="020B0604030504040204" pitchFamily="34" charset="-128"/>
            </a:endParaRPr>
          </a:p>
        </p:txBody>
      </p:sp>
      <p:sp>
        <p:nvSpPr>
          <p:cNvPr id="11" name="スライド番号プレースホルダー 3">
            <a:extLst>
              <a:ext uri="{FF2B5EF4-FFF2-40B4-BE49-F238E27FC236}">
                <a16:creationId xmlns:a16="http://schemas.microsoft.com/office/drawing/2014/main" id="{AECC0902-ED07-7F98-E6A8-C5254CB5A6E3}"/>
              </a:ext>
            </a:extLst>
          </p:cNvPr>
          <p:cNvSpPr txBox="1">
            <a:spLocks/>
          </p:cNvSpPr>
          <p:nvPr/>
        </p:nvSpPr>
        <p:spPr>
          <a:xfrm>
            <a:off x="224700" y="6461760"/>
            <a:ext cx="369660" cy="326390"/>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3</a:t>
            </a:fld>
            <a:endParaRPr lang="en-US" altLang="ja-JP" sz="1600" dirty="0"/>
          </a:p>
        </p:txBody>
      </p:sp>
    </p:spTree>
    <p:extLst>
      <p:ext uri="{BB962C8B-B14F-4D97-AF65-F5344CB8AC3E}">
        <p14:creationId xmlns:p14="http://schemas.microsoft.com/office/powerpoint/2010/main" val="1482448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ABB2C83E-E8B7-247D-D33D-4C0129858EB0}"/>
              </a:ext>
            </a:extLst>
          </p:cNvPr>
          <p:cNvSpPr/>
          <p:nvPr/>
        </p:nvSpPr>
        <p:spPr>
          <a:xfrm>
            <a:off x="1519378" y="5663382"/>
            <a:ext cx="6975693" cy="201710"/>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bwMode="white">
          <a:xfrm>
            <a:off x="557645" y="274638"/>
            <a:ext cx="9387609" cy="647700"/>
          </a:xfrm>
        </p:spPr>
        <p:txBody>
          <a:bodyPr/>
          <a:lstStyle/>
          <a:p>
            <a:r>
              <a:rPr kumimoji="1" lang="en-US" altLang="ja-JP" sz="2400" dirty="0">
                <a:latin typeface="Meiryo UI" panose="020B0604030504040204" pitchFamily="34" charset="-128"/>
                <a:ea typeface="Meiryo UI" panose="020B0604030504040204" pitchFamily="34" charset="-128"/>
              </a:rPr>
              <a:t>1-1</a:t>
            </a:r>
            <a:r>
              <a:rPr kumimoji="1" lang="en-US" altLang="ja-JP" sz="2400" dirty="0">
                <a:solidFill>
                  <a:schemeClr val="tx1">
                    <a:lumMod val="85000"/>
                    <a:lumOff val="15000"/>
                  </a:schemeClr>
                </a:solidFill>
                <a:latin typeface="Meiryo UI" panose="020B0604030504040204" pitchFamily="34" charset="-128"/>
                <a:ea typeface="Meiryo UI" panose="020B0604030504040204" pitchFamily="34" charset="-128"/>
              </a:rPr>
              <a:t>     </a:t>
            </a:r>
            <a:r>
              <a:rPr kumimoji="1" lang="ja-JP" altLang="en-US" sz="2400">
                <a:solidFill>
                  <a:schemeClr val="tx1">
                    <a:lumMod val="85000"/>
                    <a:lumOff val="15000"/>
                  </a:schemeClr>
                </a:solidFill>
                <a:latin typeface="Meiryo UI" panose="020B0604030504040204" pitchFamily="34" charset="-128"/>
                <a:ea typeface="Meiryo UI" panose="020B0604030504040204" pitchFamily="34" charset="-128"/>
              </a:rPr>
              <a:t>共働き</a:t>
            </a:r>
            <a:r>
              <a:rPr kumimoji="1" lang="ja-JP" altLang="en-US" sz="2400" dirty="0">
                <a:solidFill>
                  <a:schemeClr val="tx1">
                    <a:lumMod val="85000"/>
                    <a:lumOff val="15000"/>
                  </a:schemeClr>
                </a:solidFill>
                <a:latin typeface="Meiryo UI" panose="020B0604030504040204" pitchFamily="34" charset="-128"/>
                <a:ea typeface="Meiryo UI" panose="020B0604030504040204" pitchFamily="34" charset="-128"/>
              </a:rPr>
              <a:t>世帯・専業主婦世帯数の</a:t>
            </a:r>
            <a:r>
              <a:rPr lang="ja-JP" altLang="en-US" sz="2400" dirty="0">
                <a:solidFill>
                  <a:schemeClr val="tx1">
                    <a:lumMod val="85000"/>
                    <a:lumOff val="15000"/>
                  </a:schemeClr>
                </a:solidFill>
                <a:latin typeface="Meiryo UI" panose="020B0604030504040204" pitchFamily="34" charset="-128"/>
                <a:ea typeface="Meiryo UI" panose="020B0604030504040204" pitchFamily="34" charset="-128"/>
              </a:rPr>
              <a:t>推移　</a:t>
            </a:r>
            <a:endParaRPr kumimoji="1" lang="ja-JP" altLang="en-US" sz="2400" spc="-100" dirty="0">
              <a:solidFill>
                <a:schemeClr val="tx1">
                  <a:lumMod val="85000"/>
                  <a:lumOff val="15000"/>
                </a:schemeClr>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4</a:t>
            </a:fld>
            <a:endParaRPr lang="en-US" altLang="ja-JP" sz="1600" dirty="0"/>
          </a:p>
        </p:txBody>
      </p:sp>
      <p:sp>
        <p:nvSpPr>
          <p:cNvPr id="10" name="テキスト ボックス 9"/>
          <p:cNvSpPr txBox="1"/>
          <p:nvPr/>
        </p:nvSpPr>
        <p:spPr>
          <a:xfrm>
            <a:off x="930873" y="5492583"/>
            <a:ext cx="8165858" cy="338554"/>
          </a:xfrm>
          <a:prstGeom prst="rect">
            <a:avLst/>
          </a:prstGeom>
          <a:noFill/>
        </p:spPr>
        <p:txBody>
          <a:bodyPr wrap="square" rtlCol="0">
            <a:spAutoFit/>
          </a:bodyPr>
          <a:lstStyle/>
          <a:p>
            <a:pPr algn="ctr"/>
            <a:r>
              <a:rPr lang="en-US" altLang="ja-JP" sz="1600" b="1" spc="-100"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1600" b="1" spc="-100" dirty="0">
                <a:latin typeface="Meiryo UI" panose="020B0604030504040204" pitchFamily="50" charset="-128"/>
                <a:ea typeface="Meiryo UI" panose="020B0604030504040204" pitchFamily="50" charset="-128"/>
                <a:cs typeface="Meiryo UI" panose="020B0604030504040204" pitchFamily="50" charset="-128"/>
              </a:rPr>
              <a:t>年代には共働き世帯が専業主婦世帯の数を上回り、その後増加傾向に。</a:t>
            </a:r>
            <a:endParaRPr lang="en-US" altLang="ja-JP" sz="16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006328" y="5902172"/>
            <a:ext cx="8444449" cy="4447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「夫は外で働き、妻は家庭を守るべきである」</a:t>
            </a: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という性別役割</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分担意識に変化が生まれる。</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62DDA52C-39A1-403B-9D68-7E2C90D83E05}"/>
              </a:ext>
            </a:extLst>
          </p:cNvPr>
          <p:cNvSpPr txBox="1"/>
          <p:nvPr/>
        </p:nvSpPr>
        <p:spPr>
          <a:xfrm>
            <a:off x="1303897" y="1580907"/>
            <a:ext cx="580293" cy="215444"/>
          </a:xfrm>
          <a:prstGeom prst="rect">
            <a:avLst/>
          </a:prstGeom>
          <a:noFill/>
        </p:spPr>
        <p:txBody>
          <a:bodyPr wrap="square" rtlCol="0">
            <a:spAutoFit/>
          </a:bodyPr>
          <a:lstStyle/>
          <a:p>
            <a:r>
              <a:rPr kumimoji="1" lang="ja-JP" altLang="en-US" sz="800" dirty="0">
                <a:latin typeface="Arial"/>
              </a:rPr>
              <a:t>万世帯</a:t>
            </a:r>
          </a:p>
        </p:txBody>
      </p:sp>
      <p:sp>
        <p:nvSpPr>
          <p:cNvPr id="11" name="角丸四角形 14">
            <a:extLst>
              <a:ext uri="{FF2B5EF4-FFF2-40B4-BE49-F238E27FC236}">
                <a16:creationId xmlns:a16="http://schemas.microsoft.com/office/drawing/2014/main" id="{615961C2-0510-4A00-AEAE-52856CE0F9A3}"/>
              </a:ext>
            </a:extLst>
          </p:cNvPr>
          <p:cNvSpPr/>
          <p:nvPr/>
        </p:nvSpPr>
        <p:spPr>
          <a:xfrm>
            <a:off x="2327489" y="1055950"/>
            <a:ext cx="5074920" cy="371103"/>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200" b="1" spc="300" dirty="0">
                <a:solidFill>
                  <a:prstClr val="black">
                    <a:lumMod val="75000"/>
                    <a:lumOff val="25000"/>
                  </a:prstClr>
                </a:solidFill>
                <a:latin typeface="ＭＳ Ｐゴシック" panose="020B0600070205080204" pitchFamily="50" charset="-128"/>
                <a:ea typeface="ＭＳ Ｐゴシック" panose="020B0600070205080204" pitchFamily="50" charset="-128"/>
              </a:rPr>
              <a:t>共働き世帯・専業主婦世帯の数の推移</a:t>
            </a:r>
          </a:p>
        </p:txBody>
      </p:sp>
      <p:pic>
        <p:nvPicPr>
          <p:cNvPr id="14" name="図 13">
            <a:extLst>
              <a:ext uri="{FF2B5EF4-FFF2-40B4-BE49-F238E27FC236}">
                <a16:creationId xmlns:a16="http://schemas.microsoft.com/office/drawing/2014/main" id="{DEF33642-8F48-4879-97CD-5B44E1BC3861}"/>
              </a:ext>
            </a:extLst>
          </p:cNvPr>
          <p:cNvPicPr>
            <a:picLocks noChangeAspect="1"/>
          </p:cNvPicPr>
          <p:nvPr/>
        </p:nvPicPr>
        <p:blipFill>
          <a:blip r:embed="rId3"/>
          <a:stretch>
            <a:fillRect/>
          </a:stretch>
        </p:blipFill>
        <p:spPr>
          <a:xfrm>
            <a:off x="740049" y="1431495"/>
            <a:ext cx="8356682" cy="3449160"/>
          </a:xfrm>
          <a:prstGeom prst="rect">
            <a:avLst/>
          </a:prstGeom>
        </p:spPr>
      </p:pic>
      <p:sp>
        <p:nvSpPr>
          <p:cNvPr id="15" name="正方形/長方形 14">
            <a:extLst>
              <a:ext uri="{FF2B5EF4-FFF2-40B4-BE49-F238E27FC236}">
                <a16:creationId xmlns:a16="http://schemas.microsoft.com/office/drawing/2014/main" id="{5863F20C-619C-47E1-836A-9AE50A435795}"/>
              </a:ext>
            </a:extLst>
          </p:cNvPr>
          <p:cNvSpPr/>
          <p:nvPr/>
        </p:nvSpPr>
        <p:spPr>
          <a:xfrm>
            <a:off x="2420410" y="4745387"/>
            <a:ext cx="6676321" cy="536773"/>
          </a:xfrm>
          <a:prstGeom prst="rect">
            <a:avLst/>
          </a:prstGeom>
        </p:spPr>
        <p:txBody>
          <a:bodyPr wrap="square" anchor="b">
            <a:noAutofit/>
          </a:bodyPr>
          <a:lstStyle/>
          <a:p>
            <a:pPr>
              <a:lnSpc>
                <a:spcPct val="120000"/>
              </a:lnSpc>
            </a:pPr>
            <a:r>
              <a:rPr kumimoji="0" lang="ja-JP" altLang="en-US" sz="700" dirty="0">
                <a:latin typeface="Meiryo UI" panose="020B0604030504040204" pitchFamily="50" charset="-128"/>
                <a:ea typeface="Meiryo UI" panose="020B0604030504040204" pitchFamily="50" charset="-128"/>
              </a:rPr>
              <a:t>資料出所：厚生労働省「厚生労働白書」、内閣府「男女共同参画白書」、総務省「労働力調査特別調査」、総務省「労働力調査（詳細集計）」より東京海上ディーアール</a:t>
            </a:r>
            <a:r>
              <a:rPr kumimoji="0" lang="en-US" altLang="ja-JP" sz="700" dirty="0">
                <a:latin typeface="Meiryo UI" panose="020B0604030504040204" pitchFamily="50" charset="-128"/>
                <a:ea typeface="Meiryo UI" panose="020B0604030504040204" pitchFamily="50" charset="-128"/>
              </a:rPr>
              <a:t>(</a:t>
            </a:r>
            <a:r>
              <a:rPr kumimoji="0" lang="ja-JP" altLang="en-US" sz="700" dirty="0">
                <a:latin typeface="Meiryo UI" panose="020B0604030504040204" pitchFamily="50" charset="-128"/>
                <a:ea typeface="Meiryo UI" panose="020B0604030504040204" pitchFamily="50" charset="-128"/>
              </a:rPr>
              <a:t>株</a:t>
            </a:r>
            <a:r>
              <a:rPr kumimoji="0" lang="en-US" altLang="ja-JP" sz="700" dirty="0">
                <a:latin typeface="Meiryo UI" panose="020B0604030504040204" pitchFamily="50" charset="-128"/>
                <a:ea typeface="Meiryo UI" panose="020B0604030504040204" pitchFamily="50" charset="-128"/>
              </a:rPr>
              <a:t>)</a:t>
            </a:r>
            <a:r>
              <a:rPr kumimoji="0" lang="ja-JP" altLang="en-US" sz="700" dirty="0">
                <a:latin typeface="Meiryo UI" panose="020B0604030504040204" pitchFamily="50" charset="-128"/>
                <a:ea typeface="Meiryo UI" panose="020B0604030504040204" pitchFamily="50" charset="-128"/>
              </a:rPr>
              <a:t>作成</a:t>
            </a:r>
            <a:endParaRPr kumimoji="0" lang="en-US" altLang="ja-JP" sz="700" dirty="0">
              <a:latin typeface="Meiryo UI" panose="020B0604030504040204" pitchFamily="50" charset="-128"/>
              <a:ea typeface="Meiryo UI" panose="020B0604030504040204" pitchFamily="50" charset="-128"/>
            </a:endParaRPr>
          </a:p>
          <a:p>
            <a:pPr>
              <a:lnSpc>
                <a:spcPct val="120000"/>
              </a:lnSpc>
            </a:pPr>
            <a:r>
              <a:rPr kumimoji="0" lang="en-US" altLang="ja-JP" sz="700" dirty="0">
                <a:latin typeface="Meiryo UI" panose="020B0604030504040204" pitchFamily="50" charset="-128"/>
                <a:ea typeface="Meiryo UI" panose="020B0604030504040204" pitchFamily="50" charset="-128"/>
              </a:rPr>
              <a:t>※</a:t>
            </a:r>
            <a:r>
              <a:rPr kumimoji="0" lang="ja-JP" altLang="en-US" sz="700" dirty="0">
                <a:latin typeface="Meiryo UI" panose="020B0604030504040204" pitchFamily="50" charset="-128"/>
                <a:ea typeface="Meiryo UI" panose="020B0604030504040204" pitchFamily="50" charset="-128"/>
              </a:rPr>
              <a:t>「専業主婦世帯」は、夫が非農林業雇用者で妻が非就業者（非労働力人口及び完全失業者）の世帯。　　　</a:t>
            </a:r>
            <a:r>
              <a:rPr kumimoji="0" lang="en-US" altLang="ja-JP" sz="700" dirty="0">
                <a:latin typeface="Meiryo UI" panose="020B0604030504040204" pitchFamily="50" charset="-128"/>
                <a:ea typeface="Meiryo UI" panose="020B0604030504040204" pitchFamily="50" charset="-128"/>
              </a:rPr>
              <a:t>※</a:t>
            </a:r>
            <a:r>
              <a:rPr kumimoji="0" lang="ja-JP" altLang="en-US" sz="700" dirty="0">
                <a:latin typeface="Meiryo UI" panose="020B0604030504040204" pitchFamily="50" charset="-128"/>
                <a:ea typeface="Meiryo UI" panose="020B0604030504040204" pitchFamily="50" charset="-128"/>
              </a:rPr>
              <a:t>「共働き世帯」は夫婦ともに非農林業雇用者の世帯。</a:t>
            </a:r>
            <a:endParaRPr kumimoji="0" lang="en-US" altLang="ja-JP" sz="700" dirty="0">
              <a:latin typeface="Meiryo UI" panose="020B0604030504040204" pitchFamily="50" charset="-128"/>
              <a:ea typeface="Meiryo UI" panose="020B0604030504040204" pitchFamily="50" charset="-128"/>
            </a:endParaRPr>
          </a:p>
          <a:p>
            <a:pPr>
              <a:lnSpc>
                <a:spcPct val="120000"/>
              </a:lnSpc>
            </a:pPr>
            <a:r>
              <a:rPr kumimoji="0" lang="en-US" altLang="ja-JP" sz="700" dirty="0">
                <a:latin typeface="Meiryo UI" panose="020B0604030504040204" pitchFamily="50" charset="-128"/>
                <a:ea typeface="Meiryo UI" panose="020B0604030504040204" pitchFamily="50" charset="-128"/>
              </a:rPr>
              <a:t>※2011</a:t>
            </a:r>
            <a:r>
              <a:rPr kumimoji="0" lang="ja-JP" altLang="en-US" sz="700" dirty="0">
                <a:latin typeface="Meiryo UI" panose="020B0604030504040204" pitchFamily="50" charset="-128"/>
                <a:ea typeface="Meiryo UI" panose="020B0604030504040204" pitchFamily="50" charset="-128"/>
              </a:rPr>
              <a:t>年は岩手県、宮城県及び福島県を除く全国の結果。　</a:t>
            </a:r>
            <a:r>
              <a:rPr kumimoji="0" lang="en-US" altLang="ja-JP" sz="700" dirty="0">
                <a:latin typeface="Meiryo UI" panose="020B0604030504040204" pitchFamily="50" charset="-128"/>
                <a:ea typeface="Meiryo UI" panose="020B0604030504040204" pitchFamily="50" charset="-128"/>
              </a:rPr>
              <a:t>※2013</a:t>
            </a:r>
            <a:r>
              <a:rPr kumimoji="0" lang="ja-JP" altLang="en-US" sz="700" dirty="0">
                <a:latin typeface="Meiryo UI" panose="020B0604030504040204" pitchFamily="50" charset="-128"/>
                <a:ea typeface="Meiryo UI" panose="020B0604030504040204" pitchFamily="50" charset="-128"/>
              </a:rPr>
              <a:t>年～</a:t>
            </a:r>
            <a:r>
              <a:rPr kumimoji="0" lang="en-US" altLang="ja-JP" sz="700" dirty="0">
                <a:latin typeface="Meiryo UI" panose="020B0604030504040204" pitchFamily="50" charset="-128"/>
                <a:ea typeface="Meiryo UI" panose="020B0604030504040204" pitchFamily="50" charset="-128"/>
              </a:rPr>
              <a:t>2016</a:t>
            </a:r>
            <a:r>
              <a:rPr kumimoji="0" lang="ja-JP" altLang="en-US" sz="700" dirty="0">
                <a:latin typeface="Meiryo UI" panose="020B0604030504040204" pitchFamily="50" charset="-128"/>
                <a:ea typeface="Meiryo UI" panose="020B0604030504040204" pitchFamily="50" charset="-128"/>
              </a:rPr>
              <a:t>年は、</a:t>
            </a:r>
            <a:r>
              <a:rPr kumimoji="0" lang="en-US" altLang="ja-JP" sz="700" dirty="0">
                <a:latin typeface="Meiryo UI" panose="020B0604030504040204" pitchFamily="50" charset="-128"/>
                <a:ea typeface="Meiryo UI" panose="020B0604030504040204" pitchFamily="50" charset="-128"/>
              </a:rPr>
              <a:t>2015</a:t>
            </a:r>
            <a:r>
              <a:rPr kumimoji="0" lang="ja-JP" altLang="en-US" sz="700" dirty="0">
                <a:latin typeface="Meiryo UI" panose="020B0604030504040204" pitchFamily="50" charset="-128"/>
                <a:ea typeface="Meiryo UI" panose="020B0604030504040204" pitchFamily="50" charset="-128"/>
              </a:rPr>
              <a:t>年国勢調査基準のベンチマークに基づく時系列用接続数値。</a:t>
            </a:r>
            <a:endParaRPr kumimoji="0" lang="en-US" altLang="ja-JP" sz="700" dirty="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0D992AD5-4901-2F5B-206E-FD770628D22A}"/>
              </a:ext>
            </a:extLst>
          </p:cNvPr>
          <p:cNvGrpSpPr/>
          <p:nvPr/>
        </p:nvGrpSpPr>
        <p:grpSpPr>
          <a:xfrm>
            <a:off x="384214" y="5902172"/>
            <a:ext cx="546659" cy="283648"/>
            <a:chOff x="3834492" y="6554518"/>
            <a:chExt cx="546659" cy="283648"/>
          </a:xfrm>
        </p:grpSpPr>
        <p:sp>
          <p:nvSpPr>
            <p:cNvPr id="7" name="山形 6">
              <a:extLst>
                <a:ext uri="{FF2B5EF4-FFF2-40B4-BE49-F238E27FC236}">
                  <a16:creationId xmlns:a16="http://schemas.microsoft.com/office/drawing/2014/main" id="{745A96C4-10BD-D6A3-184C-ACB47261FC77}"/>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山形 7">
              <a:extLst>
                <a:ext uri="{FF2B5EF4-FFF2-40B4-BE49-F238E27FC236}">
                  <a16:creationId xmlns:a16="http://schemas.microsoft.com/office/drawing/2014/main" id="{DA49C036-668E-37C8-31CA-A1B87B16B2F2}"/>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山形 8">
              <a:extLst>
                <a:ext uri="{FF2B5EF4-FFF2-40B4-BE49-F238E27FC236}">
                  <a16:creationId xmlns:a16="http://schemas.microsoft.com/office/drawing/2014/main" id="{11620ED3-ECF5-2DF0-2E7F-2D2A1D6727EF}"/>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264196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5</a:t>
            </a:fld>
            <a:endParaRPr lang="en-US" altLang="ja-JP" sz="1600" dirty="0"/>
          </a:p>
        </p:txBody>
      </p:sp>
      <p:sp>
        <p:nvSpPr>
          <p:cNvPr id="26" name="正方形/長方形 25">
            <a:extLst>
              <a:ext uri="{FF2B5EF4-FFF2-40B4-BE49-F238E27FC236}">
                <a16:creationId xmlns:a16="http://schemas.microsoft.com/office/drawing/2014/main" id="{10AF8A8D-F864-4400-E315-AD75C9D0D288}"/>
              </a:ext>
            </a:extLst>
          </p:cNvPr>
          <p:cNvSpPr/>
          <p:nvPr/>
        </p:nvSpPr>
        <p:spPr>
          <a:xfrm>
            <a:off x="947469" y="5372546"/>
            <a:ext cx="7982522" cy="168874"/>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タイトル 2">
            <a:extLst>
              <a:ext uri="{FF2B5EF4-FFF2-40B4-BE49-F238E27FC236}">
                <a16:creationId xmlns:a16="http://schemas.microsoft.com/office/drawing/2014/main" id="{D1B5E8BF-B63C-961A-27B0-419388F872B1}"/>
              </a:ext>
            </a:extLst>
          </p:cNvPr>
          <p:cNvSpPr>
            <a:spLocks noGrp="1"/>
          </p:cNvSpPr>
          <p:nvPr>
            <p:ph type="title"/>
          </p:nvPr>
        </p:nvSpPr>
        <p:spPr>
          <a:xfrm>
            <a:off x="495300" y="274638"/>
            <a:ext cx="9387609" cy="647700"/>
          </a:xfrm>
        </p:spPr>
        <p:txBody>
          <a:bodyPr anchor="ctr"/>
          <a:lstStyle/>
          <a:p>
            <a:r>
              <a:rPr lang="en-US" altLang="ja-JP" sz="2400" dirty="0">
                <a:latin typeface="Meiryo" panose="020B0604030504040204" pitchFamily="34" charset="-128"/>
                <a:ea typeface="Meiryo" panose="020B0604030504040204" pitchFamily="34" charset="-128"/>
              </a:rPr>
              <a:t> 1-2    </a:t>
            </a:r>
            <a:r>
              <a:rPr kumimoji="1" lang="ja-JP" altLang="en-US" sz="2400">
                <a:solidFill>
                  <a:schemeClr val="tx1"/>
                </a:solidFill>
                <a:latin typeface="Meiryo" panose="020B0604030504040204" pitchFamily="34" charset="-128"/>
                <a:ea typeface="Meiryo" panose="020B0604030504040204" pitchFamily="34" charset="-128"/>
              </a:rPr>
              <a:t>共働き</a:t>
            </a:r>
            <a:r>
              <a:rPr kumimoji="1" lang="ja-JP" altLang="en-US" sz="2400" dirty="0">
                <a:solidFill>
                  <a:schemeClr val="tx1"/>
                </a:solidFill>
                <a:latin typeface="Meiryo" panose="020B0604030504040204" pitchFamily="34" charset="-128"/>
                <a:ea typeface="Meiryo" panose="020B0604030504040204" pitchFamily="34" charset="-128"/>
              </a:rPr>
              <a:t>世帯の現状</a:t>
            </a:r>
            <a:endParaRPr lang="ja-JP" altLang="en-US" sz="2400" spc="-100" dirty="0">
              <a:solidFill>
                <a:schemeClr val="tx1"/>
              </a:solidFill>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8C219F7D-42A4-9C5B-81B4-151D7A4F2AD8}"/>
              </a:ext>
            </a:extLst>
          </p:cNvPr>
          <p:cNvSpPr txBox="1"/>
          <p:nvPr/>
        </p:nvSpPr>
        <p:spPr>
          <a:xfrm>
            <a:off x="947469" y="5187879"/>
            <a:ext cx="7982522" cy="369332"/>
          </a:xfrm>
          <a:prstGeom prst="rect">
            <a:avLst/>
          </a:prstGeom>
          <a:noFill/>
        </p:spPr>
        <p:txBody>
          <a:bodyPr wrap="square" rtlCol="0">
            <a:spAutoFit/>
          </a:bodyPr>
          <a:lstStyle/>
          <a:p>
            <a:pPr algn="ctr"/>
            <a:r>
              <a:rPr lang="ja-JP" altLang="en-US" sz="1800" b="1" spc="300" dirty="0">
                <a:latin typeface="Meiryo" panose="020B0604030504040204" pitchFamily="34" charset="-128"/>
                <a:ea typeface="Meiryo" panose="020B0604030504040204" pitchFamily="34" charset="-128"/>
                <a:cs typeface="Meiryo UI" panose="020B0604030504040204" pitchFamily="50" charset="-128"/>
              </a:rPr>
              <a:t>夫の家事・育児時間が長いほど、就業を継続する妻の割合が高い</a:t>
            </a:r>
            <a:endParaRPr lang="en-US" altLang="ja-JP" sz="1800" b="1" spc="300" dirty="0">
              <a:latin typeface="Meiryo" panose="020B0604030504040204" pitchFamily="34" charset="-128"/>
              <a:ea typeface="Meiryo" panose="020B0604030504040204" pitchFamily="34" charset="-128"/>
              <a:cs typeface="Meiryo UI" panose="020B0604030504040204" pitchFamily="50" charset="-128"/>
            </a:endParaRPr>
          </a:p>
        </p:txBody>
      </p:sp>
      <p:sp>
        <p:nvSpPr>
          <p:cNvPr id="29" name="角丸四角形 28">
            <a:extLst>
              <a:ext uri="{FF2B5EF4-FFF2-40B4-BE49-F238E27FC236}">
                <a16:creationId xmlns:a16="http://schemas.microsoft.com/office/drawing/2014/main" id="{1954812B-9FBE-804C-F259-15942C84A47E}"/>
              </a:ext>
            </a:extLst>
          </p:cNvPr>
          <p:cNvSpPr/>
          <p:nvPr/>
        </p:nvSpPr>
        <p:spPr>
          <a:xfrm>
            <a:off x="2415539" y="1092573"/>
            <a:ext cx="5074921" cy="371103"/>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200" b="1" spc="300" dirty="0">
                <a:solidFill>
                  <a:schemeClr val="tx1"/>
                </a:solidFill>
                <a:latin typeface="Meiryo" panose="020B0604030504040204" pitchFamily="34" charset="-128"/>
                <a:ea typeface="Meiryo" panose="020B0604030504040204" pitchFamily="34" charset="-128"/>
              </a:rPr>
              <a:t>夫の平日の家事・育児時間別にみた妻の就業継続割合</a:t>
            </a:r>
          </a:p>
        </p:txBody>
      </p:sp>
      <p:sp>
        <p:nvSpPr>
          <p:cNvPr id="30" name="正方形/長方形 29">
            <a:extLst>
              <a:ext uri="{FF2B5EF4-FFF2-40B4-BE49-F238E27FC236}">
                <a16:creationId xmlns:a16="http://schemas.microsoft.com/office/drawing/2014/main" id="{5B4A8871-A0CA-94FA-2DDD-6160B25D52EF}"/>
              </a:ext>
            </a:extLst>
          </p:cNvPr>
          <p:cNvSpPr/>
          <p:nvPr/>
        </p:nvSpPr>
        <p:spPr>
          <a:xfrm>
            <a:off x="1754671" y="5640158"/>
            <a:ext cx="6868864" cy="84673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lgn="ctr"/>
            <a:r>
              <a:rPr lang="ja-JP" altLang="en-US" sz="2167" b="1" dirty="0">
                <a:solidFill>
                  <a:schemeClr val="tx1"/>
                </a:solidFill>
                <a:latin typeface="Meiryo" panose="020B0604030504040204" pitchFamily="34" charset="-128"/>
                <a:ea typeface="Meiryo" panose="020B0604030504040204" pitchFamily="34" charset="-128"/>
                <a:cs typeface="Meiryo UI" panose="020B0604030504040204" pitchFamily="50" charset="-128"/>
              </a:rPr>
              <a:t>女性が出産後も継続して活躍</a:t>
            </a:r>
            <a:r>
              <a:rPr lang="ja-JP" altLang="en-US" sz="2167" b="1">
                <a:solidFill>
                  <a:schemeClr val="tx1"/>
                </a:solidFill>
                <a:latin typeface="Meiryo" panose="020B0604030504040204" pitchFamily="34" charset="-128"/>
                <a:ea typeface="Meiryo" panose="020B0604030504040204" pitchFamily="34" charset="-128"/>
                <a:cs typeface="Meiryo UI" panose="020B0604030504040204" pitchFamily="50" charset="-128"/>
              </a:rPr>
              <a:t>していくためには、</a:t>
            </a:r>
            <a:endParaRPr lang="en-US" altLang="ja-JP" sz="2167" b="1"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a:p>
            <a:pPr algn="ctr"/>
            <a:r>
              <a:rPr lang="ja-JP" altLang="en-US" sz="2167" b="1">
                <a:solidFill>
                  <a:schemeClr val="tx1"/>
                </a:solidFill>
                <a:latin typeface="Meiryo" panose="020B0604030504040204" pitchFamily="34" charset="-128"/>
                <a:ea typeface="Meiryo" panose="020B0604030504040204" pitchFamily="34" charset="-128"/>
                <a:cs typeface="Meiryo UI" panose="020B0604030504040204" pitchFamily="50" charset="-128"/>
              </a:rPr>
              <a:t>男性</a:t>
            </a:r>
            <a:r>
              <a:rPr lang="ja-JP" altLang="en-US" sz="2167" b="1" dirty="0">
                <a:solidFill>
                  <a:schemeClr val="tx1"/>
                </a:solidFill>
                <a:latin typeface="Meiryo" panose="020B0604030504040204" pitchFamily="34" charset="-128"/>
                <a:ea typeface="Meiryo" panose="020B0604030504040204" pitchFamily="34" charset="-128"/>
                <a:cs typeface="Meiryo UI" panose="020B0604030504040204" pitchFamily="50" charset="-128"/>
              </a:rPr>
              <a:t>の家事・育児への参画が不可欠</a:t>
            </a:r>
            <a:endParaRPr lang="en-US" altLang="ja-JP" sz="2167" b="1"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p:txBody>
      </p:sp>
      <p:pic>
        <p:nvPicPr>
          <p:cNvPr id="31" name="図 30">
            <a:extLst>
              <a:ext uri="{FF2B5EF4-FFF2-40B4-BE49-F238E27FC236}">
                <a16:creationId xmlns:a16="http://schemas.microsoft.com/office/drawing/2014/main" id="{689C74C2-7B52-8244-73C5-6E6B7E0ED77E}"/>
              </a:ext>
            </a:extLst>
          </p:cNvPr>
          <p:cNvPicPr>
            <a:picLocks noChangeAspect="1"/>
          </p:cNvPicPr>
          <p:nvPr/>
        </p:nvPicPr>
        <p:blipFill>
          <a:blip r:embed="rId3"/>
          <a:stretch>
            <a:fillRect/>
          </a:stretch>
        </p:blipFill>
        <p:spPr>
          <a:xfrm>
            <a:off x="259194" y="1524365"/>
            <a:ext cx="9387609" cy="2710251"/>
          </a:xfrm>
          <a:prstGeom prst="rect">
            <a:avLst/>
          </a:prstGeom>
        </p:spPr>
      </p:pic>
      <p:sp>
        <p:nvSpPr>
          <p:cNvPr id="32" name="正方形/長方形 31">
            <a:extLst>
              <a:ext uri="{FF2B5EF4-FFF2-40B4-BE49-F238E27FC236}">
                <a16:creationId xmlns:a16="http://schemas.microsoft.com/office/drawing/2014/main" id="{6A216FD7-D3A2-ECD0-3409-BA0408B60B88}"/>
              </a:ext>
            </a:extLst>
          </p:cNvPr>
          <p:cNvSpPr/>
          <p:nvPr/>
        </p:nvSpPr>
        <p:spPr>
          <a:xfrm>
            <a:off x="5273183" y="4319730"/>
            <a:ext cx="4229524" cy="233910"/>
          </a:xfrm>
          <a:prstGeom prst="rect">
            <a:avLst/>
          </a:prstGeom>
        </p:spPr>
        <p:txBody>
          <a:bodyPr wrap="square" anchor="b">
            <a:spAutoFit/>
          </a:bodyPr>
          <a:lstStyle/>
          <a:p>
            <a:pPr algn="r">
              <a:lnSpc>
                <a:spcPct val="120000"/>
              </a:lnSpc>
            </a:pPr>
            <a:r>
              <a:rPr kumimoji="0" lang="zh-TW" altLang="en-US" sz="800" dirty="0">
                <a:latin typeface="Meiryo" panose="020B0604030504040204" pitchFamily="34" charset="-128"/>
                <a:ea typeface="Meiryo" panose="020B0604030504040204" pitchFamily="34" charset="-128"/>
              </a:rPr>
              <a:t>出典：</a:t>
            </a:r>
            <a:r>
              <a:rPr kumimoji="0" lang="ja-JP" altLang="en-US" sz="800" dirty="0">
                <a:latin typeface="Meiryo" panose="020B0604030504040204" pitchFamily="34" charset="-128"/>
                <a:ea typeface="Meiryo" panose="020B0604030504040204" pitchFamily="34" charset="-128"/>
              </a:rPr>
              <a:t>仕事と生活の調和（ワーク・ライフ・バランス）レポート</a:t>
            </a:r>
            <a:r>
              <a:rPr kumimoji="0" lang="en-US" altLang="ja-JP" sz="800" dirty="0">
                <a:latin typeface="Meiryo" panose="020B0604030504040204" pitchFamily="34" charset="-128"/>
                <a:ea typeface="Meiryo" panose="020B0604030504040204" pitchFamily="34" charset="-128"/>
              </a:rPr>
              <a:t>2019</a:t>
            </a:r>
            <a:endParaRPr kumimoji="0" lang="zh-TW" altLang="en-US" sz="800" dirty="0">
              <a:highlight>
                <a:srgbClr val="FF0000"/>
              </a:highlight>
              <a:latin typeface="Meiryo" panose="020B0604030504040204" pitchFamily="34" charset="-128"/>
              <a:ea typeface="Meiryo" panose="020B0604030504040204" pitchFamily="34" charset="-128"/>
            </a:endParaRPr>
          </a:p>
        </p:txBody>
      </p:sp>
      <p:sp>
        <p:nvSpPr>
          <p:cNvPr id="33" name="正方形/長方形 32">
            <a:extLst>
              <a:ext uri="{FF2B5EF4-FFF2-40B4-BE49-F238E27FC236}">
                <a16:creationId xmlns:a16="http://schemas.microsoft.com/office/drawing/2014/main" id="{159E2274-6B39-3594-846A-F4B7B5178E3C}"/>
              </a:ext>
            </a:extLst>
          </p:cNvPr>
          <p:cNvSpPr/>
          <p:nvPr/>
        </p:nvSpPr>
        <p:spPr>
          <a:xfrm>
            <a:off x="277313" y="4203862"/>
            <a:ext cx="5130202" cy="830972"/>
          </a:xfrm>
          <a:prstGeom prst="rect">
            <a:avLst/>
          </a:prstGeom>
        </p:spPr>
        <p:txBody>
          <a:bodyPr wrap="none" lIns="91416" tIns="45708" rIns="91416" bIns="45708">
            <a:spAutoFit/>
          </a:bodyPr>
          <a:lstStyle/>
          <a:p>
            <a:pPr marL="452436" indent="-452436">
              <a:tabLst>
                <a:tab pos="360043" algn="l"/>
              </a:tabLst>
            </a:pPr>
            <a:r>
              <a:rPr kumimoji="0" lang="ja-JP" altLang="en-US" sz="800" dirty="0">
                <a:latin typeface="Meiryo" panose="020B0604030504040204" pitchFamily="34" charset="-128"/>
                <a:ea typeface="Meiryo" panose="020B0604030504040204" pitchFamily="34" charset="-128"/>
              </a:rPr>
              <a:t>注：</a:t>
            </a:r>
            <a:r>
              <a:rPr kumimoji="0" lang="en-US" altLang="ja-JP" sz="800" dirty="0">
                <a:latin typeface="Meiryo" panose="020B0604030504040204" pitchFamily="34" charset="-128"/>
                <a:ea typeface="Meiryo" panose="020B0604030504040204" pitchFamily="34" charset="-128"/>
              </a:rPr>
              <a:t>1</a:t>
            </a:r>
            <a:r>
              <a:rPr kumimoji="0" lang="ja-JP" altLang="en-US" sz="800" dirty="0">
                <a:latin typeface="Meiryo" panose="020B0604030504040204" pitchFamily="34" charset="-128"/>
                <a:ea typeface="Meiryo" panose="020B0604030504040204" pitchFamily="34" charset="-128"/>
              </a:rPr>
              <a:t>）集計対象は、①または②に該当し、かつ③に該当する同居夫婦である。</a:t>
            </a:r>
            <a:br>
              <a:rPr kumimoji="0" lang="en-US" altLang="ja-JP" sz="800" dirty="0">
                <a:latin typeface="Meiryo" panose="020B0604030504040204" pitchFamily="34" charset="-128"/>
                <a:ea typeface="Meiryo" panose="020B0604030504040204" pitchFamily="34" charset="-128"/>
              </a:rPr>
            </a:br>
            <a:r>
              <a:rPr kumimoji="0" lang="en-US" altLang="ja-JP" sz="800" dirty="0">
                <a:latin typeface="Meiryo" panose="020B0604030504040204" pitchFamily="34" charset="-128"/>
                <a:ea typeface="Meiryo" panose="020B0604030504040204" pitchFamily="34" charset="-128"/>
              </a:rPr>
              <a:t>	</a:t>
            </a:r>
            <a:r>
              <a:rPr kumimoji="0" lang="ja-JP" altLang="en-US" sz="800" dirty="0">
                <a:latin typeface="Meiryo" panose="020B0604030504040204" pitchFamily="34" charset="-128"/>
                <a:ea typeface="Meiryo" panose="020B0604030504040204" pitchFamily="34" charset="-128"/>
              </a:rPr>
              <a:t>①第１回調査から第</a:t>
            </a:r>
            <a:r>
              <a:rPr kumimoji="0" lang="en-US" altLang="ja-JP" sz="800" dirty="0">
                <a:latin typeface="Meiryo" panose="020B0604030504040204" pitchFamily="34" charset="-128"/>
                <a:ea typeface="Meiryo" panose="020B0604030504040204" pitchFamily="34" charset="-128"/>
              </a:rPr>
              <a:t>14</a:t>
            </a:r>
            <a:r>
              <a:rPr kumimoji="0" lang="ja-JP" altLang="en-US" sz="800" dirty="0">
                <a:latin typeface="Meiryo" panose="020B0604030504040204" pitchFamily="34" charset="-128"/>
                <a:ea typeface="Meiryo" panose="020B0604030504040204" pitchFamily="34" charset="-128"/>
              </a:rPr>
              <a:t>回調査まで双方が回答した夫婦</a:t>
            </a:r>
            <a:br>
              <a:rPr kumimoji="0" lang="en-US" altLang="ja-JP" sz="800" dirty="0">
                <a:latin typeface="Meiryo" panose="020B0604030504040204" pitchFamily="34" charset="-128"/>
                <a:ea typeface="Meiryo" panose="020B0604030504040204" pitchFamily="34" charset="-128"/>
              </a:rPr>
            </a:br>
            <a:r>
              <a:rPr kumimoji="0" lang="en-US" altLang="ja-JP" sz="800" dirty="0">
                <a:latin typeface="Meiryo" panose="020B0604030504040204" pitchFamily="34" charset="-128"/>
                <a:ea typeface="Meiryo" panose="020B0604030504040204" pitchFamily="34" charset="-128"/>
              </a:rPr>
              <a:t>	</a:t>
            </a:r>
            <a:r>
              <a:rPr kumimoji="0" lang="ja-JP" altLang="en-US" sz="800" dirty="0">
                <a:latin typeface="Meiryo" panose="020B0604030504040204" pitchFamily="34" charset="-128"/>
                <a:ea typeface="Meiryo" panose="020B0604030504040204" pitchFamily="34" charset="-128"/>
              </a:rPr>
              <a:t>②第１回調査に独身で第</a:t>
            </a:r>
            <a:r>
              <a:rPr kumimoji="0" lang="en-US" altLang="ja-JP" sz="800" dirty="0">
                <a:latin typeface="Meiryo" panose="020B0604030504040204" pitchFamily="34" charset="-128"/>
                <a:ea typeface="Meiryo" panose="020B0604030504040204" pitchFamily="34" charset="-128"/>
              </a:rPr>
              <a:t>13</a:t>
            </a:r>
            <a:r>
              <a:rPr kumimoji="0" lang="ja-JP" altLang="en-US" sz="800" dirty="0">
                <a:latin typeface="Meiryo" panose="020B0604030504040204" pitchFamily="34" charset="-128"/>
                <a:ea typeface="Meiryo" panose="020B0604030504040204" pitchFamily="34" charset="-128"/>
              </a:rPr>
              <a:t>回調査までの間に結婚し、結婚後第</a:t>
            </a:r>
            <a:r>
              <a:rPr kumimoji="0" lang="en-US" altLang="ja-JP" sz="800" dirty="0">
                <a:latin typeface="Meiryo" panose="020B0604030504040204" pitchFamily="34" charset="-128"/>
                <a:ea typeface="Meiryo" panose="020B0604030504040204" pitchFamily="34" charset="-128"/>
              </a:rPr>
              <a:t>14</a:t>
            </a:r>
            <a:r>
              <a:rPr kumimoji="0" lang="ja-JP" altLang="en-US" sz="800" dirty="0">
                <a:latin typeface="Meiryo" panose="020B0604030504040204" pitchFamily="34" charset="-128"/>
                <a:ea typeface="Meiryo" panose="020B0604030504040204" pitchFamily="34" charset="-128"/>
              </a:rPr>
              <a:t>回調査まで双方が回答した夫婦</a:t>
            </a:r>
            <a:br>
              <a:rPr kumimoji="0" lang="en-US" altLang="ja-JP" sz="800" dirty="0">
                <a:latin typeface="Meiryo" panose="020B0604030504040204" pitchFamily="34" charset="-128"/>
                <a:ea typeface="Meiryo" panose="020B0604030504040204" pitchFamily="34" charset="-128"/>
              </a:rPr>
            </a:br>
            <a:r>
              <a:rPr kumimoji="0" lang="en-US" altLang="ja-JP" sz="800" dirty="0">
                <a:latin typeface="Meiryo" panose="020B0604030504040204" pitchFamily="34" charset="-128"/>
                <a:ea typeface="Meiryo" panose="020B0604030504040204" pitchFamily="34" charset="-128"/>
              </a:rPr>
              <a:t>	</a:t>
            </a:r>
            <a:r>
              <a:rPr kumimoji="0" lang="ja-JP" altLang="en-US" sz="800" dirty="0">
                <a:latin typeface="Meiryo" panose="020B0604030504040204" pitchFamily="34" charset="-128"/>
                <a:ea typeface="Meiryo" panose="020B0604030504040204" pitchFamily="34" charset="-128"/>
              </a:rPr>
              <a:t>③妻が出産前に仕事ありで、かつ、「女性票」の対象者で、この</a:t>
            </a:r>
            <a:r>
              <a:rPr kumimoji="0" lang="en-US" altLang="ja-JP" sz="800" dirty="0">
                <a:latin typeface="Meiryo" panose="020B0604030504040204" pitchFamily="34" charset="-128"/>
                <a:ea typeface="Meiryo" panose="020B0604030504040204" pitchFamily="34" charset="-128"/>
              </a:rPr>
              <a:t>13</a:t>
            </a:r>
            <a:r>
              <a:rPr kumimoji="0" lang="ja-JP" altLang="en-US" sz="800" dirty="0">
                <a:latin typeface="Meiryo" panose="020B0604030504040204" pitchFamily="34" charset="-128"/>
                <a:ea typeface="Meiryo" panose="020B0604030504040204" pitchFamily="34" charset="-128"/>
              </a:rPr>
              <a:t>年間に子どもが生まれた夫婦</a:t>
            </a:r>
            <a:endParaRPr kumimoji="0" lang="en-US" altLang="ja-JP" sz="800" dirty="0">
              <a:latin typeface="Meiryo" panose="020B0604030504040204" pitchFamily="34" charset="-128"/>
              <a:ea typeface="Meiryo" panose="020B0604030504040204" pitchFamily="34" charset="-128"/>
            </a:endParaRPr>
          </a:p>
          <a:p>
            <a:pPr marL="241299" indent="-241299">
              <a:tabLst>
                <a:tab pos="360043" algn="l"/>
              </a:tabLst>
            </a:pPr>
            <a:r>
              <a:rPr kumimoji="0" lang="en-US" altLang="ja-JP" sz="800" dirty="0">
                <a:latin typeface="Meiryo" panose="020B0604030504040204" pitchFamily="34" charset="-128"/>
                <a:ea typeface="Meiryo" panose="020B0604030504040204" pitchFamily="34" charset="-128"/>
              </a:rPr>
              <a:t>	2</a:t>
            </a:r>
            <a:r>
              <a:rPr kumimoji="0" lang="ja-JP" altLang="en-US" sz="800" dirty="0">
                <a:latin typeface="Meiryo" panose="020B0604030504040204" pitchFamily="34" charset="-128"/>
                <a:ea typeface="Meiryo" panose="020B0604030504040204" pitchFamily="34" charset="-128"/>
              </a:rPr>
              <a:t>）</a:t>
            </a:r>
            <a:r>
              <a:rPr kumimoji="0" lang="en-US" altLang="ja-JP" sz="800" dirty="0">
                <a:latin typeface="Meiryo" panose="020B0604030504040204" pitchFamily="34" charset="-128"/>
                <a:ea typeface="Meiryo" panose="020B0604030504040204" pitchFamily="34" charset="-128"/>
              </a:rPr>
              <a:t>13</a:t>
            </a:r>
            <a:r>
              <a:rPr kumimoji="0" lang="ja-JP" altLang="en-US" sz="800" dirty="0">
                <a:latin typeface="Meiryo" panose="020B0604030504040204" pitchFamily="34" charset="-128"/>
                <a:ea typeface="Meiryo" panose="020B0604030504040204" pitchFamily="34" charset="-128"/>
              </a:rPr>
              <a:t>年間で２人以上出生ありの場合は、末子について計上している。</a:t>
            </a:r>
            <a:endParaRPr kumimoji="0" lang="en-US" altLang="ja-JP" sz="800" dirty="0">
              <a:latin typeface="Meiryo" panose="020B0604030504040204" pitchFamily="34" charset="-128"/>
              <a:ea typeface="Meiryo" panose="020B0604030504040204" pitchFamily="34" charset="-128"/>
            </a:endParaRPr>
          </a:p>
          <a:p>
            <a:pPr marL="241299" indent="-241299">
              <a:tabLst>
                <a:tab pos="360043" algn="l"/>
              </a:tabLst>
            </a:pPr>
            <a:r>
              <a:rPr kumimoji="0" lang="ja-JP" altLang="en-US" sz="800" dirty="0">
                <a:latin typeface="Meiryo" panose="020B0604030504040204" pitchFamily="34" charset="-128"/>
                <a:ea typeface="Meiryo" panose="020B0604030504040204" pitchFamily="34" charset="-128"/>
              </a:rPr>
              <a:t>　　 </a:t>
            </a:r>
            <a:r>
              <a:rPr kumimoji="0" lang="en-US" altLang="ja-JP" sz="800" dirty="0">
                <a:latin typeface="Meiryo" panose="020B0604030504040204" pitchFamily="34" charset="-128"/>
                <a:ea typeface="Meiryo" panose="020B0604030504040204" pitchFamily="34" charset="-128"/>
              </a:rPr>
              <a:t>3)</a:t>
            </a:r>
            <a:r>
              <a:rPr kumimoji="0" lang="ja-JP" altLang="en-US" sz="800" dirty="0">
                <a:latin typeface="Meiryo" panose="020B0604030504040204" pitchFamily="34" charset="-128"/>
                <a:ea typeface="Meiryo" panose="020B0604030504040204" pitchFamily="34" charset="-128"/>
              </a:rPr>
              <a:t>　家事・育児時間の「総数」には、家事・育児時間不詳を含む。</a:t>
            </a:r>
          </a:p>
        </p:txBody>
      </p:sp>
      <p:sp>
        <p:nvSpPr>
          <p:cNvPr id="34" name="角丸四角形 24">
            <a:extLst>
              <a:ext uri="{FF2B5EF4-FFF2-40B4-BE49-F238E27FC236}">
                <a16:creationId xmlns:a16="http://schemas.microsoft.com/office/drawing/2014/main" id="{0AFE1CE8-BB0C-0A3C-D0E7-83F74F82A73E}"/>
              </a:ext>
            </a:extLst>
          </p:cNvPr>
          <p:cNvSpPr/>
          <p:nvPr/>
        </p:nvSpPr>
        <p:spPr>
          <a:xfrm>
            <a:off x="947469" y="3674174"/>
            <a:ext cx="5985993" cy="458403"/>
          </a:xfrm>
          <a:prstGeom prst="roundRect">
            <a:avLst>
              <a:gd name="adj" fmla="val 15147"/>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nvGrpSpPr>
          <p:cNvPr id="35" name="グループ化 34">
            <a:extLst>
              <a:ext uri="{FF2B5EF4-FFF2-40B4-BE49-F238E27FC236}">
                <a16:creationId xmlns:a16="http://schemas.microsoft.com/office/drawing/2014/main" id="{4C8C029D-4FD8-196B-7EFB-ABC3DFEAEDE8}"/>
              </a:ext>
            </a:extLst>
          </p:cNvPr>
          <p:cNvGrpSpPr/>
          <p:nvPr/>
        </p:nvGrpSpPr>
        <p:grpSpPr>
          <a:xfrm>
            <a:off x="1375323" y="5819069"/>
            <a:ext cx="546659" cy="283648"/>
            <a:chOff x="3834492" y="6554518"/>
            <a:chExt cx="546659" cy="283648"/>
          </a:xfrm>
        </p:grpSpPr>
        <p:sp>
          <p:nvSpPr>
            <p:cNvPr id="36" name="山形 35">
              <a:extLst>
                <a:ext uri="{FF2B5EF4-FFF2-40B4-BE49-F238E27FC236}">
                  <a16:creationId xmlns:a16="http://schemas.microsoft.com/office/drawing/2014/main" id="{BA8AFB24-BCF0-0C8C-0762-A6CC0795CC70}"/>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7" name="山形 36">
              <a:extLst>
                <a:ext uri="{FF2B5EF4-FFF2-40B4-BE49-F238E27FC236}">
                  <a16:creationId xmlns:a16="http://schemas.microsoft.com/office/drawing/2014/main" id="{07A358BF-69FE-24F0-5430-8DD692BED78D}"/>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8" name="山形 37">
              <a:extLst>
                <a:ext uri="{FF2B5EF4-FFF2-40B4-BE49-F238E27FC236}">
                  <a16:creationId xmlns:a16="http://schemas.microsoft.com/office/drawing/2014/main" id="{C292CCD2-B25E-5308-DF79-947EB9220DB5}"/>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2880398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AED24C70-974C-E52F-3498-68F433A6C31B}"/>
              </a:ext>
            </a:extLst>
          </p:cNvPr>
          <p:cNvSpPr/>
          <p:nvPr/>
        </p:nvSpPr>
        <p:spPr>
          <a:xfrm>
            <a:off x="371731" y="5797496"/>
            <a:ext cx="3651735" cy="87677"/>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9F4EE253-0D67-4438-746C-96DD2891138D}"/>
              </a:ext>
            </a:extLst>
          </p:cNvPr>
          <p:cNvSpPr/>
          <p:nvPr/>
        </p:nvSpPr>
        <p:spPr>
          <a:xfrm>
            <a:off x="371731" y="6042100"/>
            <a:ext cx="5477649" cy="128245"/>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bwMode="white">
          <a:xfrm>
            <a:off x="555790" y="273869"/>
            <a:ext cx="8915400" cy="647700"/>
          </a:xfrm>
        </p:spPr>
        <p:txBody>
          <a:bodyPr/>
          <a:lstStyle/>
          <a:p>
            <a:r>
              <a:rPr lang="en-US" altLang="ja-JP" sz="2400" dirty="0">
                <a:latin typeface="Meiryo UI" panose="020B0604030504040204" pitchFamily="34" charset="-128"/>
                <a:ea typeface="Meiryo UI" panose="020B0604030504040204" pitchFamily="34" charset="-128"/>
              </a:rPr>
              <a:t>1-3     </a:t>
            </a:r>
            <a:r>
              <a:rPr lang="ja-JP" altLang="en-US" sz="2400" dirty="0">
                <a:solidFill>
                  <a:schemeClr val="tx1"/>
                </a:solidFill>
                <a:latin typeface="Meiryo UI" panose="020B0604030504040204" pitchFamily="34" charset="-128"/>
                <a:ea typeface="Meiryo UI" panose="020B0604030504040204" pitchFamily="34" charset="-128"/>
              </a:rPr>
              <a:t>男性の育児・家事に関する世代別の意識　</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6</a:t>
            </a:fld>
            <a:endParaRPr lang="en-US" altLang="ja-JP" sz="1600" dirty="0"/>
          </a:p>
        </p:txBody>
      </p:sp>
      <p:graphicFrame>
        <p:nvGraphicFramePr>
          <p:cNvPr id="5" name="グラフ 4">
            <a:extLst>
              <a:ext uri="{FF2B5EF4-FFF2-40B4-BE49-F238E27FC236}">
                <a16:creationId xmlns:a16="http://schemas.microsoft.com/office/drawing/2014/main" id="{E2DD7EB4-A3FF-4542-A7E3-4B133960BE60}"/>
              </a:ext>
            </a:extLst>
          </p:cNvPr>
          <p:cNvGraphicFramePr>
            <a:graphicFrameLocks/>
          </p:cNvGraphicFramePr>
          <p:nvPr>
            <p:extLst>
              <p:ext uri="{D42A27DB-BD31-4B8C-83A1-F6EECF244321}">
                <p14:modId xmlns:p14="http://schemas.microsoft.com/office/powerpoint/2010/main" val="3031079091"/>
              </p:ext>
            </p:extLst>
          </p:nvPr>
        </p:nvGraphicFramePr>
        <p:xfrm>
          <a:off x="309385" y="1323836"/>
          <a:ext cx="9287229" cy="4404411"/>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FBDD4339-D4F4-43A6-AE9D-9C64D654DFB1}"/>
              </a:ext>
            </a:extLst>
          </p:cNvPr>
          <p:cNvSpPr txBox="1"/>
          <p:nvPr/>
        </p:nvSpPr>
        <p:spPr>
          <a:xfrm>
            <a:off x="269342" y="5585571"/>
            <a:ext cx="5830436" cy="584775"/>
          </a:xfrm>
          <a:prstGeom prst="rect">
            <a:avLst/>
          </a:prstGeom>
          <a:noFill/>
        </p:spPr>
        <p:txBody>
          <a:bodyPr wrap="square" rtlCol="0">
            <a:spAutoFit/>
          </a:bodyPr>
          <a:lstStyle/>
          <a:p>
            <a:r>
              <a:rPr lang="en-US" altLang="ja-JP" sz="1600" b="1" spc="-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b="1" spc="-100" dirty="0">
                <a:latin typeface="Meiryo UI" panose="020B0604030504040204" pitchFamily="50" charset="-128"/>
                <a:ea typeface="Meiryo UI" panose="020B0604030504040204" pitchFamily="50" charset="-128"/>
                <a:cs typeface="Meiryo UI" panose="020B0604030504040204" pitchFamily="50" charset="-128"/>
              </a:rPr>
              <a:t>代～</a:t>
            </a:r>
            <a:r>
              <a:rPr lang="en-US" altLang="ja-JP" sz="1600" b="1" spc="-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b="1" spc="-100" dirty="0">
                <a:latin typeface="Meiryo UI" panose="020B0604030504040204" pitchFamily="50" charset="-128"/>
                <a:ea typeface="Meiryo UI" panose="020B0604030504040204" pitchFamily="50" charset="-128"/>
                <a:cs typeface="Meiryo UI" panose="020B0604030504040204" pitchFamily="50" charset="-128"/>
              </a:rPr>
              <a:t>代の男性は、育児や家事に</a:t>
            </a:r>
            <a:r>
              <a:rPr lang="ja-JP" altLang="en-US" sz="1600" b="1" spc="-100">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1600" b="1" spc="-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spc="-100">
                <a:latin typeface="Meiryo UI" panose="020B0604030504040204" pitchFamily="50" charset="-128"/>
                <a:ea typeface="Meiryo UI" panose="020B0604030504040204" pitchFamily="50" charset="-128"/>
                <a:cs typeface="Meiryo UI" panose="020B0604030504040204" pitchFamily="50" charset="-128"/>
              </a:rPr>
              <a:t>「</a:t>
            </a:r>
            <a:r>
              <a:rPr lang="ja-JP" altLang="en-US" sz="1600" b="1" spc="-100" dirty="0">
                <a:latin typeface="Meiryo UI" panose="020B0604030504040204" pitchFamily="50" charset="-128"/>
                <a:ea typeface="Meiryo UI" panose="020B0604030504040204" pitchFamily="50" charset="-128"/>
                <a:cs typeface="Meiryo UI" panose="020B0604030504040204" pitchFamily="50" charset="-128"/>
              </a:rPr>
              <a:t>妻も夫も同様に行う」「どちらかできる方がすればよい」と考える人が</a:t>
            </a:r>
            <a:r>
              <a:rPr lang="ja-JP" altLang="en-US" sz="1600" b="1" spc="-100">
                <a:latin typeface="Meiryo UI" panose="020B0604030504040204" pitchFamily="50" charset="-128"/>
                <a:ea typeface="Meiryo UI" panose="020B0604030504040204" pitchFamily="50" charset="-128"/>
                <a:cs typeface="Meiryo UI" panose="020B0604030504040204" pitchFamily="50" charset="-128"/>
              </a:rPr>
              <a:t>多い　　　</a:t>
            </a:r>
            <a:endParaRPr lang="en-US" altLang="ja-JP" sz="16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7CC9BD1B-60E6-45D7-B0F2-C2AEC4DBB8A9}"/>
              </a:ext>
            </a:extLst>
          </p:cNvPr>
          <p:cNvSpPr/>
          <p:nvPr/>
        </p:nvSpPr>
        <p:spPr>
          <a:xfrm>
            <a:off x="5988731" y="5276448"/>
            <a:ext cx="3780202" cy="239874"/>
          </a:xfrm>
          <a:prstGeom prst="rect">
            <a:avLst/>
          </a:prstGeom>
        </p:spPr>
        <p:txBody>
          <a:bodyPr wrap="none" anchor="b">
            <a:spAutoFit/>
          </a:bodyPr>
          <a:lstStyle/>
          <a:p>
            <a:pPr algn="r">
              <a:lnSpc>
                <a:spcPct val="120000"/>
              </a:lnSpc>
            </a:pPr>
            <a:r>
              <a:rPr kumimoji="0" lang="zh-TW" altLang="en-US" sz="900" dirty="0">
                <a:latin typeface="Meiryo UI" panose="020B0604030504040204" pitchFamily="50" charset="-128"/>
                <a:ea typeface="Meiryo UI" panose="020B0604030504040204" pitchFamily="50" charset="-128"/>
              </a:rPr>
              <a:t>出典：</a:t>
            </a:r>
            <a:r>
              <a:rPr kumimoji="0" lang="ja-JP" altLang="en-US" sz="900" dirty="0">
                <a:latin typeface="Meiryo UI" panose="020B0604030504040204" pitchFamily="50" charset="-128"/>
                <a:ea typeface="Meiryo UI" panose="020B0604030504040204" pitchFamily="50" charset="-128"/>
              </a:rPr>
              <a:t>内閣府「家族と地域における子育てに関する意識調査」（平成</a:t>
            </a:r>
            <a:r>
              <a:rPr kumimoji="0" lang="en-US" altLang="ja-JP" sz="900" dirty="0">
                <a:latin typeface="Meiryo UI" panose="020B0604030504040204" pitchFamily="50" charset="-128"/>
                <a:ea typeface="Meiryo UI" panose="020B0604030504040204" pitchFamily="50" charset="-128"/>
              </a:rPr>
              <a:t>25</a:t>
            </a:r>
            <a:r>
              <a:rPr kumimoji="0" lang="ja-JP" altLang="en-US" sz="900" dirty="0">
                <a:latin typeface="Meiryo UI" panose="020B0604030504040204" pitchFamily="50" charset="-128"/>
                <a:ea typeface="Meiryo UI" panose="020B0604030504040204" pitchFamily="50" charset="-128"/>
              </a:rPr>
              <a:t>年）</a:t>
            </a:r>
            <a:endParaRPr kumimoji="0" lang="zh-TW" altLang="en-US" sz="900"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0D43C9B7-9663-4FEB-A4FB-F763FE7F751C}"/>
              </a:ext>
            </a:extLst>
          </p:cNvPr>
          <p:cNvSpPr/>
          <p:nvPr/>
        </p:nvSpPr>
        <p:spPr>
          <a:xfrm>
            <a:off x="5210917" y="1136717"/>
            <a:ext cx="1494946" cy="27815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76DE8D8B-0635-4E6E-8454-268CD8FD21B0}"/>
              </a:ext>
            </a:extLst>
          </p:cNvPr>
          <p:cNvSpPr/>
          <p:nvPr/>
        </p:nvSpPr>
        <p:spPr>
          <a:xfrm>
            <a:off x="9357358" y="4271561"/>
            <a:ext cx="300082" cy="239874"/>
          </a:xfrm>
          <a:prstGeom prst="rect">
            <a:avLst/>
          </a:prstGeom>
        </p:spPr>
        <p:txBody>
          <a:bodyPr wrap="none" anchor="b">
            <a:spAutoFit/>
          </a:bodyPr>
          <a:lstStyle/>
          <a:p>
            <a:pPr algn="r">
              <a:lnSpc>
                <a:spcPct val="120000"/>
              </a:lnSpc>
            </a:pPr>
            <a:r>
              <a:rPr kumimoji="0" lang="ja-JP" altLang="en-US" sz="900" dirty="0">
                <a:latin typeface="Meiryo UI" panose="020B0604030504040204" pitchFamily="50" charset="-128"/>
                <a:ea typeface="Meiryo UI" panose="020B0604030504040204" pitchFamily="50" charset="-128"/>
              </a:rPr>
              <a:t>％</a:t>
            </a:r>
            <a:endParaRPr kumimoji="0" lang="zh-TW" altLang="en-US" sz="9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015D840C-4846-49D3-AF8C-EE269BB504FC}"/>
              </a:ext>
            </a:extLst>
          </p:cNvPr>
          <p:cNvSpPr/>
          <p:nvPr/>
        </p:nvSpPr>
        <p:spPr>
          <a:xfrm>
            <a:off x="5206182" y="1136717"/>
            <a:ext cx="1406155" cy="289053"/>
          </a:xfrm>
          <a:prstGeom prst="rect">
            <a:avLst/>
          </a:prstGeom>
        </p:spPr>
        <p:txBody>
          <a:bodyPr wrap="none" anchor="b">
            <a:spAutoFit/>
          </a:bodyPr>
          <a:lstStyle/>
          <a:p>
            <a:pPr algn="r">
              <a:lnSpc>
                <a:spcPct val="120000"/>
              </a:lnSpc>
            </a:pPr>
            <a:r>
              <a:rPr kumimoji="0" lang="ja-JP" altLang="en-US" sz="1200" dirty="0">
                <a:latin typeface="Meiryo UI" panose="020B0604030504040204" pitchFamily="50" charset="-128"/>
                <a:ea typeface="Meiryo UI" panose="020B0604030504040204" pitchFamily="50" charset="-128"/>
              </a:rPr>
              <a:t>妻も夫も同様に行う</a:t>
            </a:r>
            <a:endParaRPr kumimoji="0" lang="zh-TW" altLang="en-US" sz="12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CDBE30C2-3942-44EE-86AE-CF804B60424C}"/>
              </a:ext>
            </a:extLst>
          </p:cNvPr>
          <p:cNvSpPr/>
          <p:nvPr/>
        </p:nvSpPr>
        <p:spPr>
          <a:xfrm>
            <a:off x="7088514" y="1179309"/>
            <a:ext cx="1903085" cy="289053"/>
          </a:xfrm>
          <a:prstGeom prst="rect">
            <a:avLst/>
          </a:prstGeom>
        </p:spPr>
        <p:txBody>
          <a:bodyPr wrap="none" anchor="b">
            <a:spAutoFit/>
          </a:bodyPr>
          <a:lstStyle/>
          <a:p>
            <a:pPr algn="r">
              <a:lnSpc>
                <a:spcPct val="120000"/>
              </a:lnSpc>
            </a:pPr>
            <a:r>
              <a:rPr kumimoji="0" lang="ja-JP" altLang="en-US" sz="1200" dirty="0">
                <a:latin typeface="Meiryo UI" panose="020B0604030504040204" pitchFamily="50" charset="-128"/>
                <a:ea typeface="Meiryo UI" panose="020B0604030504040204" pitchFamily="50" charset="-128"/>
              </a:rPr>
              <a:t>どちらかできる方がすればよい</a:t>
            </a:r>
            <a:endParaRPr kumimoji="0" lang="zh-TW" altLang="en-US" sz="1200" dirty="0">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4CCB0C04-C5F6-41A6-B584-3EB25BB42AE1}"/>
              </a:ext>
            </a:extLst>
          </p:cNvPr>
          <p:cNvCxnSpPr>
            <a:cxnSpLocks/>
            <a:stCxn id="8" idx="2"/>
          </p:cNvCxnSpPr>
          <p:nvPr/>
        </p:nvCxnSpPr>
        <p:spPr>
          <a:xfrm flipH="1">
            <a:off x="5705064" y="1414872"/>
            <a:ext cx="253326" cy="154013"/>
          </a:xfrm>
          <a:prstGeom prst="line">
            <a:avLst/>
          </a:prstGeom>
        </p:spPr>
        <p:style>
          <a:lnRef idx="2">
            <a:schemeClr val="accent4"/>
          </a:lnRef>
          <a:fillRef idx="0">
            <a:schemeClr val="accent4"/>
          </a:fillRef>
          <a:effectRef idx="1">
            <a:schemeClr val="accent4"/>
          </a:effectRef>
          <a:fontRef idx="minor">
            <a:schemeClr val="tx1"/>
          </a:fontRef>
        </p:style>
      </p:cxnSp>
      <p:cxnSp>
        <p:nvCxnSpPr>
          <p:cNvPr id="17" name="直線コネクタ 16">
            <a:extLst>
              <a:ext uri="{FF2B5EF4-FFF2-40B4-BE49-F238E27FC236}">
                <a16:creationId xmlns:a16="http://schemas.microsoft.com/office/drawing/2014/main" id="{27BFB5BE-6833-432C-8B14-094F6158CB55}"/>
              </a:ext>
            </a:extLst>
          </p:cNvPr>
          <p:cNvCxnSpPr>
            <a:cxnSpLocks/>
          </p:cNvCxnSpPr>
          <p:nvPr/>
        </p:nvCxnSpPr>
        <p:spPr>
          <a:xfrm flipH="1">
            <a:off x="8225247" y="1460174"/>
            <a:ext cx="80705" cy="123053"/>
          </a:xfrm>
          <a:prstGeom prst="line">
            <a:avLst/>
          </a:prstGeom>
        </p:spPr>
        <p:style>
          <a:lnRef idx="2">
            <a:schemeClr val="accent4"/>
          </a:lnRef>
          <a:fillRef idx="0">
            <a:schemeClr val="accent4"/>
          </a:fillRef>
          <a:effectRef idx="1">
            <a:schemeClr val="accent4"/>
          </a:effectRef>
          <a:fontRef idx="minor">
            <a:schemeClr val="tx1"/>
          </a:fontRef>
        </p:style>
      </p:cxnSp>
      <p:sp>
        <p:nvSpPr>
          <p:cNvPr id="18" name="四角形: 角を丸くする 17">
            <a:extLst>
              <a:ext uri="{FF2B5EF4-FFF2-40B4-BE49-F238E27FC236}">
                <a16:creationId xmlns:a16="http://schemas.microsoft.com/office/drawing/2014/main" id="{F4E07EB1-A9E5-4255-B6E6-8BDF9A6D0E8A}"/>
              </a:ext>
            </a:extLst>
          </p:cNvPr>
          <p:cNvSpPr/>
          <p:nvPr/>
        </p:nvSpPr>
        <p:spPr>
          <a:xfrm>
            <a:off x="7026535" y="1162085"/>
            <a:ext cx="2027041" cy="289053"/>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角丸四角形 14">
            <a:extLst>
              <a:ext uri="{FF2B5EF4-FFF2-40B4-BE49-F238E27FC236}">
                <a16:creationId xmlns:a16="http://schemas.microsoft.com/office/drawing/2014/main" id="{3E1FCE41-CCDB-4319-9FF4-C24BE6F254E2}"/>
              </a:ext>
            </a:extLst>
          </p:cNvPr>
          <p:cNvSpPr/>
          <p:nvPr/>
        </p:nvSpPr>
        <p:spPr>
          <a:xfrm>
            <a:off x="223017" y="1068856"/>
            <a:ext cx="4889639" cy="330490"/>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200" b="1" spc="300">
                <a:solidFill>
                  <a:prstClr val="black">
                    <a:lumMod val="75000"/>
                    <a:lumOff val="25000"/>
                  </a:prstClr>
                </a:solidFill>
                <a:latin typeface="ＭＳ Ｐゴシック" panose="020B0600070205080204" pitchFamily="50" charset="-128"/>
                <a:ea typeface="ＭＳ Ｐゴシック" panose="020B0600070205080204" pitchFamily="50" charset="-128"/>
              </a:rPr>
              <a:t>「育児</a:t>
            </a:r>
            <a:r>
              <a:rPr kumimoji="0" lang="ja-JP" altLang="en-US" sz="1200" b="1" spc="300" dirty="0">
                <a:solidFill>
                  <a:prstClr val="black">
                    <a:lumMod val="75000"/>
                    <a:lumOff val="25000"/>
                  </a:prstClr>
                </a:solidFill>
                <a:latin typeface="ＭＳ Ｐゴシック" panose="020B0600070205080204" pitchFamily="50" charset="-128"/>
                <a:ea typeface="ＭＳ Ｐゴシック" panose="020B0600070205080204" pitchFamily="50" charset="-128"/>
              </a:rPr>
              <a:t>や家事は誰の役割だと思うか」世代別・男性の回答</a:t>
            </a:r>
          </a:p>
        </p:txBody>
      </p:sp>
      <p:sp>
        <p:nvSpPr>
          <p:cNvPr id="10" name="テキスト ボックス 9">
            <a:extLst>
              <a:ext uri="{FF2B5EF4-FFF2-40B4-BE49-F238E27FC236}">
                <a16:creationId xmlns:a16="http://schemas.microsoft.com/office/drawing/2014/main" id="{9A14DCAC-CFBB-F080-AEC4-92B24DB9B601}"/>
              </a:ext>
            </a:extLst>
          </p:cNvPr>
          <p:cNvSpPr txBox="1"/>
          <p:nvPr/>
        </p:nvSpPr>
        <p:spPr>
          <a:xfrm>
            <a:off x="6462334" y="5792469"/>
            <a:ext cx="3231561" cy="369332"/>
          </a:xfrm>
          <a:prstGeom prst="rect">
            <a:avLst/>
          </a:prstGeom>
          <a:noFill/>
        </p:spPr>
        <p:txBody>
          <a:bodyPr wrap="square">
            <a:spAutoFit/>
          </a:bodyPr>
          <a:lstStyle/>
          <a:p>
            <a:r>
              <a:rPr lang="ja-JP" altLang="en-US" sz="1800" b="1" spc="-100">
                <a:solidFill>
                  <a:srgbClr val="C00000"/>
                </a:solidFill>
                <a:latin typeface="Meiryo UI" panose="020B0604030504040204" pitchFamily="50" charset="-128"/>
                <a:ea typeface="Meiryo UI" panose="020B0604030504040204" pitchFamily="50" charset="-128"/>
                <a:cs typeface="Meiryo UI" panose="020B0604030504040204" pitchFamily="50" charset="-128"/>
              </a:rPr>
              <a:t>　世代間に意識のギャップがある　</a:t>
            </a:r>
            <a:endParaRPr lang="ja-JP" altLang="en-US" sz="1800">
              <a:solidFill>
                <a:srgbClr val="C00000"/>
              </a:solidFill>
            </a:endParaRPr>
          </a:p>
        </p:txBody>
      </p:sp>
      <p:grpSp>
        <p:nvGrpSpPr>
          <p:cNvPr id="11" name="グループ化 10">
            <a:extLst>
              <a:ext uri="{FF2B5EF4-FFF2-40B4-BE49-F238E27FC236}">
                <a16:creationId xmlns:a16="http://schemas.microsoft.com/office/drawing/2014/main" id="{62A8451C-1DAA-314F-61B9-D22E0ED2CA4B}"/>
              </a:ext>
            </a:extLst>
          </p:cNvPr>
          <p:cNvGrpSpPr/>
          <p:nvPr/>
        </p:nvGrpSpPr>
        <p:grpSpPr>
          <a:xfrm>
            <a:off x="5994041" y="5835311"/>
            <a:ext cx="546659" cy="283648"/>
            <a:chOff x="3834492" y="6554518"/>
            <a:chExt cx="546659" cy="283648"/>
          </a:xfrm>
        </p:grpSpPr>
        <p:sp>
          <p:nvSpPr>
            <p:cNvPr id="13" name="山形 12">
              <a:extLst>
                <a:ext uri="{FF2B5EF4-FFF2-40B4-BE49-F238E27FC236}">
                  <a16:creationId xmlns:a16="http://schemas.microsoft.com/office/drawing/2014/main" id="{11C3E0CE-BCE1-738D-D7FC-3D14AF8CB451}"/>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山形 13">
              <a:extLst>
                <a:ext uri="{FF2B5EF4-FFF2-40B4-BE49-F238E27FC236}">
                  <a16:creationId xmlns:a16="http://schemas.microsoft.com/office/drawing/2014/main" id="{4E48D8C9-664E-4F15-BD39-79A1BF691663}"/>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山形 19">
              <a:extLst>
                <a:ext uri="{FF2B5EF4-FFF2-40B4-BE49-F238E27FC236}">
                  <a16:creationId xmlns:a16="http://schemas.microsoft.com/office/drawing/2014/main" id="{4542FA27-1F0A-9F03-BB21-5E4619A7C5A5}"/>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90953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グラフ 28">
            <a:extLst>
              <a:ext uri="{FF2B5EF4-FFF2-40B4-BE49-F238E27FC236}">
                <a16:creationId xmlns:a16="http://schemas.microsoft.com/office/drawing/2014/main" id="{720576C5-77DA-FF24-2279-4A8356C67BA5}"/>
              </a:ext>
            </a:extLst>
          </p:cNvPr>
          <p:cNvGraphicFramePr>
            <a:graphicFrameLocks/>
          </p:cNvGraphicFramePr>
          <p:nvPr>
            <p:extLst>
              <p:ext uri="{D42A27DB-BD31-4B8C-83A1-F6EECF244321}">
                <p14:modId xmlns:p14="http://schemas.microsoft.com/office/powerpoint/2010/main" val="1805914041"/>
              </p:ext>
            </p:extLst>
          </p:nvPr>
        </p:nvGraphicFramePr>
        <p:xfrm>
          <a:off x="878242" y="1139432"/>
          <a:ext cx="5494988" cy="4347951"/>
        </p:xfrm>
        <a:graphic>
          <a:graphicData uri="http://schemas.openxmlformats.org/drawingml/2006/chart">
            <c:chart xmlns:c="http://schemas.openxmlformats.org/drawingml/2006/chart" xmlns:r="http://schemas.openxmlformats.org/officeDocument/2006/relationships" r:id="rId3"/>
          </a:graphicData>
        </a:graphic>
      </p:graphicFrame>
      <p:sp>
        <p:nvSpPr>
          <p:cNvPr id="3" name="タイトル 2"/>
          <p:cNvSpPr>
            <a:spLocks noGrp="1"/>
          </p:cNvSpPr>
          <p:nvPr>
            <p:ph type="title"/>
          </p:nvPr>
        </p:nvSpPr>
        <p:spPr bwMode="white">
          <a:xfrm>
            <a:off x="555790" y="277246"/>
            <a:ext cx="8915400" cy="647700"/>
          </a:xfrm>
        </p:spPr>
        <p:txBody>
          <a:bodyPr/>
          <a:lstStyle/>
          <a:p>
            <a:r>
              <a:rPr lang="en-US" altLang="ja-JP" sz="2400" dirty="0">
                <a:latin typeface="Meiryo UI" panose="020B0604030504040204" pitchFamily="34" charset="-128"/>
                <a:ea typeface="Meiryo UI" panose="020B0604030504040204" pitchFamily="34" charset="-128"/>
              </a:rPr>
              <a:t>1-4</a:t>
            </a:r>
            <a:r>
              <a:rPr lang="ja-JP" altLang="en-US" sz="2400" dirty="0">
                <a:solidFill>
                  <a:schemeClr val="tx1"/>
                </a:solidFill>
                <a:latin typeface="Meiryo UI" panose="020B0604030504040204" pitchFamily="34" charset="-128"/>
                <a:ea typeface="Meiryo UI" panose="020B0604030504040204" pitchFamily="34" charset="-128"/>
              </a:rPr>
              <a:t>　　</a:t>
            </a:r>
            <a:r>
              <a:rPr lang="en-US" altLang="ja-JP" sz="2400" dirty="0">
                <a:solidFill>
                  <a:schemeClr val="tx1"/>
                </a:solidFill>
                <a:latin typeface="Meiryo UI" panose="020B0604030504040204" pitchFamily="34" charset="-128"/>
                <a:ea typeface="Meiryo UI" panose="020B0604030504040204" pitchFamily="34" charset="-128"/>
              </a:rPr>
              <a:t> </a:t>
            </a:r>
            <a:r>
              <a:rPr lang="ja-JP" altLang="en-US" sz="2400" dirty="0">
                <a:solidFill>
                  <a:schemeClr val="tx1"/>
                </a:solidFill>
                <a:latin typeface="Meiryo UI" panose="020B0604030504040204" pitchFamily="34" charset="-128"/>
                <a:ea typeface="Meiryo UI" panose="020B0604030504040204" pitchFamily="34" charset="-128"/>
              </a:rPr>
              <a:t>夫婦の家事・育児関連時間の国際比較</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7</a:t>
            </a:fld>
            <a:endParaRPr lang="en-US" altLang="ja-JP" sz="1600" dirty="0"/>
          </a:p>
        </p:txBody>
      </p:sp>
      <p:sp>
        <p:nvSpPr>
          <p:cNvPr id="15" name="テキスト ボックス 14">
            <a:extLst>
              <a:ext uri="{FF2B5EF4-FFF2-40B4-BE49-F238E27FC236}">
                <a16:creationId xmlns:a16="http://schemas.microsoft.com/office/drawing/2014/main" id="{CFA5BE13-4598-498A-A22B-9C8598DB61CD}"/>
              </a:ext>
            </a:extLst>
          </p:cNvPr>
          <p:cNvSpPr txBox="1"/>
          <p:nvPr/>
        </p:nvSpPr>
        <p:spPr>
          <a:xfrm>
            <a:off x="1243946" y="5767061"/>
            <a:ext cx="8165858" cy="400110"/>
          </a:xfrm>
          <a:prstGeom prst="rect">
            <a:avLst/>
          </a:prstGeom>
          <a:noFill/>
        </p:spPr>
        <p:txBody>
          <a:bodyPr wrap="square" rtlCol="0">
            <a:spAutoFit/>
          </a:bodyPr>
          <a:lstStyle/>
          <a:p>
            <a:pPr algn="ctr"/>
            <a:r>
              <a:rPr lang="ja-JP" altLang="en-US" sz="2000" b="1" spc="-92" dirty="0">
                <a:latin typeface="Meiryo UI" panose="020B0604030504040204" pitchFamily="50" charset="-128"/>
                <a:ea typeface="Meiryo UI" panose="020B0604030504040204" pitchFamily="50" charset="-128"/>
                <a:cs typeface="Meiryo UI" panose="020B0604030504040204" pitchFamily="50" charset="-128"/>
              </a:rPr>
              <a:t>日本の夫の家事・育児関連時間は各国より短く、妻の４分の</a:t>
            </a:r>
            <a:r>
              <a:rPr lang="en-US" altLang="ja-JP" sz="2000" b="1" spc="-92"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spc="-92" dirty="0">
                <a:latin typeface="Meiryo UI" panose="020B0604030504040204" pitchFamily="50" charset="-128"/>
                <a:ea typeface="Meiryo UI" panose="020B0604030504040204" pitchFamily="50" charset="-128"/>
                <a:cs typeface="Meiryo UI" panose="020B0604030504040204" pitchFamily="50" charset="-128"/>
              </a:rPr>
              <a:t>程度にとどまる</a:t>
            </a:r>
            <a:endParaRPr lang="en-US" altLang="ja-JP" sz="2000" b="1" spc="-92"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a:extLst>
              <a:ext uri="{FF2B5EF4-FFF2-40B4-BE49-F238E27FC236}">
                <a16:creationId xmlns:a16="http://schemas.microsoft.com/office/drawing/2014/main" id="{F74B7ADB-D8E7-0E12-62FB-72652A3971D1}"/>
              </a:ext>
            </a:extLst>
          </p:cNvPr>
          <p:cNvGrpSpPr/>
          <p:nvPr/>
        </p:nvGrpSpPr>
        <p:grpSpPr>
          <a:xfrm>
            <a:off x="845640" y="5795967"/>
            <a:ext cx="546659" cy="283648"/>
            <a:chOff x="3834492" y="6554518"/>
            <a:chExt cx="546659" cy="283648"/>
          </a:xfrm>
        </p:grpSpPr>
        <p:sp>
          <p:nvSpPr>
            <p:cNvPr id="9" name="山形 8">
              <a:extLst>
                <a:ext uri="{FF2B5EF4-FFF2-40B4-BE49-F238E27FC236}">
                  <a16:creationId xmlns:a16="http://schemas.microsoft.com/office/drawing/2014/main" id="{F297D598-865B-9932-1060-E88662BCD5B2}"/>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山形 9">
              <a:extLst>
                <a:ext uri="{FF2B5EF4-FFF2-40B4-BE49-F238E27FC236}">
                  <a16:creationId xmlns:a16="http://schemas.microsoft.com/office/drawing/2014/main" id="{3276215E-6C3F-AFA4-9FC4-86FFE72E5DEB}"/>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山形 10">
              <a:extLst>
                <a:ext uri="{FF2B5EF4-FFF2-40B4-BE49-F238E27FC236}">
                  <a16:creationId xmlns:a16="http://schemas.microsoft.com/office/drawing/2014/main" id="{9E374B14-D345-F098-17DE-FEF56980B2B0}"/>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12" name="正方形/長方形 11">
            <a:extLst>
              <a:ext uri="{FF2B5EF4-FFF2-40B4-BE49-F238E27FC236}">
                <a16:creationId xmlns:a16="http://schemas.microsoft.com/office/drawing/2014/main" id="{0FADF097-6E64-9E82-09BF-68069FEEFCB4}"/>
              </a:ext>
            </a:extLst>
          </p:cNvPr>
          <p:cNvSpPr/>
          <p:nvPr/>
        </p:nvSpPr>
        <p:spPr>
          <a:xfrm>
            <a:off x="1785934" y="4889674"/>
            <a:ext cx="6436062" cy="569387"/>
          </a:xfrm>
          <a:prstGeom prst="rect">
            <a:avLst/>
          </a:prstGeom>
        </p:spPr>
        <p:txBody>
          <a:bodyPr wrap="square" anchor="b">
            <a:spAutoFit/>
          </a:bodyPr>
          <a:lstStyle/>
          <a:p>
            <a:pPr>
              <a:lnSpc>
                <a:spcPct val="120000"/>
              </a:lnSpc>
            </a:pPr>
            <a:r>
              <a:rPr lang="zh-TW" altLang="en-US" sz="646" dirty="0">
                <a:latin typeface="Meiryo UI" panose="020B0604030504040204" pitchFamily="50" charset="-128"/>
                <a:ea typeface="Meiryo UI" panose="020B0604030504040204" pitchFamily="50" charset="-128"/>
              </a:rPr>
              <a:t>出典：</a:t>
            </a:r>
            <a:r>
              <a:rPr lang="ja-JP" altLang="en-US" sz="646" dirty="0">
                <a:latin typeface="Meiryo UI" panose="020B0604030504040204" pitchFamily="50" charset="-128"/>
                <a:ea typeface="Meiryo UI" panose="020B0604030504040204" pitchFamily="50" charset="-128"/>
              </a:rPr>
              <a:t>総務省「社会生活基本調査」（平成</a:t>
            </a:r>
            <a:r>
              <a:rPr lang="en-US" altLang="ja-JP" sz="646" dirty="0">
                <a:latin typeface="Meiryo UI" panose="020B0604030504040204" pitchFamily="50" charset="-128"/>
                <a:ea typeface="Meiryo UI" panose="020B0604030504040204" pitchFamily="50" charset="-128"/>
              </a:rPr>
              <a:t>28</a:t>
            </a:r>
            <a:r>
              <a:rPr lang="ja-JP" altLang="en-US" sz="646" dirty="0">
                <a:latin typeface="Meiryo UI" panose="020B0604030504040204" pitchFamily="50" charset="-128"/>
                <a:ea typeface="Meiryo UI" panose="020B0604030504040204" pitchFamily="50" charset="-128"/>
              </a:rPr>
              <a:t>年）、</a:t>
            </a:r>
            <a:r>
              <a:rPr lang="en-US" altLang="ja-JP" sz="646" dirty="0">
                <a:latin typeface="Meiryo UI" panose="020B0604030504040204" pitchFamily="50" charset="-128"/>
                <a:ea typeface="Meiryo UI" panose="020B0604030504040204" pitchFamily="50" charset="-128"/>
              </a:rPr>
              <a:t>Bureau of Statistics of U.S. ”American Time Use Survey”(2016)</a:t>
            </a:r>
            <a:r>
              <a:rPr lang="ja-JP" altLang="en-US" sz="646" dirty="0">
                <a:latin typeface="Meiryo UI" panose="020B0604030504040204" pitchFamily="50" charset="-128"/>
                <a:ea typeface="Meiryo UI" panose="020B0604030504040204" pitchFamily="50" charset="-128"/>
              </a:rPr>
              <a:t>及び</a:t>
            </a:r>
            <a:endParaRPr lang="en-US" altLang="ja-JP" sz="646" dirty="0">
              <a:latin typeface="Meiryo UI" panose="020B0604030504040204" pitchFamily="50" charset="-128"/>
              <a:ea typeface="Meiryo UI" panose="020B0604030504040204" pitchFamily="50" charset="-128"/>
            </a:endParaRPr>
          </a:p>
          <a:p>
            <a:pPr>
              <a:lnSpc>
                <a:spcPct val="120000"/>
              </a:lnSpc>
            </a:pPr>
            <a:r>
              <a:rPr lang="ja-JP" altLang="en-US" sz="646" dirty="0">
                <a:latin typeface="Meiryo UI" panose="020B0604030504040204" pitchFamily="50" charset="-128"/>
                <a:ea typeface="Meiryo UI" panose="020B0604030504040204" pitchFamily="50" charset="-128"/>
              </a:rPr>
              <a:t>　　　　</a:t>
            </a:r>
            <a:r>
              <a:rPr lang="en-US" altLang="ja-JP" sz="646" dirty="0">
                <a:latin typeface="Meiryo UI" panose="020B0604030504040204" pitchFamily="50" charset="-128"/>
                <a:ea typeface="Meiryo UI" panose="020B0604030504040204" pitchFamily="50" charset="-128"/>
              </a:rPr>
              <a:t>Eurostat</a:t>
            </a:r>
            <a:r>
              <a:rPr lang="ja-JP" altLang="en-US" sz="646" dirty="0">
                <a:latin typeface="Meiryo UI" panose="020B0604030504040204" pitchFamily="50" charset="-128"/>
                <a:ea typeface="Meiryo UI" panose="020B0604030504040204" pitchFamily="50" charset="-128"/>
              </a:rPr>
              <a:t>　</a:t>
            </a:r>
            <a:r>
              <a:rPr lang="en-US" altLang="ja-JP" sz="646" dirty="0">
                <a:latin typeface="Meiryo UI" panose="020B0604030504040204" pitchFamily="50" charset="-128"/>
                <a:ea typeface="Meiryo UI" panose="020B0604030504040204" pitchFamily="50" charset="-128"/>
              </a:rPr>
              <a:t>”How Europeans Spend Their Everyday Life of Women and Men”(2004)</a:t>
            </a:r>
          </a:p>
          <a:p>
            <a:pPr>
              <a:lnSpc>
                <a:spcPct val="120000"/>
              </a:lnSpc>
            </a:pPr>
            <a:r>
              <a:rPr lang="en-US" altLang="ja-JP" sz="646" dirty="0">
                <a:latin typeface="Meiryo UI" panose="020B0604030504040204" pitchFamily="50" charset="-128"/>
                <a:ea typeface="Meiryo UI" panose="020B0604030504040204" pitchFamily="50" charset="-128"/>
              </a:rPr>
              <a:t>※</a:t>
            </a:r>
            <a:r>
              <a:rPr lang="ja-JP" altLang="en-US" sz="646" dirty="0">
                <a:latin typeface="Meiryo UI" panose="020B0604030504040204" pitchFamily="50" charset="-128"/>
                <a:ea typeface="Meiryo UI" panose="020B0604030504040204" pitchFamily="50" charset="-128"/>
              </a:rPr>
              <a:t>日本の値は、「夫婦と子供の世帯」に限定した夫と妻の</a:t>
            </a:r>
            <a:r>
              <a:rPr lang="en-US" altLang="ja-JP" sz="646" dirty="0">
                <a:latin typeface="Meiryo UI" panose="020B0604030504040204" pitchFamily="50" charset="-128"/>
                <a:ea typeface="Meiryo UI" panose="020B0604030504040204" pitchFamily="50" charset="-128"/>
              </a:rPr>
              <a:t>1</a:t>
            </a:r>
            <a:r>
              <a:rPr lang="ja-JP" altLang="en-US" sz="646" dirty="0">
                <a:latin typeface="Meiryo UI" panose="020B0604030504040204" pitchFamily="50" charset="-128"/>
                <a:ea typeface="Meiryo UI" panose="020B0604030504040204" pitchFamily="50" charset="-128"/>
              </a:rPr>
              <a:t>日当たりの「家事」、「育児・介護」、「育児」及び「買い物」の合計　　</a:t>
            </a:r>
            <a:r>
              <a:rPr lang="en-US" altLang="ja-JP" sz="646" dirty="0">
                <a:latin typeface="Meiryo UI" panose="020B0604030504040204" pitchFamily="50" charset="-128"/>
                <a:ea typeface="Meiryo UI" panose="020B0604030504040204" pitchFamily="50" charset="-128"/>
              </a:rPr>
              <a:t>※</a:t>
            </a:r>
            <a:r>
              <a:rPr lang="ja-JP" altLang="en-US" sz="646" dirty="0">
                <a:latin typeface="Meiryo UI" panose="020B0604030504040204" pitchFamily="50" charset="-128"/>
                <a:ea typeface="Meiryo UI" panose="020B0604030504040204" pitchFamily="50" charset="-128"/>
              </a:rPr>
              <a:t>日本、アメリカは、末子の年齢が</a:t>
            </a:r>
            <a:r>
              <a:rPr lang="en-US" altLang="ja-JP" sz="646" dirty="0">
                <a:latin typeface="Meiryo UI" panose="020B0604030504040204" pitchFamily="50" charset="-128"/>
                <a:ea typeface="Meiryo UI" panose="020B0604030504040204" pitchFamily="50" charset="-128"/>
              </a:rPr>
              <a:t>6</a:t>
            </a:r>
            <a:r>
              <a:rPr lang="ja-JP" altLang="en-US" sz="646" dirty="0">
                <a:latin typeface="Meiryo UI" panose="020B0604030504040204" pitchFamily="50" charset="-128"/>
                <a:ea typeface="Meiryo UI" panose="020B0604030504040204" pitchFamily="50" charset="-128"/>
              </a:rPr>
              <a:t>歳未満、</a:t>
            </a:r>
            <a:r>
              <a:rPr lang="en-US" altLang="ja-JP" sz="646" dirty="0">
                <a:latin typeface="Meiryo UI" panose="020B0604030504040204" pitchFamily="50" charset="-128"/>
                <a:ea typeface="Meiryo UI" panose="020B0604030504040204" pitchFamily="50" charset="-128"/>
              </a:rPr>
              <a:t>EU</a:t>
            </a:r>
            <a:r>
              <a:rPr lang="ja-JP" altLang="en-US" sz="646" dirty="0">
                <a:latin typeface="Meiryo UI" panose="020B0604030504040204" pitchFamily="50" charset="-128"/>
                <a:ea typeface="Meiryo UI" panose="020B0604030504040204" pitchFamily="50" charset="-128"/>
              </a:rPr>
              <a:t>諸国は</a:t>
            </a:r>
            <a:r>
              <a:rPr lang="en-US" altLang="ja-JP" sz="646" dirty="0">
                <a:latin typeface="Meiryo UI" panose="020B0604030504040204" pitchFamily="50" charset="-128"/>
                <a:ea typeface="Meiryo UI" panose="020B0604030504040204" pitchFamily="50" charset="-128"/>
              </a:rPr>
              <a:t>6</a:t>
            </a:r>
            <a:r>
              <a:rPr lang="ja-JP" altLang="en-US" sz="646" dirty="0">
                <a:latin typeface="Meiryo UI" panose="020B0604030504040204" pitchFamily="50" charset="-128"/>
                <a:ea typeface="Meiryo UI" panose="020B0604030504040204" pitchFamily="50" charset="-128"/>
              </a:rPr>
              <a:t>歳以下。</a:t>
            </a:r>
            <a:r>
              <a:rPr lang="en-US" altLang="ja-JP" sz="646" dirty="0">
                <a:latin typeface="Meiryo UI" panose="020B0604030504040204" pitchFamily="50" charset="-128"/>
                <a:ea typeface="Meiryo UI" panose="020B0604030504040204" pitchFamily="50" charset="-128"/>
              </a:rPr>
              <a:t> </a:t>
            </a:r>
          </a:p>
        </p:txBody>
      </p:sp>
      <p:sp>
        <p:nvSpPr>
          <p:cNvPr id="13" name="テキスト ボックス 12">
            <a:extLst>
              <a:ext uri="{FF2B5EF4-FFF2-40B4-BE49-F238E27FC236}">
                <a16:creationId xmlns:a16="http://schemas.microsoft.com/office/drawing/2014/main" id="{4CD44319-4CAE-C12C-0502-999DB064FD88}"/>
              </a:ext>
            </a:extLst>
          </p:cNvPr>
          <p:cNvSpPr txBox="1"/>
          <p:nvPr/>
        </p:nvSpPr>
        <p:spPr>
          <a:xfrm>
            <a:off x="3179474" y="1494118"/>
            <a:ext cx="407532" cy="348109"/>
          </a:xfrm>
          <a:prstGeom prst="rect">
            <a:avLst/>
          </a:prstGeom>
          <a:noFill/>
        </p:spPr>
        <p:txBody>
          <a:bodyPr wrap="square" rtlCol="0">
            <a:spAutoFit/>
          </a:bodyPr>
          <a:lstStyle/>
          <a:p>
            <a:r>
              <a:rPr lang="ja-JP" altLang="en-US" sz="1662" b="1" spc="-92" dirty="0">
                <a:latin typeface="Meiryo UI" panose="020B0604030504040204" pitchFamily="50" charset="-128"/>
                <a:ea typeface="Meiryo UI" panose="020B0604030504040204" pitchFamily="50" charset="-128"/>
                <a:cs typeface="Meiryo UI" panose="020B0604030504040204" pitchFamily="50" charset="-128"/>
              </a:rPr>
              <a:t>妻</a:t>
            </a:r>
            <a:endParaRPr lang="en-US" altLang="ja-JP" sz="1662" b="1" spc="-9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64D865F5-D581-903C-5170-264CDD0DC2C3}"/>
              </a:ext>
            </a:extLst>
          </p:cNvPr>
          <p:cNvSpPr txBox="1"/>
          <p:nvPr/>
        </p:nvSpPr>
        <p:spPr>
          <a:xfrm>
            <a:off x="7141171" y="1494118"/>
            <a:ext cx="407532" cy="348109"/>
          </a:xfrm>
          <a:prstGeom prst="rect">
            <a:avLst/>
          </a:prstGeom>
          <a:noFill/>
        </p:spPr>
        <p:txBody>
          <a:bodyPr wrap="square" rtlCol="0">
            <a:spAutoFit/>
          </a:bodyPr>
          <a:lstStyle/>
          <a:p>
            <a:r>
              <a:rPr lang="ja-JP" altLang="en-US" sz="1662" b="1" spc="-92" dirty="0">
                <a:latin typeface="Meiryo UI" panose="020B0604030504040204" pitchFamily="50" charset="-128"/>
                <a:ea typeface="Meiryo UI" panose="020B0604030504040204" pitchFamily="50" charset="-128"/>
                <a:cs typeface="Meiryo UI" panose="020B0604030504040204" pitchFamily="50" charset="-128"/>
              </a:rPr>
              <a:t>夫</a:t>
            </a:r>
            <a:endParaRPr lang="en-US" altLang="ja-JP" sz="1662" b="1" spc="-9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C4C5CA56-1FF5-50A7-010E-29E1D76BF04E}"/>
              </a:ext>
            </a:extLst>
          </p:cNvPr>
          <p:cNvSpPr txBox="1"/>
          <p:nvPr/>
        </p:nvSpPr>
        <p:spPr>
          <a:xfrm>
            <a:off x="8523002" y="4566108"/>
            <a:ext cx="529422" cy="220188"/>
          </a:xfrm>
          <a:prstGeom prst="rect">
            <a:avLst/>
          </a:prstGeom>
          <a:noFill/>
        </p:spPr>
        <p:txBody>
          <a:bodyPr wrap="square" rtlCol="0">
            <a:spAutoFit/>
          </a:bodyPr>
          <a:lstStyle/>
          <a:p>
            <a:r>
              <a:rPr kumimoji="1" lang="ja-JP" altLang="en-US" sz="831" dirty="0">
                <a:latin typeface="HG丸ｺﾞｼｯｸM-PRO" panose="020F0600000000000000" pitchFamily="50" charset="-128"/>
                <a:ea typeface="HG丸ｺﾞｼｯｸM-PRO" panose="020F0600000000000000" pitchFamily="50" charset="-128"/>
              </a:rPr>
              <a:t>時間</a:t>
            </a:r>
          </a:p>
        </p:txBody>
      </p:sp>
      <p:sp>
        <p:nvSpPr>
          <p:cNvPr id="26" name="角丸四角形 14">
            <a:extLst>
              <a:ext uri="{FF2B5EF4-FFF2-40B4-BE49-F238E27FC236}">
                <a16:creationId xmlns:a16="http://schemas.microsoft.com/office/drawing/2014/main" id="{7885C3AE-F768-F88D-6637-F57063B72F90}"/>
              </a:ext>
            </a:extLst>
          </p:cNvPr>
          <p:cNvSpPr/>
          <p:nvPr/>
        </p:nvSpPr>
        <p:spPr>
          <a:xfrm>
            <a:off x="2477287" y="1118901"/>
            <a:ext cx="5221925" cy="294635"/>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108" b="1" spc="277" dirty="0">
                <a:solidFill>
                  <a:prstClr val="black">
                    <a:lumMod val="75000"/>
                    <a:lumOff val="25000"/>
                  </a:prstClr>
                </a:solidFill>
                <a:latin typeface="ＭＳ Ｐゴシック" panose="020B0600070205080204" pitchFamily="50" charset="-128"/>
                <a:ea typeface="ＭＳ Ｐゴシック" panose="020B0600070205080204" pitchFamily="50" charset="-128"/>
              </a:rPr>
              <a:t>6</a:t>
            </a:r>
            <a:r>
              <a:rPr lang="ja-JP" altLang="en-US" sz="1108" b="1" spc="277" dirty="0">
                <a:solidFill>
                  <a:prstClr val="black">
                    <a:lumMod val="75000"/>
                    <a:lumOff val="25000"/>
                  </a:prstClr>
                </a:solidFill>
                <a:latin typeface="ＭＳ Ｐゴシック" panose="020B0600070205080204" pitchFamily="50" charset="-128"/>
                <a:ea typeface="ＭＳ Ｐゴシック" panose="020B0600070205080204" pitchFamily="50" charset="-128"/>
              </a:rPr>
              <a:t>歳未満の子どもを持つ夫婦の家事・育児関連時間（</a:t>
            </a:r>
            <a:r>
              <a:rPr lang="en-US" altLang="ja-JP" sz="1108" b="1" spc="277" dirty="0">
                <a:solidFill>
                  <a:prstClr val="black">
                    <a:lumMod val="75000"/>
                    <a:lumOff val="25000"/>
                  </a:prstClr>
                </a:solidFill>
                <a:latin typeface="ＭＳ Ｐゴシック" panose="020B0600070205080204" pitchFamily="50" charset="-128"/>
                <a:ea typeface="ＭＳ Ｐゴシック" panose="020B0600070205080204" pitchFamily="50" charset="-128"/>
              </a:rPr>
              <a:t>1</a:t>
            </a:r>
            <a:r>
              <a:rPr lang="ja-JP" altLang="en-US" sz="1108" b="1" spc="277" dirty="0">
                <a:solidFill>
                  <a:prstClr val="black">
                    <a:lumMod val="75000"/>
                    <a:lumOff val="25000"/>
                  </a:prstClr>
                </a:solidFill>
                <a:latin typeface="ＭＳ Ｐゴシック" panose="020B0600070205080204" pitchFamily="50" charset="-128"/>
                <a:ea typeface="ＭＳ Ｐゴシック" panose="020B0600070205080204" pitchFamily="50" charset="-128"/>
              </a:rPr>
              <a:t>日当たり）</a:t>
            </a:r>
          </a:p>
        </p:txBody>
      </p:sp>
      <p:sp>
        <p:nvSpPr>
          <p:cNvPr id="27" name="テキスト ボックス 26">
            <a:extLst>
              <a:ext uri="{FF2B5EF4-FFF2-40B4-BE49-F238E27FC236}">
                <a16:creationId xmlns:a16="http://schemas.microsoft.com/office/drawing/2014/main" id="{9FE156E3-69A2-3F1C-A2EA-4C6CE8D69FE5}"/>
              </a:ext>
            </a:extLst>
          </p:cNvPr>
          <p:cNvSpPr txBox="1"/>
          <p:nvPr/>
        </p:nvSpPr>
        <p:spPr>
          <a:xfrm>
            <a:off x="1364061" y="4575607"/>
            <a:ext cx="4273745" cy="230832"/>
          </a:xfrm>
          <a:prstGeom prst="rect">
            <a:avLst/>
          </a:prstGeom>
          <a:noFill/>
        </p:spPr>
        <p:txBody>
          <a:bodyPr wrap="square" rtlCol="0">
            <a:spAutoFit/>
          </a:bodyPr>
          <a:lstStyle/>
          <a:p>
            <a:r>
              <a:rPr kumimoji="1" lang="en-US" altLang="ja-JP" sz="900" dirty="0"/>
              <a:t>8:00           7:00           6:00           5:00           4:00           3:00           2:00           1:00           0:00</a:t>
            </a:r>
          </a:p>
        </p:txBody>
      </p:sp>
      <p:sp>
        <p:nvSpPr>
          <p:cNvPr id="28" name="テキスト ボックス 27">
            <a:extLst>
              <a:ext uri="{FF2B5EF4-FFF2-40B4-BE49-F238E27FC236}">
                <a16:creationId xmlns:a16="http://schemas.microsoft.com/office/drawing/2014/main" id="{1B2E081E-D723-CD4C-2441-18F358F215C5}"/>
              </a:ext>
            </a:extLst>
          </p:cNvPr>
          <p:cNvSpPr txBox="1"/>
          <p:nvPr/>
        </p:nvSpPr>
        <p:spPr>
          <a:xfrm>
            <a:off x="6218652" y="4610566"/>
            <a:ext cx="2548168" cy="230832"/>
          </a:xfrm>
          <a:prstGeom prst="rect">
            <a:avLst/>
          </a:prstGeom>
          <a:noFill/>
        </p:spPr>
        <p:txBody>
          <a:bodyPr wrap="square" rtlCol="0">
            <a:spAutoFit/>
          </a:bodyPr>
          <a:lstStyle/>
          <a:p>
            <a:r>
              <a:rPr kumimoji="1" lang="en-US" altLang="ja-JP" sz="900" dirty="0"/>
              <a:t>0:00           1:00           2:00           3:00           4:00 </a:t>
            </a:r>
          </a:p>
        </p:txBody>
      </p:sp>
      <p:graphicFrame>
        <p:nvGraphicFramePr>
          <p:cNvPr id="30" name="グラフ 29">
            <a:extLst>
              <a:ext uri="{FF2B5EF4-FFF2-40B4-BE49-F238E27FC236}">
                <a16:creationId xmlns:a16="http://schemas.microsoft.com/office/drawing/2014/main" id="{C69A94C5-1669-EE2A-B516-59BCEDF62000}"/>
              </a:ext>
            </a:extLst>
          </p:cNvPr>
          <p:cNvGraphicFramePr>
            <a:graphicFrameLocks/>
          </p:cNvGraphicFramePr>
          <p:nvPr>
            <p:extLst>
              <p:ext uri="{D42A27DB-BD31-4B8C-83A1-F6EECF244321}">
                <p14:modId xmlns:p14="http://schemas.microsoft.com/office/powerpoint/2010/main" val="1056491648"/>
              </p:ext>
            </p:extLst>
          </p:nvPr>
        </p:nvGraphicFramePr>
        <p:xfrm>
          <a:off x="6244570" y="1860571"/>
          <a:ext cx="2278432" cy="2891532"/>
        </p:xfrm>
        <a:graphic>
          <a:graphicData uri="http://schemas.openxmlformats.org/drawingml/2006/chart">
            <c:chart xmlns:c="http://schemas.openxmlformats.org/drawingml/2006/chart" xmlns:r="http://schemas.openxmlformats.org/officeDocument/2006/relationships" r:id="rId4"/>
          </a:graphicData>
        </a:graphic>
      </p:graphicFrame>
      <p:sp>
        <p:nvSpPr>
          <p:cNvPr id="31" name="四角形: 角を丸くする 20">
            <a:extLst>
              <a:ext uri="{FF2B5EF4-FFF2-40B4-BE49-F238E27FC236}">
                <a16:creationId xmlns:a16="http://schemas.microsoft.com/office/drawing/2014/main" id="{054F2DAF-DF42-0829-9237-4A5FF949CB83}"/>
              </a:ext>
            </a:extLst>
          </p:cNvPr>
          <p:cNvSpPr/>
          <p:nvPr/>
        </p:nvSpPr>
        <p:spPr>
          <a:xfrm>
            <a:off x="5491389" y="2043979"/>
            <a:ext cx="509363" cy="238414"/>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62" dirty="0"/>
          </a:p>
        </p:txBody>
      </p:sp>
    </p:spTree>
    <p:extLst>
      <p:ext uri="{BB962C8B-B14F-4D97-AF65-F5344CB8AC3E}">
        <p14:creationId xmlns:p14="http://schemas.microsoft.com/office/powerpoint/2010/main" val="90810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555597" y="280000"/>
            <a:ext cx="8915400" cy="647700"/>
          </a:xfrm>
        </p:spPr>
        <p:txBody>
          <a:bodyPr/>
          <a:lstStyle/>
          <a:p>
            <a:r>
              <a:rPr lang="en-US" altLang="ja-JP" sz="2400" dirty="0">
                <a:latin typeface="Meiryo UI" panose="020B0604030504040204" pitchFamily="34" charset="-128"/>
                <a:ea typeface="Meiryo UI" panose="020B0604030504040204" pitchFamily="34" charset="-128"/>
              </a:rPr>
              <a:t>1-5     </a:t>
            </a:r>
            <a:r>
              <a:rPr kumimoji="1" lang="ja-JP" altLang="en-US" sz="2400" dirty="0">
                <a:solidFill>
                  <a:schemeClr val="tx1"/>
                </a:solidFill>
                <a:latin typeface="Meiryo UI" panose="020B0604030504040204" pitchFamily="34" charset="-128"/>
                <a:ea typeface="Meiryo UI" panose="020B0604030504040204" pitchFamily="34" charset="-128"/>
              </a:rPr>
              <a:t>男性の育児休業取得の現状</a:t>
            </a: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8</a:t>
            </a:fld>
            <a:endParaRPr lang="en-US" altLang="ja-JP" sz="1600" dirty="0"/>
          </a:p>
        </p:txBody>
      </p:sp>
      <p:sp>
        <p:nvSpPr>
          <p:cNvPr id="5" name="正方形/長方形 4">
            <a:extLst>
              <a:ext uri="{FF2B5EF4-FFF2-40B4-BE49-F238E27FC236}">
                <a16:creationId xmlns:a16="http://schemas.microsoft.com/office/drawing/2014/main" id="{A55ADF28-0088-3F2E-109B-DC0470714272}"/>
              </a:ext>
            </a:extLst>
          </p:cNvPr>
          <p:cNvSpPr/>
          <p:nvPr/>
        </p:nvSpPr>
        <p:spPr>
          <a:xfrm>
            <a:off x="1812189" y="5557627"/>
            <a:ext cx="6130679" cy="194476"/>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19B15815-DEEC-F41E-AC30-6E6E5C1906C8}"/>
              </a:ext>
            </a:extLst>
          </p:cNvPr>
          <p:cNvSpPr/>
          <p:nvPr/>
        </p:nvSpPr>
        <p:spPr>
          <a:xfrm>
            <a:off x="2234501" y="5745968"/>
            <a:ext cx="5761473" cy="44984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ct val="150000"/>
              </a:lnSpc>
            </a:pPr>
            <a:r>
              <a:rPr lang="ja-JP" altLang="en-US" sz="26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希望と現実が乖離！！</a:t>
            </a:r>
          </a:p>
        </p:txBody>
      </p:sp>
      <p:sp>
        <p:nvSpPr>
          <p:cNvPr id="8" name="正方形/長方形 7">
            <a:extLst>
              <a:ext uri="{FF2B5EF4-FFF2-40B4-BE49-F238E27FC236}">
                <a16:creationId xmlns:a16="http://schemas.microsoft.com/office/drawing/2014/main" id="{DAEFF37D-F1E7-C6FF-6751-2F1B23BC3B08}"/>
              </a:ext>
            </a:extLst>
          </p:cNvPr>
          <p:cNvSpPr/>
          <p:nvPr/>
        </p:nvSpPr>
        <p:spPr>
          <a:xfrm>
            <a:off x="1917107" y="5339965"/>
            <a:ext cx="6078867" cy="40600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chemeClr val="tx1"/>
                </a:solidFill>
                <a:latin typeface="Meiryo" panose="020B0604030504040204" pitchFamily="34" charset="-128"/>
                <a:ea typeface="Meiryo" panose="020B0604030504040204" pitchFamily="34" charset="-128"/>
                <a:cs typeface="Meiryo UI" panose="020B0604030504040204" pitchFamily="50" charset="-128"/>
              </a:rPr>
              <a:t>育児休業取得を希望しているが、取得できない！</a:t>
            </a:r>
            <a:endParaRPr lang="en-US" altLang="ja-JP" sz="2000" b="1"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p:txBody>
      </p:sp>
      <p:grpSp>
        <p:nvGrpSpPr>
          <p:cNvPr id="27" name="グループ化 26">
            <a:extLst>
              <a:ext uri="{FF2B5EF4-FFF2-40B4-BE49-F238E27FC236}">
                <a16:creationId xmlns:a16="http://schemas.microsoft.com/office/drawing/2014/main" id="{F388379C-29AE-98C5-E9CB-1AD8633A2840}"/>
              </a:ext>
            </a:extLst>
          </p:cNvPr>
          <p:cNvGrpSpPr/>
          <p:nvPr/>
        </p:nvGrpSpPr>
        <p:grpSpPr>
          <a:xfrm>
            <a:off x="2682144" y="5858325"/>
            <a:ext cx="546659" cy="283648"/>
            <a:chOff x="3834492" y="6554518"/>
            <a:chExt cx="546659" cy="283648"/>
          </a:xfrm>
        </p:grpSpPr>
        <p:sp>
          <p:nvSpPr>
            <p:cNvPr id="28" name="山形 27">
              <a:extLst>
                <a:ext uri="{FF2B5EF4-FFF2-40B4-BE49-F238E27FC236}">
                  <a16:creationId xmlns:a16="http://schemas.microsoft.com/office/drawing/2014/main" id="{D8AFD366-9308-237E-67BA-7E9996742000}"/>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9" name="山形 28">
              <a:extLst>
                <a:ext uri="{FF2B5EF4-FFF2-40B4-BE49-F238E27FC236}">
                  <a16:creationId xmlns:a16="http://schemas.microsoft.com/office/drawing/2014/main" id="{F3C19295-3DEE-A99B-7516-9DA827D6330F}"/>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1" name="山形 30">
              <a:extLst>
                <a:ext uri="{FF2B5EF4-FFF2-40B4-BE49-F238E27FC236}">
                  <a16:creationId xmlns:a16="http://schemas.microsoft.com/office/drawing/2014/main" id="{6210D458-C916-9C6E-AB78-5641FA001A69}"/>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 name="正方形/長方形 1">
            <a:extLst>
              <a:ext uri="{FF2B5EF4-FFF2-40B4-BE49-F238E27FC236}">
                <a16:creationId xmlns:a16="http://schemas.microsoft.com/office/drawing/2014/main" id="{21B02199-AF45-C3B2-6BA8-3732E53FA161}"/>
              </a:ext>
            </a:extLst>
          </p:cNvPr>
          <p:cNvSpPr/>
          <p:nvPr/>
        </p:nvSpPr>
        <p:spPr>
          <a:xfrm>
            <a:off x="628145" y="4639623"/>
            <a:ext cx="3993898" cy="6092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spcAft>
                <a:spcPts val="0"/>
              </a:spcAft>
            </a:pPr>
            <a:r>
              <a:rPr lang="ja-JP" altLang="en-US" sz="1400" b="1" dirty="0">
                <a:solidFill>
                  <a:schemeClr val="tx1"/>
                </a:solidFill>
                <a:latin typeface="Meiryo" panose="020B0604030504040204" pitchFamily="34" charset="-128"/>
                <a:ea typeface="Meiryo" panose="020B0604030504040204" pitchFamily="34" charset="-128"/>
              </a:rPr>
              <a:t>男性新入社員の</a:t>
            </a:r>
            <a:r>
              <a:rPr lang="ja-JP" altLang="en-US" sz="1400" b="1" dirty="0">
                <a:solidFill>
                  <a:srgbClr val="C00000"/>
                </a:solidFill>
                <a:latin typeface="Meiryo" panose="020B0604030504040204" pitchFamily="34" charset="-128"/>
                <a:ea typeface="Meiryo" panose="020B0604030504040204" pitchFamily="34" charset="-128"/>
              </a:rPr>
              <a:t>約</a:t>
            </a:r>
            <a:r>
              <a:rPr lang="en-US" altLang="ja-JP" sz="1400" b="1" dirty="0">
                <a:solidFill>
                  <a:srgbClr val="C00000"/>
                </a:solidFill>
                <a:latin typeface="Meiryo" panose="020B0604030504040204" pitchFamily="34" charset="-128"/>
                <a:ea typeface="Meiryo" panose="020B0604030504040204" pitchFamily="34" charset="-128"/>
              </a:rPr>
              <a:t>8</a:t>
            </a:r>
            <a:r>
              <a:rPr lang="ja-JP" altLang="en-US" sz="1400" b="1" dirty="0">
                <a:solidFill>
                  <a:srgbClr val="C00000"/>
                </a:solidFill>
                <a:latin typeface="Meiryo" panose="020B0604030504040204" pitchFamily="34" charset="-128"/>
                <a:ea typeface="Meiryo" panose="020B0604030504040204" pitchFamily="34" charset="-128"/>
              </a:rPr>
              <a:t>割が育休取得を希望</a:t>
            </a:r>
            <a:r>
              <a:rPr lang="ja-JP" altLang="en-US" sz="1400" b="1" dirty="0">
                <a:solidFill>
                  <a:schemeClr val="tx1"/>
                </a:solidFill>
                <a:latin typeface="Meiryo" panose="020B0604030504040204" pitchFamily="34" charset="-128"/>
                <a:ea typeface="Meiryo" panose="020B0604030504040204" pitchFamily="34" charset="-128"/>
              </a:rPr>
              <a:t>しているというデータもある</a:t>
            </a:r>
          </a:p>
        </p:txBody>
      </p:sp>
      <p:sp>
        <p:nvSpPr>
          <p:cNvPr id="9" name="Rectangle 23">
            <a:extLst>
              <a:ext uri="{FF2B5EF4-FFF2-40B4-BE49-F238E27FC236}">
                <a16:creationId xmlns:a16="http://schemas.microsoft.com/office/drawing/2014/main" id="{81A440EC-545E-8559-693E-037FBDE5A1AA}"/>
              </a:ext>
            </a:extLst>
          </p:cNvPr>
          <p:cNvSpPr>
            <a:spLocks noChangeArrowheads="1"/>
          </p:cNvSpPr>
          <p:nvPr/>
        </p:nvSpPr>
        <p:spPr bwMode="auto">
          <a:xfrm>
            <a:off x="460682" y="1252030"/>
            <a:ext cx="4442923" cy="3314449"/>
          </a:xfrm>
          <a:prstGeom prst="roundRect">
            <a:avLst>
              <a:gd name="adj" fmla="val 7932"/>
            </a:avLst>
          </a:prstGeom>
          <a:noFill/>
          <a:ln w="25400">
            <a:solidFill>
              <a:srgbClr val="C00000"/>
            </a:solidFill>
            <a:miter lim="800000"/>
            <a:headEnd/>
            <a:tailEnd/>
          </a:ln>
        </p:spPr>
        <p:txBody>
          <a:bodyPr wrap="none" anchor="ctr"/>
          <a:lstStyle/>
          <a:p>
            <a:endParaRPr lang="ja-JP" altLang="en-US" dirty="0">
              <a:latin typeface="Meriyo"/>
            </a:endParaRPr>
          </a:p>
        </p:txBody>
      </p:sp>
      <p:sp>
        <p:nvSpPr>
          <p:cNvPr id="10" name="正方形/長方形 9">
            <a:extLst>
              <a:ext uri="{FF2B5EF4-FFF2-40B4-BE49-F238E27FC236}">
                <a16:creationId xmlns:a16="http://schemas.microsoft.com/office/drawing/2014/main" id="{3EEA93A6-82A0-802F-4544-F4074C525193}"/>
              </a:ext>
            </a:extLst>
          </p:cNvPr>
          <p:cNvSpPr/>
          <p:nvPr/>
        </p:nvSpPr>
        <p:spPr>
          <a:xfrm>
            <a:off x="1315903" y="4185075"/>
            <a:ext cx="3587604" cy="3121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出典：日本生産性本部「新入社員　秋の意識調査」（</a:t>
            </a:r>
            <a:r>
              <a:rPr lang="en-US" altLang="ja-JP"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H24</a:t>
            </a:r>
            <a:r>
              <a:rPr lang="ja-JP" altLang="en-US"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年度～</a:t>
            </a:r>
            <a:r>
              <a:rPr lang="en-US" altLang="ja-JP"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H29</a:t>
            </a:r>
            <a:r>
              <a:rPr lang="ja-JP" altLang="en-US"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年度）</a:t>
            </a:r>
          </a:p>
        </p:txBody>
      </p:sp>
      <p:sp>
        <p:nvSpPr>
          <p:cNvPr id="11" name="テキスト ボックス 10">
            <a:extLst>
              <a:ext uri="{FF2B5EF4-FFF2-40B4-BE49-F238E27FC236}">
                <a16:creationId xmlns:a16="http://schemas.microsoft.com/office/drawing/2014/main" id="{BCEBE644-41F9-E23D-630B-68B63111C660}"/>
              </a:ext>
            </a:extLst>
          </p:cNvPr>
          <p:cNvSpPr txBox="1"/>
          <p:nvPr/>
        </p:nvSpPr>
        <p:spPr>
          <a:xfrm>
            <a:off x="1389200" y="1013826"/>
            <a:ext cx="2654300" cy="306467"/>
          </a:xfrm>
          <a:prstGeom prst="roundRect">
            <a:avLst/>
          </a:prstGeom>
          <a:solidFill>
            <a:schemeClr val="bg1">
              <a:lumMod val="85000"/>
            </a:schemeClr>
          </a:solidFill>
        </p:spPr>
        <p:txBody>
          <a:bodyPr wrap="square" rtlCol="0">
            <a:spAutoFit/>
          </a:bodyPr>
          <a:lstStyle/>
          <a:p>
            <a:pPr algn="ctr"/>
            <a:r>
              <a:rPr lang="ja-JP" altLang="en-US" sz="1200" b="1" spc="300" dirty="0">
                <a:latin typeface="MS Gothic" panose="020B0609070205080204" pitchFamily="49" charset="-128"/>
                <a:ea typeface="MS Gothic" panose="020B0609070205080204" pitchFamily="49" charset="-128"/>
                <a:cs typeface="Meiryo UI" panose="020B0604030504040204" pitchFamily="50" charset="-128"/>
              </a:rPr>
              <a:t>育児休業の取得意向の推移</a:t>
            </a:r>
            <a:endParaRPr lang="en-US" altLang="ja-JP" sz="1200" b="1" spc="300" dirty="0">
              <a:latin typeface="MS Gothic" panose="020B0609070205080204" pitchFamily="49" charset="-128"/>
              <a:ea typeface="MS Gothic" panose="020B0609070205080204" pitchFamily="49" charset="-128"/>
              <a:cs typeface="Meiryo UI" panose="020B0604030504040204" pitchFamily="50" charset="-128"/>
            </a:endParaRPr>
          </a:p>
        </p:txBody>
      </p:sp>
      <p:graphicFrame>
        <p:nvGraphicFramePr>
          <p:cNvPr id="12" name="グラフ 11">
            <a:extLst>
              <a:ext uri="{FF2B5EF4-FFF2-40B4-BE49-F238E27FC236}">
                <a16:creationId xmlns:a16="http://schemas.microsoft.com/office/drawing/2014/main" id="{684ECF4F-6318-3B7E-680E-400D0D1F6829}"/>
              </a:ext>
            </a:extLst>
          </p:cNvPr>
          <p:cNvGraphicFramePr>
            <a:graphicFrameLocks/>
          </p:cNvGraphicFramePr>
          <p:nvPr>
            <p:extLst>
              <p:ext uri="{D42A27DB-BD31-4B8C-83A1-F6EECF244321}">
                <p14:modId xmlns:p14="http://schemas.microsoft.com/office/powerpoint/2010/main" val="2370938993"/>
              </p:ext>
            </p:extLst>
          </p:nvPr>
        </p:nvGraphicFramePr>
        <p:xfrm>
          <a:off x="561323" y="1406277"/>
          <a:ext cx="4042936" cy="286471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3">
            <a:extLst>
              <a:ext uri="{FF2B5EF4-FFF2-40B4-BE49-F238E27FC236}">
                <a16:creationId xmlns:a16="http://schemas.microsoft.com/office/drawing/2014/main" id="{1FB056EB-DB35-C51E-1671-BE9318AD8501}"/>
              </a:ext>
            </a:extLst>
          </p:cNvPr>
          <p:cNvSpPr>
            <a:spLocks noChangeArrowheads="1"/>
          </p:cNvSpPr>
          <p:nvPr/>
        </p:nvSpPr>
        <p:spPr bwMode="auto">
          <a:xfrm>
            <a:off x="5012244" y="1282410"/>
            <a:ext cx="4442923" cy="3314451"/>
          </a:xfrm>
          <a:prstGeom prst="roundRect">
            <a:avLst>
              <a:gd name="adj" fmla="val 8118"/>
            </a:avLst>
          </a:prstGeom>
          <a:noFill/>
          <a:ln w="25400">
            <a:solidFill>
              <a:srgbClr val="C00000"/>
            </a:solidFill>
            <a:miter lim="800000"/>
            <a:headEnd/>
            <a:tailEnd/>
          </a:ln>
        </p:spPr>
        <p:txBody>
          <a:bodyPr wrap="none" anchor="ctr"/>
          <a:lstStyle/>
          <a:p>
            <a:endParaRPr lang="ja-JP" altLang="en-US" dirty="0">
              <a:latin typeface="Meriyo"/>
            </a:endParaRPr>
          </a:p>
        </p:txBody>
      </p:sp>
      <p:sp>
        <p:nvSpPr>
          <p:cNvPr id="14" name="正方形/長方形 13">
            <a:extLst>
              <a:ext uri="{FF2B5EF4-FFF2-40B4-BE49-F238E27FC236}">
                <a16:creationId xmlns:a16="http://schemas.microsoft.com/office/drawing/2014/main" id="{F45EABF2-DDD7-580A-78E7-FEBBB6308537}"/>
              </a:ext>
            </a:extLst>
          </p:cNvPr>
          <p:cNvSpPr/>
          <p:nvPr/>
        </p:nvSpPr>
        <p:spPr>
          <a:xfrm>
            <a:off x="6382420" y="4290565"/>
            <a:ext cx="2973848" cy="2038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758" dirty="0">
                <a:latin typeface="MS Gothic" panose="020B0609070205080204" pitchFamily="49" charset="-128"/>
                <a:ea typeface="MS Gothic" panose="020B0609070205080204" pitchFamily="49" charset="-128"/>
                <a:cs typeface="Meiryo UI" panose="020B0604030504040204" pitchFamily="50" charset="-128"/>
              </a:rPr>
              <a:t>出典：厚生労働省「雇用均等基本調査」</a:t>
            </a:r>
          </a:p>
        </p:txBody>
      </p:sp>
      <p:sp>
        <p:nvSpPr>
          <p:cNvPr id="17" name="テキスト ボックス 16">
            <a:extLst>
              <a:ext uri="{FF2B5EF4-FFF2-40B4-BE49-F238E27FC236}">
                <a16:creationId xmlns:a16="http://schemas.microsoft.com/office/drawing/2014/main" id="{98107E81-45EF-495E-AB31-67380B627E84}"/>
              </a:ext>
            </a:extLst>
          </p:cNvPr>
          <p:cNvSpPr txBox="1"/>
          <p:nvPr/>
        </p:nvSpPr>
        <p:spPr>
          <a:xfrm>
            <a:off x="5973524" y="1029275"/>
            <a:ext cx="2654300" cy="306467"/>
          </a:xfrm>
          <a:prstGeom prst="roundRect">
            <a:avLst/>
          </a:prstGeom>
          <a:solidFill>
            <a:schemeClr val="bg1">
              <a:lumMod val="85000"/>
            </a:schemeClr>
          </a:solidFill>
        </p:spPr>
        <p:txBody>
          <a:bodyPr wrap="square" rtlCol="0">
            <a:spAutoFit/>
          </a:bodyPr>
          <a:lstStyle/>
          <a:p>
            <a:pPr algn="ctr"/>
            <a:r>
              <a:rPr lang="ja-JP" altLang="en-US" sz="1200" b="1" spc="300" dirty="0">
                <a:latin typeface="MS Gothic" panose="020B0609070205080204" pitchFamily="49" charset="-128"/>
                <a:ea typeface="MS Gothic" panose="020B0609070205080204" pitchFamily="49" charset="-128"/>
                <a:cs typeface="Meiryo UI" panose="020B0604030504040204" pitchFamily="50" charset="-128"/>
              </a:rPr>
              <a:t>育児休業取得率の推移</a:t>
            </a:r>
          </a:p>
        </p:txBody>
      </p:sp>
      <p:sp>
        <p:nvSpPr>
          <p:cNvPr id="15" name="正方形/長方形 14">
            <a:extLst>
              <a:ext uri="{FF2B5EF4-FFF2-40B4-BE49-F238E27FC236}">
                <a16:creationId xmlns:a16="http://schemas.microsoft.com/office/drawing/2014/main" id="{4DD2FCB0-FC09-5FEB-825C-3CEBDC2C748A}"/>
              </a:ext>
            </a:extLst>
          </p:cNvPr>
          <p:cNvSpPr/>
          <p:nvPr/>
        </p:nvSpPr>
        <p:spPr>
          <a:xfrm>
            <a:off x="5179816" y="4602996"/>
            <a:ext cx="4217870" cy="5633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0"/>
              </a:spcBef>
              <a:spcAft>
                <a:spcPts val="0"/>
              </a:spcAft>
            </a:pPr>
            <a:r>
              <a:rPr lang="ja-JP" altLang="en-US" sz="1400" b="1" dirty="0">
                <a:solidFill>
                  <a:schemeClr val="tx1"/>
                </a:solidFill>
                <a:latin typeface="Meiryo" panose="020B0604030504040204" pitchFamily="34" charset="-128"/>
                <a:ea typeface="Meiryo" panose="020B0604030504040204" pitchFamily="34" charset="-128"/>
                <a:cs typeface="Meiryo UI" panose="020B0604030504040204" pitchFamily="50" charset="-128"/>
              </a:rPr>
              <a:t>直近の男性の育児休業取得率は</a:t>
            </a:r>
            <a:r>
              <a:rPr lang="en-US" altLang="ja-JP" sz="14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17%</a:t>
            </a:r>
            <a:r>
              <a:rPr lang="ja-JP" altLang="en-US" sz="14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台</a:t>
            </a:r>
          </a:p>
        </p:txBody>
      </p:sp>
      <p:pic>
        <p:nvPicPr>
          <p:cNvPr id="16" name="図 15">
            <a:extLst>
              <a:ext uri="{FF2B5EF4-FFF2-40B4-BE49-F238E27FC236}">
                <a16:creationId xmlns:a16="http://schemas.microsoft.com/office/drawing/2014/main" id="{EB190754-EB34-263A-F5EC-CAACD5E456ED}"/>
              </a:ext>
            </a:extLst>
          </p:cNvPr>
          <p:cNvPicPr>
            <a:picLocks noChangeAspect="1"/>
          </p:cNvPicPr>
          <p:nvPr/>
        </p:nvPicPr>
        <p:blipFill>
          <a:blip r:embed="rId4"/>
          <a:stretch>
            <a:fillRect/>
          </a:stretch>
        </p:blipFill>
        <p:spPr>
          <a:xfrm>
            <a:off x="5197068" y="1512238"/>
            <a:ext cx="4041822" cy="2765457"/>
          </a:xfrm>
          <a:prstGeom prst="rect">
            <a:avLst/>
          </a:prstGeom>
        </p:spPr>
      </p:pic>
      <p:cxnSp>
        <p:nvCxnSpPr>
          <p:cNvPr id="18" name="直線コネクタ 17">
            <a:extLst>
              <a:ext uri="{FF2B5EF4-FFF2-40B4-BE49-F238E27FC236}">
                <a16:creationId xmlns:a16="http://schemas.microsoft.com/office/drawing/2014/main" id="{CF279795-B50A-3A25-1CF6-B171E23DAC66}"/>
              </a:ext>
            </a:extLst>
          </p:cNvPr>
          <p:cNvCxnSpPr>
            <a:cxnSpLocks/>
          </p:cNvCxnSpPr>
          <p:nvPr/>
        </p:nvCxnSpPr>
        <p:spPr>
          <a:xfrm flipH="1">
            <a:off x="8833607" y="3103927"/>
            <a:ext cx="92279" cy="252000"/>
          </a:xfrm>
          <a:prstGeom prst="line">
            <a:avLst/>
          </a:prstGeom>
          <a:ln w="9525"/>
        </p:spPr>
        <p:style>
          <a:lnRef idx="2">
            <a:schemeClr val="dk1"/>
          </a:lnRef>
          <a:fillRef idx="0">
            <a:schemeClr val="dk1"/>
          </a:fillRef>
          <a:effectRef idx="1">
            <a:schemeClr val="dk1"/>
          </a:effectRef>
          <a:fontRef idx="minor">
            <a:schemeClr val="tx1"/>
          </a:fontRef>
        </p:style>
      </p:cxnSp>
      <p:sp>
        <p:nvSpPr>
          <p:cNvPr id="7" name="テキスト ボックス 6">
            <a:extLst>
              <a:ext uri="{FF2B5EF4-FFF2-40B4-BE49-F238E27FC236}">
                <a16:creationId xmlns:a16="http://schemas.microsoft.com/office/drawing/2014/main" id="{814721DE-05F5-1E76-5411-E4308164D0F1}"/>
              </a:ext>
            </a:extLst>
          </p:cNvPr>
          <p:cNvSpPr txBox="1"/>
          <p:nvPr/>
        </p:nvSpPr>
        <p:spPr>
          <a:xfrm>
            <a:off x="1110032" y="3794667"/>
            <a:ext cx="3252243" cy="215444"/>
          </a:xfrm>
          <a:prstGeom prst="rect">
            <a:avLst/>
          </a:prstGeom>
          <a:solidFill>
            <a:schemeClr val="bg1"/>
          </a:solidFill>
        </p:spPr>
        <p:txBody>
          <a:bodyPr wrap="square" rtlCol="0">
            <a:spAutoFit/>
          </a:bodyPr>
          <a:lstStyle/>
          <a:p>
            <a:r>
              <a:rPr kumimoji="1" lang="en-US" altLang="ja-JP" sz="800" dirty="0">
                <a:latin typeface="Arial"/>
              </a:rPr>
              <a:t>2012         2013            2014             2015           2016            2017</a:t>
            </a:r>
            <a:endParaRPr kumimoji="1" lang="ja-JP" altLang="en-US" sz="800" dirty="0">
              <a:latin typeface="Arial"/>
            </a:endParaRPr>
          </a:p>
        </p:txBody>
      </p:sp>
    </p:spTree>
    <p:extLst>
      <p:ext uri="{BB962C8B-B14F-4D97-AF65-F5344CB8AC3E}">
        <p14:creationId xmlns:p14="http://schemas.microsoft.com/office/powerpoint/2010/main" val="2053399700"/>
      </p:ext>
    </p:extLst>
  </p:cSld>
  <p:clrMapOvr>
    <a:masterClrMapping/>
  </p:clrMapOvr>
</p:sld>
</file>

<file path=ppt/theme/theme1.xml><?xml version="1.0" encoding="utf-8"?>
<a:theme xmlns:a="http://schemas.openxmlformats.org/drawingml/2006/main" name="4_既定のテーマ">
  <a:themeElements>
    <a:clrScheme name="ユーザー定義 3">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000000"/>
      </a:hlink>
      <a:folHlink>
        <a:srgbClr val="FFA94A"/>
      </a:folHlink>
    </a:clrScheme>
    <a:fontScheme name="4_既定のテーマ">
      <a:majorFont>
        <a:latin typeface="Arial"/>
        <a:ea typeface=""/>
        <a:cs typeface="ＭＳ Ｐゴシック"/>
      </a:majorFont>
      <a:minorFont>
        <a:latin typeface="Arial"/>
        <a:ea typeface=""/>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schemeClr>
        </a:solidFill>
        <a:ln>
          <a:solidFill>
            <a:srgbClr val="FFFFFF"/>
          </a:solidFill>
        </a:ln>
        <a:effectLst/>
      </a:spPr>
      <a:bodyPr rtlCol="0" anchor="ctr"/>
      <a:lstStyle>
        <a:defPPr algn="ctr">
          <a:defRPr kumimoji="1"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800" dirty="0" smtClean="0">
            <a:latin typeface="Arial"/>
          </a:defRPr>
        </a:defPPr>
      </a:lstStyle>
    </a:txDef>
  </a:objectDefaults>
  <a:extraClrSchemeLst/>
</a:theme>
</file>

<file path=ppt/theme/theme2.xml><?xml version="1.0" encoding="utf-8"?>
<a:theme xmlns:a="http://schemas.openxmlformats.org/drawingml/2006/main" name="5_既定のテーマ">
  <a:themeElements>
    <a:clrScheme name="ユーザー定義 3">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000000"/>
      </a:hlink>
      <a:folHlink>
        <a:srgbClr val="FFA94A"/>
      </a:folHlink>
    </a:clrScheme>
    <a:fontScheme name="4_既定のテーマ">
      <a:majorFont>
        <a:latin typeface="Arial"/>
        <a:ea typeface=""/>
        <a:cs typeface="ＭＳ Ｐゴシック"/>
      </a:majorFont>
      <a:minorFont>
        <a:latin typeface="Arial"/>
        <a:ea typeface=""/>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schemeClr>
        </a:solidFill>
        <a:ln>
          <a:solidFill>
            <a:srgbClr val="FFFFFF"/>
          </a:solidFill>
        </a:ln>
        <a:effectLst/>
      </a:spPr>
      <a:bodyPr rtlCol="0" anchor="ctr"/>
      <a:lstStyle>
        <a:defPPr algn="ctr">
          <a:defRPr kumimoji="1"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800" dirty="0" smtClean="0">
            <a:latin typeface="Arial"/>
          </a:defRPr>
        </a:defPPr>
      </a:lstStyle>
    </a:tx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8DAE43-9F2B-45EB-8154-30173066E3C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B0B3DA53-4EA6-4A31-8F80-E52A61F71CFC}">
  <ds:schemaRefs>
    <ds:schemaRef ds:uri="http://schemas.microsoft.com/sharepoint/v3/contenttype/forms"/>
  </ds:schemaRefs>
</ds:datastoreItem>
</file>

<file path=customXml/itemProps3.xml><?xml version="1.0" encoding="utf-8"?>
<ds:datastoreItem xmlns:ds="http://schemas.openxmlformats.org/officeDocument/2006/customXml" ds:itemID="{752053FD-0E48-4899-AEBF-6DAE9006A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17790</TotalTime>
  <Words>9842</Words>
  <Application>Microsoft Office PowerPoint</Application>
  <PresentationFormat>A4 210 x 297 mm</PresentationFormat>
  <Paragraphs>721</Paragraphs>
  <Slides>37</Slides>
  <Notes>31</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37</vt:i4>
      </vt:variant>
    </vt:vector>
  </HeadingPairs>
  <TitlesOfParts>
    <vt:vector size="50" baseType="lpstr">
      <vt:lpstr>HGP創英角ｺﾞｼｯｸUB</vt:lpstr>
      <vt:lpstr>HG丸ｺﾞｼｯｸM-PRO</vt:lpstr>
      <vt:lpstr>Meiryo UI</vt:lpstr>
      <vt:lpstr>Meriyo</vt:lpstr>
      <vt:lpstr>ＭＳ Ｐゴシック</vt:lpstr>
      <vt:lpstr>ＭＳ Ｐゴシック 本文</vt:lpstr>
      <vt:lpstr>MS Gothic</vt:lpstr>
      <vt:lpstr>Meiryo</vt:lpstr>
      <vt:lpstr>Arial</vt:lpstr>
      <vt:lpstr>Calibri</vt:lpstr>
      <vt:lpstr>Wingdings</vt:lpstr>
      <vt:lpstr>4_既定のテーマ</vt:lpstr>
      <vt:lpstr>5_既定のテーマ</vt:lpstr>
      <vt:lpstr>PowerPoint プレゼンテーション</vt:lpstr>
      <vt:lpstr>PowerPoint プレゼンテーション</vt:lpstr>
      <vt:lpstr>PowerPoint プレゼンテーション</vt:lpstr>
      <vt:lpstr>PowerPoint プレゼンテーション</vt:lpstr>
      <vt:lpstr>1-1     共働き世帯・専業主婦世帯数の推移　</vt:lpstr>
      <vt:lpstr> 1-2    共働き世帯の現状</vt:lpstr>
      <vt:lpstr>1-3     男性の育児・家事に関する世代別の意識　</vt:lpstr>
      <vt:lpstr>1-4　　 夫婦の家事・育児関連時間の国際比較</vt:lpstr>
      <vt:lpstr>1-5     男性の育児休業取得の現状</vt:lpstr>
      <vt:lpstr>PowerPoint プレゼンテーション</vt:lpstr>
      <vt:lpstr>2-1　　 育児休業制度の概要①　</vt:lpstr>
      <vt:lpstr> 2-2　 育児休業制度の概要②</vt:lpstr>
      <vt:lpstr>2-3    会社の育児支援制度を調べてみよう</vt:lpstr>
      <vt:lpstr>2-4　　育児等に関するハラスメントを起こさないために</vt:lpstr>
      <vt:lpstr>PowerPoint プレゼンテーション</vt:lpstr>
      <vt:lpstr>3-1      育児休業中の家計を考えよう</vt:lpstr>
      <vt:lpstr>3-2    出産に関する経済的支援</vt:lpstr>
      <vt:lpstr>PowerPoint プレゼンテーション</vt:lpstr>
      <vt:lpstr>PowerPoint プレゼンテーション</vt:lpstr>
      <vt:lpstr>4-1     育児休業取得者（男性）にとってのメリット</vt:lpstr>
      <vt:lpstr>4-2     妻にとってのメリット</vt:lpstr>
      <vt:lpstr>4-3     職場にとってのメリット</vt:lpstr>
      <vt:lpstr>4-4     男性の育児休業取得による職場への影響</vt:lpstr>
      <vt:lpstr>4-5     「女性の活躍推進」の観点からのメリット</vt:lpstr>
      <vt:lpstr>PowerPoint プレゼンテーション</vt:lpstr>
      <vt:lpstr>5-1　　 育児休業取得者の体験談①</vt:lpstr>
      <vt:lpstr>5-2     育児休業取得者の体験談②</vt:lpstr>
      <vt:lpstr>5-3　　 育児休業取得者の体験談③</vt:lpstr>
      <vt:lpstr>5-4     夫が育児休業を取得してよかったこと</vt:lpstr>
      <vt:lpstr>5-5    育児休業の取得を推進している企業の探し方①</vt:lpstr>
      <vt:lpstr>5-6    育児休業の取得を推進している企業の探し方②</vt:lpstr>
      <vt:lpstr>PowerPoint プレゼンテーション</vt:lpstr>
      <vt:lpstr>6-1     Q&amp;A</vt:lpstr>
      <vt:lpstr>6-2     Q&amp;A</vt:lpstr>
      <vt:lpstr>PowerPoint プレゼンテーション</vt:lpstr>
      <vt:lpstr>6-4     Q&amp;A</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男性の育児休業取得促進 研修資料</dc:title>
  <dc:creator>丸茂　耕太</dc:creator>
  <cp:lastModifiedBy>R176070</cp:lastModifiedBy>
  <cp:revision>1612</cp:revision>
  <cp:lastPrinted>2021-11-05T09:06:57Z</cp:lastPrinted>
  <dcterms:created xsi:type="dcterms:W3CDTF">2015-02-16T04:41:11Z</dcterms:created>
  <dcterms:modified xsi:type="dcterms:W3CDTF">2024-03-08T04:40:55Z</dcterms:modified>
</cp:coreProperties>
</file>