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0" autoAdjust="0"/>
    <p:restoredTop sz="96778" autoAdjust="0"/>
  </p:normalViewPr>
  <p:slideViewPr>
    <p:cSldViewPr snapToGrid="0">
      <p:cViewPr varScale="1">
        <p:scale>
          <a:sx n="58" d="100"/>
          <a:sy n="58" d="100"/>
        </p:scale>
        <p:origin x="22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34B3-E019-47C8-908F-8DEDD0508BE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2BF9-6099-4B92-9727-2DFD13DA2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29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34B3-E019-47C8-908F-8DEDD0508BE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2BF9-6099-4B92-9727-2DFD13DA2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36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34B3-E019-47C8-908F-8DEDD0508BE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2BF9-6099-4B92-9727-2DFD13DA2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2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34B3-E019-47C8-908F-8DEDD0508BE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2BF9-6099-4B92-9727-2DFD13DA2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9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34B3-E019-47C8-908F-8DEDD0508BE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2BF9-6099-4B92-9727-2DFD13DA2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2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34B3-E019-47C8-908F-8DEDD0508BE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2BF9-6099-4B92-9727-2DFD13DA2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27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34B3-E019-47C8-908F-8DEDD0508BE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2BF9-6099-4B92-9727-2DFD13DA2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56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34B3-E019-47C8-908F-8DEDD0508BE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2BF9-6099-4B92-9727-2DFD13DA2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0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34B3-E019-47C8-908F-8DEDD0508BE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2BF9-6099-4B92-9727-2DFD13DA2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84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34B3-E019-47C8-908F-8DEDD0508BE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2BF9-6099-4B92-9727-2DFD13DA2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53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534B3-E019-47C8-908F-8DEDD0508BE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2BF9-6099-4B92-9727-2DFD13DA2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5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534B3-E019-47C8-908F-8DEDD0508BE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92BF9-6099-4B92-9727-2DFD13DA2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96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図形&#10;&#10;自動的に生成された説明">
            <a:extLst>
              <a:ext uri="{FF2B5EF4-FFF2-40B4-BE49-F238E27FC236}">
                <a16:creationId xmlns:a16="http://schemas.microsoft.com/office/drawing/2014/main" id="{EBEE4A74-9F78-D20A-C7C3-0673BD7278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177" t="3440" r="17457" b="4126"/>
          <a:stretch/>
        </p:blipFill>
        <p:spPr>
          <a:xfrm>
            <a:off x="0" y="19050"/>
            <a:ext cx="10691813" cy="1499235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132D5A-8093-77A5-5C5C-6ABCCBE48B77}"/>
              </a:ext>
            </a:extLst>
          </p:cNvPr>
          <p:cNvSpPr txBox="1"/>
          <p:nvPr/>
        </p:nvSpPr>
        <p:spPr>
          <a:xfrm>
            <a:off x="1853604" y="1416768"/>
            <a:ext cx="69846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b="1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教科書体" panose="02020609000000000000" pitchFamily="17" charset="-128"/>
                <a:ea typeface="HG教科書体" panose="02020609000000000000" pitchFamily="17" charset="-128"/>
              </a:rPr>
              <a:t>イクボス宣言</a:t>
            </a: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35A7D3DB-D14A-4368-B038-1B843A4AE090}"/>
              </a:ext>
            </a:extLst>
          </p:cNvPr>
          <p:cNvSpPr txBox="1"/>
          <p:nvPr/>
        </p:nvSpPr>
        <p:spPr>
          <a:xfrm>
            <a:off x="1330642" y="6320324"/>
            <a:ext cx="8162969" cy="41656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3200" dirty="0"/>
              <a:t>ここに自らがイクボスとして実施しようと</a:t>
            </a:r>
            <a:br>
              <a:rPr kumimoji="1" lang="en-US" altLang="ja-JP" sz="3200" dirty="0"/>
            </a:br>
            <a:r>
              <a:rPr kumimoji="1" lang="ja-JP" altLang="en-US" sz="3200" dirty="0"/>
              <a:t>考えていることを記入してください。</a:t>
            </a:r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D628B867-4322-8D79-44DF-BEE9F01C6D9D}"/>
              </a:ext>
            </a:extLst>
          </p:cNvPr>
          <p:cNvSpPr txBox="1"/>
          <p:nvPr/>
        </p:nvSpPr>
        <p:spPr>
          <a:xfrm>
            <a:off x="4741418" y="10967469"/>
            <a:ext cx="5085119" cy="2486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2400" dirty="0"/>
              <a:t>　　　　年　月　日</a:t>
            </a:r>
            <a:endParaRPr kumimoji="1" lang="en-US" altLang="ja-JP" sz="2400" dirty="0"/>
          </a:p>
          <a:p>
            <a:pPr marL="622300" indent="-177800"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2400" dirty="0"/>
              <a:t>（ご所属）</a:t>
            </a:r>
            <a:endParaRPr kumimoji="1" lang="en-US" altLang="ja-JP" sz="2400" dirty="0"/>
          </a:p>
          <a:p>
            <a:pPr marL="622300" indent="-177800"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2400" dirty="0"/>
              <a:t>（お役職）</a:t>
            </a:r>
            <a:endParaRPr kumimoji="1" lang="en-US" altLang="ja-JP" sz="2400" dirty="0"/>
          </a:p>
          <a:p>
            <a:pPr marL="622300" indent="-177800"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2400" dirty="0"/>
              <a:t>（お名前）</a:t>
            </a:r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0BB4D2DA-035D-9914-EDAB-822925193677}"/>
              </a:ext>
            </a:extLst>
          </p:cNvPr>
          <p:cNvSpPr txBox="1"/>
          <p:nvPr/>
        </p:nvSpPr>
        <p:spPr>
          <a:xfrm>
            <a:off x="1421010" y="11086412"/>
            <a:ext cx="2901746" cy="236543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3200" dirty="0"/>
              <a:t>企業ロゴ等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D059278-B4A9-9835-1A34-D1E96D6AC1D1}"/>
              </a:ext>
            </a:extLst>
          </p:cNvPr>
          <p:cNvSpPr txBox="1"/>
          <p:nvPr/>
        </p:nvSpPr>
        <p:spPr>
          <a:xfrm>
            <a:off x="1254760" y="3525262"/>
            <a:ext cx="8443337" cy="21233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2800" dirty="0"/>
              <a:t>私は、イクボスになることを、ここに宣言します。</a:t>
            </a:r>
            <a:endParaRPr kumimoji="1" lang="en-US" altLang="ja-JP" sz="28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2800" dirty="0"/>
              <a:t>部下の育児・介護・ＷＬＢ向上を応援するため、</a:t>
            </a:r>
            <a:endParaRPr kumimoji="1" lang="en-US" altLang="ja-JP" sz="28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2800" dirty="0"/>
              <a:t>以下の事項を実施することを約束します。</a:t>
            </a:r>
          </a:p>
        </p:txBody>
      </p:sp>
    </p:spTree>
    <p:extLst>
      <p:ext uri="{BB962C8B-B14F-4D97-AF65-F5344CB8AC3E}">
        <p14:creationId xmlns:p14="http://schemas.microsoft.com/office/powerpoint/2010/main" val="290074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図形&#10;&#10;自動的に生成された説明">
            <a:extLst>
              <a:ext uri="{FF2B5EF4-FFF2-40B4-BE49-F238E27FC236}">
                <a16:creationId xmlns:a16="http://schemas.microsoft.com/office/drawing/2014/main" id="{EBEE4A74-9F78-D20A-C7C3-0673BD7278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177" t="3440" r="17457" b="4126"/>
          <a:stretch/>
        </p:blipFill>
        <p:spPr>
          <a:xfrm>
            <a:off x="0" y="19050"/>
            <a:ext cx="10691813" cy="1499235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132D5A-8093-77A5-5C5C-6ABCCBE48B77}"/>
              </a:ext>
            </a:extLst>
          </p:cNvPr>
          <p:cNvSpPr txBox="1"/>
          <p:nvPr/>
        </p:nvSpPr>
        <p:spPr>
          <a:xfrm>
            <a:off x="1853604" y="1416768"/>
            <a:ext cx="69846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800" b="1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教科書体" panose="02020609000000000000" pitchFamily="17" charset="-128"/>
                <a:ea typeface="HG教科書体" panose="02020609000000000000" pitchFamily="17" charset="-128"/>
              </a:rPr>
              <a:t>イクボス宣言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1EEA52-75F2-13C4-721D-FA3F8EBB262E}"/>
              </a:ext>
            </a:extLst>
          </p:cNvPr>
          <p:cNvSpPr txBox="1"/>
          <p:nvPr/>
        </p:nvSpPr>
        <p:spPr>
          <a:xfrm>
            <a:off x="1254760" y="3525262"/>
            <a:ext cx="8443337" cy="21233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2800" dirty="0"/>
              <a:t>私は、イクボスになることを、ここに宣言します。</a:t>
            </a:r>
            <a:endParaRPr kumimoji="1" lang="en-US" altLang="ja-JP" sz="28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2800" dirty="0"/>
              <a:t>部下の育児・介護・ＷＬＢ向上を応援するため、</a:t>
            </a:r>
            <a:endParaRPr kumimoji="1" lang="en-US" altLang="ja-JP" sz="28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2800" dirty="0"/>
              <a:t>以下の事項を実施することを約束します。</a:t>
            </a: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35A7D3DB-D14A-4368-B038-1B843A4AE090}"/>
              </a:ext>
            </a:extLst>
          </p:cNvPr>
          <p:cNvSpPr txBox="1"/>
          <p:nvPr/>
        </p:nvSpPr>
        <p:spPr>
          <a:xfrm>
            <a:off x="1330642" y="6320324"/>
            <a:ext cx="8162969" cy="41656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3200" dirty="0"/>
              <a:t>社員が家族との時間・自分の時間を作れるよう、働き方改革に取り組みます。</a:t>
            </a:r>
            <a:endParaRPr kumimoji="1" lang="en-US" altLang="ja-JP" sz="3200" dirty="0"/>
          </a:p>
          <a:p>
            <a:pPr marL="457200" indent="-457200">
              <a:buFont typeface="Wingdings" panose="05000000000000000000" pitchFamily="2" charset="2"/>
              <a:buChar char="ü"/>
            </a:pPr>
            <a:endParaRPr kumimoji="1" lang="en-US" altLang="ja-JP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3200" dirty="0"/>
              <a:t>誰もが休みやすい環境をつくり、社員の育児休業取得率</a:t>
            </a:r>
            <a:r>
              <a:rPr kumimoji="1" lang="en-US" altLang="ja-JP" sz="3200" dirty="0"/>
              <a:t>100</a:t>
            </a:r>
            <a:r>
              <a:rPr kumimoji="1" lang="ja-JP" altLang="en-US" sz="3200" dirty="0"/>
              <a:t>％を目指します。</a:t>
            </a:r>
            <a:endParaRPr kumimoji="1" lang="en-US" altLang="ja-JP" sz="3200" dirty="0"/>
          </a:p>
          <a:p>
            <a:pPr marL="457200" indent="-457200">
              <a:buFont typeface="Wingdings" panose="05000000000000000000" pitchFamily="2" charset="2"/>
              <a:buChar char="ü"/>
            </a:pPr>
            <a:endParaRPr kumimoji="1" lang="en-US" altLang="ja-JP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3200" dirty="0"/>
              <a:t>無駄に残業せず、率先して早く帰ります。</a:t>
            </a:r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D628B867-4322-8D79-44DF-BEE9F01C6D9D}"/>
              </a:ext>
            </a:extLst>
          </p:cNvPr>
          <p:cNvSpPr txBox="1"/>
          <p:nvPr/>
        </p:nvSpPr>
        <p:spPr>
          <a:xfrm>
            <a:off x="4741418" y="11200221"/>
            <a:ext cx="5085119" cy="1855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2400" dirty="0"/>
              <a:t>　</a:t>
            </a:r>
            <a:r>
              <a:rPr kumimoji="1" lang="en-US" altLang="ja-JP" sz="2400" dirty="0"/>
              <a:t>20XX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X</a:t>
            </a:r>
            <a:r>
              <a:rPr kumimoji="1" lang="ja-JP" altLang="en-US" sz="2400" dirty="0"/>
              <a:t>月</a:t>
            </a:r>
            <a:r>
              <a:rPr kumimoji="1" lang="en-US" altLang="ja-JP" sz="2400" dirty="0"/>
              <a:t>X</a:t>
            </a:r>
            <a:r>
              <a:rPr kumimoji="1" lang="ja-JP" altLang="en-US" sz="2400" dirty="0"/>
              <a:t>日</a:t>
            </a:r>
            <a:endParaRPr kumimoji="1" lang="en-US" altLang="ja-JP" sz="2400" dirty="0"/>
          </a:p>
          <a:p>
            <a:pPr marL="622300" indent="-177800"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2400" dirty="0"/>
              <a:t>○○株式会社</a:t>
            </a:r>
            <a:endParaRPr kumimoji="1" lang="en-US" altLang="ja-JP" sz="2400" dirty="0"/>
          </a:p>
          <a:p>
            <a:pPr marL="622300" indent="-177800"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2400" dirty="0"/>
              <a:t>代表取締役社長　○○　○○</a:t>
            </a:r>
          </a:p>
        </p:txBody>
      </p:sp>
      <p:pic>
        <p:nvPicPr>
          <p:cNvPr id="6" name="図 5" descr="ロゴ, 会社名&#10;&#10;自動的に生成された説明">
            <a:extLst>
              <a:ext uri="{FF2B5EF4-FFF2-40B4-BE49-F238E27FC236}">
                <a16:creationId xmlns:a16="http://schemas.microsoft.com/office/drawing/2014/main" id="{1B401E96-5A1D-80CB-AAD4-7CEA35054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642" y="10967469"/>
            <a:ext cx="2685721" cy="2676648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C744FF4-1960-A635-7798-215EF2BF2F7B}"/>
              </a:ext>
            </a:extLst>
          </p:cNvPr>
          <p:cNvSpPr/>
          <p:nvPr/>
        </p:nvSpPr>
        <p:spPr>
          <a:xfrm>
            <a:off x="206519" y="222450"/>
            <a:ext cx="4273420" cy="1194318"/>
          </a:xfrm>
          <a:prstGeom prst="round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/>
              <a:t>様式使用例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856295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138</TotalTime>
  <Words>180</Words>
  <Application>Microsoft Office PowerPoint</Application>
  <PresentationFormat>ユーザー設定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HG教科書体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東京海上ディーアール株式会社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R176070</dc:creator>
  <cp:lastModifiedBy>R176070</cp:lastModifiedBy>
  <cp:revision>17</cp:revision>
  <dcterms:created xsi:type="dcterms:W3CDTF">2023-08-15T06:36:38Z</dcterms:created>
  <dcterms:modified xsi:type="dcterms:W3CDTF">2023-08-30T23:53:43Z</dcterms:modified>
</cp:coreProperties>
</file>